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419" r:id="rId2"/>
    <p:sldId id="420" r:id="rId3"/>
    <p:sldId id="421" r:id="rId4"/>
    <p:sldId id="422" r:id="rId5"/>
    <p:sldId id="423" r:id="rId6"/>
    <p:sldId id="424" r:id="rId7"/>
    <p:sldId id="258" r:id="rId8"/>
    <p:sldId id="259" r:id="rId9"/>
    <p:sldId id="260" r:id="rId10"/>
    <p:sldId id="262" r:id="rId11"/>
    <p:sldId id="271" r:id="rId12"/>
    <p:sldId id="272" r:id="rId13"/>
    <p:sldId id="273" r:id="rId14"/>
    <p:sldId id="274" r:id="rId15"/>
    <p:sldId id="411" r:id="rId16"/>
    <p:sldId id="275" r:id="rId17"/>
    <p:sldId id="276" r:id="rId18"/>
    <p:sldId id="278" r:id="rId19"/>
    <p:sldId id="280" r:id="rId20"/>
    <p:sldId id="281" r:id="rId21"/>
    <p:sldId id="282" r:id="rId22"/>
    <p:sldId id="283" r:id="rId23"/>
    <p:sldId id="284" r:id="rId24"/>
    <p:sldId id="285" r:id="rId25"/>
    <p:sldId id="286" r:id="rId26"/>
    <p:sldId id="287" r:id="rId27"/>
    <p:sldId id="289" r:id="rId28"/>
    <p:sldId id="290" r:id="rId29"/>
    <p:sldId id="291" r:id="rId30"/>
    <p:sldId id="292" r:id="rId31"/>
    <p:sldId id="293" r:id="rId32"/>
    <p:sldId id="294" r:id="rId33"/>
    <p:sldId id="295" r:id="rId34"/>
    <p:sldId id="296" r:id="rId35"/>
    <p:sldId id="298" r:id="rId36"/>
    <p:sldId id="300" r:id="rId37"/>
    <p:sldId id="301" r:id="rId38"/>
    <p:sldId id="303" r:id="rId39"/>
    <p:sldId id="407" r:id="rId40"/>
    <p:sldId id="305" r:id="rId41"/>
    <p:sldId id="306" r:id="rId42"/>
    <p:sldId id="307" r:id="rId43"/>
    <p:sldId id="309" r:id="rId44"/>
    <p:sldId id="311" r:id="rId45"/>
    <p:sldId id="312" r:id="rId46"/>
    <p:sldId id="313" r:id="rId47"/>
    <p:sldId id="314" r:id="rId48"/>
    <p:sldId id="315" r:id="rId49"/>
    <p:sldId id="316" r:id="rId50"/>
    <p:sldId id="319" r:id="rId51"/>
    <p:sldId id="321" r:id="rId52"/>
    <p:sldId id="325" r:id="rId53"/>
    <p:sldId id="326" r:id="rId54"/>
    <p:sldId id="327" r:id="rId55"/>
    <p:sldId id="328" r:id="rId56"/>
    <p:sldId id="329" r:id="rId57"/>
    <p:sldId id="330" r:id="rId58"/>
    <p:sldId id="331" r:id="rId59"/>
    <p:sldId id="332" r:id="rId60"/>
    <p:sldId id="334" r:id="rId61"/>
    <p:sldId id="336" r:id="rId62"/>
    <p:sldId id="337" r:id="rId63"/>
    <p:sldId id="338" r:id="rId64"/>
    <p:sldId id="339" r:id="rId65"/>
    <p:sldId id="340" r:id="rId66"/>
    <p:sldId id="343" r:id="rId67"/>
    <p:sldId id="344" r:id="rId68"/>
    <p:sldId id="347" r:id="rId69"/>
    <p:sldId id="348" r:id="rId70"/>
    <p:sldId id="349" r:id="rId71"/>
    <p:sldId id="350" r:id="rId72"/>
    <p:sldId id="351" r:id="rId73"/>
    <p:sldId id="352" r:id="rId74"/>
    <p:sldId id="354" r:id="rId75"/>
    <p:sldId id="409" r:id="rId76"/>
    <p:sldId id="355" r:id="rId77"/>
    <p:sldId id="413" r:id="rId78"/>
    <p:sldId id="356" r:id="rId79"/>
    <p:sldId id="360" r:id="rId80"/>
    <p:sldId id="363" r:id="rId81"/>
    <p:sldId id="425" r:id="rId82"/>
    <p:sldId id="370" r:id="rId83"/>
    <p:sldId id="371" r:id="rId84"/>
    <p:sldId id="373" r:id="rId85"/>
    <p:sldId id="374" r:id="rId86"/>
    <p:sldId id="376" r:id="rId87"/>
    <p:sldId id="377" r:id="rId88"/>
    <p:sldId id="378" r:id="rId89"/>
    <p:sldId id="381" r:id="rId90"/>
    <p:sldId id="384" r:id="rId91"/>
    <p:sldId id="385" r:id="rId92"/>
    <p:sldId id="393" r:id="rId93"/>
    <p:sldId id="394" r:id="rId94"/>
    <p:sldId id="395"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00"/>
    <p:restoredTop sz="92488"/>
  </p:normalViewPr>
  <p:slideViewPr>
    <p:cSldViewPr>
      <p:cViewPr varScale="1">
        <p:scale>
          <a:sx n="102" d="100"/>
          <a:sy n="102" d="100"/>
        </p:scale>
        <p:origin x="1800"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3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4E56B2-1A0A-4519-B046-A66B5B2FB942}" type="datetimeFigureOut">
              <a:rPr lang="en-US" smtClean="0"/>
              <a:pPr/>
              <a:t>5/10/19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B8A6E9-83B1-4EC7-BB3C-4791A284396E}" type="slidenum">
              <a:rPr lang="en-US" smtClean="0"/>
              <a:pPr/>
              <a:t>‹#›</a:t>
            </a:fld>
            <a:endParaRPr lang="en-US"/>
          </a:p>
        </p:txBody>
      </p:sp>
    </p:spTree>
    <p:extLst>
      <p:ext uri="{BB962C8B-B14F-4D97-AF65-F5344CB8AC3E}">
        <p14:creationId xmlns:p14="http://schemas.microsoft.com/office/powerpoint/2010/main" val="1509493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B8A6E9-83B1-4EC7-BB3C-4791A284396E}" type="slidenum">
              <a:rPr lang="en-US" smtClean="0"/>
              <a:pPr/>
              <a:t>8</a:t>
            </a:fld>
            <a:endParaRPr lang="en-US"/>
          </a:p>
        </p:txBody>
      </p:sp>
    </p:spTree>
    <p:extLst>
      <p:ext uri="{BB962C8B-B14F-4D97-AF65-F5344CB8AC3E}">
        <p14:creationId xmlns:p14="http://schemas.microsoft.com/office/powerpoint/2010/main" val="3323188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C2E3DB-65F1-46E0-9AE5-CFDDAB6B6355}" type="slidenum">
              <a:rPr lang="en-US" smtClean="0"/>
              <a:pPr/>
              <a:t>42</a:t>
            </a:fld>
            <a:endParaRPr lang="en-US"/>
          </a:p>
        </p:txBody>
      </p:sp>
    </p:spTree>
    <p:extLst>
      <p:ext uri="{BB962C8B-B14F-4D97-AF65-F5344CB8AC3E}">
        <p14:creationId xmlns:p14="http://schemas.microsoft.com/office/powerpoint/2010/main" val="751904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B8A6E9-83B1-4EC7-BB3C-4791A284396E}" type="slidenum">
              <a:rPr lang="en-US" smtClean="0"/>
              <a:pPr/>
              <a:t>55</a:t>
            </a:fld>
            <a:endParaRPr lang="en-US"/>
          </a:p>
        </p:txBody>
      </p:sp>
    </p:spTree>
    <p:extLst>
      <p:ext uri="{BB962C8B-B14F-4D97-AF65-F5344CB8AC3E}">
        <p14:creationId xmlns:p14="http://schemas.microsoft.com/office/powerpoint/2010/main" val="3739225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05CB86-75E2-4E44-AE4A-67E9BE8C9C72}" type="datetimeFigureOut">
              <a:rPr lang="en-US" smtClean="0"/>
              <a:pPr/>
              <a:t>5/10/19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D43D9E-C78F-4709-A098-2D2058979A2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05CB86-75E2-4E44-AE4A-67E9BE8C9C72}" type="datetimeFigureOut">
              <a:rPr lang="en-US" smtClean="0"/>
              <a:pPr/>
              <a:t>5/10/19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D43D9E-C78F-4709-A098-2D2058979A2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05CB86-75E2-4E44-AE4A-67E9BE8C9C72}" type="datetimeFigureOut">
              <a:rPr lang="en-US" smtClean="0"/>
              <a:pPr/>
              <a:t>5/10/19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D43D9E-C78F-4709-A098-2D2058979A2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05CB86-75E2-4E44-AE4A-67E9BE8C9C72}" type="datetimeFigureOut">
              <a:rPr lang="en-US" smtClean="0"/>
              <a:pPr/>
              <a:t>5/10/19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D43D9E-C78F-4709-A098-2D2058979A2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05CB86-75E2-4E44-AE4A-67E9BE8C9C72}" type="datetimeFigureOut">
              <a:rPr lang="en-US" smtClean="0"/>
              <a:pPr/>
              <a:t>5/10/19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D43D9E-C78F-4709-A098-2D2058979A2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05CB86-75E2-4E44-AE4A-67E9BE8C9C72}" type="datetimeFigureOut">
              <a:rPr lang="en-US" smtClean="0"/>
              <a:pPr/>
              <a:t>5/10/19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D43D9E-C78F-4709-A098-2D2058979A2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05CB86-75E2-4E44-AE4A-67E9BE8C9C72}" type="datetimeFigureOut">
              <a:rPr lang="en-US" smtClean="0"/>
              <a:pPr/>
              <a:t>5/10/19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D43D9E-C78F-4709-A098-2D2058979A2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05CB86-75E2-4E44-AE4A-67E9BE8C9C72}" type="datetimeFigureOut">
              <a:rPr lang="en-US" smtClean="0"/>
              <a:pPr/>
              <a:t>5/10/19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D43D9E-C78F-4709-A098-2D2058979A2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05CB86-75E2-4E44-AE4A-67E9BE8C9C72}" type="datetimeFigureOut">
              <a:rPr lang="en-US" smtClean="0"/>
              <a:pPr/>
              <a:t>5/10/19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D43D9E-C78F-4709-A098-2D2058979A2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05CB86-75E2-4E44-AE4A-67E9BE8C9C72}" type="datetimeFigureOut">
              <a:rPr lang="en-US" smtClean="0"/>
              <a:pPr/>
              <a:t>5/10/19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D43D9E-C78F-4709-A098-2D2058979A2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05CB86-75E2-4E44-AE4A-67E9BE8C9C72}" type="datetimeFigureOut">
              <a:rPr lang="en-US" smtClean="0"/>
              <a:pPr/>
              <a:t>5/10/19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D43D9E-C78F-4709-A098-2D2058979A2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05CB86-75E2-4E44-AE4A-67E9BE8C9C72}" type="datetimeFigureOut">
              <a:rPr lang="en-US" smtClean="0"/>
              <a:pPr/>
              <a:t>5/10/19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D43D9E-C78F-4709-A098-2D2058979A2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ourse1.winona.edu/MGarbrecht/Bio211-Summer-new.htm"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connect.mheducation.com/class/m-garbrecht-bio-211---summer-2019"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course1.winona.edu/MGarbrecht/Bio211-Summer-new.htm" TargetMode="External"/><Relationship Id="rId2" Type="http://schemas.openxmlformats.org/officeDocument/2006/relationships/hyperlink" Target="http://course1.winona.edu/MGarbrecht/Fall2010Bio211.htm"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connect.mheducation.com/class/m-garbrecht-bio-211---summer-2019"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Preview"/>
          <p:cNvPicPr>
            <a:picLocks noChangeAspect="1" noChangeArrowheads="1"/>
          </p:cNvPicPr>
          <p:nvPr/>
        </p:nvPicPr>
        <p:blipFill>
          <a:blip r:embed="rId2" cstate="print"/>
          <a:srcRect/>
          <a:stretch>
            <a:fillRect/>
          </a:stretch>
        </p:blipFill>
        <p:spPr bwMode="auto">
          <a:xfrm>
            <a:off x="6248400" y="152400"/>
            <a:ext cx="2819400" cy="3751943"/>
          </a:xfrm>
          <a:prstGeom prst="rect">
            <a:avLst/>
          </a:prstGeom>
          <a:noFill/>
        </p:spPr>
      </p:pic>
      <p:sp>
        <p:nvSpPr>
          <p:cNvPr id="5" name="TextBox 4"/>
          <p:cNvSpPr txBox="1"/>
          <p:nvPr/>
        </p:nvSpPr>
        <p:spPr>
          <a:xfrm>
            <a:off x="0" y="0"/>
            <a:ext cx="6096000" cy="3939540"/>
          </a:xfrm>
          <a:prstGeom prst="rect">
            <a:avLst/>
          </a:prstGeom>
          <a:noFill/>
        </p:spPr>
        <p:txBody>
          <a:bodyPr wrap="square" rtlCol="0">
            <a:spAutoFit/>
          </a:bodyPr>
          <a:lstStyle/>
          <a:p>
            <a:pPr algn="ctr"/>
            <a:r>
              <a:rPr lang="en-US" sz="2400" dirty="0">
                <a:solidFill>
                  <a:schemeClr val="tx2"/>
                </a:solidFill>
              </a:rPr>
              <a:t>Bio 211: Anatomy and Physiology I   </a:t>
            </a:r>
          </a:p>
          <a:p>
            <a:pPr algn="ctr"/>
            <a:r>
              <a:rPr lang="en-US" sz="2400" dirty="0">
                <a:solidFill>
                  <a:schemeClr val="tx2"/>
                </a:solidFill>
              </a:rPr>
              <a:t> Summer 2019</a:t>
            </a:r>
          </a:p>
          <a:p>
            <a:pPr algn="ctr"/>
            <a:endParaRPr lang="en-US" sz="2400" dirty="0">
              <a:solidFill>
                <a:schemeClr val="tx2"/>
              </a:solidFill>
            </a:endParaRPr>
          </a:p>
          <a:p>
            <a:r>
              <a:rPr lang="en-US" sz="2000" dirty="0">
                <a:solidFill>
                  <a:schemeClr val="tx2"/>
                </a:solidFill>
              </a:rPr>
              <a:t>Lecture: 9:40am-11:40am (Pasteur 229)</a:t>
            </a:r>
          </a:p>
          <a:p>
            <a:pPr algn="ctr"/>
            <a:endParaRPr lang="en-US" dirty="0"/>
          </a:p>
          <a:p>
            <a:r>
              <a:rPr lang="en-US" sz="2000" dirty="0">
                <a:solidFill>
                  <a:schemeClr val="tx2"/>
                </a:solidFill>
              </a:rPr>
              <a:t>Lab:  8am-9:20am (Pasteur 301)</a:t>
            </a:r>
          </a:p>
          <a:p>
            <a:pPr algn="ctr"/>
            <a:endParaRPr lang="en-US" sz="2000" dirty="0"/>
          </a:p>
          <a:p>
            <a:r>
              <a:rPr lang="en-US" sz="2000" dirty="0"/>
              <a:t>Instructor:  Mark Garbrecht, Ph.D.</a:t>
            </a:r>
          </a:p>
          <a:p>
            <a:r>
              <a:rPr lang="en-US" sz="2000" dirty="0"/>
              <a:t>                    234 Pasteur Hall</a:t>
            </a:r>
          </a:p>
          <a:p>
            <a:r>
              <a:rPr lang="en-US" sz="2000" dirty="0"/>
              <a:t>                    </a:t>
            </a:r>
            <a:r>
              <a:rPr lang="en-US" sz="2000" u="sng" dirty="0">
                <a:solidFill>
                  <a:schemeClr val="tx2"/>
                </a:solidFill>
              </a:rPr>
              <a:t>mgarbrecht@winona.edu</a:t>
            </a:r>
          </a:p>
          <a:p>
            <a:r>
              <a:rPr lang="en-US" sz="2000" dirty="0"/>
              <a:t>                    Phone: 457-2261</a:t>
            </a:r>
          </a:p>
          <a:p>
            <a:endParaRPr lang="en-US" sz="2000" dirty="0"/>
          </a:p>
        </p:txBody>
      </p:sp>
      <p:sp>
        <p:nvSpPr>
          <p:cNvPr id="2" name="TextBox 1"/>
          <p:cNvSpPr txBox="1"/>
          <p:nvPr/>
        </p:nvSpPr>
        <p:spPr>
          <a:xfrm>
            <a:off x="-1698625" y="3476625"/>
            <a:ext cx="184666"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67123A94-767F-F74E-A48D-719655CE0E1D}"/>
              </a:ext>
            </a:extLst>
          </p:cNvPr>
          <p:cNvSpPr txBox="1"/>
          <p:nvPr/>
        </p:nvSpPr>
        <p:spPr>
          <a:xfrm>
            <a:off x="148045" y="4044077"/>
            <a:ext cx="8919755" cy="2585323"/>
          </a:xfrm>
          <a:prstGeom prst="rect">
            <a:avLst/>
          </a:prstGeom>
          <a:noFill/>
        </p:spPr>
        <p:txBody>
          <a:bodyPr wrap="square" rtlCol="0">
            <a:spAutoFit/>
          </a:bodyPr>
          <a:lstStyle/>
          <a:p>
            <a:r>
              <a:rPr lang="en-US" dirty="0"/>
              <a:t>Class website: </a:t>
            </a:r>
            <a:r>
              <a:rPr lang="en-US" dirty="0">
                <a:hlinkClick r:id="rId3"/>
              </a:rPr>
              <a:t>http://course1.winona.edu/MGarbrecht/Bio211-Summer-new.htm</a:t>
            </a:r>
            <a:r>
              <a:rPr lang="en-US" dirty="0"/>
              <a:t> </a:t>
            </a:r>
          </a:p>
          <a:p>
            <a:pPr marL="742950" lvl="1" indent="-285750">
              <a:buFont typeface="Arial" panose="020B0604020202020204" pitchFamily="34" charset="0"/>
              <a:buChar char="•"/>
            </a:pPr>
            <a:r>
              <a:rPr lang="en-US" dirty="0"/>
              <a:t>Lecture notes, lab handouts, announcements, </a:t>
            </a:r>
            <a:r>
              <a:rPr lang="en-US" dirty="0" err="1"/>
              <a:t>etc</a:t>
            </a:r>
            <a:r>
              <a:rPr lang="en-US" dirty="0"/>
              <a:t>….</a:t>
            </a:r>
          </a:p>
          <a:p>
            <a:endParaRPr lang="en-US" dirty="0"/>
          </a:p>
          <a:p>
            <a:r>
              <a:rPr lang="en-US" dirty="0"/>
              <a:t>CONNECT website: </a:t>
            </a:r>
            <a:r>
              <a:rPr lang="en-US" dirty="0">
                <a:hlinkClick r:id="rId4"/>
              </a:rPr>
              <a:t>https://connect.mheducation.com/class/m-garbrecht-bio-211---summer-2019</a:t>
            </a:r>
            <a:r>
              <a:rPr lang="en-US" dirty="0"/>
              <a:t> </a:t>
            </a:r>
            <a:endParaRPr lang="en-US" u="sng" dirty="0"/>
          </a:p>
          <a:p>
            <a:pPr marL="742950" lvl="1" indent="-285750">
              <a:buFont typeface="Arial" panose="020B0604020202020204" pitchFamily="34" charset="0"/>
              <a:buChar char="•"/>
            </a:pPr>
            <a:r>
              <a:rPr lang="en-US" dirty="0"/>
              <a:t>Access to E-book, tutorials, animations, virtual anatomy lab</a:t>
            </a:r>
          </a:p>
          <a:p>
            <a:endParaRPr lang="en-US" dirty="0"/>
          </a:p>
          <a:p>
            <a:r>
              <a:rPr lang="en-US" dirty="0"/>
              <a:t>CHECK OFTEN FOR COURSE MATERIALS AND ANNOUNCEMENTS!!!!!</a:t>
            </a:r>
          </a:p>
          <a:p>
            <a:endParaRPr lang="en-US" dirty="0"/>
          </a:p>
        </p:txBody>
      </p:sp>
    </p:spTree>
    <p:extLst>
      <p:ext uri="{BB962C8B-B14F-4D97-AF65-F5344CB8AC3E}">
        <p14:creationId xmlns:p14="http://schemas.microsoft.com/office/powerpoint/2010/main" val="606098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381000"/>
            <a:ext cx="3876446" cy="461665"/>
          </a:xfrm>
          <a:prstGeom prst="rect">
            <a:avLst/>
          </a:prstGeom>
          <a:noFill/>
        </p:spPr>
        <p:txBody>
          <a:bodyPr wrap="none" rtlCol="0">
            <a:spAutoFit/>
          </a:bodyPr>
          <a:lstStyle/>
          <a:p>
            <a:r>
              <a:rPr lang="en-US" sz="2400" dirty="0">
                <a:solidFill>
                  <a:srgbClr val="0070C0"/>
                </a:solidFill>
              </a:rPr>
              <a:t>How do we study physiology?</a:t>
            </a:r>
          </a:p>
        </p:txBody>
      </p:sp>
      <p:sp>
        <p:nvSpPr>
          <p:cNvPr id="3" name="TextBox 2"/>
          <p:cNvSpPr txBox="1"/>
          <p:nvPr/>
        </p:nvSpPr>
        <p:spPr>
          <a:xfrm>
            <a:off x="304800" y="990600"/>
            <a:ext cx="8001000" cy="923330"/>
          </a:xfrm>
          <a:prstGeom prst="rect">
            <a:avLst/>
          </a:prstGeom>
          <a:noFill/>
        </p:spPr>
        <p:txBody>
          <a:bodyPr wrap="square" rtlCol="0">
            <a:spAutoFit/>
          </a:bodyPr>
          <a:lstStyle/>
          <a:p>
            <a:pPr algn="ctr"/>
            <a:r>
              <a:rPr lang="en-US" u="sng" dirty="0"/>
              <a:t>Experimentation, Measurement, Data Analysis</a:t>
            </a:r>
          </a:p>
          <a:p>
            <a:pPr algn="ctr"/>
            <a:r>
              <a:rPr lang="en-US" dirty="0"/>
              <a:t>Do something to someone or something under defined circumstances and OBSERVE what happens and compare that to what happens to a CONTROL group</a:t>
            </a:r>
          </a:p>
        </p:txBody>
      </p:sp>
      <p:sp>
        <p:nvSpPr>
          <p:cNvPr id="4" name="TextBox 3"/>
          <p:cNvSpPr txBox="1"/>
          <p:nvPr/>
        </p:nvSpPr>
        <p:spPr>
          <a:xfrm>
            <a:off x="304800" y="2209800"/>
            <a:ext cx="8839199" cy="2862322"/>
          </a:xfrm>
          <a:prstGeom prst="rect">
            <a:avLst/>
          </a:prstGeom>
          <a:noFill/>
        </p:spPr>
        <p:txBody>
          <a:bodyPr wrap="square" rtlCol="0">
            <a:spAutoFit/>
          </a:bodyPr>
          <a:lstStyle/>
          <a:p>
            <a:r>
              <a:rPr lang="en-US" dirty="0"/>
              <a:t>Example: </a:t>
            </a:r>
          </a:p>
          <a:p>
            <a:r>
              <a:rPr lang="en-US" dirty="0"/>
              <a:t>	1. 200 people get a pill with Drug A, that is supposed to lower blood pressure 	(EXPERIMENTAL GROUP)</a:t>
            </a:r>
          </a:p>
          <a:p>
            <a:r>
              <a:rPr lang="en-US" dirty="0"/>
              <a:t> 	2. 200 more people get a pill that doesn’t have any Drug A (CONTROL GROUP)</a:t>
            </a:r>
          </a:p>
          <a:p>
            <a:r>
              <a:rPr lang="en-US" dirty="0"/>
              <a:t>	3. OBSERVE blood pressures in all of the people and compare experimental group 	to control group</a:t>
            </a:r>
          </a:p>
          <a:p>
            <a:endParaRPr lang="en-US" dirty="0"/>
          </a:p>
          <a:p>
            <a:r>
              <a:rPr lang="en-US" dirty="0"/>
              <a:t>Were the blood pressures different between the two groups after they took the pill?</a:t>
            </a:r>
          </a:p>
          <a:p>
            <a:r>
              <a:rPr lang="en-US" dirty="0"/>
              <a:t>	Yes- Drug A does in fact lower blood pressure</a:t>
            </a:r>
          </a:p>
          <a:p>
            <a:r>
              <a:rPr lang="en-US" dirty="0"/>
              <a:t>	No- Drug A has no affect on blood pressure</a:t>
            </a:r>
          </a:p>
        </p:txBody>
      </p:sp>
      <p:sp>
        <p:nvSpPr>
          <p:cNvPr id="5" name="TextBox 4"/>
          <p:cNvSpPr txBox="1"/>
          <p:nvPr/>
        </p:nvSpPr>
        <p:spPr>
          <a:xfrm>
            <a:off x="609600" y="5638800"/>
            <a:ext cx="7358425" cy="923330"/>
          </a:xfrm>
          <a:prstGeom prst="rect">
            <a:avLst/>
          </a:prstGeom>
          <a:noFill/>
          <a:ln>
            <a:solidFill>
              <a:schemeClr val="accent1"/>
            </a:solidFill>
          </a:ln>
        </p:spPr>
        <p:txBody>
          <a:bodyPr wrap="none" rtlCol="0">
            <a:spAutoFit/>
          </a:bodyPr>
          <a:lstStyle/>
          <a:p>
            <a:r>
              <a:rPr lang="en-US" dirty="0">
                <a:solidFill>
                  <a:srgbClr val="0070C0"/>
                </a:solidFill>
              </a:rPr>
              <a:t>Its important to make sure both groups were treated EXACTLY the same way.</a:t>
            </a:r>
          </a:p>
          <a:p>
            <a:r>
              <a:rPr lang="en-US" dirty="0">
                <a:solidFill>
                  <a:srgbClr val="0070C0"/>
                </a:solidFill>
              </a:rPr>
              <a:t>	i.e.,  one group didn’t run a marathon prior to taking the pill</a:t>
            </a:r>
          </a:p>
          <a:p>
            <a:r>
              <a:rPr lang="en-US" dirty="0">
                <a:solidFill>
                  <a:srgbClr val="0070C0"/>
                </a:solidFill>
              </a:rPr>
              <a:t>		-this would make the results invalid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review"/>
          <p:cNvPicPr>
            <a:picLocks noChangeAspect="1" noChangeArrowheads="1"/>
          </p:cNvPicPr>
          <p:nvPr/>
        </p:nvPicPr>
        <p:blipFill>
          <a:blip r:embed="rId2" cstate="print"/>
          <a:srcRect/>
          <a:stretch>
            <a:fillRect/>
          </a:stretch>
        </p:blipFill>
        <p:spPr bwMode="auto">
          <a:xfrm>
            <a:off x="5181600" y="2667000"/>
            <a:ext cx="3646550" cy="3921022"/>
          </a:xfrm>
          <a:prstGeom prst="rect">
            <a:avLst/>
          </a:prstGeom>
          <a:noFill/>
        </p:spPr>
      </p:pic>
      <p:sp>
        <p:nvSpPr>
          <p:cNvPr id="6" name="TextBox 5"/>
          <p:cNvSpPr txBox="1"/>
          <p:nvPr/>
        </p:nvSpPr>
        <p:spPr>
          <a:xfrm>
            <a:off x="2438400" y="685800"/>
            <a:ext cx="3829190" cy="1015663"/>
          </a:xfrm>
          <a:prstGeom prst="rect">
            <a:avLst/>
          </a:prstGeom>
          <a:noFill/>
        </p:spPr>
        <p:txBody>
          <a:bodyPr wrap="none" rtlCol="0">
            <a:spAutoFit/>
          </a:bodyPr>
          <a:lstStyle/>
          <a:p>
            <a:pPr algn="ctr"/>
            <a:r>
              <a:rPr lang="en-US" sz="2000" dirty="0">
                <a:solidFill>
                  <a:schemeClr val="tx2"/>
                </a:solidFill>
              </a:rPr>
              <a:t>Bio 211- Anatomy and Physiology I </a:t>
            </a:r>
          </a:p>
          <a:p>
            <a:pPr algn="ctr"/>
            <a:endParaRPr lang="en-US" sz="2000" dirty="0">
              <a:solidFill>
                <a:schemeClr val="tx2"/>
              </a:solidFill>
            </a:endParaRPr>
          </a:p>
          <a:p>
            <a:pPr algn="ctr"/>
            <a:endParaRPr lang="en-US" sz="2000" dirty="0">
              <a:solidFill>
                <a:schemeClr val="tx2"/>
              </a:solidFill>
            </a:endParaRPr>
          </a:p>
        </p:txBody>
      </p:sp>
      <p:sp>
        <p:nvSpPr>
          <p:cNvPr id="7" name="TextBox 6"/>
          <p:cNvSpPr txBox="1"/>
          <p:nvPr/>
        </p:nvSpPr>
        <p:spPr>
          <a:xfrm>
            <a:off x="762000" y="2514600"/>
            <a:ext cx="3949543" cy="3416320"/>
          </a:xfrm>
          <a:prstGeom prst="rect">
            <a:avLst/>
          </a:prstGeom>
          <a:noFill/>
        </p:spPr>
        <p:txBody>
          <a:bodyPr wrap="none" rtlCol="0">
            <a:spAutoFit/>
          </a:bodyPr>
          <a:lstStyle/>
          <a:p>
            <a:r>
              <a:rPr lang="en-US" u="sng" dirty="0"/>
              <a:t>Today’s Topics:</a:t>
            </a:r>
          </a:p>
          <a:p>
            <a:endParaRPr lang="en-US" dirty="0"/>
          </a:p>
          <a:p>
            <a:pPr>
              <a:buFont typeface="Arial" pitchFamily="34" charset="0"/>
              <a:buChar char="•"/>
            </a:pPr>
            <a:r>
              <a:rPr lang="en-US" dirty="0"/>
              <a:t>Hierarchy of the human body</a:t>
            </a:r>
          </a:p>
          <a:p>
            <a:pPr>
              <a:buFont typeface="Arial" pitchFamily="34" charset="0"/>
              <a:buChar char="•"/>
            </a:pPr>
            <a:r>
              <a:rPr lang="en-US" dirty="0"/>
              <a:t>General orientation of the human body</a:t>
            </a:r>
          </a:p>
          <a:p>
            <a:pPr lvl="1">
              <a:buFont typeface="Wingdings" pitchFamily="2" charset="2"/>
              <a:buChar char="§"/>
            </a:pPr>
            <a:r>
              <a:rPr lang="en-US" dirty="0"/>
              <a:t>Anatomical position</a:t>
            </a:r>
          </a:p>
          <a:p>
            <a:pPr lvl="1">
              <a:buFont typeface="Wingdings" pitchFamily="2" charset="2"/>
              <a:buChar char="§"/>
            </a:pPr>
            <a:r>
              <a:rPr lang="en-US" dirty="0"/>
              <a:t>Anatomical planes</a:t>
            </a:r>
          </a:p>
          <a:p>
            <a:pPr lvl="1">
              <a:buFont typeface="Wingdings" pitchFamily="2" charset="2"/>
              <a:buChar char="§"/>
            </a:pPr>
            <a:r>
              <a:rPr lang="en-US" dirty="0"/>
              <a:t>Directional terms</a:t>
            </a:r>
          </a:p>
          <a:p>
            <a:pPr lvl="1">
              <a:buFont typeface="Wingdings" pitchFamily="2" charset="2"/>
              <a:buChar char="§"/>
            </a:pPr>
            <a:r>
              <a:rPr lang="en-US" dirty="0"/>
              <a:t>Body regions</a:t>
            </a:r>
          </a:p>
          <a:p>
            <a:pPr lvl="1">
              <a:buFont typeface="Wingdings" pitchFamily="2" charset="2"/>
              <a:buChar char="§"/>
            </a:pPr>
            <a:r>
              <a:rPr lang="en-US" dirty="0"/>
              <a:t>Body cavities</a:t>
            </a:r>
          </a:p>
          <a:p>
            <a:pPr>
              <a:buFont typeface="Arial" pitchFamily="34" charset="0"/>
              <a:buChar char="•"/>
            </a:pPr>
            <a:r>
              <a:rPr lang="en-US" dirty="0"/>
              <a:t>Homeostasis</a:t>
            </a:r>
          </a:p>
          <a:p>
            <a:pPr lvl="1">
              <a:buFont typeface="Wingdings" pitchFamily="2" charset="2"/>
              <a:buChar char="§"/>
            </a:pPr>
            <a:r>
              <a:rPr lang="en-US" dirty="0"/>
              <a:t>Positive Feedback</a:t>
            </a:r>
          </a:p>
          <a:p>
            <a:pPr lvl="1">
              <a:buFont typeface="Wingdings" pitchFamily="2" charset="2"/>
              <a:buChar char="§"/>
            </a:pPr>
            <a:r>
              <a:rPr lang="en-US" dirty="0"/>
              <a:t>Negative Feedback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08_the_bodys_structu_c.jpg"/>
          <p:cNvPicPr>
            <a:picLocks noChangeAspect="1"/>
          </p:cNvPicPr>
          <p:nvPr/>
        </p:nvPicPr>
        <p:blipFill>
          <a:blip r:embed="rId2" cstate="print"/>
          <a:stretch>
            <a:fillRect/>
          </a:stretch>
        </p:blipFill>
        <p:spPr>
          <a:xfrm>
            <a:off x="0" y="736663"/>
            <a:ext cx="3599688" cy="5359337"/>
          </a:xfrm>
          <a:prstGeom prst="rect">
            <a:avLst/>
          </a:prstGeom>
        </p:spPr>
      </p:pic>
      <p:sp>
        <p:nvSpPr>
          <p:cNvPr id="3" name="TextBox 2"/>
          <p:cNvSpPr txBox="1"/>
          <p:nvPr/>
        </p:nvSpPr>
        <p:spPr>
          <a:xfrm>
            <a:off x="2286000" y="228600"/>
            <a:ext cx="4097788" cy="400110"/>
          </a:xfrm>
          <a:prstGeom prst="rect">
            <a:avLst/>
          </a:prstGeom>
          <a:noFill/>
        </p:spPr>
        <p:txBody>
          <a:bodyPr wrap="none" rtlCol="0">
            <a:spAutoFit/>
          </a:bodyPr>
          <a:lstStyle/>
          <a:p>
            <a:r>
              <a:rPr lang="en-US" sz="2000" dirty="0"/>
              <a:t>Structural hierarchy in human biology</a:t>
            </a:r>
          </a:p>
        </p:txBody>
      </p:sp>
      <p:sp>
        <p:nvSpPr>
          <p:cNvPr id="4" name="TextBox 3"/>
          <p:cNvSpPr txBox="1"/>
          <p:nvPr/>
        </p:nvSpPr>
        <p:spPr>
          <a:xfrm>
            <a:off x="5257800" y="1066800"/>
            <a:ext cx="3692486" cy="4801314"/>
          </a:xfrm>
          <a:prstGeom prst="rect">
            <a:avLst/>
          </a:prstGeom>
          <a:noFill/>
        </p:spPr>
        <p:txBody>
          <a:bodyPr wrap="none" rtlCol="0">
            <a:spAutoFit/>
          </a:bodyPr>
          <a:lstStyle/>
          <a:p>
            <a:r>
              <a:rPr lang="en-US" dirty="0"/>
              <a:t>Human Body</a:t>
            </a:r>
          </a:p>
          <a:p>
            <a:endParaRPr lang="en-US" dirty="0"/>
          </a:p>
          <a:p>
            <a:r>
              <a:rPr lang="en-US" dirty="0"/>
              <a:t>Organ system (cardiovascular system)</a:t>
            </a:r>
          </a:p>
          <a:p>
            <a:endParaRPr lang="en-US" dirty="0"/>
          </a:p>
          <a:p>
            <a:r>
              <a:rPr lang="en-US" dirty="0"/>
              <a:t>Organ (Heart)</a:t>
            </a:r>
          </a:p>
          <a:p>
            <a:endParaRPr lang="en-US" dirty="0"/>
          </a:p>
          <a:p>
            <a:r>
              <a:rPr lang="en-US" dirty="0"/>
              <a:t>Tissue (cardiac muscle)</a:t>
            </a:r>
          </a:p>
          <a:p>
            <a:endParaRPr lang="en-US" dirty="0"/>
          </a:p>
          <a:p>
            <a:r>
              <a:rPr lang="en-US" dirty="0"/>
              <a:t>Cells (</a:t>
            </a:r>
            <a:r>
              <a:rPr lang="en-US" dirty="0" err="1"/>
              <a:t>cardiomyocytes</a:t>
            </a:r>
            <a:r>
              <a:rPr lang="en-US" dirty="0"/>
              <a:t>)</a:t>
            </a:r>
          </a:p>
          <a:p>
            <a:endParaRPr lang="en-US" dirty="0"/>
          </a:p>
          <a:p>
            <a:r>
              <a:rPr lang="en-US" dirty="0"/>
              <a:t>Organelles (nucleus, mitochondria)</a:t>
            </a:r>
          </a:p>
          <a:p>
            <a:endParaRPr lang="en-US" dirty="0"/>
          </a:p>
          <a:p>
            <a:r>
              <a:rPr lang="en-US" dirty="0"/>
              <a:t>Macromolecule (Protein, DNA)</a:t>
            </a:r>
          </a:p>
          <a:p>
            <a:endParaRPr lang="en-US" dirty="0"/>
          </a:p>
          <a:p>
            <a:r>
              <a:rPr lang="en-US" dirty="0"/>
              <a:t>Molecule (amino acid)</a:t>
            </a:r>
          </a:p>
          <a:p>
            <a:endParaRPr lang="en-US" dirty="0"/>
          </a:p>
          <a:p>
            <a:r>
              <a:rPr lang="en-US" dirty="0"/>
              <a:t>Atom (nitrogen, carbon, oxygen)</a:t>
            </a:r>
          </a:p>
        </p:txBody>
      </p:sp>
      <p:sp>
        <p:nvSpPr>
          <p:cNvPr id="5" name="TextBox 4"/>
          <p:cNvSpPr txBox="1"/>
          <p:nvPr/>
        </p:nvSpPr>
        <p:spPr>
          <a:xfrm>
            <a:off x="3733800" y="5638800"/>
            <a:ext cx="970779" cy="369332"/>
          </a:xfrm>
          <a:prstGeom prst="rect">
            <a:avLst/>
          </a:prstGeom>
          <a:noFill/>
        </p:spPr>
        <p:txBody>
          <a:bodyPr wrap="none" rtlCol="0">
            <a:spAutoFit/>
          </a:bodyPr>
          <a:lstStyle/>
          <a:p>
            <a:r>
              <a:rPr lang="en-US" i="1" dirty="0">
                <a:solidFill>
                  <a:schemeClr val="tx2"/>
                </a:solidFill>
              </a:rPr>
              <a:t>Smallest</a:t>
            </a:r>
          </a:p>
        </p:txBody>
      </p:sp>
      <p:sp>
        <p:nvSpPr>
          <p:cNvPr id="6" name="TextBox 5"/>
          <p:cNvSpPr txBox="1"/>
          <p:nvPr/>
        </p:nvSpPr>
        <p:spPr>
          <a:xfrm>
            <a:off x="3657600" y="914400"/>
            <a:ext cx="1447799" cy="646331"/>
          </a:xfrm>
          <a:prstGeom prst="rect">
            <a:avLst/>
          </a:prstGeom>
          <a:noFill/>
        </p:spPr>
        <p:txBody>
          <a:bodyPr wrap="square" rtlCol="0">
            <a:spAutoFit/>
          </a:bodyPr>
          <a:lstStyle/>
          <a:p>
            <a:r>
              <a:rPr lang="en-US" i="1" dirty="0">
                <a:solidFill>
                  <a:schemeClr val="tx2"/>
                </a:solidFill>
              </a:rPr>
              <a:t>Biggest, most complex</a:t>
            </a:r>
          </a:p>
        </p:txBody>
      </p:sp>
      <p:sp>
        <p:nvSpPr>
          <p:cNvPr id="7" name="Up Arrow 6"/>
          <p:cNvSpPr/>
          <p:nvPr/>
        </p:nvSpPr>
        <p:spPr>
          <a:xfrm>
            <a:off x="4038600" y="1752600"/>
            <a:ext cx="457200" cy="3657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tlasa01_anatomical_po_c.jpg"/>
          <p:cNvPicPr>
            <a:picLocks noChangeAspect="1"/>
          </p:cNvPicPr>
          <p:nvPr/>
        </p:nvPicPr>
        <p:blipFill>
          <a:blip r:embed="rId2" cstate="print"/>
          <a:stretch>
            <a:fillRect/>
          </a:stretch>
        </p:blipFill>
        <p:spPr>
          <a:xfrm>
            <a:off x="5334000" y="201828"/>
            <a:ext cx="3581400" cy="5807676"/>
          </a:xfrm>
          <a:prstGeom prst="rect">
            <a:avLst/>
          </a:prstGeom>
        </p:spPr>
      </p:pic>
      <p:sp>
        <p:nvSpPr>
          <p:cNvPr id="5" name="TextBox 4"/>
          <p:cNvSpPr txBox="1"/>
          <p:nvPr/>
        </p:nvSpPr>
        <p:spPr>
          <a:xfrm>
            <a:off x="1295400" y="685800"/>
            <a:ext cx="2662717" cy="461665"/>
          </a:xfrm>
          <a:prstGeom prst="rect">
            <a:avLst/>
          </a:prstGeom>
          <a:noFill/>
        </p:spPr>
        <p:txBody>
          <a:bodyPr wrap="none" rtlCol="0">
            <a:spAutoFit/>
          </a:bodyPr>
          <a:lstStyle/>
          <a:p>
            <a:r>
              <a:rPr lang="en-US" sz="2400" u="sng" dirty="0"/>
              <a:t>Anatomical Position</a:t>
            </a:r>
          </a:p>
        </p:txBody>
      </p:sp>
      <p:sp>
        <p:nvSpPr>
          <p:cNvPr id="6" name="TextBox 5"/>
          <p:cNvSpPr txBox="1"/>
          <p:nvPr/>
        </p:nvSpPr>
        <p:spPr>
          <a:xfrm>
            <a:off x="609600" y="1676400"/>
            <a:ext cx="2558136" cy="1631216"/>
          </a:xfrm>
          <a:prstGeom prst="rect">
            <a:avLst/>
          </a:prstGeom>
          <a:noFill/>
        </p:spPr>
        <p:txBody>
          <a:bodyPr wrap="none" rtlCol="0">
            <a:spAutoFit/>
          </a:bodyPr>
          <a:lstStyle/>
          <a:p>
            <a:pPr>
              <a:buFont typeface="Arial" pitchFamily="34" charset="0"/>
              <a:buChar char="•"/>
            </a:pPr>
            <a:r>
              <a:rPr lang="en-US" sz="2000" dirty="0"/>
              <a:t>Standing upright</a:t>
            </a:r>
          </a:p>
          <a:p>
            <a:pPr>
              <a:buFont typeface="Arial" pitchFamily="34" charset="0"/>
              <a:buChar char="•"/>
            </a:pPr>
            <a:r>
              <a:rPr lang="en-US" sz="2000" dirty="0"/>
              <a:t>Feet flat on ground</a:t>
            </a:r>
          </a:p>
          <a:p>
            <a:pPr>
              <a:buFont typeface="Arial" pitchFamily="34" charset="0"/>
              <a:buChar char="•"/>
            </a:pPr>
            <a:r>
              <a:rPr lang="en-US" sz="2000" dirty="0"/>
              <a:t>Arms at side</a:t>
            </a:r>
          </a:p>
          <a:p>
            <a:pPr>
              <a:buFont typeface="Arial" pitchFamily="34" charset="0"/>
              <a:buChar char="•"/>
            </a:pPr>
            <a:r>
              <a:rPr lang="en-US" sz="2000" dirty="0"/>
              <a:t>Palms facing forward</a:t>
            </a:r>
          </a:p>
          <a:p>
            <a:pPr>
              <a:buFont typeface="Arial" pitchFamily="34" charset="0"/>
              <a:buChar char="•"/>
            </a:pPr>
            <a:r>
              <a:rPr lang="en-US" sz="2000" dirty="0"/>
              <a:t>Eyes and face forward</a:t>
            </a:r>
          </a:p>
        </p:txBody>
      </p:sp>
      <p:sp>
        <p:nvSpPr>
          <p:cNvPr id="9" name="5-Point Star 8"/>
          <p:cNvSpPr/>
          <p:nvPr/>
        </p:nvSpPr>
        <p:spPr>
          <a:xfrm>
            <a:off x="533400" y="4648200"/>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14400" y="4419600"/>
            <a:ext cx="4800600" cy="923330"/>
          </a:xfrm>
          <a:prstGeom prst="rect">
            <a:avLst/>
          </a:prstGeom>
          <a:noFill/>
        </p:spPr>
        <p:txBody>
          <a:bodyPr wrap="square" rtlCol="0">
            <a:spAutoFit/>
          </a:bodyPr>
          <a:lstStyle/>
          <a:p>
            <a:r>
              <a:rPr lang="en-US" dirty="0"/>
              <a:t>Important in anatomy because it provides a universal frame of reference that ALL anatomists use when talking about location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5600" y="228600"/>
            <a:ext cx="3559244" cy="461665"/>
          </a:xfrm>
          <a:prstGeom prst="rect">
            <a:avLst/>
          </a:prstGeom>
          <a:noFill/>
        </p:spPr>
        <p:txBody>
          <a:bodyPr wrap="none" rtlCol="0">
            <a:spAutoFit/>
          </a:bodyPr>
          <a:lstStyle/>
          <a:p>
            <a:r>
              <a:rPr lang="en-US" sz="2400" u="sng" dirty="0">
                <a:solidFill>
                  <a:schemeClr val="tx2"/>
                </a:solidFill>
              </a:rPr>
              <a:t>Anatomy Directional Terms</a:t>
            </a:r>
          </a:p>
        </p:txBody>
      </p:sp>
      <p:pic>
        <p:nvPicPr>
          <p:cNvPr id="3" name="Picture 2" descr="tableatlasdirectional_t.jpg"/>
          <p:cNvPicPr>
            <a:picLocks noChangeAspect="1"/>
          </p:cNvPicPr>
          <p:nvPr/>
        </p:nvPicPr>
        <p:blipFill>
          <a:blip r:embed="rId2" cstate="print"/>
          <a:stretch>
            <a:fillRect/>
          </a:stretch>
        </p:blipFill>
        <p:spPr>
          <a:xfrm>
            <a:off x="-4359" y="838200"/>
            <a:ext cx="9148359" cy="4724400"/>
          </a:xfrm>
          <a:prstGeom prst="rect">
            <a:avLst/>
          </a:prstGeom>
        </p:spPr>
      </p:pic>
      <p:sp>
        <p:nvSpPr>
          <p:cNvPr id="4" name="5-Point Star 3"/>
          <p:cNvSpPr/>
          <p:nvPr/>
        </p:nvSpPr>
        <p:spPr>
          <a:xfrm>
            <a:off x="1865051" y="5934670"/>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74651" y="5629870"/>
            <a:ext cx="4611949" cy="923330"/>
          </a:xfrm>
          <a:prstGeom prst="rect">
            <a:avLst/>
          </a:prstGeom>
          <a:noFill/>
        </p:spPr>
        <p:txBody>
          <a:bodyPr wrap="square" rtlCol="0">
            <a:spAutoFit/>
          </a:bodyPr>
          <a:lstStyle/>
          <a:p>
            <a:r>
              <a:rPr lang="en-US" dirty="0"/>
              <a:t>Allows you to describe the location of one structure in relation to another when the body is in the ANATOMICAL POSITION!</a:t>
            </a:r>
          </a:p>
        </p:txBody>
      </p:sp>
      <p:sp>
        <p:nvSpPr>
          <p:cNvPr id="6" name="Rectangle 5"/>
          <p:cNvSpPr/>
          <p:nvPr/>
        </p:nvSpPr>
        <p:spPr>
          <a:xfrm>
            <a:off x="76200" y="1905000"/>
            <a:ext cx="86106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0"/>
            <a:ext cx="7620000" cy="6858000"/>
          </a:xfrm>
          <a:prstGeom prst="rect">
            <a:avLst/>
          </a:prstGeom>
        </p:spPr>
      </p:pic>
    </p:spTree>
    <p:extLst>
      <p:ext uri="{BB962C8B-B14F-4D97-AF65-F5344CB8AC3E}">
        <p14:creationId xmlns:p14="http://schemas.microsoft.com/office/powerpoint/2010/main" val="2363942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tlasa03_anatomical_pl_c.jpg"/>
          <p:cNvPicPr>
            <a:picLocks noChangeAspect="1"/>
          </p:cNvPicPr>
          <p:nvPr/>
        </p:nvPicPr>
        <p:blipFill>
          <a:blip r:embed="rId2" cstate="print"/>
          <a:stretch>
            <a:fillRect/>
          </a:stretch>
        </p:blipFill>
        <p:spPr>
          <a:xfrm>
            <a:off x="5334000" y="1143000"/>
            <a:ext cx="3610608" cy="4879200"/>
          </a:xfrm>
          <a:prstGeom prst="rect">
            <a:avLst/>
          </a:prstGeom>
        </p:spPr>
      </p:pic>
      <p:sp>
        <p:nvSpPr>
          <p:cNvPr id="3" name="TextBox 2"/>
          <p:cNvSpPr txBox="1"/>
          <p:nvPr/>
        </p:nvSpPr>
        <p:spPr>
          <a:xfrm>
            <a:off x="1219200" y="838200"/>
            <a:ext cx="2099677" cy="400110"/>
          </a:xfrm>
          <a:prstGeom prst="rect">
            <a:avLst/>
          </a:prstGeom>
          <a:noFill/>
        </p:spPr>
        <p:txBody>
          <a:bodyPr wrap="none" rtlCol="0">
            <a:spAutoFit/>
          </a:bodyPr>
          <a:lstStyle/>
          <a:p>
            <a:r>
              <a:rPr lang="en-US" sz="2000" u="sng" dirty="0">
                <a:solidFill>
                  <a:schemeClr val="tx2">
                    <a:lumMod val="50000"/>
                  </a:schemeClr>
                </a:solidFill>
              </a:rPr>
              <a:t>Anatomical Planes</a:t>
            </a:r>
          </a:p>
        </p:txBody>
      </p:sp>
      <p:sp>
        <p:nvSpPr>
          <p:cNvPr id="4" name="TextBox 3"/>
          <p:cNvSpPr txBox="1"/>
          <p:nvPr/>
        </p:nvSpPr>
        <p:spPr>
          <a:xfrm>
            <a:off x="0" y="1752600"/>
            <a:ext cx="5562600" cy="2862322"/>
          </a:xfrm>
          <a:prstGeom prst="rect">
            <a:avLst/>
          </a:prstGeom>
          <a:noFill/>
        </p:spPr>
        <p:txBody>
          <a:bodyPr wrap="square" rtlCol="0">
            <a:spAutoFit/>
          </a:bodyPr>
          <a:lstStyle/>
          <a:p>
            <a:r>
              <a:rPr lang="en-US" sz="2000" u="sng" dirty="0">
                <a:solidFill>
                  <a:schemeClr val="tx2">
                    <a:lumMod val="50000"/>
                  </a:schemeClr>
                </a:solidFill>
              </a:rPr>
              <a:t>Frontal:</a:t>
            </a:r>
            <a:r>
              <a:rPr lang="en-US" sz="2000" dirty="0">
                <a:solidFill>
                  <a:schemeClr val="tx2">
                    <a:lumMod val="50000"/>
                  </a:schemeClr>
                </a:solidFill>
              </a:rPr>
              <a:t>  Extends vertically and divides body into </a:t>
            </a:r>
          </a:p>
          <a:p>
            <a:r>
              <a:rPr lang="en-US" sz="2000" dirty="0">
                <a:solidFill>
                  <a:schemeClr val="tx2">
                    <a:lumMod val="50000"/>
                  </a:schemeClr>
                </a:solidFill>
              </a:rPr>
              <a:t>dorsal and ventral regions (i.e., front and back)</a:t>
            </a:r>
          </a:p>
          <a:p>
            <a:endParaRPr lang="en-US" sz="2000" dirty="0">
              <a:solidFill>
                <a:schemeClr val="tx2">
                  <a:lumMod val="50000"/>
                </a:schemeClr>
              </a:solidFill>
            </a:endParaRPr>
          </a:p>
          <a:p>
            <a:r>
              <a:rPr lang="en-US" sz="2000" u="sng" dirty="0" err="1">
                <a:solidFill>
                  <a:schemeClr val="tx2">
                    <a:lumMod val="50000"/>
                  </a:schemeClr>
                </a:solidFill>
              </a:rPr>
              <a:t>Sagittal</a:t>
            </a:r>
            <a:r>
              <a:rPr lang="en-US" sz="2000" u="sng" dirty="0">
                <a:solidFill>
                  <a:schemeClr val="tx2">
                    <a:lumMod val="50000"/>
                  </a:schemeClr>
                </a:solidFill>
              </a:rPr>
              <a:t>:</a:t>
            </a:r>
            <a:r>
              <a:rPr lang="en-US" sz="2000" dirty="0">
                <a:solidFill>
                  <a:schemeClr val="tx2">
                    <a:lumMod val="50000"/>
                  </a:schemeClr>
                </a:solidFill>
              </a:rPr>
              <a:t>  Extends vertically and divides body into left and right halves</a:t>
            </a:r>
            <a:endParaRPr lang="en-US" dirty="0">
              <a:solidFill>
                <a:schemeClr val="tx2">
                  <a:lumMod val="50000"/>
                </a:schemeClr>
              </a:solidFill>
            </a:endParaRPr>
          </a:p>
          <a:p>
            <a:endParaRPr lang="en-US" sz="2000" u="sng" dirty="0">
              <a:solidFill>
                <a:schemeClr val="tx2">
                  <a:lumMod val="50000"/>
                </a:schemeClr>
              </a:solidFill>
            </a:endParaRPr>
          </a:p>
          <a:p>
            <a:r>
              <a:rPr lang="en-US" sz="2000" u="sng" dirty="0">
                <a:solidFill>
                  <a:schemeClr val="tx2">
                    <a:lumMod val="50000"/>
                  </a:schemeClr>
                </a:solidFill>
              </a:rPr>
              <a:t>Transverse:</a:t>
            </a:r>
            <a:r>
              <a:rPr lang="en-US" sz="2000" dirty="0">
                <a:solidFill>
                  <a:schemeClr val="tx2">
                    <a:lumMod val="50000"/>
                  </a:schemeClr>
                </a:solidFill>
              </a:rPr>
              <a:t>  Extends horizontally and divides body into superior and inferior regions (i.e., top and bottom)</a:t>
            </a:r>
            <a:endParaRPr lang="en-US" sz="2000" u="sng" dirty="0">
              <a:solidFill>
                <a:schemeClr val="tx2">
                  <a:lumMod val="50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tlasa04_views_of_the__c.jpg"/>
          <p:cNvPicPr>
            <a:picLocks noChangeAspect="1"/>
          </p:cNvPicPr>
          <p:nvPr/>
        </p:nvPicPr>
        <p:blipFill>
          <a:blip r:embed="rId2" cstate="print"/>
          <a:stretch>
            <a:fillRect/>
          </a:stretch>
        </p:blipFill>
        <p:spPr>
          <a:xfrm>
            <a:off x="2685577" y="914400"/>
            <a:ext cx="4477223" cy="5242560"/>
          </a:xfrm>
          <a:prstGeom prst="rect">
            <a:avLst/>
          </a:prstGeom>
        </p:spPr>
      </p:pic>
      <p:sp>
        <p:nvSpPr>
          <p:cNvPr id="3" name="TextBox 2"/>
          <p:cNvSpPr txBox="1"/>
          <p:nvPr/>
        </p:nvSpPr>
        <p:spPr>
          <a:xfrm>
            <a:off x="3276600" y="304800"/>
            <a:ext cx="2099677" cy="400110"/>
          </a:xfrm>
          <a:prstGeom prst="rect">
            <a:avLst/>
          </a:prstGeom>
          <a:noFill/>
        </p:spPr>
        <p:txBody>
          <a:bodyPr wrap="none" rtlCol="0">
            <a:spAutoFit/>
          </a:bodyPr>
          <a:lstStyle/>
          <a:p>
            <a:r>
              <a:rPr lang="en-US" sz="2000" u="sng" dirty="0">
                <a:solidFill>
                  <a:schemeClr val="tx2">
                    <a:lumMod val="50000"/>
                  </a:schemeClr>
                </a:solidFill>
              </a:rPr>
              <a:t>Anatomical Planes</a:t>
            </a:r>
          </a:p>
        </p:txBody>
      </p:sp>
      <p:sp>
        <p:nvSpPr>
          <p:cNvPr id="4" name="TextBox 3"/>
          <p:cNvSpPr txBox="1"/>
          <p:nvPr/>
        </p:nvSpPr>
        <p:spPr>
          <a:xfrm>
            <a:off x="228600" y="1737360"/>
            <a:ext cx="1905000" cy="646331"/>
          </a:xfrm>
          <a:prstGeom prst="rect">
            <a:avLst/>
          </a:prstGeom>
          <a:noFill/>
        </p:spPr>
        <p:txBody>
          <a:bodyPr wrap="square" rtlCol="0">
            <a:spAutoFit/>
          </a:bodyPr>
          <a:lstStyle/>
          <a:p>
            <a:r>
              <a:rPr lang="en-US" i="1" dirty="0">
                <a:solidFill>
                  <a:schemeClr val="tx2"/>
                </a:solidFill>
              </a:rPr>
              <a:t>Looking laterally/medially</a:t>
            </a:r>
          </a:p>
        </p:txBody>
      </p:sp>
      <p:sp>
        <p:nvSpPr>
          <p:cNvPr id="5" name="TextBox 4"/>
          <p:cNvSpPr txBox="1"/>
          <p:nvPr/>
        </p:nvSpPr>
        <p:spPr>
          <a:xfrm>
            <a:off x="6934200" y="1508760"/>
            <a:ext cx="2514600" cy="646331"/>
          </a:xfrm>
          <a:prstGeom prst="rect">
            <a:avLst/>
          </a:prstGeom>
          <a:noFill/>
        </p:spPr>
        <p:txBody>
          <a:bodyPr wrap="square" rtlCol="0">
            <a:spAutoFit/>
          </a:bodyPr>
          <a:lstStyle/>
          <a:p>
            <a:r>
              <a:rPr lang="en-US" i="1" dirty="0">
                <a:solidFill>
                  <a:schemeClr val="tx2"/>
                </a:solidFill>
              </a:rPr>
              <a:t>Looking </a:t>
            </a:r>
            <a:r>
              <a:rPr lang="en-US" i="1" dirty="0" err="1">
                <a:solidFill>
                  <a:schemeClr val="tx2"/>
                </a:solidFill>
              </a:rPr>
              <a:t>anteriorly</a:t>
            </a:r>
            <a:r>
              <a:rPr lang="en-US" i="1" dirty="0">
                <a:solidFill>
                  <a:schemeClr val="tx2"/>
                </a:solidFill>
              </a:rPr>
              <a:t>/</a:t>
            </a:r>
            <a:r>
              <a:rPr lang="en-US" i="1" dirty="0" err="1">
                <a:solidFill>
                  <a:schemeClr val="tx2"/>
                </a:solidFill>
              </a:rPr>
              <a:t>posteriorly</a:t>
            </a:r>
            <a:endParaRPr lang="en-US" i="1" dirty="0">
              <a:solidFill>
                <a:schemeClr val="tx2"/>
              </a:solidFill>
            </a:endParaRPr>
          </a:p>
        </p:txBody>
      </p:sp>
      <p:sp>
        <p:nvSpPr>
          <p:cNvPr id="6" name="TextBox 5"/>
          <p:cNvSpPr txBox="1"/>
          <p:nvPr/>
        </p:nvSpPr>
        <p:spPr>
          <a:xfrm>
            <a:off x="5638800" y="5013960"/>
            <a:ext cx="2838919" cy="369332"/>
          </a:xfrm>
          <a:prstGeom prst="rect">
            <a:avLst/>
          </a:prstGeom>
          <a:noFill/>
        </p:spPr>
        <p:txBody>
          <a:bodyPr wrap="none" rtlCol="0">
            <a:spAutoFit/>
          </a:bodyPr>
          <a:lstStyle/>
          <a:p>
            <a:r>
              <a:rPr lang="en-US" i="1" dirty="0">
                <a:solidFill>
                  <a:schemeClr val="tx2"/>
                </a:solidFill>
              </a:rPr>
              <a:t>Looking inferiorly/superiorly</a:t>
            </a:r>
          </a:p>
        </p:txBody>
      </p:sp>
      <p:sp>
        <p:nvSpPr>
          <p:cNvPr id="7" name="TextBox 6"/>
          <p:cNvSpPr txBox="1"/>
          <p:nvPr/>
        </p:nvSpPr>
        <p:spPr>
          <a:xfrm>
            <a:off x="152400" y="4038600"/>
            <a:ext cx="3657600" cy="923330"/>
          </a:xfrm>
          <a:prstGeom prst="rect">
            <a:avLst/>
          </a:prstGeom>
          <a:noFill/>
          <a:ln>
            <a:solidFill>
              <a:schemeClr val="accent1"/>
            </a:solidFill>
          </a:ln>
        </p:spPr>
        <p:txBody>
          <a:bodyPr wrap="square" rtlCol="0">
            <a:spAutoFit/>
          </a:bodyPr>
          <a:lstStyle/>
          <a:p>
            <a:r>
              <a:rPr lang="en-US" dirty="0">
                <a:solidFill>
                  <a:schemeClr val="accent1">
                    <a:lumMod val="50000"/>
                  </a:schemeClr>
                </a:solidFill>
              </a:rPr>
              <a:t>Understanding these planes is essential in radiology</a:t>
            </a:r>
          </a:p>
          <a:p>
            <a:pPr lvl="1">
              <a:buFont typeface="Arial" pitchFamily="34" charset="0"/>
              <a:buChar char="•"/>
            </a:pPr>
            <a:r>
              <a:rPr lang="en-US" dirty="0">
                <a:solidFill>
                  <a:schemeClr val="accent1">
                    <a:lumMod val="50000"/>
                  </a:schemeClr>
                </a:solidFill>
              </a:rPr>
              <a:t>	X-rays, MRI, CT-scans, etc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0" y="304800"/>
            <a:ext cx="1571841" cy="400110"/>
          </a:xfrm>
          <a:prstGeom prst="rect">
            <a:avLst/>
          </a:prstGeom>
          <a:noFill/>
        </p:spPr>
        <p:txBody>
          <a:bodyPr wrap="none" rtlCol="0">
            <a:spAutoFit/>
          </a:bodyPr>
          <a:lstStyle/>
          <a:p>
            <a:r>
              <a:rPr lang="en-US" sz="2000" dirty="0"/>
              <a:t>Body Cavities</a:t>
            </a:r>
          </a:p>
        </p:txBody>
      </p:sp>
      <p:sp>
        <p:nvSpPr>
          <p:cNvPr id="5" name="TextBox 4"/>
          <p:cNvSpPr txBox="1"/>
          <p:nvPr/>
        </p:nvSpPr>
        <p:spPr>
          <a:xfrm>
            <a:off x="1295400" y="914400"/>
            <a:ext cx="6022867" cy="369332"/>
          </a:xfrm>
          <a:prstGeom prst="rect">
            <a:avLst/>
          </a:prstGeom>
          <a:noFill/>
        </p:spPr>
        <p:txBody>
          <a:bodyPr wrap="none" rtlCol="0">
            <a:spAutoFit/>
          </a:bodyPr>
          <a:lstStyle/>
          <a:p>
            <a:r>
              <a:rPr lang="en-US" u="sng" dirty="0"/>
              <a:t>Primary body cavities                               Secondary body cavities</a:t>
            </a:r>
          </a:p>
        </p:txBody>
      </p:sp>
      <p:sp>
        <p:nvSpPr>
          <p:cNvPr id="6" name="TextBox 5"/>
          <p:cNvSpPr txBox="1"/>
          <p:nvPr/>
        </p:nvSpPr>
        <p:spPr>
          <a:xfrm>
            <a:off x="1371600" y="1295400"/>
            <a:ext cx="1449371" cy="1200329"/>
          </a:xfrm>
          <a:prstGeom prst="rect">
            <a:avLst/>
          </a:prstGeom>
          <a:noFill/>
        </p:spPr>
        <p:txBody>
          <a:bodyPr wrap="none" rtlCol="0">
            <a:spAutoFit/>
          </a:bodyPr>
          <a:lstStyle/>
          <a:p>
            <a:r>
              <a:rPr lang="en-US" dirty="0">
                <a:solidFill>
                  <a:srgbClr val="FF0000"/>
                </a:solidFill>
              </a:rPr>
              <a:t>Dorsal cavity</a:t>
            </a:r>
          </a:p>
          <a:p>
            <a:endParaRPr lang="en-US" dirty="0"/>
          </a:p>
          <a:p>
            <a:endParaRPr lang="en-US" dirty="0"/>
          </a:p>
          <a:p>
            <a:r>
              <a:rPr lang="en-US" dirty="0">
                <a:solidFill>
                  <a:srgbClr val="0070C0"/>
                </a:solidFill>
              </a:rPr>
              <a:t>Ventral cavity</a:t>
            </a:r>
          </a:p>
        </p:txBody>
      </p:sp>
      <p:sp>
        <p:nvSpPr>
          <p:cNvPr id="7" name="TextBox 6"/>
          <p:cNvSpPr txBox="1"/>
          <p:nvPr/>
        </p:nvSpPr>
        <p:spPr>
          <a:xfrm>
            <a:off x="4648200" y="1258669"/>
            <a:ext cx="2851999" cy="646331"/>
          </a:xfrm>
          <a:prstGeom prst="rect">
            <a:avLst/>
          </a:prstGeom>
          <a:noFill/>
        </p:spPr>
        <p:txBody>
          <a:bodyPr wrap="none" rtlCol="0">
            <a:spAutoFit/>
          </a:bodyPr>
          <a:lstStyle/>
          <a:p>
            <a:r>
              <a:rPr lang="en-US" dirty="0">
                <a:solidFill>
                  <a:srgbClr val="FF0000"/>
                </a:solidFill>
              </a:rPr>
              <a:t>Cranial cavity - Brain</a:t>
            </a:r>
          </a:p>
          <a:p>
            <a:r>
              <a:rPr lang="en-US" dirty="0">
                <a:solidFill>
                  <a:srgbClr val="FF0000"/>
                </a:solidFill>
              </a:rPr>
              <a:t>Vertebral canal – Spinal cord</a:t>
            </a:r>
          </a:p>
        </p:txBody>
      </p:sp>
      <p:sp>
        <p:nvSpPr>
          <p:cNvPr id="8" name="TextBox 7"/>
          <p:cNvSpPr txBox="1"/>
          <p:nvPr/>
        </p:nvSpPr>
        <p:spPr>
          <a:xfrm>
            <a:off x="4648200" y="2161402"/>
            <a:ext cx="4495800" cy="1754327"/>
          </a:xfrm>
          <a:prstGeom prst="rect">
            <a:avLst/>
          </a:prstGeom>
          <a:noFill/>
        </p:spPr>
        <p:txBody>
          <a:bodyPr wrap="square" rtlCol="0">
            <a:spAutoFit/>
          </a:bodyPr>
          <a:lstStyle/>
          <a:p>
            <a:r>
              <a:rPr lang="en-US" dirty="0">
                <a:solidFill>
                  <a:srgbClr val="0070C0"/>
                </a:solidFill>
              </a:rPr>
              <a:t>Thoracic cavity :</a:t>
            </a:r>
          </a:p>
          <a:p>
            <a:pPr lvl="1">
              <a:buFont typeface="Arial" pitchFamily="34" charset="0"/>
              <a:buChar char="•"/>
            </a:pPr>
            <a:r>
              <a:rPr lang="en-US" dirty="0">
                <a:solidFill>
                  <a:srgbClr val="0070C0"/>
                </a:solidFill>
              </a:rPr>
              <a:t>	Mostly occupied by lungs and pleural cavity surrounding lungs</a:t>
            </a:r>
          </a:p>
          <a:p>
            <a:pPr lvl="1">
              <a:buFont typeface="Arial" pitchFamily="34" charset="0"/>
              <a:buChar char="•"/>
            </a:pPr>
            <a:r>
              <a:rPr lang="en-US" dirty="0">
                <a:solidFill>
                  <a:srgbClr val="0070C0"/>
                </a:solidFill>
              </a:rPr>
              <a:t>       Mediastinum- Contains esophagus, 	trachea, larynx, and heart and pericardial cavity surrounding heart</a:t>
            </a:r>
          </a:p>
        </p:txBody>
      </p:sp>
      <p:sp>
        <p:nvSpPr>
          <p:cNvPr id="9" name="TextBox 8"/>
          <p:cNvSpPr txBox="1"/>
          <p:nvPr/>
        </p:nvSpPr>
        <p:spPr>
          <a:xfrm>
            <a:off x="4572000" y="4036874"/>
            <a:ext cx="4724400" cy="2031325"/>
          </a:xfrm>
          <a:prstGeom prst="rect">
            <a:avLst/>
          </a:prstGeom>
          <a:noFill/>
        </p:spPr>
        <p:txBody>
          <a:bodyPr wrap="square" rtlCol="0">
            <a:spAutoFit/>
          </a:bodyPr>
          <a:lstStyle/>
          <a:p>
            <a:r>
              <a:rPr lang="en-US" dirty="0" err="1">
                <a:solidFill>
                  <a:srgbClr val="0070C0"/>
                </a:solidFill>
              </a:rPr>
              <a:t>Abdominopelvic</a:t>
            </a:r>
            <a:r>
              <a:rPr lang="en-US" dirty="0">
                <a:solidFill>
                  <a:srgbClr val="0070C0"/>
                </a:solidFill>
              </a:rPr>
              <a:t> cavity:</a:t>
            </a:r>
          </a:p>
          <a:p>
            <a:endParaRPr lang="en-US" dirty="0">
              <a:solidFill>
                <a:srgbClr val="0070C0"/>
              </a:solidFill>
            </a:endParaRPr>
          </a:p>
          <a:p>
            <a:pPr lvl="1">
              <a:buFont typeface="Arial" pitchFamily="34" charset="0"/>
              <a:buChar char="•"/>
            </a:pPr>
            <a:r>
              <a:rPr lang="en-US" dirty="0">
                <a:solidFill>
                  <a:srgbClr val="0070C0"/>
                </a:solidFill>
              </a:rPr>
              <a:t>        Abdominal cavity – digestive organs, spleen, kidneys</a:t>
            </a:r>
          </a:p>
          <a:p>
            <a:pPr lvl="1">
              <a:buFont typeface="Arial" pitchFamily="34" charset="0"/>
              <a:buChar char="•"/>
            </a:pPr>
            <a:endParaRPr lang="en-US" dirty="0">
              <a:solidFill>
                <a:srgbClr val="0070C0"/>
              </a:solidFill>
            </a:endParaRPr>
          </a:p>
          <a:p>
            <a:pPr lvl="1">
              <a:buFont typeface="Arial" pitchFamily="34" charset="0"/>
              <a:buChar char="•"/>
            </a:pPr>
            <a:r>
              <a:rPr lang="en-US" dirty="0">
                <a:solidFill>
                  <a:srgbClr val="0070C0"/>
                </a:solidFill>
              </a:rPr>
              <a:t>        Pelvic cavity – Bladder, rectum, reproductive organs</a:t>
            </a:r>
          </a:p>
        </p:txBody>
      </p:sp>
      <p:pic>
        <p:nvPicPr>
          <p:cNvPr id="10" name="Picture 9" descr="fatlasa07bthe_major_bod_c.jpg"/>
          <p:cNvPicPr>
            <a:picLocks noChangeAspect="1"/>
          </p:cNvPicPr>
          <p:nvPr/>
        </p:nvPicPr>
        <p:blipFill>
          <a:blip r:embed="rId2" cstate="print"/>
          <a:stretch>
            <a:fillRect/>
          </a:stretch>
        </p:blipFill>
        <p:spPr>
          <a:xfrm>
            <a:off x="0" y="2819400"/>
            <a:ext cx="4572000" cy="380047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tlasa08apleurae_c.jpg"/>
          <p:cNvPicPr>
            <a:picLocks noChangeAspect="1"/>
          </p:cNvPicPr>
          <p:nvPr/>
        </p:nvPicPr>
        <p:blipFill>
          <a:blip r:embed="rId2" cstate="print"/>
          <a:stretch>
            <a:fillRect/>
          </a:stretch>
        </p:blipFill>
        <p:spPr>
          <a:xfrm>
            <a:off x="0" y="2438400"/>
            <a:ext cx="4307465" cy="3505200"/>
          </a:xfrm>
          <a:prstGeom prst="rect">
            <a:avLst/>
          </a:prstGeom>
        </p:spPr>
      </p:pic>
      <p:sp>
        <p:nvSpPr>
          <p:cNvPr id="4" name="TextBox 3"/>
          <p:cNvSpPr txBox="1"/>
          <p:nvPr/>
        </p:nvSpPr>
        <p:spPr>
          <a:xfrm>
            <a:off x="3472898" y="76200"/>
            <a:ext cx="1571841" cy="400110"/>
          </a:xfrm>
          <a:prstGeom prst="rect">
            <a:avLst/>
          </a:prstGeom>
          <a:noFill/>
        </p:spPr>
        <p:txBody>
          <a:bodyPr wrap="none" rtlCol="0">
            <a:spAutoFit/>
          </a:bodyPr>
          <a:lstStyle/>
          <a:p>
            <a:r>
              <a:rPr lang="en-US" sz="2000" dirty="0"/>
              <a:t>Body Cavities</a:t>
            </a:r>
          </a:p>
        </p:txBody>
      </p:sp>
      <p:sp>
        <p:nvSpPr>
          <p:cNvPr id="5" name="TextBox 4"/>
          <p:cNvSpPr txBox="1"/>
          <p:nvPr/>
        </p:nvSpPr>
        <p:spPr>
          <a:xfrm>
            <a:off x="685800" y="381000"/>
            <a:ext cx="7468711" cy="1477328"/>
          </a:xfrm>
          <a:prstGeom prst="rect">
            <a:avLst/>
          </a:prstGeom>
          <a:noFill/>
        </p:spPr>
        <p:txBody>
          <a:bodyPr wrap="none" rtlCol="0">
            <a:spAutoFit/>
          </a:bodyPr>
          <a:lstStyle/>
          <a:p>
            <a:r>
              <a:rPr lang="en-US" dirty="0"/>
              <a:t>Pleural, pericardial, peritoneal membranes are DOUBLE layers of membrane</a:t>
            </a:r>
          </a:p>
          <a:p>
            <a:endParaRPr lang="en-US" dirty="0"/>
          </a:p>
          <a:p>
            <a:pPr lvl="1">
              <a:buFont typeface="Wingdings" pitchFamily="2" charset="2"/>
              <a:buChar char="ü"/>
            </a:pPr>
            <a:r>
              <a:rPr lang="en-US" b="1" dirty="0"/>
              <a:t>	</a:t>
            </a:r>
            <a:r>
              <a:rPr lang="en-US" b="1" u="sng" dirty="0"/>
              <a:t>Parietal layer </a:t>
            </a:r>
            <a:r>
              <a:rPr lang="en-US" b="1" dirty="0"/>
              <a:t>-lines a cavity (i.e., parietal pleura)</a:t>
            </a:r>
          </a:p>
          <a:p>
            <a:pPr lvl="1">
              <a:buFont typeface="Wingdings" pitchFamily="2" charset="2"/>
              <a:buChar char="ü"/>
            </a:pPr>
            <a:r>
              <a:rPr lang="en-US" b="1" dirty="0"/>
              <a:t>      </a:t>
            </a:r>
            <a:r>
              <a:rPr lang="en-US" b="1" u="sng" dirty="0"/>
              <a:t>Visceral layer </a:t>
            </a:r>
            <a:r>
              <a:rPr lang="en-US" b="1" dirty="0"/>
              <a:t>–lies on the surface of an organ (i.e., visceral pleura)</a:t>
            </a:r>
          </a:p>
          <a:p>
            <a:pPr lvl="1">
              <a:buFont typeface="Wingdings" pitchFamily="2" charset="2"/>
              <a:buChar char="ü"/>
            </a:pPr>
            <a:r>
              <a:rPr lang="en-US" dirty="0"/>
              <a:t>     Membranes secrete lubricating fluid called SEROUS FLUID</a:t>
            </a:r>
          </a:p>
        </p:txBody>
      </p:sp>
      <p:sp>
        <p:nvSpPr>
          <p:cNvPr id="6" name="TextBox 5"/>
          <p:cNvSpPr txBox="1"/>
          <p:nvPr/>
        </p:nvSpPr>
        <p:spPr>
          <a:xfrm>
            <a:off x="4343400" y="2055673"/>
            <a:ext cx="4800601" cy="1754327"/>
          </a:xfrm>
          <a:prstGeom prst="rect">
            <a:avLst/>
          </a:prstGeom>
          <a:noFill/>
        </p:spPr>
        <p:txBody>
          <a:bodyPr wrap="square" rtlCol="0">
            <a:spAutoFit/>
          </a:bodyPr>
          <a:lstStyle/>
          <a:p>
            <a:r>
              <a:rPr lang="en-US" dirty="0"/>
              <a:t>Its important to understand body cavities and their membranes</a:t>
            </a:r>
          </a:p>
          <a:p>
            <a:pPr lvl="1">
              <a:buFont typeface="Arial" pitchFamily="34" charset="0"/>
              <a:buChar char="•"/>
            </a:pPr>
            <a:r>
              <a:rPr lang="en-US" dirty="0"/>
              <a:t>common site of infection, inflammation (pericarditis, meningitis, etc.), fluid accumulation</a:t>
            </a:r>
          </a:p>
          <a:p>
            <a:pPr lvl="2"/>
            <a:endParaRPr lang="en-US" dirty="0"/>
          </a:p>
        </p:txBody>
      </p:sp>
      <p:pic>
        <p:nvPicPr>
          <p:cNvPr id="7" name="Picture 6" descr="fatlasa07athe_major_bod_c.jpg"/>
          <p:cNvPicPr>
            <a:picLocks noChangeAspect="1"/>
          </p:cNvPicPr>
          <p:nvPr/>
        </p:nvPicPr>
        <p:blipFill>
          <a:blip r:embed="rId3" cstate="print"/>
          <a:srcRect b="12500"/>
          <a:stretch>
            <a:fillRect/>
          </a:stretch>
        </p:blipFill>
        <p:spPr>
          <a:xfrm>
            <a:off x="4267200" y="3810001"/>
            <a:ext cx="2895600" cy="2895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747" y="228600"/>
            <a:ext cx="8943474" cy="5663089"/>
          </a:xfrm>
          <a:prstGeom prst="rect">
            <a:avLst/>
          </a:prstGeom>
          <a:noFill/>
        </p:spPr>
        <p:txBody>
          <a:bodyPr wrap="none" rtlCol="0">
            <a:spAutoFit/>
          </a:bodyPr>
          <a:lstStyle/>
          <a:p>
            <a:pPr algn="ctr"/>
            <a:r>
              <a:rPr lang="en-US" sz="2400" dirty="0">
                <a:solidFill>
                  <a:schemeClr val="tx2"/>
                </a:solidFill>
              </a:rPr>
              <a:t>Bio 211: Anatomy and Physiology I</a:t>
            </a:r>
          </a:p>
          <a:p>
            <a:pPr algn="ctr"/>
            <a:endParaRPr lang="en-US" sz="2000" dirty="0"/>
          </a:p>
          <a:p>
            <a:pPr algn="ctr">
              <a:buFont typeface="Arial" pitchFamily="34" charset="0"/>
              <a:buChar char="•"/>
            </a:pPr>
            <a:r>
              <a:rPr lang="en-US" sz="2000" dirty="0"/>
              <a:t>First ½ of a two-course sequence (Bio 211, 212)</a:t>
            </a:r>
          </a:p>
          <a:p>
            <a:pPr algn="ctr">
              <a:buFont typeface="Arial" pitchFamily="34" charset="0"/>
              <a:buChar char="•"/>
            </a:pPr>
            <a:r>
              <a:rPr lang="en-US" sz="2000" dirty="0"/>
              <a:t>Designed to provide a</a:t>
            </a:r>
            <a:r>
              <a:rPr lang="en-US" sz="2000" u="sng" dirty="0"/>
              <a:t> functional </a:t>
            </a:r>
            <a:r>
              <a:rPr lang="en-US" sz="2000" dirty="0"/>
              <a:t>understanding of human anatomy and physiology</a:t>
            </a:r>
          </a:p>
          <a:p>
            <a:pPr algn="ctr">
              <a:buFont typeface="Arial" pitchFamily="34" charset="0"/>
              <a:buChar char="•"/>
            </a:pPr>
            <a:r>
              <a:rPr lang="en-US" sz="2000" dirty="0"/>
              <a:t>Intended for students in allied health – nursing and health and human performance</a:t>
            </a:r>
          </a:p>
          <a:p>
            <a:pPr algn="ctr">
              <a:buFont typeface="Arial" pitchFamily="34" charset="0"/>
              <a:buChar char="•"/>
            </a:pPr>
            <a:r>
              <a:rPr lang="en-US" sz="2000" dirty="0"/>
              <a:t>Not intended for Pre-med biology majors (see Dr. </a:t>
            </a:r>
            <a:r>
              <a:rPr lang="en-US" sz="2000" dirty="0" err="1"/>
              <a:t>Garbrecht</a:t>
            </a:r>
            <a:r>
              <a:rPr lang="en-US" sz="2000" dirty="0"/>
              <a:t>)</a:t>
            </a:r>
          </a:p>
          <a:p>
            <a:pPr algn="ctr"/>
            <a:endParaRPr lang="en-US" sz="2000" dirty="0"/>
          </a:p>
          <a:p>
            <a:pPr algn="ctr"/>
            <a:endParaRPr lang="en-US" dirty="0"/>
          </a:p>
          <a:p>
            <a:pPr algn="ctr"/>
            <a:r>
              <a:rPr lang="en-US" dirty="0"/>
              <a:t>				</a:t>
            </a:r>
          </a:p>
          <a:p>
            <a:r>
              <a:rPr lang="en-US" i="1" dirty="0">
                <a:solidFill>
                  <a:srgbClr val="FF0000"/>
                </a:solidFill>
              </a:rPr>
              <a:t>      </a:t>
            </a:r>
            <a:r>
              <a:rPr lang="en-US" sz="2000" i="1" u="sng" dirty="0">
                <a:solidFill>
                  <a:srgbClr val="FF0000"/>
                </a:solidFill>
              </a:rPr>
              <a:t>Major topics:</a:t>
            </a:r>
            <a:r>
              <a:rPr lang="en-US" dirty="0"/>
              <a:t>	1. Cell structure and function</a:t>
            </a:r>
          </a:p>
          <a:p>
            <a:r>
              <a:rPr lang="en-US" dirty="0"/>
              <a:t>		      -Basic chemistry</a:t>
            </a:r>
          </a:p>
          <a:p>
            <a:r>
              <a:rPr lang="en-US" dirty="0"/>
              <a:t>		              -DNA, RNA synthesis</a:t>
            </a:r>
          </a:p>
          <a:p>
            <a:r>
              <a:rPr lang="en-US" dirty="0"/>
              <a:t>		      -cell division</a:t>
            </a:r>
          </a:p>
          <a:p>
            <a:endParaRPr lang="en-US" dirty="0"/>
          </a:p>
          <a:p>
            <a:r>
              <a:rPr lang="en-US" dirty="0"/>
              <a:t>		2. Histology of human tissues</a:t>
            </a:r>
          </a:p>
          <a:p>
            <a:r>
              <a:rPr lang="en-US" dirty="0"/>
              <a:t>	                 	3. </a:t>
            </a:r>
            <a:r>
              <a:rPr lang="en-US" dirty="0" err="1"/>
              <a:t>Integumentary</a:t>
            </a:r>
            <a:r>
              <a:rPr lang="en-US" dirty="0"/>
              <a:t> system</a:t>
            </a:r>
          </a:p>
          <a:p>
            <a:r>
              <a:rPr lang="en-US" dirty="0"/>
              <a:t>                          	4. Skeletal system</a:t>
            </a:r>
          </a:p>
          <a:p>
            <a:r>
              <a:rPr lang="en-US" dirty="0"/>
              <a:t>		5. Muscular system</a:t>
            </a:r>
          </a:p>
          <a:p>
            <a:r>
              <a:rPr lang="en-US" dirty="0"/>
              <a:t>                		6. Nervous system</a:t>
            </a:r>
          </a:p>
        </p:txBody>
      </p:sp>
    </p:spTree>
    <p:extLst>
      <p:ext uri="{BB962C8B-B14F-4D97-AF65-F5344CB8AC3E}">
        <p14:creationId xmlns:p14="http://schemas.microsoft.com/office/powerpoint/2010/main" val="1180299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1400" y="228600"/>
            <a:ext cx="1774012" cy="461665"/>
          </a:xfrm>
          <a:prstGeom prst="rect">
            <a:avLst/>
          </a:prstGeom>
          <a:noFill/>
        </p:spPr>
        <p:txBody>
          <a:bodyPr wrap="none" rtlCol="0">
            <a:spAutoFit/>
          </a:bodyPr>
          <a:lstStyle/>
          <a:p>
            <a:r>
              <a:rPr lang="en-US" sz="2400" dirty="0">
                <a:solidFill>
                  <a:schemeClr val="tx2"/>
                </a:solidFill>
              </a:rPr>
              <a:t>Homeostasis</a:t>
            </a:r>
          </a:p>
        </p:txBody>
      </p:sp>
      <p:sp>
        <p:nvSpPr>
          <p:cNvPr id="3" name="TextBox 2"/>
          <p:cNvSpPr txBox="1"/>
          <p:nvPr/>
        </p:nvSpPr>
        <p:spPr>
          <a:xfrm>
            <a:off x="304800" y="914400"/>
            <a:ext cx="8382000" cy="646331"/>
          </a:xfrm>
          <a:prstGeom prst="rect">
            <a:avLst/>
          </a:prstGeom>
          <a:noFill/>
        </p:spPr>
        <p:txBody>
          <a:bodyPr wrap="square" rtlCol="0">
            <a:spAutoFit/>
          </a:bodyPr>
          <a:lstStyle/>
          <a:p>
            <a:pPr algn="ctr"/>
            <a:r>
              <a:rPr lang="en-US" u="sng" dirty="0"/>
              <a:t>Concept that the body will react to INTERNAL or EXTERNAL changes in order to maintain  the status quo or a “normal” state and meet body’s metabolic demands</a:t>
            </a:r>
          </a:p>
        </p:txBody>
      </p:sp>
      <p:sp>
        <p:nvSpPr>
          <p:cNvPr id="5" name="TextBox 4"/>
          <p:cNvSpPr txBox="1"/>
          <p:nvPr/>
        </p:nvSpPr>
        <p:spPr>
          <a:xfrm>
            <a:off x="1295400" y="2209800"/>
            <a:ext cx="6858000" cy="3139321"/>
          </a:xfrm>
          <a:prstGeom prst="rect">
            <a:avLst/>
          </a:prstGeom>
          <a:noFill/>
        </p:spPr>
        <p:txBody>
          <a:bodyPr wrap="square" rtlCol="0">
            <a:spAutoFit/>
          </a:bodyPr>
          <a:lstStyle/>
          <a:p>
            <a:pPr marL="342900" indent="-342900">
              <a:buFont typeface="+mj-lt"/>
              <a:buAutoNum type="arabicPeriod"/>
            </a:pPr>
            <a:r>
              <a:rPr lang="en-US" dirty="0"/>
              <a:t>Body is constantly monitoring and making adjustments to temperature, blood pH, blood sugar levels, blood pressure, etc……</a:t>
            </a:r>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r>
              <a:rPr lang="en-US" dirty="0"/>
              <a:t>Large focus of physiologists is to understand how this happens</a:t>
            </a:r>
          </a:p>
          <a:p>
            <a:pPr marL="800100" lvl="1" indent="-342900">
              <a:buFont typeface="Arial" pitchFamily="34" charset="0"/>
              <a:buChar char="•"/>
            </a:pPr>
            <a:r>
              <a:rPr lang="en-US" dirty="0"/>
              <a:t>How does the body respond to changes and regulate itself?</a:t>
            </a:r>
          </a:p>
        </p:txBody>
      </p:sp>
      <p:sp>
        <p:nvSpPr>
          <p:cNvPr id="6" name="TextBox 5"/>
          <p:cNvSpPr txBox="1"/>
          <p:nvPr/>
        </p:nvSpPr>
        <p:spPr>
          <a:xfrm>
            <a:off x="3429000" y="2971800"/>
            <a:ext cx="2051587" cy="369332"/>
          </a:xfrm>
          <a:prstGeom prst="rect">
            <a:avLst/>
          </a:prstGeom>
          <a:noFill/>
        </p:spPr>
        <p:txBody>
          <a:bodyPr wrap="none" rtlCol="0">
            <a:spAutoFit/>
          </a:bodyPr>
          <a:lstStyle/>
          <a:p>
            <a:r>
              <a:rPr lang="en-US" dirty="0"/>
              <a:t>Loss of homeostasis</a:t>
            </a:r>
          </a:p>
        </p:txBody>
      </p:sp>
      <p:sp>
        <p:nvSpPr>
          <p:cNvPr id="7" name="TextBox 6"/>
          <p:cNvSpPr txBox="1"/>
          <p:nvPr/>
        </p:nvSpPr>
        <p:spPr>
          <a:xfrm>
            <a:off x="3276600" y="4038600"/>
            <a:ext cx="2367315" cy="369332"/>
          </a:xfrm>
          <a:prstGeom prst="rect">
            <a:avLst/>
          </a:prstGeom>
          <a:noFill/>
        </p:spPr>
        <p:txBody>
          <a:bodyPr wrap="none" rtlCol="0">
            <a:spAutoFit/>
          </a:bodyPr>
          <a:lstStyle/>
          <a:p>
            <a:r>
              <a:rPr lang="en-US" u="sng" dirty="0"/>
              <a:t>Pathology and Disease!</a:t>
            </a:r>
          </a:p>
        </p:txBody>
      </p:sp>
      <p:cxnSp>
        <p:nvCxnSpPr>
          <p:cNvPr id="9" name="Straight Arrow Connector 8"/>
          <p:cNvCxnSpPr/>
          <p:nvPr/>
        </p:nvCxnSpPr>
        <p:spPr>
          <a:xfrm rot="5400000">
            <a:off x="4039394" y="3656806"/>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895600" y="2895600"/>
            <a:ext cx="3048000" cy="16002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104391" y="6015335"/>
            <a:ext cx="4753609" cy="400110"/>
          </a:xfrm>
          <a:prstGeom prst="rect">
            <a:avLst/>
          </a:prstGeom>
          <a:noFill/>
        </p:spPr>
        <p:txBody>
          <a:bodyPr wrap="none" rtlCol="0">
            <a:spAutoFit/>
          </a:bodyPr>
          <a:lstStyle/>
          <a:p>
            <a:r>
              <a:rPr lang="en-US" sz="2000" u="sng" dirty="0"/>
              <a:t>Positive and negative feedback mechanisms</a:t>
            </a:r>
          </a:p>
        </p:txBody>
      </p:sp>
      <p:cxnSp>
        <p:nvCxnSpPr>
          <p:cNvPr id="12" name="Straight Arrow Connector 11"/>
          <p:cNvCxnSpPr/>
          <p:nvPr/>
        </p:nvCxnSpPr>
        <p:spPr>
          <a:xfrm rot="5400000">
            <a:off x="4039394" y="5638006"/>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11_negative_feedback_c.jpg"/>
          <p:cNvPicPr>
            <a:picLocks noChangeAspect="1"/>
          </p:cNvPicPr>
          <p:nvPr/>
        </p:nvPicPr>
        <p:blipFill>
          <a:blip r:embed="rId2" cstate="print"/>
          <a:stretch>
            <a:fillRect/>
          </a:stretch>
        </p:blipFill>
        <p:spPr>
          <a:xfrm>
            <a:off x="304800" y="2286000"/>
            <a:ext cx="4191000" cy="3200400"/>
          </a:xfrm>
          <a:prstGeom prst="rect">
            <a:avLst/>
          </a:prstGeom>
        </p:spPr>
      </p:pic>
      <p:sp>
        <p:nvSpPr>
          <p:cNvPr id="3" name="TextBox 2"/>
          <p:cNvSpPr txBox="1"/>
          <p:nvPr/>
        </p:nvSpPr>
        <p:spPr>
          <a:xfrm>
            <a:off x="3124200" y="152400"/>
            <a:ext cx="2537811" cy="461665"/>
          </a:xfrm>
          <a:prstGeom prst="rect">
            <a:avLst/>
          </a:prstGeom>
          <a:noFill/>
        </p:spPr>
        <p:txBody>
          <a:bodyPr wrap="none" rtlCol="0">
            <a:spAutoFit/>
          </a:bodyPr>
          <a:lstStyle/>
          <a:p>
            <a:r>
              <a:rPr lang="en-US" sz="2400" dirty="0"/>
              <a:t>Negative Feedback</a:t>
            </a:r>
          </a:p>
        </p:txBody>
      </p:sp>
      <p:sp>
        <p:nvSpPr>
          <p:cNvPr id="4" name="TextBox 3"/>
          <p:cNvSpPr txBox="1"/>
          <p:nvPr/>
        </p:nvSpPr>
        <p:spPr>
          <a:xfrm>
            <a:off x="304800" y="838200"/>
            <a:ext cx="5791200" cy="1477328"/>
          </a:xfrm>
          <a:prstGeom prst="rect">
            <a:avLst/>
          </a:prstGeom>
          <a:noFill/>
        </p:spPr>
        <p:txBody>
          <a:bodyPr wrap="square" rtlCol="0">
            <a:spAutoFit/>
          </a:bodyPr>
          <a:lstStyle/>
          <a:p>
            <a:pPr marL="342900" indent="-342900">
              <a:buFont typeface="+mj-lt"/>
              <a:buAutoNum type="arabicPeriod"/>
            </a:pPr>
            <a:r>
              <a:rPr lang="en-US" dirty="0"/>
              <a:t>Process by which the body detects a change (BAD!) and then tries to reverse those changes</a:t>
            </a:r>
          </a:p>
          <a:p>
            <a:pPr marL="342900" indent="-342900">
              <a:buFont typeface="+mj-lt"/>
              <a:buAutoNum type="arabicPeriod"/>
            </a:pPr>
            <a:endParaRPr lang="en-US" dirty="0"/>
          </a:p>
          <a:p>
            <a:pPr marL="342900" indent="-342900">
              <a:buFont typeface="+mj-lt"/>
              <a:buAutoNum type="arabicPeriod"/>
            </a:pPr>
            <a:r>
              <a:rPr lang="en-US" dirty="0"/>
              <a:t>Primary mechanism that the body uses to maintain homeostasis</a:t>
            </a:r>
          </a:p>
        </p:txBody>
      </p:sp>
      <p:sp>
        <p:nvSpPr>
          <p:cNvPr id="5" name="TextBox 4"/>
          <p:cNvSpPr txBox="1"/>
          <p:nvPr/>
        </p:nvSpPr>
        <p:spPr>
          <a:xfrm>
            <a:off x="4800600" y="2209800"/>
            <a:ext cx="4135748" cy="369332"/>
          </a:xfrm>
          <a:prstGeom prst="rect">
            <a:avLst/>
          </a:prstGeom>
          <a:noFill/>
        </p:spPr>
        <p:txBody>
          <a:bodyPr wrap="none" rtlCol="0">
            <a:spAutoFit/>
          </a:bodyPr>
          <a:lstStyle/>
          <a:p>
            <a:r>
              <a:rPr lang="en-US" u="sng" dirty="0"/>
              <a:t>Example : Body temperature maintenance</a:t>
            </a:r>
          </a:p>
        </p:txBody>
      </p:sp>
      <p:sp>
        <p:nvSpPr>
          <p:cNvPr id="10" name="TextBox 9"/>
          <p:cNvSpPr txBox="1"/>
          <p:nvPr/>
        </p:nvSpPr>
        <p:spPr>
          <a:xfrm>
            <a:off x="4876800" y="2655332"/>
            <a:ext cx="4267200" cy="2585323"/>
          </a:xfrm>
          <a:prstGeom prst="rect">
            <a:avLst/>
          </a:prstGeom>
          <a:noFill/>
        </p:spPr>
        <p:txBody>
          <a:bodyPr wrap="square" rtlCol="0">
            <a:spAutoFit/>
          </a:bodyPr>
          <a:lstStyle/>
          <a:p>
            <a:pPr marL="342900" indent="-342900">
              <a:buFont typeface="+mj-lt"/>
              <a:buAutoNum type="arabicPeriod"/>
            </a:pPr>
            <a:r>
              <a:rPr lang="en-US" dirty="0"/>
              <a:t>Body temp rises on a hot day</a:t>
            </a:r>
          </a:p>
          <a:p>
            <a:pPr marL="342900" indent="-342900">
              <a:buFont typeface="+mj-lt"/>
              <a:buAutoNum type="arabicPeriod"/>
            </a:pPr>
            <a:endParaRPr lang="en-US" dirty="0"/>
          </a:p>
          <a:p>
            <a:pPr marL="342900" indent="-342900">
              <a:buFont typeface="+mj-lt"/>
              <a:buAutoNum type="arabicPeriod"/>
            </a:pPr>
            <a:r>
              <a:rPr lang="en-US" dirty="0"/>
              <a:t>Body reacts by causing </a:t>
            </a:r>
            <a:r>
              <a:rPr lang="en-US" dirty="0" err="1"/>
              <a:t>vasodilation</a:t>
            </a:r>
            <a:r>
              <a:rPr lang="en-US" dirty="0"/>
              <a:t> (blood vessels expand) and sweating</a:t>
            </a:r>
          </a:p>
          <a:p>
            <a:pPr marL="342900" indent="-342900">
              <a:buFont typeface="+mj-lt"/>
              <a:buAutoNum type="arabicPeriod"/>
            </a:pPr>
            <a:endParaRPr lang="en-US" dirty="0"/>
          </a:p>
          <a:p>
            <a:pPr marL="342900" indent="-342900">
              <a:buFont typeface="+mj-lt"/>
              <a:buAutoNum type="arabicPeriod"/>
            </a:pPr>
            <a:r>
              <a:rPr lang="en-US" dirty="0"/>
              <a:t>Excess heat escapes through skin, evaporation of sweat</a:t>
            </a:r>
          </a:p>
          <a:p>
            <a:pPr marL="342900" indent="-342900">
              <a:buFont typeface="+mj-lt"/>
              <a:buAutoNum type="arabicPeriod"/>
            </a:pPr>
            <a:endParaRPr lang="en-US" dirty="0"/>
          </a:p>
          <a:p>
            <a:pPr marL="342900" indent="-342900">
              <a:buFont typeface="+mj-lt"/>
              <a:buAutoNum type="arabicPeriod"/>
            </a:pPr>
            <a:r>
              <a:rPr lang="en-US" dirty="0"/>
              <a:t>Body temp falls and returns to normal</a:t>
            </a:r>
          </a:p>
        </p:txBody>
      </p:sp>
      <p:sp>
        <p:nvSpPr>
          <p:cNvPr id="7" name="5-Point Star 6"/>
          <p:cNvSpPr/>
          <p:nvPr/>
        </p:nvSpPr>
        <p:spPr>
          <a:xfrm>
            <a:off x="533400" y="6172200"/>
            <a:ext cx="381000" cy="3810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914400" y="6172200"/>
            <a:ext cx="7881484" cy="369332"/>
          </a:xfrm>
          <a:prstGeom prst="rect">
            <a:avLst/>
          </a:prstGeom>
          <a:noFill/>
        </p:spPr>
        <p:txBody>
          <a:bodyPr wrap="none" rtlCol="0">
            <a:spAutoFit/>
          </a:bodyPr>
          <a:lstStyle/>
          <a:p>
            <a:r>
              <a:rPr lang="en-US" dirty="0"/>
              <a:t>Often times changes in many organ systems are required to maintain homeostasis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152400"/>
            <a:ext cx="2357505" cy="461665"/>
          </a:xfrm>
          <a:prstGeom prst="rect">
            <a:avLst/>
          </a:prstGeom>
          <a:noFill/>
        </p:spPr>
        <p:txBody>
          <a:bodyPr wrap="none" rtlCol="0">
            <a:spAutoFit/>
          </a:bodyPr>
          <a:lstStyle/>
          <a:p>
            <a:r>
              <a:rPr lang="en-US" sz="2400" dirty="0"/>
              <a:t>Positive feedback</a:t>
            </a:r>
          </a:p>
        </p:txBody>
      </p:sp>
      <p:pic>
        <p:nvPicPr>
          <p:cNvPr id="3" name="Picture 2" descr="f1-12_positive_feedback_c.jpg"/>
          <p:cNvPicPr>
            <a:picLocks noChangeAspect="1"/>
          </p:cNvPicPr>
          <p:nvPr/>
        </p:nvPicPr>
        <p:blipFill>
          <a:blip r:embed="rId2" cstate="print"/>
          <a:stretch>
            <a:fillRect/>
          </a:stretch>
        </p:blipFill>
        <p:spPr>
          <a:xfrm>
            <a:off x="304799" y="2819400"/>
            <a:ext cx="4186533" cy="3124200"/>
          </a:xfrm>
          <a:prstGeom prst="rect">
            <a:avLst/>
          </a:prstGeom>
        </p:spPr>
      </p:pic>
      <p:sp>
        <p:nvSpPr>
          <p:cNvPr id="4" name="TextBox 3"/>
          <p:cNvSpPr txBox="1"/>
          <p:nvPr/>
        </p:nvSpPr>
        <p:spPr>
          <a:xfrm>
            <a:off x="76200" y="838200"/>
            <a:ext cx="6629400" cy="1477328"/>
          </a:xfrm>
          <a:prstGeom prst="rect">
            <a:avLst/>
          </a:prstGeom>
          <a:noFill/>
        </p:spPr>
        <p:txBody>
          <a:bodyPr wrap="square" rtlCol="0">
            <a:spAutoFit/>
          </a:bodyPr>
          <a:lstStyle/>
          <a:p>
            <a:pPr marL="342900" indent="-342900">
              <a:buFont typeface="+mj-lt"/>
              <a:buAutoNum type="arabicPeriod"/>
            </a:pPr>
            <a:r>
              <a:rPr lang="en-US" dirty="0"/>
              <a:t>Process by which the body detects a change and causes a GREATER change in the SAME DIRECTION (i.e., more of the same)</a:t>
            </a:r>
          </a:p>
          <a:p>
            <a:pPr marL="800100" lvl="1" indent="-342900">
              <a:buFont typeface="Arial" pitchFamily="34" charset="0"/>
              <a:buChar char="•"/>
            </a:pPr>
            <a:r>
              <a:rPr lang="en-US" dirty="0"/>
              <a:t>A self-amplifying response</a:t>
            </a:r>
          </a:p>
          <a:p>
            <a:pPr marL="800100" lvl="1" indent="-342900">
              <a:buFont typeface="Arial" pitchFamily="34" charset="0"/>
              <a:buChar char="•"/>
            </a:pPr>
            <a:endParaRPr lang="en-US" dirty="0"/>
          </a:p>
          <a:p>
            <a:pPr marL="342900" indent="-342900">
              <a:buFont typeface="+mj-lt"/>
              <a:buAutoNum type="arabicPeriod"/>
            </a:pPr>
            <a:r>
              <a:rPr lang="en-US" dirty="0"/>
              <a:t>Less common than negative feedback, but still very important!</a:t>
            </a:r>
          </a:p>
        </p:txBody>
      </p:sp>
      <p:sp>
        <p:nvSpPr>
          <p:cNvPr id="5" name="TextBox 4"/>
          <p:cNvSpPr txBox="1"/>
          <p:nvPr/>
        </p:nvSpPr>
        <p:spPr>
          <a:xfrm>
            <a:off x="4114800" y="2971800"/>
            <a:ext cx="4628768" cy="369332"/>
          </a:xfrm>
          <a:prstGeom prst="rect">
            <a:avLst/>
          </a:prstGeom>
          <a:noFill/>
        </p:spPr>
        <p:txBody>
          <a:bodyPr wrap="none" rtlCol="0">
            <a:spAutoFit/>
          </a:bodyPr>
          <a:lstStyle/>
          <a:p>
            <a:r>
              <a:rPr lang="en-US" dirty="0"/>
              <a:t>Example: Uterine contractions during childbirth</a:t>
            </a:r>
          </a:p>
        </p:txBody>
      </p:sp>
      <p:sp>
        <p:nvSpPr>
          <p:cNvPr id="6" name="TextBox 5"/>
          <p:cNvSpPr txBox="1"/>
          <p:nvPr/>
        </p:nvSpPr>
        <p:spPr>
          <a:xfrm>
            <a:off x="4572000" y="3657600"/>
            <a:ext cx="4114800" cy="3139321"/>
          </a:xfrm>
          <a:prstGeom prst="rect">
            <a:avLst/>
          </a:prstGeom>
          <a:noFill/>
        </p:spPr>
        <p:txBody>
          <a:bodyPr wrap="square" rtlCol="0">
            <a:spAutoFit/>
          </a:bodyPr>
          <a:lstStyle/>
          <a:p>
            <a:pPr marL="342900" indent="-342900">
              <a:buFont typeface="+mj-lt"/>
              <a:buAutoNum type="arabicPeriod"/>
            </a:pPr>
            <a:r>
              <a:rPr lang="en-US" dirty="0"/>
              <a:t>Pressure of baby against cervix activates stretch receptors</a:t>
            </a:r>
          </a:p>
          <a:p>
            <a:pPr marL="342900" indent="-342900">
              <a:buFont typeface="+mj-lt"/>
              <a:buAutoNum type="arabicPeriod"/>
            </a:pPr>
            <a:r>
              <a:rPr lang="en-US" dirty="0"/>
              <a:t>Body reacts by triggering the release of hormone that INCREASES contractions</a:t>
            </a:r>
          </a:p>
          <a:p>
            <a:pPr marL="342900" indent="-342900">
              <a:buFont typeface="+mj-lt"/>
              <a:buAutoNum type="arabicPeriod"/>
            </a:pPr>
            <a:r>
              <a:rPr lang="en-US" dirty="0"/>
              <a:t>Contractions increase and forces baby towards cervix, causing more pressure</a:t>
            </a:r>
          </a:p>
          <a:p>
            <a:pPr marL="342900" indent="-342900">
              <a:buFont typeface="+mj-lt"/>
              <a:buAutoNum type="arabicPeriod"/>
            </a:pPr>
            <a:endParaRPr lang="en-US" dirty="0"/>
          </a:p>
          <a:p>
            <a:pPr marL="342900" indent="-342900">
              <a:buFont typeface="+mj-lt"/>
              <a:buAutoNum type="arabicPeriod"/>
            </a:pPr>
            <a:r>
              <a:rPr lang="en-US" dirty="0">
                <a:solidFill>
                  <a:srgbClr val="3366FF"/>
                </a:solidFill>
              </a:rPr>
              <a:t>Also seen in function of digestive system, cardiovascular system, immune system etc…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224135"/>
            <a:ext cx="4772973" cy="461665"/>
          </a:xfrm>
          <a:prstGeom prst="rect">
            <a:avLst/>
          </a:prstGeom>
          <a:noFill/>
        </p:spPr>
        <p:txBody>
          <a:bodyPr wrap="none" rtlCol="0">
            <a:spAutoFit/>
          </a:bodyPr>
          <a:lstStyle/>
          <a:p>
            <a:r>
              <a:rPr lang="en-US" sz="2400" u="sng" dirty="0"/>
              <a:t>Positive and negative feedback loops</a:t>
            </a:r>
          </a:p>
        </p:txBody>
      </p:sp>
      <p:sp>
        <p:nvSpPr>
          <p:cNvPr id="3" name="TextBox 2"/>
          <p:cNvSpPr txBox="1"/>
          <p:nvPr/>
        </p:nvSpPr>
        <p:spPr>
          <a:xfrm>
            <a:off x="1905000" y="1066800"/>
            <a:ext cx="5029200" cy="646331"/>
          </a:xfrm>
          <a:prstGeom prst="rect">
            <a:avLst/>
          </a:prstGeom>
          <a:noFill/>
        </p:spPr>
        <p:txBody>
          <a:bodyPr wrap="square" rtlCol="0">
            <a:spAutoFit/>
          </a:bodyPr>
          <a:lstStyle/>
          <a:p>
            <a:pPr algn="ctr"/>
            <a:r>
              <a:rPr lang="en-US" dirty="0"/>
              <a:t>Feedback loops utilize receptors, control centers in brain, and effectors to bring about change </a:t>
            </a:r>
          </a:p>
        </p:txBody>
      </p:sp>
      <p:sp>
        <p:nvSpPr>
          <p:cNvPr id="4" name="TextBox 3"/>
          <p:cNvSpPr txBox="1"/>
          <p:nvPr/>
        </p:nvSpPr>
        <p:spPr>
          <a:xfrm>
            <a:off x="1524000" y="2362200"/>
            <a:ext cx="5869492" cy="677108"/>
          </a:xfrm>
          <a:prstGeom prst="rect">
            <a:avLst/>
          </a:prstGeom>
          <a:noFill/>
        </p:spPr>
        <p:txBody>
          <a:bodyPr wrap="none" rtlCol="0">
            <a:spAutoFit/>
          </a:bodyPr>
          <a:lstStyle/>
          <a:p>
            <a:pPr algn="ctr"/>
            <a:r>
              <a:rPr lang="en-US" sz="2000" u="sng" dirty="0">
                <a:solidFill>
                  <a:schemeClr val="tx2"/>
                </a:solidFill>
              </a:rPr>
              <a:t>Brain</a:t>
            </a:r>
          </a:p>
          <a:p>
            <a:r>
              <a:rPr lang="en-US" dirty="0"/>
              <a:t>Control centers for respiration, cardiovascular function, etc…</a:t>
            </a:r>
          </a:p>
        </p:txBody>
      </p:sp>
      <p:sp>
        <p:nvSpPr>
          <p:cNvPr id="5" name="TextBox 4"/>
          <p:cNvSpPr txBox="1"/>
          <p:nvPr/>
        </p:nvSpPr>
        <p:spPr>
          <a:xfrm>
            <a:off x="457200" y="4038600"/>
            <a:ext cx="3733800" cy="1231106"/>
          </a:xfrm>
          <a:prstGeom prst="rect">
            <a:avLst/>
          </a:prstGeom>
          <a:noFill/>
        </p:spPr>
        <p:txBody>
          <a:bodyPr wrap="square" rtlCol="0">
            <a:spAutoFit/>
          </a:bodyPr>
          <a:lstStyle/>
          <a:p>
            <a:pPr algn="ctr"/>
            <a:r>
              <a:rPr lang="en-US" sz="2000" u="sng" dirty="0">
                <a:solidFill>
                  <a:schemeClr val="tx2"/>
                </a:solidFill>
              </a:rPr>
              <a:t>Receptors and sensors</a:t>
            </a:r>
          </a:p>
          <a:p>
            <a:pPr algn="ctr"/>
            <a:r>
              <a:rPr lang="en-US" dirty="0"/>
              <a:t>Structures found in blood vessels, organs that monitor and detect changes</a:t>
            </a:r>
            <a:endParaRPr lang="en-US" sz="1600" dirty="0"/>
          </a:p>
        </p:txBody>
      </p:sp>
      <p:sp>
        <p:nvSpPr>
          <p:cNvPr id="6" name="TextBox 5"/>
          <p:cNvSpPr txBox="1"/>
          <p:nvPr/>
        </p:nvSpPr>
        <p:spPr>
          <a:xfrm>
            <a:off x="5410200" y="4038600"/>
            <a:ext cx="3733800" cy="1508105"/>
          </a:xfrm>
          <a:prstGeom prst="rect">
            <a:avLst/>
          </a:prstGeom>
          <a:noFill/>
        </p:spPr>
        <p:txBody>
          <a:bodyPr wrap="square" rtlCol="0">
            <a:spAutoFit/>
          </a:bodyPr>
          <a:lstStyle/>
          <a:p>
            <a:pPr algn="ctr"/>
            <a:r>
              <a:rPr lang="en-US" sz="2000" u="sng" dirty="0">
                <a:solidFill>
                  <a:schemeClr val="tx2"/>
                </a:solidFill>
              </a:rPr>
              <a:t>Effectors</a:t>
            </a:r>
          </a:p>
          <a:p>
            <a:pPr algn="ctr"/>
            <a:r>
              <a:rPr lang="en-US" dirty="0"/>
              <a:t>Structure (heart, lung, glands, etc…) that gets signal from brain and CAUSES change to restore homeostasis</a:t>
            </a:r>
          </a:p>
        </p:txBody>
      </p:sp>
      <p:cxnSp>
        <p:nvCxnSpPr>
          <p:cNvPr id="8" name="Straight Arrow Connector 7"/>
          <p:cNvCxnSpPr/>
          <p:nvPr/>
        </p:nvCxnSpPr>
        <p:spPr>
          <a:xfrm flipV="1">
            <a:off x="2514600" y="3124200"/>
            <a:ext cx="1447800" cy="990600"/>
          </a:xfrm>
          <a:prstGeom prst="straightConnector1">
            <a:avLst/>
          </a:prstGeom>
          <a:ln w="12700">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953000" y="3124200"/>
            <a:ext cx="1295400" cy="99060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a:off x="4191000" y="4648200"/>
            <a:ext cx="1066800" cy="1588"/>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Preview"/>
          <p:cNvPicPr>
            <a:picLocks noChangeAspect="1" noChangeArrowheads="1"/>
          </p:cNvPicPr>
          <p:nvPr/>
        </p:nvPicPr>
        <p:blipFill>
          <a:blip r:embed="rId2" cstate="print"/>
          <a:srcRect/>
          <a:stretch>
            <a:fillRect/>
          </a:stretch>
        </p:blipFill>
        <p:spPr bwMode="auto">
          <a:xfrm>
            <a:off x="5181600" y="2667000"/>
            <a:ext cx="3646550" cy="3921022"/>
          </a:xfrm>
          <a:prstGeom prst="rect">
            <a:avLst/>
          </a:prstGeom>
          <a:noFill/>
        </p:spPr>
      </p:pic>
      <p:sp>
        <p:nvSpPr>
          <p:cNvPr id="3" name="TextBox 2"/>
          <p:cNvSpPr txBox="1"/>
          <p:nvPr/>
        </p:nvSpPr>
        <p:spPr>
          <a:xfrm>
            <a:off x="2438400" y="685800"/>
            <a:ext cx="3829190" cy="707886"/>
          </a:xfrm>
          <a:prstGeom prst="rect">
            <a:avLst/>
          </a:prstGeom>
          <a:noFill/>
        </p:spPr>
        <p:txBody>
          <a:bodyPr wrap="none" rtlCol="0">
            <a:spAutoFit/>
          </a:bodyPr>
          <a:lstStyle/>
          <a:p>
            <a:pPr algn="ctr"/>
            <a:r>
              <a:rPr lang="en-US" sz="2000" dirty="0">
                <a:solidFill>
                  <a:schemeClr val="tx2"/>
                </a:solidFill>
              </a:rPr>
              <a:t>Bio 211- Anatomy and Physiology I </a:t>
            </a:r>
          </a:p>
          <a:p>
            <a:pPr algn="ctr"/>
            <a:endParaRPr lang="en-US" sz="2000" dirty="0">
              <a:solidFill>
                <a:schemeClr val="tx2"/>
              </a:solidFill>
            </a:endParaRPr>
          </a:p>
        </p:txBody>
      </p:sp>
      <p:sp>
        <p:nvSpPr>
          <p:cNvPr id="4" name="TextBox 3"/>
          <p:cNvSpPr txBox="1"/>
          <p:nvPr/>
        </p:nvSpPr>
        <p:spPr>
          <a:xfrm>
            <a:off x="1066800" y="2438400"/>
            <a:ext cx="3319563" cy="2585323"/>
          </a:xfrm>
          <a:prstGeom prst="rect">
            <a:avLst/>
          </a:prstGeom>
          <a:noFill/>
        </p:spPr>
        <p:txBody>
          <a:bodyPr wrap="none" rtlCol="0">
            <a:spAutoFit/>
          </a:bodyPr>
          <a:lstStyle/>
          <a:p>
            <a:r>
              <a:rPr lang="en-US" u="sng" dirty="0"/>
              <a:t>Today’s topics</a:t>
            </a:r>
          </a:p>
          <a:p>
            <a:endParaRPr lang="en-US" u="sng" dirty="0"/>
          </a:p>
          <a:p>
            <a:pPr>
              <a:buFont typeface="Arial" pitchFamily="34" charset="0"/>
              <a:buChar char="•"/>
            </a:pPr>
            <a:r>
              <a:rPr lang="en-US" dirty="0"/>
              <a:t>Atomic structure, charge</a:t>
            </a:r>
          </a:p>
          <a:p>
            <a:pPr>
              <a:buFont typeface="Arial" pitchFamily="34" charset="0"/>
              <a:buChar char="•"/>
            </a:pPr>
            <a:r>
              <a:rPr lang="en-US" dirty="0"/>
              <a:t>Polarity</a:t>
            </a:r>
          </a:p>
          <a:p>
            <a:pPr>
              <a:buFont typeface="Arial" pitchFamily="34" charset="0"/>
              <a:buChar char="•"/>
            </a:pPr>
            <a:r>
              <a:rPr lang="en-US" dirty="0"/>
              <a:t>Chemical bonds</a:t>
            </a:r>
          </a:p>
          <a:p>
            <a:pPr>
              <a:buFont typeface="Arial" pitchFamily="34" charset="0"/>
              <a:buChar char="•"/>
            </a:pPr>
            <a:r>
              <a:rPr lang="en-US" dirty="0"/>
              <a:t>Solubility</a:t>
            </a:r>
          </a:p>
          <a:p>
            <a:pPr>
              <a:buFont typeface="Arial" pitchFamily="34" charset="0"/>
              <a:buChar char="•"/>
            </a:pPr>
            <a:r>
              <a:rPr lang="en-US" dirty="0"/>
              <a:t>pH</a:t>
            </a:r>
          </a:p>
          <a:p>
            <a:pPr>
              <a:buFont typeface="Arial" pitchFamily="34" charset="0"/>
              <a:buChar char="•"/>
            </a:pPr>
            <a:r>
              <a:rPr lang="en-US" dirty="0"/>
              <a:t>Chemical reactions and enzymes</a:t>
            </a:r>
          </a:p>
          <a:p>
            <a:pPr>
              <a:buFont typeface="Arial" pitchFamily="34" charset="0"/>
              <a:buChar char="•"/>
            </a:pP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04800"/>
            <a:ext cx="8363443" cy="461665"/>
          </a:xfrm>
          <a:prstGeom prst="rect">
            <a:avLst/>
          </a:prstGeom>
          <a:noFill/>
        </p:spPr>
        <p:txBody>
          <a:bodyPr wrap="none" rtlCol="0">
            <a:spAutoFit/>
          </a:bodyPr>
          <a:lstStyle/>
          <a:p>
            <a:r>
              <a:rPr lang="en-US" sz="2400" u="sng" dirty="0">
                <a:solidFill>
                  <a:schemeClr val="tx2"/>
                </a:solidFill>
              </a:rPr>
              <a:t>Why do we need to understand chemistry to understand biology?</a:t>
            </a:r>
          </a:p>
        </p:txBody>
      </p:sp>
      <p:sp>
        <p:nvSpPr>
          <p:cNvPr id="5" name="TextBox 4"/>
          <p:cNvSpPr txBox="1"/>
          <p:nvPr/>
        </p:nvSpPr>
        <p:spPr>
          <a:xfrm>
            <a:off x="533400" y="1143000"/>
            <a:ext cx="8105424" cy="923330"/>
          </a:xfrm>
          <a:prstGeom prst="rect">
            <a:avLst/>
          </a:prstGeom>
          <a:noFill/>
        </p:spPr>
        <p:txBody>
          <a:bodyPr wrap="none" rtlCol="0">
            <a:spAutoFit/>
          </a:bodyPr>
          <a:lstStyle/>
          <a:p>
            <a:r>
              <a:rPr lang="en-US" dirty="0">
                <a:solidFill>
                  <a:schemeClr val="tx2"/>
                </a:solidFill>
              </a:rPr>
              <a:t>Essentially, the human body is one big chemistry experiment</a:t>
            </a:r>
          </a:p>
          <a:p>
            <a:pPr lvl="1">
              <a:buFont typeface="Arial" pitchFamily="34" charset="0"/>
              <a:buChar char="•"/>
            </a:pPr>
            <a:r>
              <a:rPr lang="en-US" dirty="0">
                <a:solidFill>
                  <a:schemeClr val="tx2"/>
                </a:solidFill>
              </a:rPr>
              <a:t>	At any one time there are BILLIONS of chemical reactions are taking place</a:t>
            </a:r>
          </a:p>
          <a:p>
            <a:pPr lvl="1">
              <a:buFont typeface="Arial" pitchFamily="34" charset="0"/>
              <a:buChar char="•"/>
            </a:pPr>
            <a:r>
              <a:rPr lang="en-US" dirty="0">
                <a:solidFill>
                  <a:schemeClr val="tx2"/>
                </a:solidFill>
              </a:rPr>
              <a:t>       Your ability to see, hear, breathe, and think are all dependent on chemistry</a:t>
            </a:r>
          </a:p>
        </p:txBody>
      </p:sp>
      <p:pic>
        <p:nvPicPr>
          <p:cNvPr id="1028" name="Picture 4"/>
          <p:cNvPicPr>
            <a:picLocks noChangeAspect="1" noChangeArrowheads="1"/>
          </p:cNvPicPr>
          <p:nvPr/>
        </p:nvPicPr>
        <p:blipFill>
          <a:blip r:embed="rId2" cstate="print"/>
          <a:srcRect/>
          <a:stretch>
            <a:fillRect/>
          </a:stretch>
        </p:blipFill>
        <p:spPr bwMode="auto">
          <a:xfrm>
            <a:off x="2590800" y="2286000"/>
            <a:ext cx="6477000" cy="4357687"/>
          </a:xfrm>
          <a:prstGeom prst="rect">
            <a:avLst/>
          </a:prstGeom>
          <a:noFill/>
          <a:ln w="9525">
            <a:noFill/>
            <a:miter lim="800000"/>
            <a:headEnd/>
            <a:tailEnd/>
          </a:ln>
          <a:effectLst/>
        </p:spPr>
      </p:pic>
      <p:sp>
        <p:nvSpPr>
          <p:cNvPr id="7" name="TextBox 6"/>
          <p:cNvSpPr txBox="1"/>
          <p:nvPr/>
        </p:nvSpPr>
        <p:spPr>
          <a:xfrm>
            <a:off x="76200" y="3352800"/>
            <a:ext cx="2590800" cy="1200329"/>
          </a:xfrm>
          <a:prstGeom prst="rect">
            <a:avLst/>
          </a:prstGeom>
          <a:noFill/>
          <a:ln>
            <a:solidFill>
              <a:schemeClr val="accent1"/>
            </a:solidFill>
          </a:ln>
        </p:spPr>
        <p:txBody>
          <a:bodyPr wrap="square" rtlCol="0">
            <a:spAutoFit/>
          </a:bodyPr>
          <a:lstStyle/>
          <a:p>
            <a:r>
              <a:rPr lang="en-US" dirty="0">
                <a:solidFill>
                  <a:schemeClr val="tx2"/>
                </a:solidFill>
              </a:rPr>
              <a:t>Chemical reactions involved in the production of tryptophan (an amino acid)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0" y="57090"/>
            <a:ext cx="3198938" cy="400110"/>
          </a:xfrm>
          <a:prstGeom prst="rect">
            <a:avLst/>
          </a:prstGeom>
          <a:noFill/>
        </p:spPr>
        <p:txBody>
          <a:bodyPr wrap="none" rtlCol="0">
            <a:spAutoFit/>
          </a:bodyPr>
          <a:lstStyle/>
          <a:p>
            <a:r>
              <a:rPr lang="en-US" sz="2000" u="sng" dirty="0"/>
              <a:t>Atomic Structure and Charge</a:t>
            </a:r>
          </a:p>
        </p:txBody>
      </p:sp>
      <p:pic>
        <p:nvPicPr>
          <p:cNvPr id="5" name="Picture 4" descr="f2-01_bohr_planetary_mo_c.jpg"/>
          <p:cNvPicPr>
            <a:picLocks noChangeAspect="1"/>
          </p:cNvPicPr>
          <p:nvPr/>
        </p:nvPicPr>
        <p:blipFill rotWithShape="1">
          <a:blip r:embed="rId2" cstate="print"/>
          <a:srcRect l="38398" r="-1474"/>
          <a:stretch/>
        </p:blipFill>
        <p:spPr>
          <a:xfrm>
            <a:off x="152400" y="1752600"/>
            <a:ext cx="4284617" cy="2438400"/>
          </a:xfrm>
          <a:prstGeom prst="rect">
            <a:avLst/>
          </a:prstGeom>
        </p:spPr>
      </p:pic>
      <p:sp>
        <p:nvSpPr>
          <p:cNvPr id="6" name="TextBox 5"/>
          <p:cNvSpPr txBox="1"/>
          <p:nvPr/>
        </p:nvSpPr>
        <p:spPr>
          <a:xfrm>
            <a:off x="76200" y="753070"/>
            <a:ext cx="2009717" cy="923330"/>
          </a:xfrm>
          <a:prstGeom prst="rect">
            <a:avLst/>
          </a:prstGeom>
          <a:noFill/>
        </p:spPr>
        <p:txBody>
          <a:bodyPr wrap="none" rtlCol="0">
            <a:spAutoFit/>
          </a:bodyPr>
          <a:lstStyle/>
          <a:p>
            <a:r>
              <a:rPr lang="en-US" dirty="0"/>
              <a:t>Electrons: - charge</a:t>
            </a:r>
          </a:p>
          <a:p>
            <a:r>
              <a:rPr lang="en-US" dirty="0"/>
              <a:t>Protons : + charge</a:t>
            </a:r>
          </a:p>
          <a:p>
            <a:r>
              <a:rPr lang="en-US" dirty="0"/>
              <a:t>Neutron: no charge</a:t>
            </a:r>
          </a:p>
        </p:txBody>
      </p:sp>
      <p:sp>
        <p:nvSpPr>
          <p:cNvPr id="7" name="Right Brace 6"/>
          <p:cNvSpPr/>
          <p:nvPr/>
        </p:nvSpPr>
        <p:spPr>
          <a:xfrm>
            <a:off x="2057400" y="1134070"/>
            <a:ext cx="685800" cy="457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2819400" y="1210270"/>
            <a:ext cx="2006127" cy="369332"/>
          </a:xfrm>
          <a:prstGeom prst="rect">
            <a:avLst/>
          </a:prstGeom>
          <a:noFill/>
        </p:spPr>
        <p:txBody>
          <a:bodyPr wrap="none" rtlCol="0">
            <a:spAutoFit/>
          </a:bodyPr>
          <a:lstStyle/>
          <a:p>
            <a:r>
              <a:rPr lang="en-US" dirty="0"/>
              <a:t>Nucleus of an atom</a:t>
            </a:r>
          </a:p>
        </p:txBody>
      </p:sp>
      <p:cxnSp>
        <p:nvCxnSpPr>
          <p:cNvPr id="10" name="Straight Arrow Connector 9"/>
          <p:cNvCxnSpPr/>
          <p:nvPr/>
        </p:nvCxnSpPr>
        <p:spPr>
          <a:xfrm flipV="1">
            <a:off x="2057400" y="829270"/>
            <a:ext cx="685800" cy="1508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743200" y="624143"/>
            <a:ext cx="3300968" cy="369332"/>
          </a:xfrm>
          <a:prstGeom prst="rect">
            <a:avLst/>
          </a:prstGeom>
          <a:noFill/>
        </p:spPr>
        <p:txBody>
          <a:bodyPr wrap="none" rtlCol="0">
            <a:spAutoFit/>
          </a:bodyPr>
          <a:lstStyle/>
          <a:p>
            <a:r>
              <a:rPr lang="en-US" dirty="0"/>
              <a:t>Surround the nucleus like a cloud</a:t>
            </a:r>
          </a:p>
        </p:txBody>
      </p:sp>
      <p:sp>
        <p:nvSpPr>
          <p:cNvPr id="9" name="TextBox 8"/>
          <p:cNvSpPr txBox="1"/>
          <p:nvPr/>
        </p:nvSpPr>
        <p:spPr>
          <a:xfrm>
            <a:off x="40448" y="4085272"/>
            <a:ext cx="5445952" cy="2585323"/>
          </a:xfrm>
          <a:prstGeom prst="rect">
            <a:avLst/>
          </a:prstGeom>
          <a:noFill/>
        </p:spPr>
        <p:txBody>
          <a:bodyPr wrap="square" rtlCol="0">
            <a:spAutoFit/>
          </a:bodyPr>
          <a:lstStyle/>
          <a:p>
            <a:endParaRPr lang="en-US" dirty="0"/>
          </a:p>
          <a:p>
            <a:pPr>
              <a:buFont typeface="Arial" pitchFamily="34" charset="0"/>
              <a:buChar char="•"/>
            </a:pPr>
            <a:r>
              <a:rPr lang="en-US" dirty="0"/>
              <a:t>Atoms can give up or take electrons from other atoms in a process called </a:t>
            </a:r>
            <a:r>
              <a:rPr lang="en-US" u="sng" dirty="0"/>
              <a:t>ionization</a:t>
            </a:r>
          </a:p>
          <a:p>
            <a:pPr>
              <a:buFont typeface="Arial" pitchFamily="34" charset="0"/>
              <a:buChar char="•"/>
            </a:pPr>
            <a:endParaRPr lang="en-US" u="sng" dirty="0"/>
          </a:p>
          <a:p>
            <a:pPr>
              <a:buFont typeface="Arial" pitchFamily="34" charset="0"/>
              <a:buChar char="•"/>
            </a:pPr>
            <a:r>
              <a:rPr lang="en-US" dirty="0"/>
              <a:t>If an atom has UNEQUAL numbers of protons and electrons it is an </a:t>
            </a:r>
            <a:r>
              <a:rPr lang="en-US" u="sng" dirty="0"/>
              <a:t>ION</a:t>
            </a:r>
          </a:p>
          <a:p>
            <a:pPr>
              <a:buFont typeface="Arial" pitchFamily="34" charset="0"/>
              <a:buChar char="•"/>
            </a:pPr>
            <a:endParaRPr lang="en-US" u="sng" dirty="0"/>
          </a:p>
          <a:p>
            <a:pPr>
              <a:buFont typeface="Arial" pitchFamily="34" charset="0"/>
              <a:buChar char="•"/>
            </a:pPr>
            <a:r>
              <a:rPr lang="en-US" dirty="0"/>
              <a:t>Positively charged ion  = </a:t>
            </a:r>
            <a:r>
              <a:rPr lang="en-US" dirty="0">
                <a:solidFill>
                  <a:srgbClr val="FF0000"/>
                </a:solidFill>
              </a:rPr>
              <a:t>CATION</a:t>
            </a:r>
            <a:endParaRPr lang="en-US" u="sng" dirty="0">
              <a:solidFill>
                <a:srgbClr val="FF0000"/>
              </a:solidFill>
            </a:endParaRPr>
          </a:p>
          <a:p>
            <a:pPr>
              <a:buFont typeface="Arial" pitchFamily="34" charset="0"/>
              <a:buChar char="•"/>
            </a:pPr>
            <a:r>
              <a:rPr lang="en-US" dirty="0"/>
              <a:t>Negatively charged ion = </a:t>
            </a:r>
            <a:r>
              <a:rPr lang="en-US" dirty="0">
                <a:solidFill>
                  <a:srgbClr val="FF0000"/>
                </a:solidFill>
              </a:rPr>
              <a:t>ANION</a:t>
            </a:r>
            <a:endParaRPr lang="en-US" u="sng" dirty="0">
              <a:solidFill>
                <a:srgbClr val="FF0000"/>
              </a:solidFill>
            </a:endParaRPr>
          </a:p>
        </p:txBody>
      </p:sp>
      <p:pic>
        <p:nvPicPr>
          <p:cNvPr id="11" name="Picture 10" descr="f2-04_ionization_c.jpg"/>
          <p:cNvPicPr>
            <a:picLocks noChangeAspect="1"/>
          </p:cNvPicPr>
          <p:nvPr/>
        </p:nvPicPr>
        <p:blipFill>
          <a:blip r:embed="rId3" cstate="print"/>
          <a:srcRect b="57500"/>
          <a:stretch>
            <a:fillRect/>
          </a:stretch>
        </p:blipFill>
        <p:spPr>
          <a:xfrm>
            <a:off x="5257800" y="4232188"/>
            <a:ext cx="3886200" cy="2625812"/>
          </a:xfrm>
          <a:prstGeom prst="rect">
            <a:avLst/>
          </a:prstGeom>
        </p:spPr>
      </p:pic>
      <p:sp>
        <p:nvSpPr>
          <p:cNvPr id="2" name="TextBox 1"/>
          <p:cNvSpPr txBox="1"/>
          <p:nvPr/>
        </p:nvSpPr>
        <p:spPr>
          <a:xfrm>
            <a:off x="5029200" y="2667000"/>
            <a:ext cx="886969" cy="369332"/>
          </a:xfrm>
          <a:prstGeom prst="rect">
            <a:avLst/>
          </a:prstGeom>
          <a:noFill/>
        </p:spPr>
        <p:txBody>
          <a:bodyPr wrap="none" rtlCol="0">
            <a:spAutoFit/>
          </a:bodyPr>
          <a:lstStyle/>
          <a:p>
            <a:r>
              <a:rPr lang="en-US" dirty="0"/>
              <a:t>ATOMS</a:t>
            </a:r>
          </a:p>
        </p:txBody>
      </p:sp>
      <p:sp>
        <p:nvSpPr>
          <p:cNvPr id="3" name="TextBox 2"/>
          <p:cNvSpPr txBox="1"/>
          <p:nvPr/>
        </p:nvSpPr>
        <p:spPr>
          <a:xfrm>
            <a:off x="7007918" y="3057582"/>
            <a:ext cx="650727" cy="369332"/>
          </a:xfrm>
          <a:prstGeom prst="rect">
            <a:avLst/>
          </a:prstGeom>
          <a:noFill/>
        </p:spPr>
        <p:txBody>
          <a:bodyPr wrap="none" rtlCol="0">
            <a:spAutoFit/>
          </a:bodyPr>
          <a:lstStyle/>
          <a:p>
            <a:r>
              <a:rPr lang="en-US" dirty="0"/>
              <a:t>IONS</a:t>
            </a:r>
          </a:p>
        </p:txBody>
      </p:sp>
      <p:sp>
        <p:nvSpPr>
          <p:cNvPr id="13" name="Right Arrow 12"/>
          <p:cNvSpPr/>
          <p:nvPr/>
        </p:nvSpPr>
        <p:spPr>
          <a:xfrm rot="10800000">
            <a:off x="4419600" y="27432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rot="5400000">
            <a:off x="6972300" y="36195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0"/>
            <a:ext cx="981038" cy="400110"/>
          </a:xfrm>
          <a:prstGeom prst="rect">
            <a:avLst/>
          </a:prstGeom>
          <a:noFill/>
        </p:spPr>
        <p:txBody>
          <a:bodyPr wrap="none" rtlCol="0">
            <a:spAutoFit/>
          </a:bodyPr>
          <a:lstStyle/>
          <a:p>
            <a:r>
              <a:rPr lang="en-US" sz="2000" u="sng" dirty="0"/>
              <a:t>Polarity</a:t>
            </a:r>
          </a:p>
        </p:txBody>
      </p:sp>
      <p:pic>
        <p:nvPicPr>
          <p:cNvPr id="4" name="Picture 3" descr="f2-07_nonpolar_and_pola_c.jpg"/>
          <p:cNvPicPr>
            <a:picLocks noChangeAspect="1"/>
          </p:cNvPicPr>
          <p:nvPr/>
        </p:nvPicPr>
        <p:blipFill>
          <a:blip r:embed="rId2" cstate="print"/>
          <a:stretch>
            <a:fillRect/>
          </a:stretch>
        </p:blipFill>
        <p:spPr>
          <a:xfrm>
            <a:off x="381000" y="2895600"/>
            <a:ext cx="3444582" cy="3074289"/>
          </a:xfrm>
          <a:prstGeom prst="rect">
            <a:avLst/>
          </a:prstGeom>
        </p:spPr>
      </p:pic>
      <p:pic>
        <p:nvPicPr>
          <p:cNvPr id="5" name="Picture 4" descr="f2-08_hydrogen_bonding__c.jpg"/>
          <p:cNvPicPr>
            <a:picLocks noChangeAspect="1"/>
          </p:cNvPicPr>
          <p:nvPr/>
        </p:nvPicPr>
        <p:blipFill>
          <a:blip r:embed="rId3" cstate="print"/>
          <a:stretch>
            <a:fillRect/>
          </a:stretch>
        </p:blipFill>
        <p:spPr>
          <a:xfrm>
            <a:off x="4419600" y="2639910"/>
            <a:ext cx="4014216" cy="4218090"/>
          </a:xfrm>
          <a:prstGeom prst="rect">
            <a:avLst/>
          </a:prstGeom>
        </p:spPr>
      </p:pic>
      <p:sp>
        <p:nvSpPr>
          <p:cNvPr id="6" name="TextBox 5"/>
          <p:cNvSpPr txBox="1"/>
          <p:nvPr/>
        </p:nvSpPr>
        <p:spPr>
          <a:xfrm>
            <a:off x="457200" y="457200"/>
            <a:ext cx="8418353" cy="1477328"/>
          </a:xfrm>
          <a:prstGeom prst="rect">
            <a:avLst/>
          </a:prstGeom>
          <a:noFill/>
        </p:spPr>
        <p:txBody>
          <a:bodyPr wrap="square" rtlCol="0">
            <a:spAutoFit/>
          </a:bodyPr>
          <a:lstStyle/>
          <a:p>
            <a:pPr>
              <a:buFont typeface="Arial" pitchFamily="34" charset="0"/>
              <a:buChar char="•"/>
            </a:pPr>
            <a:r>
              <a:rPr lang="en-US" dirty="0"/>
              <a:t>When two atoms form a bond, electrons are often shared between the two atoms</a:t>
            </a:r>
          </a:p>
          <a:p>
            <a:pPr>
              <a:buFont typeface="Arial" pitchFamily="34" charset="0"/>
              <a:buChar char="•"/>
            </a:pPr>
            <a:r>
              <a:rPr lang="en-US" dirty="0"/>
              <a:t>Unequal sharing of electrons occurs when electrons are “pulled” towards one nucleus over another – occurs when one nucleus possesses more protons</a:t>
            </a:r>
          </a:p>
          <a:p>
            <a:pPr>
              <a:buFont typeface="Arial" pitchFamily="34" charset="0"/>
              <a:buChar char="•"/>
            </a:pPr>
            <a:r>
              <a:rPr lang="en-US" dirty="0"/>
              <a:t>The result is a molecule with one part being positively charged and one part being negatively charged – a POLAR molecule (note: water is a polar molecule)</a:t>
            </a:r>
          </a:p>
        </p:txBody>
      </p:sp>
      <p:sp>
        <p:nvSpPr>
          <p:cNvPr id="7" name="TextBox 6"/>
          <p:cNvSpPr txBox="1"/>
          <p:nvPr/>
        </p:nvSpPr>
        <p:spPr>
          <a:xfrm>
            <a:off x="457200" y="2209800"/>
            <a:ext cx="6010684" cy="369332"/>
          </a:xfrm>
          <a:prstGeom prst="rect">
            <a:avLst/>
          </a:prstGeom>
          <a:noFill/>
          <a:ln>
            <a:solidFill>
              <a:schemeClr val="accent1"/>
            </a:solidFill>
          </a:ln>
        </p:spPr>
        <p:txBody>
          <a:bodyPr wrap="none" rtlCol="0">
            <a:spAutoFit/>
          </a:bodyPr>
          <a:lstStyle/>
          <a:p>
            <a:r>
              <a:rPr lang="en-US" dirty="0"/>
              <a:t>Remember that opposite charges attract and like charges repel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304800"/>
            <a:ext cx="2161810" cy="461665"/>
          </a:xfrm>
          <a:prstGeom prst="rect">
            <a:avLst/>
          </a:prstGeom>
          <a:noFill/>
        </p:spPr>
        <p:txBody>
          <a:bodyPr wrap="none" rtlCol="0">
            <a:spAutoFit/>
          </a:bodyPr>
          <a:lstStyle/>
          <a:p>
            <a:r>
              <a:rPr lang="en-US" sz="2400" u="sng" dirty="0"/>
              <a:t>Chemical bonds</a:t>
            </a:r>
          </a:p>
        </p:txBody>
      </p:sp>
      <p:sp>
        <p:nvSpPr>
          <p:cNvPr id="3" name="TextBox 2"/>
          <p:cNvSpPr txBox="1"/>
          <p:nvPr/>
        </p:nvSpPr>
        <p:spPr>
          <a:xfrm>
            <a:off x="762000" y="1044714"/>
            <a:ext cx="7848600" cy="707886"/>
          </a:xfrm>
          <a:prstGeom prst="rect">
            <a:avLst/>
          </a:prstGeom>
          <a:noFill/>
        </p:spPr>
        <p:txBody>
          <a:bodyPr wrap="square" rtlCol="0">
            <a:spAutoFit/>
          </a:bodyPr>
          <a:lstStyle/>
          <a:p>
            <a:pPr algn="ctr"/>
            <a:r>
              <a:rPr lang="en-US" sz="2000" dirty="0"/>
              <a:t>Chemical bonds allow atoms to get together and form molecules and allows molecules to come together to form larger macromolecules</a:t>
            </a:r>
          </a:p>
        </p:txBody>
      </p:sp>
      <p:sp>
        <p:nvSpPr>
          <p:cNvPr id="4" name="TextBox 3"/>
          <p:cNvSpPr txBox="1"/>
          <p:nvPr/>
        </p:nvSpPr>
        <p:spPr>
          <a:xfrm>
            <a:off x="1524000" y="2286000"/>
            <a:ext cx="7386702" cy="3170099"/>
          </a:xfrm>
          <a:prstGeom prst="rect">
            <a:avLst/>
          </a:prstGeom>
          <a:noFill/>
        </p:spPr>
        <p:txBody>
          <a:bodyPr wrap="none" rtlCol="0">
            <a:spAutoFit/>
          </a:bodyPr>
          <a:lstStyle/>
          <a:p>
            <a:pPr marL="457200" indent="-457200">
              <a:buFont typeface="+mj-lt"/>
              <a:buAutoNum type="arabicPeriod"/>
            </a:pPr>
            <a:r>
              <a:rPr lang="en-US" sz="2000" dirty="0">
                <a:solidFill>
                  <a:srgbClr val="FF0000"/>
                </a:solidFill>
              </a:rPr>
              <a:t>Hydrogen bonds – Very weak, easily made and broken</a:t>
            </a:r>
          </a:p>
          <a:p>
            <a:pPr marL="457200" indent="-457200"/>
            <a:r>
              <a:rPr lang="en-US" sz="2000" dirty="0">
                <a:solidFill>
                  <a:srgbClr val="FF0000"/>
                </a:solidFill>
              </a:rPr>
              <a:t>		      -  no transfer or sharing of electrons</a:t>
            </a:r>
          </a:p>
          <a:p>
            <a:pPr marL="457200" indent="-457200"/>
            <a:r>
              <a:rPr lang="en-US" sz="2000" dirty="0">
                <a:solidFill>
                  <a:srgbClr val="FF0000"/>
                </a:solidFill>
              </a:rPr>
              <a:t>		      -   VERY important in biology!!!</a:t>
            </a:r>
          </a:p>
          <a:p>
            <a:endParaRPr lang="en-US" sz="2000" dirty="0"/>
          </a:p>
          <a:p>
            <a:r>
              <a:rPr lang="en-US" sz="2000" dirty="0"/>
              <a:t>2.     Ionic bonds – Pretty weak</a:t>
            </a:r>
          </a:p>
          <a:p>
            <a:r>
              <a:rPr lang="en-US" sz="2000" dirty="0"/>
              <a:t>	      - involves transfer of electrons from one atom to another</a:t>
            </a:r>
          </a:p>
          <a:p>
            <a:endParaRPr lang="en-US" sz="2000" dirty="0"/>
          </a:p>
          <a:p>
            <a:r>
              <a:rPr lang="en-US" sz="2000" dirty="0"/>
              <a:t>3.     Covalent bonds – Very strong, not easily broken</a:t>
            </a:r>
          </a:p>
          <a:p>
            <a:r>
              <a:rPr lang="en-US" sz="2000" dirty="0"/>
              <a:t>	       - involves sharing of electrons between atoms</a:t>
            </a:r>
          </a:p>
          <a:p>
            <a:r>
              <a:rPr lang="en-US" sz="2000" dirty="0"/>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19110"/>
            <a:ext cx="1388522" cy="400110"/>
          </a:xfrm>
          <a:prstGeom prst="rect">
            <a:avLst/>
          </a:prstGeom>
          <a:noFill/>
        </p:spPr>
        <p:txBody>
          <a:bodyPr wrap="none" rtlCol="0">
            <a:spAutoFit/>
          </a:bodyPr>
          <a:lstStyle/>
          <a:p>
            <a:r>
              <a:rPr lang="en-US" sz="2000" u="sng" dirty="0"/>
              <a:t>Ionic Bonds</a:t>
            </a:r>
          </a:p>
        </p:txBody>
      </p:sp>
      <p:sp>
        <p:nvSpPr>
          <p:cNvPr id="3" name="TextBox 2"/>
          <p:cNvSpPr txBox="1"/>
          <p:nvPr/>
        </p:nvSpPr>
        <p:spPr>
          <a:xfrm>
            <a:off x="2057400" y="533400"/>
            <a:ext cx="4660378" cy="923330"/>
          </a:xfrm>
          <a:prstGeom prst="rect">
            <a:avLst/>
          </a:prstGeom>
          <a:noFill/>
        </p:spPr>
        <p:txBody>
          <a:bodyPr wrap="none" rtlCol="0">
            <a:spAutoFit/>
          </a:bodyPr>
          <a:lstStyle/>
          <a:p>
            <a:pPr marL="342900" indent="-342900">
              <a:buFont typeface="+mj-lt"/>
              <a:buAutoNum type="arabicPeriod"/>
            </a:pPr>
            <a:r>
              <a:rPr lang="en-US" dirty="0"/>
              <a:t>Formed by attraction of a </a:t>
            </a:r>
            <a:r>
              <a:rPr lang="en-US" dirty="0" err="1"/>
              <a:t>cation</a:t>
            </a:r>
            <a:r>
              <a:rPr lang="en-US" dirty="0"/>
              <a:t> to an anion</a:t>
            </a:r>
          </a:p>
          <a:p>
            <a:pPr marL="342900" indent="-342900">
              <a:buFont typeface="+mj-lt"/>
              <a:buAutoNum type="arabicPeriod"/>
            </a:pPr>
            <a:r>
              <a:rPr lang="en-US" dirty="0"/>
              <a:t>Easily broken</a:t>
            </a:r>
          </a:p>
          <a:p>
            <a:pPr marL="342900" indent="-342900">
              <a:buFont typeface="+mj-lt"/>
              <a:buAutoNum type="arabicPeriod"/>
            </a:pPr>
            <a:r>
              <a:rPr lang="en-US" dirty="0"/>
              <a:t>Important for the chemistry of electrolytes </a:t>
            </a:r>
          </a:p>
        </p:txBody>
      </p:sp>
      <p:pic>
        <p:nvPicPr>
          <p:cNvPr id="4" name="Picture 3" descr="table2-02_major_electro.jpg"/>
          <p:cNvPicPr>
            <a:picLocks noChangeAspect="1"/>
          </p:cNvPicPr>
          <p:nvPr/>
        </p:nvPicPr>
        <p:blipFill>
          <a:blip r:embed="rId2" cstate="print"/>
          <a:stretch>
            <a:fillRect/>
          </a:stretch>
        </p:blipFill>
        <p:spPr>
          <a:xfrm>
            <a:off x="1219200" y="1600200"/>
            <a:ext cx="5943600" cy="3462147"/>
          </a:xfrm>
          <a:prstGeom prst="rect">
            <a:avLst/>
          </a:prstGeom>
        </p:spPr>
      </p:pic>
      <p:sp>
        <p:nvSpPr>
          <p:cNvPr id="5" name="TextBox 4"/>
          <p:cNvSpPr txBox="1"/>
          <p:nvPr/>
        </p:nvSpPr>
        <p:spPr>
          <a:xfrm>
            <a:off x="152400" y="5029200"/>
            <a:ext cx="8991600" cy="1200329"/>
          </a:xfrm>
          <a:prstGeom prst="rect">
            <a:avLst/>
          </a:prstGeom>
          <a:noFill/>
        </p:spPr>
        <p:txBody>
          <a:bodyPr wrap="square" rtlCol="0">
            <a:spAutoFit/>
          </a:bodyPr>
          <a:lstStyle/>
          <a:p>
            <a:pPr>
              <a:buFont typeface="Arial" pitchFamily="34" charset="0"/>
              <a:buChar char="•"/>
            </a:pPr>
            <a:r>
              <a:rPr lang="en-US" dirty="0"/>
              <a:t>Dissociation occurs because Na+ and </a:t>
            </a:r>
            <a:r>
              <a:rPr lang="en-US" dirty="0" err="1"/>
              <a:t>Cl</a:t>
            </a:r>
            <a:r>
              <a:rPr lang="en-US" dirty="0"/>
              <a:t>- are more attracted to very polar water than to each other</a:t>
            </a:r>
          </a:p>
          <a:p>
            <a:pPr>
              <a:buFont typeface="Arial" pitchFamily="34" charset="0"/>
              <a:buChar char="•"/>
            </a:pPr>
            <a:r>
              <a:rPr lang="en-US" dirty="0"/>
              <a:t>Important because Na+ and </a:t>
            </a:r>
            <a:r>
              <a:rPr lang="en-US" dirty="0" err="1"/>
              <a:t>Cl</a:t>
            </a:r>
            <a:r>
              <a:rPr lang="en-US" dirty="0"/>
              <a:t>- need to be IONS in the human body (lots of water) – required for nerve and muscle function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5200" y="238780"/>
            <a:ext cx="2242602" cy="523220"/>
          </a:xfrm>
          <a:prstGeom prst="rect">
            <a:avLst/>
          </a:prstGeom>
          <a:noFill/>
        </p:spPr>
        <p:txBody>
          <a:bodyPr wrap="none" rtlCol="0">
            <a:spAutoFit/>
          </a:bodyPr>
          <a:lstStyle/>
          <a:p>
            <a:r>
              <a:rPr lang="en-US" sz="2800" dirty="0">
                <a:solidFill>
                  <a:srgbClr val="FF0000"/>
                </a:solidFill>
              </a:rPr>
              <a:t>Housekeeping</a:t>
            </a:r>
          </a:p>
        </p:txBody>
      </p:sp>
      <p:sp>
        <p:nvSpPr>
          <p:cNvPr id="3" name="TextBox 2"/>
          <p:cNvSpPr txBox="1"/>
          <p:nvPr/>
        </p:nvSpPr>
        <p:spPr>
          <a:xfrm>
            <a:off x="0" y="1238071"/>
            <a:ext cx="9067800" cy="1200329"/>
          </a:xfrm>
          <a:prstGeom prst="rect">
            <a:avLst/>
          </a:prstGeom>
          <a:noFill/>
        </p:spPr>
        <p:txBody>
          <a:bodyPr wrap="square" rtlCol="0">
            <a:spAutoFit/>
          </a:bodyPr>
          <a:lstStyle/>
          <a:p>
            <a:pPr algn="ctr">
              <a:buFont typeface="Arial" pitchFamily="34" charset="0"/>
              <a:buChar char="•"/>
            </a:pPr>
            <a:r>
              <a:rPr lang="en-US" sz="2400" dirty="0"/>
              <a:t>Lecture notes, syllabus, and announcements are posted on my website</a:t>
            </a:r>
          </a:p>
          <a:p>
            <a:pPr algn="ctr">
              <a:buFont typeface="Arial" pitchFamily="34" charset="0"/>
              <a:buChar char="•"/>
            </a:pPr>
            <a:endParaRPr lang="en-US" sz="2400" dirty="0">
              <a:hlinkClick r:id="rId2"/>
            </a:endParaRPr>
          </a:p>
          <a:p>
            <a:pPr algn="ctr">
              <a:buFont typeface="Arial" pitchFamily="34" charset="0"/>
              <a:buChar char="•"/>
            </a:pPr>
            <a:r>
              <a:rPr lang="en-US" sz="2400" dirty="0">
                <a:hlinkClick r:id="rId3"/>
              </a:rPr>
              <a:t>http://course1.winona.edu/MGarbrecht/Bio211-Summer-new.htm</a:t>
            </a:r>
            <a:r>
              <a:rPr lang="en-US" sz="2400" dirty="0"/>
              <a:t> </a:t>
            </a:r>
          </a:p>
        </p:txBody>
      </p:sp>
      <p:sp>
        <p:nvSpPr>
          <p:cNvPr id="4" name="TextBox 3"/>
          <p:cNvSpPr txBox="1"/>
          <p:nvPr/>
        </p:nvSpPr>
        <p:spPr>
          <a:xfrm>
            <a:off x="838200" y="6229290"/>
            <a:ext cx="7929049" cy="400110"/>
          </a:xfrm>
          <a:prstGeom prst="rect">
            <a:avLst/>
          </a:prstGeom>
          <a:noFill/>
          <a:ln>
            <a:solidFill>
              <a:srgbClr val="FF0000"/>
            </a:solidFill>
          </a:ln>
        </p:spPr>
        <p:txBody>
          <a:bodyPr wrap="none" rtlCol="0">
            <a:spAutoFit/>
          </a:bodyPr>
          <a:lstStyle/>
          <a:p>
            <a:r>
              <a:rPr lang="en-US" sz="2000" dirty="0">
                <a:solidFill>
                  <a:srgbClr val="FF0000"/>
                </a:solidFill>
              </a:rPr>
              <a:t>PLEASE TURN CELL PHONES OFF AND USE LAPTOPS/</a:t>
            </a:r>
            <a:r>
              <a:rPr lang="en-US" sz="2000" dirty="0" err="1">
                <a:solidFill>
                  <a:srgbClr val="FF0000"/>
                </a:solidFill>
              </a:rPr>
              <a:t>iPads</a:t>
            </a:r>
            <a:r>
              <a:rPr lang="en-US" sz="2000" dirty="0">
                <a:solidFill>
                  <a:srgbClr val="FF0000"/>
                </a:solidFill>
              </a:rPr>
              <a:t>  RESPONSIBLY!!!</a:t>
            </a:r>
          </a:p>
        </p:txBody>
      </p:sp>
      <p:sp>
        <p:nvSpPr>
          <p:cNvPr id="5" name="TextBox 4"/>
          <p:cNvSpPr txBox="1"/>
          <p:nvPr/>
        </p:nvSpPr>
        <p:spPr>
          <a:xfrm>
            <a:off x="3523374" y="3058180"/>
            <a:ext cx="2191626" cy="523220"/>
          </a:xfrm>
          <a:prstGeom prst="rect">
            <a:avLst/>
          </a:prstGeom>
          <a:noFill/>
        </p:spPr>
        <p:txBody>
          <a:bodyPr wrap="none" rtlCol="0">
            <a:spAutoFit/>
          </a:bodyPr>
          <a:lstStyle/>
          <a:p>
            <a:r>
              <a:rPr lang="en-US" sz="2800" dirty="0">
                <a:solidFill>
                  <a:schemeClr val="accent1"/>
                </a:solidFill>
              </a:rPr>
              <a:t>Lab Handouts</a:t>
            </a:r>
          </a:p>
        </p:txBody>
      </p:sp>
      <p:sp>
        <p:nvSpPr>
          <p:cNvPr id="6" name="TextBox 5"/>
          <p:cNvSpPr txBox="1"/>
          <p:nvPr/>
        </p:nvSpPr>
        <p:spPr>
          <a:xfrm>
            <a:off x="152400" y="3657600"/>
            <a:ext cx="8915400" cy="2246769"/>
          </a:xfrm>
          <a:prstGeom prst="rect">
            <a:avLst/>
          </a:prstGeom>
          <a:noFill/>
        </p:spPr>
        <p:txBody>
          <a:bodyPr wrap="square" rtlCol="0">
            <a:spAutoFit/>
          </a:bodyPr>
          <a:lstStyle/>
          <a:p>
            <a:pPr>
              <a:buFont typeface="Arial" pitchFamily="34" charset="0"/>
              <a:buChar char="•"/>
            </a:pPr>
            <a:r>
              <a:rPr lang="en-US" sz="2000" dirty="0"/>
              <a:t>Please be sure to read the lab exercise handouts BEFORE coming to lab!!!!</a:t>
            </a:r>
          </a:p>
          <a:p>
            <a:pPr>
              <a:buFont typeface="Arial" pitchFamily="34" charset="0"/>
              <a:buChar char="•"/>
            </a:pPr>
            <a:r>
              <a:rPr lang="en-US" sz="2000" dirty="0"/>
              <a:t>This will make things much easier to understand and will allow you to cover more material in the 2 hour lab session we have each week</a:t>
            </a:r>
          </a:p>
          <a:p>
            <a:pPr>
              <a:buFont typeface="Arial" pitchFamily="34" charset="0"/>
              <a:buChar char="•"/>
            </a:pPr>
            <a:endParaRPr lang="en-US" sz="2000" dirty="0"/>
          </a:p>
          <a:p>
            <a:pPr>
              <a:buFont typeface="Arial" pitchFamily="34" charset="0"/>
              <a:buChar char="•"/>
            </a:pPr>
            <a:r>
              <a:rPr lang="en-US" sz="2000" dirty="0">
                <a:solidFill>
                  <a:schemeClr val="accent3">
                    <a:lumMod val="75000"/>
                  </a:schemeClr>
                </a:solidFill>
              </a:rPr>
              <a:t>IT IS YOUR RESPONSIBILITY TO MAKE SURE YOU UNDERSTAND THE LAB MATERIAL BEFORE YOU LEAVE LAB EACH DAY – “OPEN LAB” TIMES ARE AVAILABLE AND SHOULD BE USED TO SUPPLEMENT WHAT YOU LEARN IN LAB</a:t>
            </a:r>
          </a:p>
        </p:txBody>
      </p:sp>
    </p:spTree>
    <p:extLst>
      <p:ext uri="{BB962C8B-B14F-4D97-AF65-F5344CB8AC3E}">
        <p14:creationId xmlns:p14="http://schemas.microsoft.com/office/powerpoint/2010/main" val="989618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533400"/>
            <a:ext cx="45719" cy="369332"/>
          </a:xfrm>
          <a:prstGeom prst="rect">
            <a:avLst/>
          </a:prstGeom>
          <a:noFill/>
        </p:spPr>
        <p:txBody>
          <a:bodyPr wrap="square" rtlCol="0">
            <a:spAutoFit/>
          </a:bodyPr>
          <a:lstStyle/>
          <a:p>
            <a:endParaRPr lang="en-US" dirty="0"/>
          </a:p>
        </p:txBody>
      </p:sp>
      <p:sp>
        <p:nvSpPr>
          <p:cNvPr id="3" name="TextBox 2"/>
          <p:cNvSpPr txBox="1"/>
          <p:nvPr/>
        </p:nvSpPr>
        <p:spPr>
          <a:xfrm>
            <a:off x="2819400" y="228600"/>
            <a:ext cx="2103846" cy="400110"/>
          </a:xfrm>
          <a:prstGeom prst="rect">
            <a:avLst/>
          </a:prstGeom>
          <a:noFill/>
        </p:spPr>
        <p:txBody>
          <a:bodyPr wrap="none" rtlCol="0">
            <a:spAutoFit/>
          </a:bodyPr>
          <a:lstStyle/>
          <a:p>
            <a:r>
              <a:rPr lang="en-US" sz="2000" u="sng" dirty="0"/>
              <a:t>Hydrogen bonding</a:t>
            </a:r>
          </a:p>
        </p:txBody>
      </p:sp>
      <p:sp>
        <p:nvSpPr>
          <p:cNvPr id="4" name="TextBox 3"/>
          <p:cNvSpPr txBox="1"/>
          <p:nvPr/>
        </p:nvSpPr>
        <p:spPr>
          <a:xfrm>
            <a:off x="457200" y="914400"/>
            <a:ext cx="8686800" cy="1754327"/>
          </a:xfrm>
          <a:prstGeom prst="rect">
            <a:avLst/>
          </a:prstGeom>
          <a:noFill/>
        </p:spPr>
        <p:txBody>
          <a:bodyPr wrap="square" rtlCol="0">
            <a:spAutoFit/>
          </a:bodyPr>
          <a:lstStyle/>
          <a:p>
            <a:r>
              <a:rPr lang="en-US" b="1" dirty="0"/>
              <a:t>Weak interaction between the slightly positive charge of a H+ atom and the slightly negative charge of O, N, or P</a:t>
            </a:r>
          </a:p>
          <a:p>
            <a:pPr lvl="1">
              <a:buFont typeface="Arial" pitchFamily="34" charset="0"/>
              <a:buChar char="•"/>
            </a:pPr>
            <a:r>
              <a:rPr lang="en-US" dirty="0"/>
              <a:t>	very important in physiology – H, O, N, P make up almost 80% of your body!!!</a:t>
            </a:r>
          </a:p>
          <a:p>
            <a:pPr lvl="1">
              <a:buFont typeface="Arial" pitchFamily="34" charset="0"/>
              <a:buChar char="•"/>
            </a:pPr>
            <a:r>
              <a:rPr lang="en-US" dirty="0"/>
              <a:t>        allows molecules to be built up and broken down relatively easily</a:t>
            </a:r>
          </a:p>
          <a:p>
            <a:pPr lvl="1">
              <a:buFont typeface="Arial" pitchFamily="34" charset="0"/>
              <a:buChar char="•"/>
            </a:pPr>
            <a:r>
              <a:rPr lang="en-US" dirty="0"/>
              <a:t>        works sort of like a magnet</a:t>
            </a:r>
          </a:p>
          <a:p>
            <a:pPr lvl="1">
              <a:buFont typeface="Arial" pitchFamily="34" charset="0"/>
              <a:buChar char="•"/>
            </a:pPr>
            <a:r>
              <a:rPr lang="en-US" dirty="0"/>
              <a:t>        </a:t>
            </a:r>
            <a:r>
              <a:rPr lang="en-US" dirty="0">
                <a:solidFill>
                  <a:srgbClr val="FF0000"/>
                </a:solidFill>
              </a:rPr>
              <a:t>Important for structure of protein, DNA, RNA</a:t>
            </a:r>
            <a:endParaRPr lang="en-US" dirty="0"/>
          </a:p>
        </p:txBody>
      </p:sp>
      <p:pic>
        <p:nvPicPr>
          <p:cNvPr id="5" name="Picture 4" descr="f2-08_hydrogen_bonding__c.jpg"/>
          <p:cNvPicPr>
            <a:picLocks noChangeAspect="1"/>
          </p:cNvPicPr>
          <p:nvPr/>
        </p:nvPicPr>
        <p:blipFill>
          <a:blip r:embed="rId2" cstate="print"/>
          <a:stretch>
            <a:fillRect/>
          </a:stretch>
        </p:blipFill>
        <p:spPr>
          <a:xfrm>
            <a:off x="4590415" y="3276600"/>
            <a:ext cx="3843401" cy="3352800"/>
          </a:xfrm>
          <a:prstGeom prst="rect">
            <a:avLst/>
          </a:prstGeom>
        </p:spPr>
      </p:pic>
      <p:pic>
        <p:nvPicPr>
          <p:cNvPr id="6" name="Picture 5" descr="f2-07_nonpolar_and_pola_c.jpg"/>
          <p:cNvPicPr>
            <a:picLocks noChangeAspect="1"/>
          </p:cNvPicPr>
          <p:nvPr/>
        </p:nvPicPr>
        <p:blipFill>
          <a:blip r:embed="rId3" cstate="print"/>
          <a:srcRect t="51439"/>
          <a:stretch>
            <a:fillRect/>
          </a:stretch>
        </p:blipFill>
        <p:spPr>
          <a:xfrm>
            <a:off x="594018" y="4248364"/>
            <a:ext cx="3444582" cy="1492925"/>
          </a:xfrm>
          <a:prstGeom prst="rect">
            <a:avLst/>
          </a:prstGeom>
        </p:spPr>
      </p:pic>
      <p:sp>
        <p:nvSpPr>
          <p:cNvPr id="7" name="TextBox 6"/>
          <p:cNvSpPr txBox="1"/>
          <p:nvPr/>
        </p:nvSpPr>
        <p:spPr>
          <a:xfrm>
            <a:off x="2346618" y="3648670"/>
            <a:ext cx="529312" cy="923330"/>
          </a:xfrm>
          <a:prstGeom prst="rect">
            <a:avLst/>
          </a:prstGeom>
          <a:noFill/>
        </p:spPr>
        <p:txBody>
          <a:bodyPr wrap="none" rtlCol="0">
            <a:spAutoFit/>
          </a:bodyPr>
          <a:lstStyle/>
          <a:p>
            <a:r>
              <a:rPr lang="en-US" sz="5400" dirty="0"/>
              <a:t>+</a:t>
            </a:r>
          </a:p>
        </p:txBody>
      </p:sp>
      <p:sp>
        <p:nvSpPr>
          <p:cNvPr id="8" name="TextBox 7"/>
          <p:cNvSpPr txBox="1"/>
          <p:nvPr/>
        </p:nvSpPr>
        <p:spPr>
          <a:xfrm>
            <a:off x="1188356" y="3420070"/>
            <a:ext cx="396262" cy="923330"/>
          </a:xfrm>
          <a:prstGeom prst="rect">
            <a:avLst/>
          </a:prstGeom>
          <a:noFill/>
        </p:spPr>
        <p:txBody>
          <a:bodyPr wrap="square" rtlCol="0">
            <a:spAutoFit/>
          </a:bodyPr>
          <a:lstStyle/>
          <a:p>
            <a:r>
              <a:rPr lang="en-US" sz="5400" dirty="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8378" y="76200"/>
            <a:ext cx="1335622" cy="461665"/>
          </a:xfrm>
          <a:prstGeom prst="rect">
            <a:avLst/>
          </a:prstGeom>
          <a:noFill/>
        </p:spPr>
        <p:txBody>
          <a:bodyPr wrap="none" rtlCol="0">
            <a:spAutoFit/>
          </a:bodyPr>
          <a:lstStyle/>
          <a:p>
            <a:r>
              <a:rPr lang="en-US" sz="2400" u="sng" dirty="0"/>
              <a:t>Solubility</a:t>
            </a:r>
          </a:p>
        </p:txBody>
      </p:sp>
      <p:sp>
        <p:nvSpPr>
          <p:cNvPr id="3" name="TextBox 2"/>
          <p:cNvSpPr txBox="1"/>
          <p:nvPr/>
        </p:nvSpPr>
        <p:spPr>
          <a:xfrm>
            <a:off x="1249497" y="533400"/>
            <a:ext cx="6827703" cy="1200329"/>
          </a:xfrm>
          <a:prstGeom prst="rect">
            <a:avLst/>
          </a:prstGeom>
          <a:noFill/>
        </p:spPr>
        <p:txBody>
          <a:bodyPr wrap="none" rtlCol="0">
            <a:spAutoFit/>
          </a:bodyPr>
          <a:lstStyle/>
          <a:p>
            <a:pPr algn="ctr"/>
            <a:r>
              <a:rPr lang="en-US" dirty="0"/>
              <a:t>General rule is that “like dissolves like”</a:t>
            </a:r>
          </a:p>
          <a:p>
            <a:pPr algn="ctr"/>
            <a:endParaRPr lang="en-US" dirty="0"/>
          </a:p>
          <a:p>
            <a:pPr lvl="1">
              <a:buFont typeface="Arial" pitchFamily="34" charset="0"/>
              <a:buChar char="•"/>
            </a:pPr>
            <a:r>
              <a:rPr lang="en-US" dirty="0"/>
              <a:t>	Polar molecules are soluble with other polar molecules</a:t>
            </a:r>
          </a:p>
          <a:p>
            <a:pPr lvl="1">
              <a:buFont typeface="Arial" pitchFamily="34" charset="0"/>
              <a:buChar char="•"/>
            </a:pPr>
            <a:r>
              <a:rPr lang="en-US" dirty="0"/>
              <a:t>        </a:t>
            </a:r>
            <a:r>
              <a:rPr lang="en-US" dirty="0" err="1"/>
              <a:t>Nonpolar</a:t>
            </a:r>
            <a:r>
              <a:rPr lang="en-US" dirty="0"/>
              <a:t> molecules are soluble in other </a:t>
            </a:r>
            <a:r>
              <a:rPr lang="en-US" dirty="0" err="1"/>
              <a:t>nonpolar</a:t>
            </a:r>
            <a:r>
              <a:rPr lang="en-US" dirty="0"/>
              <a:t> molecules</a:t>
            </a:r>
          </a:p>
        </p:txBody>
      </p:sp>
      <p:sp>
        <p:nvSpPr>
          <p:cNvPr id="4" name="TextBox 3"/>
          <p:cNvSpPr txBox="1"/>
          <p:nvPr/>
        </p:nvSpPr>
        <p:spPr>
          <a:xfrm>
            <a:off x="304800" y="2057400"/>
            <a:ext cx="8382000" cy="2031325"/>
          </a:xfrm>
          <a:prstGeom prst="rect">
            <a:avLst/>
          </a:prstGeom>
          <a:noFill/>
        </p:spPr>
        <p:txBody>
          <a:bodyPr wrap="square" rtlCol="0">
            <a:spAutoFit/>
          </a:bodyPr>
          <a:lstStyle/>
          <a:p>
            <a:r>
              <a:rPr lang="en-US" dirty="0"/>
              <a:t>Since water makes up ~60% of our bodies, solubility in water (polar) is an important consideration (drugs, hormones, waste products, etc….): </a:t>
            </a:r>
          </a:p>
          <a:p>
            <a:endParaRPr lang="en-US" dirty="0"/>
          </a:p>
          <a:p>
            <a:pPr>
              <a:buFont typeface="Arial" pitchFamily="34" charset="0"/>
              <a:buChar char="•"/>
            </a:pPr>
            <a:r>
              <a:rPr lang="en-US" dirty="0">
                <a:solidFill>
                  <a:srgbClr val="0070C0"/>
                </a:solidFill>
              </a:rPr>
              <a:t>Hydrophilic </a:t>
            </a:r>
            <a:r>
              <a:rPr lang="en-US" dirty="0"/>
              <a:t>molecules dissolve in water….because they are typically polar (or have a polar region)</a:t>
            </a:r>
          </a:p>
          <a:p>
            <a:pPr>
              <a:buFont typeface="Arial" pitchFamily="34" charset="0"/>
              <a:buChar char="•"/>
            </a:pPr>
            <a:endParaRPr lang="en-US" dirty="0"/>
          </a:p>
          <a:p>
            <a:pPr>
              <a:buFont typeface="Arial" pitchFamily="34" charset="0"/>
              <a:buChar char="•"/>
            </a:pPr>
            <a:r>
              <a:rPr lang="en-US" dirty="0">
                <a:solidFill>
                  <a:srgbClr val="00B050"/>
                </a:solidFill>
              </a:rPr>
              <a:t>Hydrophobic</a:t>
            </a:r>
            <a:r>
              <a:rPr lang="en-US" dirty="0"/>
              <a:t> molecules do not dissolve well in water - typically nonpolar (oils and fats)</a:t>
            </a:r>
          </a:p>
        </p:txBody>
      </p:sp>
      <p:sp>
        <p:nvSpPr>
          <p:cNvPr id="5" name="TextBox 4">
            <a:extLst>
              <a:ext uri="{FF2B5EF4-FFF2-40B4-BE49-F238E27FC236}">
                <a16:creationId xmlns:a16="http://schemas.microsoft.com/office/drawing/2014/main" id="{1210F9FF-9174-EB47-A8B6-F8F03BEDEBFB}"/>
              </a:ext>
            </a:extLst>
          </p:cNvPr>
          <p:cNvSpPr txBox="1"/>
          <p:nvPr/>
        </p:nvSpPr>
        <p:spPr>
          <a:xfrm>
            <a:off x="3774961" y="4182282"/>
            <a:ext cx="1441677" cy="369332"/>
          </a:xfrm>
          <a:prstGeom prst="rect">
            <a:avLst/>
          </a:prstGeom>
          <a:noFill/>
          <a:ln w="15875">
            <a:solidFill>
              <a:schemeClr val="accent1">
                <a:shade val="95000"/>
                <a:satMod val="105000"/>
              </a:schemeClr>
            </a:solidFill>
          </a:ln>
        </p:spPr>
        <p:txBody>
          <a:bodyPr wrap="none" rtlCol="0">
            <a:spAutoFit/>
          </a:bodyPr>
          <a:lstStyle/>
          <a:p>
            <a:r>
              <a:rPr lang="en-US" dirty="0"/>
              <a:t>Oil vs Alcohol</a:t>
            </a:r>
          </a:p>
        </p:txBody>
      </p:sp>
      <p:pic>
        <p:nvPicPr>
          <p:cNvPr id="3078" name="Picture 6" descr="Image result for wine">
            <a:extLst>
              <a:ext uri="{FF2B5EF4-FFF2-40B4-BE49-F238E27FC236}">
                <a16:creationId xmlns:a16="http://schemas.microsoft.com/office/drawing/2014/main" id="{4BEFF8CD-B79F-354F-94A1-0B75F2FD7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4165544"/>
            <a:ext cx="1962192" cy="26162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0981A74-FD8A-164C-AD8F-7721038BAF81}"/>
              </a:ext>
            </a:extLst>
          </p:cNvPr>
          <p:cNvSpPr txBox="1"/>
          <p:nvPr/>
        </p:nvSpPr>
        <p:spPr>
          <a:xfrm>
            <a:off x="1700752" y="4800600"/>
            <a:ext cx="2414048" cy="923330"/>
          </a:xfrm>
          <a:prstGeom prst="rect">
            <a:avLst/>
          </a:prstGeom>
          <a:noFill/>
        </p:spPr>
        <p:txBody>
          <a:bodyPr wrap="square" rtlCol="0">
            <a:spAutoFit/>
          </a:bodyPr>
          <a:lstStyle/>
          <a:p>
            <a:pPr marL="285750" indent="-285750">
              <a:buFont typeface="Arial" panose="020B0604020202020204" pitchFamily="34" charset="0"/>
              <a:buChar char="•"/>
            </a:pPr>
            <a:r>
              <a:rPr lang="en-US" dirty="0"/>
              <a:t>Oil is hydrophobic</a:t>
            </a:r>
          </a:p>
          <a:p>
            <a:pPr marL="742950" lvl="1" indent="-285750">
              <a:buFont typeface="Wingdings" pitchFamily="2" charset="2"/>
              <a:buChar char="ü"/>
            </a:pPr>
            <a:r>
              <a:rPr lang="en-US" dirty="0"/>
              <a:t>Doesn’t mix well in water</a:t>
            </a:r>
          </a:p>
        </p:txBody>
      </p:sp>
      <p:sp>
        <p:nvSpPr>
          <p:cNvPr id="9" name="TextBox 8">
            <a:extLst>
              <a:ext uri="{FF2B5EF4-FFF2-40B4-BE49-F238E27FC236}">
                <a16:creationId xmlns:a16="http://schemas.microsoft.com/office/drawing/2014/main" id="{C75CE124-34B8-234F-8A07-A1DB0EBE7B5A}"/>
              </a:ext>
            </a:extLst>
          </p:cNvPr>
          <p:cNvSpPr txBox="1"/>
          <p:nvPr/>
        </p:nvSpPr>
        <p:spPr>
          <a:xfrm>
            <a:off x="5053914" y="4798874"/>
            <a:ext cx="212793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Ethanol (alcohol) is hydrophilic</a:t>
            </a:r>
          </a:p>
          <a:p>
            <a:pPr marL="742950" lvl="1" indent="-285750">
              <a:buFont typeface="Wingdings" pitchFamily="2" charset="2"/>
              <a:buChar char="ü"/>
            </a:pPr>
            <a:r>
              <a:rPr lang="en-US" dirty="0"/>
              <a:t>Mixes easily in water</a:t>
            </a:r>
          </a:p>
        </p:txBody>
      </p:sp>
      <p:pic>
        <p:nvPicPr>
          <p:cNvPr id="3080" name="Picture 8" descr="Image result for oil and water">
            <a:extLst>
              <a:ext uri="{FF2B5EF4-FFF2-40B4-BE49-F238E27FC236}">
                <a16:creationId xmlns:a16="http://schemas.microsoft.com/office/drawing/2014/main" id="{D0A4E142-F34E-D548-BFE9-A6BF1664C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267200"/>
            <a:ext cx="1792216" cy="2390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381000"/>
            <a:ext cx="3910686" cy="461665"/>
          </a:xfrm>
          <a:prstGeom prst="rect">
            <a:avLst/>
          </a:prstGeom>
          <a:noFill/>
        </p:spPr>
        <p:txBody>
          <a:bodyPr wrap="none" rtlCol="0">
            <a:spAutoFit/>
          </a:bodyPr>
          <a:lstStyle/>
          <a:p>
            <a:r>
              <a:rPr lang="en-US" sz="2400" u="sng" dirty="0"/>
              <a:t>Acids, bases, and the pH scale</a:t>
            </a:r>
          </a:p>
        </p:txBody>
      </p:sp>
      <p:sp>
        <p:nvSpPr>
          <p:cNvPr id="3" name="TextBox 2"/>
          <p:cNvSpPr txBox="1"/>
          <p:nvPr/>
        </p:nvSpPr>
        <p:spPr>
          <a:xfrm>
            <a:off x="381000" y="1143000"/>
            <a:ext cx="8450676" cy="1754327"/>
          </a:xfrm>
          <a:prstGeom prst="rect">
            <a:avLst/>
          </a:prstGeom>
          <a:noFill/>
        </p:spPr>
        <p:txBody>
          <a:bodyPr wrap="none" rtlCol="0">
            <a:spAutoFit/>
          </a:bodyPr>
          <a:lstStyle/>
          <a:p>
            <a:r>
              <a:rPr lang="en-US" dirty="0"/>
              <a:t>Acids are molecules that can give up H+ ions</a:t>
            </a:r>
          </a:p>
          <a:p>
            <a:r>
              <a:rPr lang="en-US" dirty="0"/>
              <a:t>Bases are molecules that can accept H+ ions</a:t>
            </a:r>
          </a:p>
          <a:p>
            <a:r>
              <a:rPr lang="en-US" dirty="0">
                <a:solidFill>
                  <a:schemeClr val="accent4"/>
                </a:solidFill>
              </a:rPr>
              <a:t>pH is a measurement of the relative concentration of H+ ions as compared to pure water</a:t>
            </a:r>
            <a:endParaRPr lang="en-US" dirty="0"/>
          </a:p>
          <a:p>
            <a:pPr marL="285750" indent="-285750">
              <a:buFont typeface="Arial"/>
              <a:buChar char="•"/>
            </a:pPr>
            <a:r>
              <a:rPr lang="en-US" dirty="0">
                <a:solidFill>
                  <a:schemeClr val="accent4"/>
                </a:solidFill>
              </a:rPr>
              <a:t>   </a:t>
            </a:r>
            <a:r>
              <a:rPr lang="en-US" dirty="0"/>
              <a:t>Adding an acid to water will increase H+ concentration making the solution acidic</a:t>
            </a:r>
          </a:p>
          <a:p>
            <a:pPr>
              <a:buFont typeface="Arial" pitchFamily="34" charset="0"/>
              <a:buChar char="•"/>
            </a:pPr>
            <a:r>
              <a:rPr lang="en-US" dirty="0"/>
              <a:t>       Adding a base to water will decrease the H+ concentration making it basic</a:t>
            </a:r>
          </a:p>
          <a:p>
            <a:pPr>
              <a:buFont typeface="Arial" pitchFamily="34" charset="0"/>
              <a:buChar char="•"/>
            </a:pPr>
            <a:r>
              <a:rPr lang="en-US" dirty="0"/>
              <a:t>       pH scale ranges from 0 (very acidic) to 14 (very basic) -----</a:t>
            </a:r>
            <a:r>
              <a:rPr lang="en-US" b="1" dirty="0">
                <a:ln w="1905"/>
                <a:solidFill>
                  <a:srgbClr val="1F497D"/>
                </a:solidFill>
                <a:effectLst>
                  <a:innerShdw blurRad="69850" dist="43180" dir="5400000">
                    <a:srgbClr val="000000">
                      <a:alpha val="65000"/>
                    </a:srgbClr>
                  </a:innerShdw>
                </a:effectLst>
              </a:rPr>
              <a:t>Water pH = 7.0</a:t>
            </a:r>
          </a:p>
        </p:txBody>
      </p:sp>
      <p:pic>
        <p:nvPicPr>
          <p:cNvPr id="4" name="Picture 3" descr="f2-12_the_ph_scale_c.jpg"/>
          <p:cNvPicPr>
            <a:picLocks noChangeAspect="1"/>
          </p:cNvPicPr>
          <p:nvPr/>
        </p:nvPicPr>
        <p:blipFill>
          <a:blip r:embed="rId2" cstate="print"/>
          <a:stretch>
            <a:fillRect/>
          </a:stretch>
        </p:blipFill>
        <p:spPr>
          <a:xfrm>
            <a:off x="392942" y="3048000"/>
            <a:ext cx="7989058" cy="35052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381000"/>
            <a:ext cx="3910686" cy="461665"/>
          </a:xfrm>
          <a:prstGeom prst="rect">
            <a:avLst/>
          </a:prstGeom>
          <a:noFill/>
        </p:spPr>
        <p:txBody>
          <a:bodyPr wrap="none" rtlCol="0">
            <a:spAutoFit/>
          </a:bodyPr>
          <a:lstStyle/>
          <a:p>
            <a:r>
              <a:rPr lang="en-US" sz="2400" u="sng" dirty="0"/>
              <a:t>Acids, bases, and the pH scale</a:t>
            </a:r>
          </a:p>
        </p:txBody>
      </p:sp>
      <p:sp>
        <p:nvSpPr>
          <p:cNvPr id="3" name="TextBox 2"/>
          <p:cNvSpPr txBox="1"/>
          <p:nvPr/>
        </p:nvSpPr>
        <p:spPr>
          <a:xfrm>
            <a:off x="457201" y="1371600"/>
            <a:ext cx="7848600" cy="3785652"/>
          </a:xfrm>
          <a:prstGeom prst="rect">
            <a:avLst/>
          </a:prstGeom>
          <a:noFill/>
        </p:spPr>
        <p:txBody>
          <a:bodyPr wrap="square" rtlCol="0">
            <a:spAutoFit/>
          </a:bodyPr>
          <a:lstStyle/>
          <a:p>
            <a:r>
              <a:rPr lang="en-US" sz="2000" dirty="0"/>
              <a:t>pH is very important to human physiology</a:t>
            </a:r>
          </a:p>
          <a:p>
            <a:endParaRPr lang="en-US" sz="2000" dirty="0"/>
          </a:p>
          <a:p>
            <a:pPr lvl="1">
              <a:buFont typeface="Arial" pitchFamily="34" charset="0"/>
              <a:buChar char="•"/>
            </a:pPr>
            <a:r>
              <a:rPr lang="en-US" sz="2000" dirty="0"/>
              <a:t>	blood pH MUST be near 7.4 for normal health</a:t>
            </a:r>
          </a:p>
          <a:p>
            <a:pPr lvl="1">
              <a:buFont typeface="Arial" pitchFamily="34" charset="0"/>
              <a:buChar char="•"/>
            </a:pPr>
            <a:endParaRPr lang="en-US" sz="2000" dirty="0"/>
          </a:p>
          <a:p>
            <a:pPr lvl="1">
              <a:buFont typeface="Arial" pitchFamily="34" charset="0"/>
              <a:buChar char="•"/>
            </a:pPr>
            <a:r>
              <a:rPr lang="en-US" sz="2000" dirty="0"/>
              <a:t>        if blood pH is altered, that means the H+ concentration is too high or too low</a:t>
            </a:r>
          </a:p>
          <a:p>
            <a:pPr lvl="1">
              <a:buFont typeface="Arial" pitchFamily="34" charset="0"/>
              <a:buChar char="•"/>
            </a:pPr>
            <a:endParaRPr lang="en-US" sz="2000" dirty="0"/>
          </a:p>
          <a:p>
            <a:pPr lvl="1">
              <a:buFont typeface="Arial" pitchFamily="34" charset="0"/>
              <a:buChar char="•"/>
            </a:pPr>
            <a:r>
              <a:rPr lang="en-US" sz="2000" dirty="0"/>
              <a:t>        changes in pH affect </a:t>
            </a:r>
            <a:r>
              <a:rPr lang="en-US" sz="2000" u="sng" dirty="0"/>
              <a:t>hydrogen bonding </a:t>
            </a:r>
            <a:r>
              <a:rPr lang="en-US" sz="2000" dirty="0"/>
              <a:t>and therefore affect the function of many enzymes, hormones, and drugs</a:t>
            </a:r>
          </a:p>
          <a:p>
            <a:pPr lvl="1">
              <a:buFont typeface="Arial" pitchFamily="34" charset="0"/>
              <a:buChar char="•"/>
            </a:pPr>
            <a:endParaRPr lang="en-US" sz="2000" dirty="0"/>
          </a:p>
          <a:p>
            <a:pPr lvl="1">
              <a:buFont typeface="Arial" pitchFamily="34" charset="0"/>
              <a:buChar char="•"/>
            </a:pPr>
            <a:r>
              <a:rPr lang="en-US" sz="2000" dirty="0"/>
              <a:t>        low pH (acidic) environment DENATURES proteins, DNA, RNA and prevents cells from functioning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5563" y="228600"/>
            <a:ext cx="3636637" cy="400110"/>
          </a:xfrm>
          <a:prstGeom prst="rect">
            <a:avLst/>
          </a:prstGeom>
          <a:noFill/>
        </p:spPr>
        <p:txBody>
          <a:bodyPr wrap="none" rtlCol="0">
            <a:spAutoFit/>
          </a:bodyPr>
          <a:lstStyle/>
          <a:p>
            <a:r>
              <a:rPr lang="en-US" sz="2000" u="sng" dirty="0"/>
              <a:t>Catabolic and  Anabolic reactions</a:t>
            </a:r>
          </a:p>
        </p:txBody>
      </p:sp>
      <p:sp>
        <p:nvSpPr>
          <p:cNvPr id="3" name="TextBox 2"/>
          <p:cNvSpPr txBox="1"/>
          <p:nvPr/>
        </p:nvSpPr>
        <p:spPr>
          <a:xfrm>
            <a:off x="533401" y="1219200"/>
            <a:ext cx="8305800" cy="1477328"/>
          </a:xfrm>
          <a:prstGeom prst="rect">
            <a:avLst/>
          </a:prstGeom>
          <a:noFill/>
        </p:spPr>
        <p:txBody>
          <a:bodyPr wrap="square" rtlCol="0">
            <a:spAutoFit/>
          </a:bodyPr>
          <a:lstStyle/>
          <a:p>
            <a:pPr>
              <a:buFont typeface="Arial" pitchFamily="34" charset="0"/>
              <a:buChar char="•"/>
            </a:pPr>
            <a:r>
              <a:rPr lang="en-US" dirty="0"/>
              <a:t>In living cells, molecules are constantly being broken down into smaller molecules (catabolic reaction) or built up into larger molecules (anabolic reactions)</a:t>
            </a:r>
          </a:p>
          <a:p>
            <a:pPr>
              <a:buFont typeface="Arial" pitchFamily="34" charset="0"/>
              <a:buChar char="•"/>
            </a:pPr>
            <a:endParaRPr lang="en-US" dirty="0"/>
          </a:p>
          <a:p>
            <a:pPr>
              <a:buFont typeface="Arial" pitchFamily="34" charset="0"/>
              <a:buChar char="•"/>
            </a:pPr>
            <a:r>
              <a:rPr lang="en-US" dirty="0">
                <a:solidFill>
                  <a:srgbClr val="3366FF"/>
                </a:solidFill>
              </a:rPr>
              <a:t>Anabolic reactions often USE energy</a:t>
            </a:r>
            <a:r>
              <a:rPr lang="en-US" dirty="0"/>
              <a:t>, </a:t>
            </a:r>
            <a:r>
              <a:rPr lang="en-US" dirty="0">
                <a:solidFill>
                  <a:srgbClr val="008000"/>
                </a:solidFill>
              </a:rPr>
              <a:t>catabolic reactions often RELEASE energy</a:t>
            </a:r>
          </a:p>
          <a:p>
            <a:pPr lvl="1">
              <a:buFont typeface="Wingdings" pitchFamily="2" charset="2"/>
              <a:buChar char="ü"/>
            </a:pPr>
            <a:r>
              <a:rPr lang="en-US" dirty="0"/>
              <a:t>Example: The breakdown of ATP into ADP + P yields energy</a:t>
            </a:r>
          </a:p>
        </p:txBody>
      </p:sp>
      <p:sp>
        <p:nvSpPr>
          <p:cNvPr id="4" name="Rounded Rectangle 3"/>
          <p:cNvSpPr/>
          <p:nvPr/>
        </p:nvSpPr>
        <p:spPr>
          <a:xfrm>
            <a:off x="3124200" y="4572000"/>
            <a:ext cx="3810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505200" y="4953000"/>
            <a:ext cx="3810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124200" y="4953000"/>
            <a:ext cx="381000" cy="3810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505200" y="4572000"/>
            <a:ext cx="3810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066800" y="4724400"/>
            <a:ext cx="152400" cy="152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38200" y="4953000"/>
            <a:ext cx="152400" cy="152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19200" y="4953000"/>
            <a:ext cx="152400" cy="152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371600" y="4648200"/>
            <a:ext cx="152400" cy="152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019800" y="4495800"/>
            <a:ext cx="3810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486400" y="4876800"/>
            <a:ext cx="3810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172200" y="5105400"/>
            <a:ext cx="381000" cy="3810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705600" y="4572000"/>
            <a:ext cx="3810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1905000" y="4876800"/>
            <a:ext cx="685800" cy="152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4419600" y="4876800"/>
            <a:ext cx="685800" cy="152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752600" y="5181600"/>
            <a:ext cx="974947" cy="369332"/>
          </a:xfrm>
          <a:prstGeom prst="rect">
            <a:avLst/>
          </a:prstGeom>
          <a:noFill/>
        </p:spPr>
        <p:txBody>
          <a:bodyPr wrap="none" rtlCol="0">
            <a:spAutoFit/>
          </a:bodyPr>
          <a:lstStyle/>
          <a:p>
            <a:r>
              <a:rPr lang="en-US" dirty="0"/>
              <a:t>anabolic</a:t>
            </a:r>
          </a:p>
        </p:txBody>
      </p:sp>
      <p:sp>
        <p:nvSpPr>
          <p:cNvPr id="20" name="TextBox 19"/>
          <p:cNvSpPr txBox="1"/>
          <p:nvPr/>
        </p:nvSpPr>
        <p:spPr>
          <a:xfrm>
            <a:off x="4267200" y="5193268"/>
            <a:ext cx="1020985" cy="369332"/>
          </a:xfrm>
          <a:prstGeom prst="rect">
            <a:avLst/>
          </a:prstGeom>
          <a:noFill/>
        </p:spPr>
        <p:txBody>
          <a:bodyPr wrap="none" rtlCol="0">
            <a:spAutoFit/>
          </a:bodyPr>
          <a:lstStyle/>
          <a:p>
            <a:r>
              <a:rPr lang="en-US" dirty="0"/>
              <a:t>catabolic</a:t>
            </a:r>
          </a:p>
        </p:txBody>
      </p:sp>
      <p:sp>
        <p:nvSpPr>
          <p:cNvPr id="21" name="TextBox 20"/>
          <p:cNvSpPr txBox="1"/>
          <p:nvPr/>
        </p:nvSpPr>
        <p:spPr>
          <a:xfrm>
            <a:off x="2393536" y="3076545"/>
            <a:ext cx="5951116" cy="400110"/>
          </a:xfrm>
          <a:prstGeom prst="rect">
            <a:avLst/>
          </a:prstGeom>
          <a:noFill/>
        </p:spPr>
        <p:txBody>
          <a:bodyPr wrap="none" rtlCol="0">
            <a:spAutoFit/>
          </a:bodyPr>
          <a:lstStyle/>
          <a:p>
            <a:r>
              <a:rPr lang="en-US" sz="2000" dirty="0"/>
              <a:t>ATP + H2O             ADP + P + </a:t>
            </a:r>
            <a:r>
              <a:rPr lang="en-US" sz="2000" dirty="0">
                <a:solidFill>
                  <a:srgbClr val="FF0000"/>
                </a:solidFill>
              </a:rPr>
              <a:t>ENERGY (to be used by cell)</a:t>
            </a:r>
          </a:p>
        </p:txBody>
      </p:sp>
      <p:cxnSp>
        <p:nvCxnSpPr>
          <p:cNvPr id="23" name="Straight Arrow Connector 22"/>
          <p:cNvCxnSpPr/>
          <p:nvPr/>
        </p:nvCxnSpPr>
        <p:spPr>
          <a:xfrm>
            <a:off x="3688215" y="3265868"/>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347231" y="6019800"/>
            <a:ext cx="3596369" cy="369332"/>
          </a:xfrm>
          <a:prstGeom prst="rect">
            <a:avLst/>
          </a:prstGeom>
          <a:noFill/>
          <a:ln>
            <a:solidFill>
              <a:schemeClr val="accent1"/>
            </a:solidFill>
          </a:ln>
        </p:spPr>
        <p:txBody>
          <a:bodyPr wrap="none" rtlCol="0">
            <a:spAutoFit/>
          </a:bodyPr>
          <a:lstStyle/>
          <a:p>
            <a:r>
              <a:rPr lang="en-US" dirty="0"/>
              <a:t>“What ANA makes, the CAT breaks”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23236" y="76200"/>
            <a:ext cx="3072764" cy="400110"/>
          </a:xfrm>
          <a:prstGeom prst="rect">
            <a:avLst/>
          </a:prstGeom>
          <a:noFill/>
        </p:spPr>
        <p:txBody>
          <a:bodyPr wrap="none" rtlCol="0">
            <a:spAutoFit/>
          </a:bodyPr>
          <a:lstStyle/>
          <a:p>
            <a:r>
              <a:rPr lang="en-US" sz="2000" dirty="0"/>
              <a:t>Reaction rates and catalysts</a:t>
            </a:r>
          </a:p>
        </p:txBody>
      </p:sp>
      <p:sp>
        <p:nvSpPr>
          <p:cNvPr id="4" name="TextBox 3"/>
          <p:cNvSpPr txBox="1"/>
          <p:nvPr/>
        </p:nvSpPr>
        <p:spPr>
          <a:xfrm>
            <a:off x="3342656" y="762000"/>
            <a:ext cx="5801344" cy="5078313"/>
          </a:xfrm>
          <a:prstGeom prst="rect">
            <a:avLst/>
          </a:prstGeom>
          <a:noFill/>
        </p:spPr>
        <p:txBody>
          <a:bodyPr wrap="square" rtlCol="0">
            <a:spAutoFit/>
          </a:bodyPr>
          <a:lstStyle/>
          <a:p>
            <a:pPr>
              <a:buFont typeface="Arial" pitchFamily="34" charset="0"/>
              <a:buChar char="•"/>
            </a:pPr>
            <a:r>
              <a:rPr lang="en-US" dirty="0"/>
              <a:t>Many chemical reactions in the body occur VERY slowly and need to be sped up in order to keep us alive, therefore we need CATALYSTS to speed them up</a:t>
            </a:r>
          </a:p>
          <a:p>
            <a:pPr>
              <a:buFont typeface="Arial" pitchFamily="34" charset="0"/>
              <a:buChar char="•"/>
            </a:pPr>
            <a:endParaRPr lang="en-US" dirty="0"/>
          </a:p>
          <a:p>
            <a:pPr>
              <a:buFont typeface="Arial" pitchFamily="34" charset="0"/>
              <a:buChar char="•"/>
            </a:pPr>
            <a:r>
              <a:rPr lang="en-US" dirty="0"/>
              <a:t>CATALYSTS allow many reactions to occur at physiological temps/pH</a:t>
            </a:r>
          </a:p>
          <a:p>
            <a:pPr>
              <a:buFont typeface="Arial" pitchFamily="34" charset="0"/>
              <a:buChar char="•"/>
            </a:pPr>
            <a:endParaRPr lang="en-US" dirty="0"/>
          </a:p>
          <a:p>
            <a:pPr>
              <a:buFont typeface="Arial" pitchFamily="34" charset="0"/>
              <a:buChar char="•"/>
            </a:pPr>
            <a:r>
              <a:rPr lang="en-US" b="1" dirty="0">
                <a:solidFill>
                  <a:srgbClr val="FF0000"/>
                </a:solidFill>
              </a:rPr>
              <a:t>Biological catalysts are called ENZYMES</a:t>
            </a:r>
          </a:p>
          <a:p>
            <a:pPr>
              <a:buFont typeface="Arial" pitchFamily="34" charset="0"/>
              <a:buChar char="•"/>
            </a:pPr>
            <a:endParaRPr lang="en-US" b="1" dirty="0">
              <a:solidFill>
                <a:srgbClr val="FF0000"/>
              </a:solidFill>
            </a:endParaRPr>
          </a:p>
          <a:p>
            <a:pPr>
              <a:buFont typeface="Arial" pitchFamily="34" charset="0"/>
              <a:buChar char="•"/>
            </a:pPr>
            <a:r>
              <a:rPr lang="en-US" dirty="0"/>
              <a:t>Enzymes are proteins that help form OR break chemical bonds (often makes reactions occur 1,000s or 1,000,000s times faster!!)</a:t>
            </a:r>
          </a:p>
          <a:p>
            <a:pPr>
              <a:buFont typeface="Arial" pitchFamily="34" charset="0"/>
              <a:buChar char="•"/>
            </a:pPr>
            <a:endParaRPr lang="en-US" dirty="0"/>
          </a:p>
          <a:p>
            <a:pPr lvl="1">
              <a:buFont typeface="Wingdings" pitchFamily="2" charset="2"/>
              <a:buChar char="ü"/>
            </a:pPr>
            <a:r>
              <a:rPr lang="en-US" dirty="0" err="1"/>
              <a:t>Sucrase</a:t>
            </a:r>
            <a:r>
              <a:rPr lang="en-US" dirty="0"/>
              <a:t> enzyme breaks down sucrose sugar (bigger) into glucose and fructose (smaller)</a:t>
            </a:r>
          </a:p>
          <a:p>
            <a:pPr lvl="1">
              <a:buFont typeface="Wingdings" pitchFamily="2" charset="2"/>
              <a:buChar char="ü"/>
            </a:pPr>
            <a:endParaRPr lang="en-US" dirty="0"/>
          </a:p>
          <a:p>
            <a:pPr>
              <a:buFont typeface="Arial" pitchFamily="34" charset="0"/>
              <a:buChar char="•"/>
            </a:pPr>
            <a:r>
              <a:rPr lang="en-US" i="1" dirty="0">
                <a:solidFill>
                  <a:srgbClr val="FF0000"/>
                </a:solidFill>
              </a:rPr>
              <a:t>Enzymes are usually very specific about which molecules they will bind and reactions they carry out</a:t>
            </a:r>
          </a:p>
        </p:txBody>
      </p:sp>
      <p:pic>
        <p:nvPicPr>
          <p:cNvPr id="1026" name="Picture 2" descr="D:\Data\Saladin 5th Edition\Ch. 2\sal25693_02_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9275"/>
            <a:ext cx="3342655" cy="608012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review"/>
          <p:cNvPicPr>
            <a:picLocks noChangeAspect="1" noChangeArrowheads="1"/>
          </p:cNvPicPr>
          <p:nvPr/>
        </p:nvPicPr>
        <p:blipFill>
          <a:blip r:embed="rId2" cstate="print"/>
          <a:srcRect/>
          <a:stretch>
            <a:fillRect/>
          </a:stretch>
        </p:blipFill>
        <p:spPr bwMode="auto">
          <a:xfrm>
            <a:off x="5181600" y="2667000"/>
            <a:ext cx="3646550" cy="3921022"/>
          </a:xfrm>
          <a:prstGeom prst="rect">
            <a:avLst/>
          </a:prstGeom>
          <a:noFill/>
        </p:spPr>
      </p:pic>
      <p:sp>
        <p:nvSpPr>
          <p:cNvPr id="5" name="TextBox 4"/>
          <p:cNvSpPr txBox="1"/>
          <p:nvPr/>
        </p:nvSpPr>
        <p:spPr>
          <a:xfrm>
            <a:off x="2438400" y="685800"/>
            <a:ext cx="3829190" cy="707886"/>
          </a:xfrm>
          <a:prstGeom prst="rect">
            <a:avLst/>
          </a:prstGeom>
          <a:noFill/>
        </p:spPr>
        <p:txBody>
          <a:bodyPr wrap="none" rtlCol="0">
            <a:spAutoFit/>
          </a:bodyPr>
          <a:lstStyle/>
          <a:p>
            <a:pPr algn="ctr"/>
            <a:r>
              <a:rPr lang="en-US" sz="2000" dirty="0">
                <a:solidFill>
                  <a:schemeClr val="tx2"/>
                </a:solidFill>
              </a:rPr>
              <a:t>Bio 211- Anatomy and Physiology I </a:t>
            </a:r>
          </a:p>
          <a:p>
            <a:pPr algn="ctr"/>
            <a:endParaRPr lang="en-US" sz="2000" dirty="0">
              <a:solidFill>
                <a:schemeClr val="tx2"/>
              </a:solidFill>
            </a:endParaRPr>
          </a:p>
        </p:txBody>
      </p:sp>
      <p:sp>
        <p:nvSpPr>
          <p:cNvPr id="6" name="TextBox 5"/>
          <p:cNvSpPr txBox="1"/>
          <p:nvPr/>
        </p:nvSpPr>
        <p:spPr>
          <a:xfrm>
            <a:off x="798602" y="1828800"/>
            <a:ext cx="2249398" cy="2031325"/>
          </a:xfrm>
          <a:prstGeom prst="rect">
            <a:avLst/>
          </a:prstGeom>
          <a:noFill/>
        </p:spPr>
        <p:txBody>
          <a:bodyPr wrap="none" rtlCol="0">
            <a:spAutoFit/>
          </a:bodyPr>
          <a:lstStyle/>
          <a:p>
            <a:r>
              <a:rPr lang="en-US" u="sng" dirty="0"/>
              <a:t>Today’s topics</a:t>
            </a:r>
          </a:p>
          <a:p>
            <a:endParaRPr lang="en-US" u="sng" dirty="0"/>
          </a:p>
          <a:p>
            <a:pPr>
              <a:buFont typeface="Arial" pitchFamily="34" charset="0"/>
              <a:buChar char="•"/>
            </a:pPr>
            <a:r>
              <a:rPr lang="en-US" dirty="0"/>
              <a:t>Oxidation/reduction</a:t>
            </a:r>
          </a:p>
          <a:p>
            <a:pPr>
              <a:buFont typeface="Arial" pitchFamily="34" charset="0"/>
              <a:buChar char="•"/>
            </a:pPr>
            <a:r>
              <a:rPr lang="en-US" dirty="0"/>
              <a:t>Organic chemistry</a:t>
            </a:r>
          </a:p>
          <a:p>
            <a:pPr>
              <a:buFont typeface="Arial" pitchFamily="34" charset="0"/>
              <a:buChar char="•"/>
            </a:pPr>
            <a:r>
              <a:rPr lang="en-US" dirty="0"/>
              <a:t>Monomers/polymers</a:t>
            </a:r>
          </a:p>
          <a:p>
            <a:pPr>
              <a:buFont typeface="Arial" pitchFamily="34" charset="0"/>
              <a:buChar char="•"/>
            </a:pPr>
            <a:r>
              <a:rPr lang="en-US" dirty="0"/>
              <a:t>Proteins</a:t>
            </a:r>
          </a:p>
          <a:p>
            <a:pPr>
              <a:buFont typeface="Arial" pitchFamily="34" charset="0"/>
              <a:buChar char="•"/>
            </a:pP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5600" y="76200"/>
            <a:ext cx="3419526" cy="400110"/>
          </a:xfrm>
          <a:prstGeom prst="rect">
            <a:avLst/>
          </a:prstGeom>
          <a:noFill/>
        </p:spPr>
        <p:txBody>
          <a:bodyPr wrap="none" rtlCol="0">
            <a:spAutoFit/>
          </a:bodyPr>
          <a:lstStyle/>
          <a:p>
            <a:r>
              <a:rPr lang="en-US" sz="2000" dirty="0"/>
              <a:t>Oxidation/Reduction Reactions</a:t>
            </a:r>
          </a:p>
        </p:txBody>
      </p:sp>
      <p:sp>
        <p:nvSpPr>
          <p:cNvPr id="3" name="TextBox 2"/>
          <p:cNvSpPr txBox="1"/>
          <p:nvPr/>
        </p:nvSpPr>
        <p:spPr>
          <a:xfrm>
            <a:off x="152400" y="609600"/>
            <a:ext cx="8991600" cy="646331"/>
          </a:xfrm>
          <a:prstGeom prst="rect">
            <a:avLst/>
          </a:prstGeom>
          <a:noFill/>
        </p:spPr>
        <p:txBody>
          <a:bodyPr wrap="square" rtlCol="0">
            <a:spAutoFit/>
          </a:bodyPr>
          <a:lstStyle/>
          <a:p>
            <a:r>
              <a:rPr lang="en-US" dirty="0">
                <a:solidFill>
                  <a:srgbClr val="FF0000"/>
                </a:solidFill>
              </a:rPr>
              <a:t>Oxidation</a:t>
            </a:r>
            <a:r>
              <a:rPr lang="en-US" dirty="0"/>
              <a:t> – a reaction in which a molecule GIVES UP an electron</a:t>
            </a:r>
          </a:p>
          <a:p>
            <a:r>
              <a:rPr lang="en-US" dirty="0">
                <a:solidFill>
                  <a:srgbClr val="FF0000"/>
                </a:solidFill>
              </a:rPr>
              <a:t>Reduction</a:t>
            </a:r>
            <a:r>
              <a:rPr lang="en-US" dirty="0"/>
              <a:t> – a reaction in which a molecule GAINS an electron </a:t>
            </a:r>
          </a:p>
        </p:txBody>
      </p:sp>
      <p:pic>
        <p:nvPicPr>
          <p:cNvPr id="1026" name="Picture 2" descr="C:\Documents and Settings\MGarbrecht\Local Settings\Temporary Internet Files\Content.IE5\WQ564MFY\MCj04283730000[1].wmf"/>
          <p:cNvPicPr>
            <a:picLocks noChangeAspect="1" noChangeArrowheads="1"/>
          </p:cNvPicPr>
          <p:nvPr/>
        </p:nvPicPr>
        <p:blipFill>
          <a:blip r:embed="rId2" cstate="print"/>
          <a:srcRect/>
          <a:stretch>
            <a:fillRect/>
          </a:stretch>
        </p:blipFill>
        <p:spPr bwMode="auto">
          <a:xfrm>
            <a:off x="7086600" y="5216280"/>
            <a:ext cx="1447800" cy="1559169"/>
          </a:xfrm>
          <a:prstGeom prst="rect">
            <a:avLst/>
          </a:prstGeom>
          <a:noFill/>
        </p:spPr>
      </p:pic>
      <p:sp>
        <p:nvSpPr>
          <p:cNvPr id="6" name="TextBox 5"/>
          <p:cNvSpPr txBox="1"/>
          <p:nvPr/>
        </p:nvSpPr>
        <p:spPr>
          <a:xfrm>
            <a:off x="1752600" y="5105400"/>
            <a:ext cx="3257045" cy="461665"/>
          </a:xfrm>
          <a:prstGeom prst="rect">
            <a:avLst/>
          </a:prstGeom>
          <a:noFill/>
        </p:spPr>
        <p:txBody>
          <a:bodyPr wrap="none" rtlCol="0">
            <a:spAutoFit/>
          </a:bodyPr>
          <a:lstStyle/>
          <a:p>
            <a:r>
              <a:rPr lang="en-US" sz="2400" u="sng" dirty="0">
                <a:solidFill>
                  <a:schemeClr val="tx2"/>
                </a:solidFill>
              </a:rPr>
              <a:t>LEO the lion says GER!!!!</a:t>
            </a:r>
          </a:p>
        </p:txBody>
      </p:sp>
      <p:sp>
        <p:nvSpPr>
          <p:cNvPr id="7" name="TextBox 6"/>
          <p:cNvSpPr txBox="1"/>
          <p:nvPr/>
        </p:nvSpPr>
        <p:spPr>
          <a:xfrm>
            <a:off x="152400" y="6172200"/>
            <a:ext cx="3174331" cy="400110"/>
          </a:xfrm>
          <a:prstGeom prst="rect">
            <a:avLst/>
          </a:prstGeom>
          <a:noFill/>
        </p:spPr>
        <p:txBody>
          <a:bodyPr wrap="none" rtlCol="0">
            <a:spAutoFit/>
          </a:bodyPr>
          <a:lstStyle/>
          <a:p>
            <a:r>
              <a:rPr lang="en-US" sz="2000" u="sng" dirty="0">
                <a:solidFill>
                  <a:schemeClr val="tx2"/>
                </a:solidFill>
              </a:rPr>
              <a:t>L</a:t>
            </a:r>
            <a:r>
              <a:rPr lang="en-US" sz="2000" dirty="0">
                <a:solidFill>
                  <a:schemeClr val="tx2"/>
                </a:solidFill>
              </a:rPr>
              <a:t>oss of </a:t>
            </a:r>
            <a:r>
              <a:rPr lang="en-US" sz="2000" u="sng" dirty="0">
                <a:solidFill>
                  <a:schemeClr val="tx2"/>
                </a:solidFill>
              </a:rPr>
              <a:t>E</a:t>
            </a:r>
            <a:r>
              <a:rPr lang="en-US" sz="2000" dirty="0">
                <a:solidFill>
                  <a:schemeClr val="tx2"/>
                </a:solidFill>
              </a:rPr>
              <a:t>lectrons = </a:t>
            </a:r>
            <a:r>
              <a:rPr lang="en-US" sz="2000" u="sng" dirty="0">
                <a:solidFill>
                  <a:schemeClr val="tx2"/>
                </a:solidFill>
              </a:rPr>
              <a:t>O</a:t>
            </a:r>
            <a:r>
              <a:rPr lang="en-US" sz="2000" dirty="0">
                <a:solidFill>
                  <a:schemeClr val="tx2"/>
                </a:solidFill>
              </a:rPr>
              <a:t>xidation</a:t>
            </a:r>
          </a:p>
        </p:txBody>
      </p:sp>
      <p:sp>
        <p:nvSpPr>
          <p:cNvPr id="8" name="TextBox 7"/>
          <p:cNvSpPr txBox="1"/>
          <p:nvPr/>
        </p:nvSpPr>
        <p:spPr>
          <a:xfrm>
            <a:off x="3429000" y="6172200"/>
            <a:ext cx="3257045" cy="400110"/>
          </a:xfrm>
          <a:prstGeom prst="rect">
            <a:avLst/>
          </a:prstGeom>
          <a:noFill/>
        </p:spPr>
        <p:txBody>
          <a:bodyPr wrap="none" rtlCol="0">
            <a:spAutoFit/>
          </a:bodyPr>
          <a:lstStyle/>
          <a:p>
            <a:r>
              <a:rPr lang="en-US" sz="2000" u="sng" dirty="0">
                <a:solidFill>
                  <a:srgbClr val="008000"/>
                </a:solidFill>
              </a:rPr>
              <a:t>G</a:t>
            </a:r>
            <a:r>
              <a:rPr lang="en-US" sz="2000" dirty="0">
                <a:solidFill>
                  <a:srgbClr val="008000"/>
                </a:solidFill>
              </a:rPr>
              <a:t>ain of </a:t>
            </a:r>
            <a:r>
              <a:rPr lang="en-US" sz="2000" u="sng" dirty="0">
                <a:solidFill>
                  <a:srgbClr val="008000"/>
                </a:solidFill>
              </a:rPr>
              <a:t>E</a:t>
            </a:r>
            <a:r>
              <a:rPr lang="en-US" sz="2000" dirty="0">
                <a:solidFill>
                  <a:srgbClr val="008000"/>
                </a:solidFill>
              </a:rPr>
              <a:t>lectrons = </a:t>
            </a:r>
            <a:r>
              <a:rPr lang="en-US" sz="2000" u="sng" dirty="0">
                <a:solidFill>
                  <a:srgbClr val="008000"/>
                </a:solidFill>
              </a:rPr>
              <a:t>R</a:t>
            </a:r>
            <a:r>
              <a:rPr lang="en-US" sz="2000" dirty="0">
                <a:solidFill>
                  <a:srgbClr val="008000"/>
                </a:solidFill>
              </a:rPr>
              <a:t>eduction</a:t>
            </a:r>
          </a:p>
        </p:txBody>
      </p:sp>
      <p:cxnSp>
        <p:nvCxnSpPr>
          <p:cNvPr id="10" name="Straight Connector 9"/>
          <p:cNvCxnSpPr/>
          <p:nvPr/>
        </p:nvCxnSpPr>
        <p:spPr>
          <a:xfrm>
            <a:off x="304800" y="5027612"/>
            <a:ext cx="85344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57200" y="1752600"/>
            <a:ext cx="8229600" cy="646331"/>
          </a:xfrm>
          <a:prstGeom prst="rect">
            <a:avLst/>
          </a:prstGeom>
          <a:noFill/>
          <a:ln>
            <a:solidFill>
              <a:srgbClr val="0000FF"/>
            </a:solidFill>
          </a:ln>
        </p:spPr>
        <p:txBody>
          <a:bodyPr wrap="square" rtlCol="0">
            <a:spAutoFit/>
          </a:bodyPr>
          <a:lstStyle/>
          <a:p>
            <a:pPr algn="ctr"/>
            <a:r>
              <a:rPr lang="en-US" dirty="0"/>
              <a:t>Redox reactions are very important in biology and allow the transfer of energy (in the form of electrons) from one molecule to another</a:t>
            </a:r>
          </a:p>
        </p:txBody>
      </p:sp>
      <p:sp>
        <p:nvSpPr>
          <p:cNvPr id="14" name="TextBox 13"/>
          <p:cNvSpPr txBox="1"/>
          <p:nvPr/>
        </p:nvSpPr>
        <p:spPr>
          <a:xfrm>
            <a:off x="381000" y="3039070"/>
            <a:ext cx="8305800" cy="923330"/>
          </a:xfrm>
          <a:prstGeom prst="rect">
            <a:avLst/>
          </a:prstGeom>
          <a:noFill/>
        </p:spPr>
        <p:txBody>
          <a:bodyPr wrap="square" rtlCol="0">
            <a:spAutoFit/>
          </a:bodyPr>
          <a:lstStyle/>
          <a:p>
            <a:r>
              <a:rPr lang="en-US" dirty="0">
                <a:solidFill>
                  <a:srgbClr val="0070C0"/>
                </a:solidFill>
              </a:rPr>
              <a:t>**** Important for metabolism of nutrients needed for ATP production, metabolism/breakdown of waste products, metabolism/breakdown of hormones and signaling molecules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6309" y="133290"/>
            <a:ext cx="4201691" cy="400110"/>
          </a:xfrm>
          <a:prstGeom prst="rect">
            <a:avLst/>
          </a:prstGeom>
          <a:noFill/>
        </p:spPr>
        <p:txBody>
          <a:bodyPr wrap="none" rtlCol="0">
            <a:spAutoFit/>
          </a:bodyPr>
          <a:lstStyle/>
          <a:p>
            <a:r>
              <a:rPr lang="en-US" sz="2000" dirty="0"/>
              <a:t>Oxidation/Reduction Reactions, </a:t>
            </a:r>
            <a:r>
              <a:rPr lang="en-US" sz="2000" dirty="0" err="1"/>
              <a:t>cont</a:t>
            </a:r>
            <a:r>
              <a:rPr lang="en-US" sz="2000" dirty="0"/>
              <a:t>…</a:t>
            </a:r>
          </a:p>
        </p:txBody>
      </p:sp>
      <p:sp>
        <p:nvSpPr>
          <p:cNvPr id="3" name="TextBox 2"/>
          <p:cNvSpPr txBox="1"/>
          <p:nvPr/>
        </p:nvSpPr>
        <p:spPr>
          <a:xfrm>
            <a:off x="1935735" y="838200"/>
            <a:ext cx="5455665" cy="400110"/>
          </a:xfrm>
          <a:prstGeom prst="rect">
            <a:avLst/>
          </a:prstGeom>
          <a:noFill/>
        </p:spPr>
        <p:txBody>
          <a:bodyPr wrap="none" rtlCol="0">
            <a:spAutoFit/>
          </a:bodyPr>
          <a:lstStyle/>
          <a:p>
            <a:r>
              <a:rPr lang="en-US" sz="2000" u="sng" dirty="0">
                <a:solidFill>
                  <a:srgbClr val="FF0000"/>
                </a:solidFill>
              </a:rPr>
              <a:t>When good Redox reactions go BAD (sometimes)!</a:t>
            </a:r>
          </a:p>
        </p:txBody>
      </p:sp>
      <p:sp>
        <p:nvSpPr>
          <p:cNvPr id="4" name="TextBox 3"/>
          <p:cNvSpPr txBox="1"/>
          <p:nvPr/>
        </p:nvSpPr>
        <p:spPr>
          <a:xfrm>
            <a:off x="1371600" y="1447800"/>
            <a:ext cx="6563207" cy="1046440"/>
          </a:xfrm>
          <a:prstGeom prst="rect">
            <a:avLst/>
          </a:prstGeom>
          <a:noFill/>
        </p:spPr>
        <p:txBody>
          <a:bodyPr wrap="none" rtlCol="0">
            <a:spAutoFit/>
          </a:bodyPr>
          <a:lstStyle/>
          <a:p>
            <a:r>
              <a:rPr lang="en-US" dirty="0"/>
              <a:t>Free Radicals:  molecules with an extra electron</a:t>
            </a:r>
          </a:p>
          <a:p>
            <a:r>
              <a:rPr lang="en-US" dirty="0"/>
              <a:t>	Ex. : O</a:t>
            </a:r>
            <a:r>
              <a:rPr lang="en-US" baseline="-25000" dirty="0"/>
              <a:t>2</a:t>
            </a:r>
            <a:r>
              <a:rPr lang="en-US" baseline="30000" dirty="0"/>
              <a:t>-</a:t>
            </a:r>
            <a:r>
              <a:rPr lang="en-US" sz="6600" baseline="30000" dirty="0"/>
              <a:t>. </a:t>
            </a:r>
            <a:r>
              <a:rPr lang="en-US" sz="2000" dirty="0"/>
              <a:t>(superoxide anion – an oxygen free radical)</a:t>
            </a:r>
            <a:endParaRPr lang="en-US" dirty="0"/>
          </a:p>
        </p:txBody>
      </p:sp>
      <p:sp>
        <p:nvSpPr>
          <p:cNvPr id="5" name="TextBox 4"/>
          <p:cNvSpPr txBox="1"/>
          <p:nvPr/>
        </p:nvSpPr>
        <p:spPr>
          <a:xfrm>
            <a:off x="0" y="2667000"/>
            <a:ext cx="8991600" cy="3139321"/>
          </a:xfrm>
          <a:prstGeom prst="rect">
            <a:avLst/>
          </a:prstGeom>
          <a:noFill/>
        </p:spPr>
        <p:txBody>
          <a:bodyPr wrap="square" rtlCol="0">
            <a:spAutoFit/>
          </a:bodyPr>
          <a:lstStyle/>
          <a:p>
            <a:pPr>
              <a:buFont typeface="Arial" pitchFamily="34" charset="0"/>
              <a:buChar char="•"/>
            </a:pPr>
            <a:r>
              <a:rPr lang="en-US" dirty="0"/>
              <a:t>Oxygen normally exists as a molecule (O</a:t>
            </a:r>
            <a:r>
              <a:rPr lang="en-US" baseline="-25000" dirty="0"/>
              <a:t>2</a:t>
            </a:r>
            <a:r>
              <a:rPr lang="en-US" dirty="0"/>
              <a:t>) but can pick up an extra electron during normal metabolic reactions, or through exposure to radiation (UV light, X-rays) or chemicals</a:t>
            </a:r>
          </a:p>
          <a:p>
            <a:pPr>
              <a:buFont typeface="Arial" pitchFamily="34" charset="0"/>
              <a:buChar char="•"/>
            </a:pPr>
            <a:endParaRPr lang="en-US" dirty="0"/>
          </a:p>
          <a:p>
            <a:pPr>
              <a:buFont typeface="Arial" pitchFamily="34" charset="0"/>
              <a:buChar char="•"/>
            </a:pPr>
            <a:r>
              <a:rPr lang="en-US" dirty="0"/>
              <a:t>Oxygen free radicals do have a useful purpose in the killing of bacteria and viruses by white blood cells (only need a small amount in the right place though)</a:t>
            </a:r>
          </a:p>
          <a:p>
            <a:pPr>
              <a:buFont typeface="Arial" pitchFamily="34" charset="0"/>
              <a:buChar char="•"/>
            </a:pPr>
            <a:endParaRPr lang="en-US" dirty="0"/>
          </a:p>
          <a:p>
            <a:pPr>
              <a:buFont typeface="Arial" pitchFamily="34" charset="0"/>
              <a:buChar char="•"/>
            </a:pPr>
            <a:r>
              <a:rPr lang="en-US" dirty="0"/>
              <a:t>Free radicals are VERY dangerous and can damage DNA, proteins, cell membranes, etc…</a:t>
            </a:r>
          </a:p>
          <a:p>
            <a:pPr lvl="1">
              <a:buFont typeface="Wingdings" pitchFamily="2" charset="2"/>
              <a:buChar char="ü"/>
            </a:pPr>
            <a:r>
              <a:rPr lang="en-US" dirty="0"/>
              <a:t>Damage from oxidation is linked to heart disease, inflammatory diseases, and CANCER!</a:t>
            </a:r>
          </a:p>
          <a:p>
            <a:pPr>
              <a:buFont typeface="Arial" pitchFamily="34" charset="0"/>
              <a:buChar char="•"/>
            </a:pPr>
            <a:endParaRPr lang="en-US" dirty="0"/>
          </a:p>
          <a:p>
            <a:pPr>
              <a:buFont typeface="Arial" pitchFamily="34" charset="0"/>
              <a:buChar char="•"/>
            </a:pPr>
            <a:r>
              <a:rPr lang="en-US" dirty="0"/>
              <a:t>Free radicals are normally controlled and neutralized by </a:t>
            </a:r>
            <a:r>
              <a:rPr lang="en-US" dirty="0">
                <a:solidFill>
                  <a:srgbClr val="008000"/>
                </a:solidFill>
              </a:rPr>
              <a:t>ANTIOXIDANTS</a:t>
            </a:r>
          </a:p>
          <a:p>
            <a:pPr lvl="1">
              <a:buFont typeface="Wingdings" pitchFamily="2" charset="2"/>
              <a:buChar char="ü"/>
            </a:pPr>
            <a:r>
              <a:rPr lang="en-US" dirty="0"/>
              <a:t>Antioxidant enzymes (made by our body) and vitamins in our food (vitamin A, C, E, etc..)</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76200"/>
            <a:ext cx="2095189" cy="400110"/>
          </a:xfrm>
          <a:prstGeom prst="rect">
            <a:avLst/>
          </a:prstGeom>
          <a:noFill/>
        </p:spPr>
        <p:txBody>
          <a:bodyPr wrap="none" rtlCol="0">
            <a:spAutoFit/>
          </a:bodyPr>
          <a:lstStyle/>
          <a:p>
            <a:r>
              <a:rPr lang="en-US" sz="2000" u="sng" dirty="0"/>
              <a:t>Organic Chemistry</a:t>
            </a:r>
          </a:p>
        </p:txBody>
      </p:sp>
      <p:sp>
        <p:nvSpPr>
          <p:cNvPr id="3" name="TextBox 2"/>
          <p:cNvSpPr txBox="1"/>
          <p:nvPr/>
        </p:nvSpPr>
        <p:spPr>
          <a:xfrm>
            <a:off x="1219200" y="457200"/>
            <a:ext cx="6141746" cy="369332"/>
          </a:xfrm>
          <a:prstGeom prst="rect">
            <a:avLst/>
          </a:prstGeom>
          <a:noFill/>
        </p:spPr>
        <p:txBody>
          <a:bodyPr wrap="none" rtlCol="0">
            <a:spAutoFit/>
          </a:bodyPr>
          <a:lstStyle/>
          <a:p>
            <a:r>
              <a:rPr lang="en-US" dirty="0"/>
              <a:t>Organic chemistry is the study of carbon containing compounds</a:t>
            </a:r>
          </a:p>
        </p:txBody>
      </p:sp>
      <p:sp>
        <p:nvSpPr>
          <p:cNvPr id="4" name="TextBox 3"/>
          <p:cNvSpPr txBox="1"/>
          <p:nvPr/>
        </p:nvSpPr>
        <p:spPr>
          <a:xfrm>
            <a:off x="4267200" y="1143000"/>
            <a:ext cx="4876800" cy="2031325"/>
          </a:xfrm>
          <a:prstGeom prst="rect">
            <a:avLst/>
          </a:prstGeom>
          <a:noFill/>
        </p:spPr>
        <p:txBody>
          <a:bodyPr wrap="square" rtlCol="0">
            <a:spAutoFit/>
          </a:bodyPr>
          <a:lstStyle/>
          <a:p>
            <a:pPr>
              <a:buFont typeface="Arial" pitchFamily="34" charset="0"/>
              <a:buChar char="•"/>
            </a:pPr>
            <a:r>
              <a:rPr lang="en-US" dirty="0"/>
              <a:t>Organic molecules contain a CARBON BACKBONE (often branched or a ring structure) with a variety of FUNCTIONAL GROUPS attached</a:t>
            </a:r>
          </a:p>
          <a:p>
            <a:pPr>
              <a:buFont typeface="Arial" pitchFamily="34" charset="0"/>
              <a:buChar char="•"/>
            </a:pPr>
            <a:endParaRPr lang="en-US" dirty="0"/>
          </a:p>
          <a:p>
            <a:pPr>
              <a:buFont typeface="Arial" pitchFamily="34" charset="0"/>
              <a:buChar char="•"/>
            </a:pPr>
            <a:r>
              <a:rPr lang="en-US" dirty="0"/>
              <a:t>The type of functional group attached determines the properties of the molecule</a:t>
            </a:r>
          </a:p>
          <a:p>
            <a:pPr lvl="1">
              <a:buFont typeface="Wingdings" pitchFamily="2" charset="2"/>
              <a:buChar char="ü"/>
            </a:pPr>
            <a:r>
              <a:rPr lang="en-US" dirty="0"/>
              <a:t>Make sure you can identify these by sight</a:t>
            </a:r>
          </a:p>
        </p:txBody>
      </p:sp>
      <p:pic>
        <p:nvPicPr>
          <p:cNvPr id="5" name="Picture 4" descr="f2-14_functional_groups_c.jpg"/>
          <p:cNvPicPr preferRelativeResize="0">
            <a:picLocks/>
          </p:cNvPicPr>
          <p:nvPr/>
        </p:nvPicPr>
        <p:blipFill rotWithShape="1">
          <a:blip r:embed="rId2" cstate="print"/>
          <a:srcRect l="7825" t="4031" r="8705" b="2420"/>
          <a:stretch/>
        </p:blipFill>
        <p:spPr>
          <a:xfrm>
            <a:off x="0" y="826532"/>
            <a:ext cx="4038600" cy="6031468"/>
          </a:xfrm>
          <a:prstGeom prst="rect">
            <a:avLst/>
          </a:prstGeom>
        </p:spPr>
      </p:pic>
      <p:sp>
        <p:nvSpPr>
          <p:cNvPr id="6" name="TextBox 5"/>
          <p:cNvSpPr txBox="1"/>
          <p:nvPr/>
        </p:nvSpPr>
        <p:spPr>
          <a:xfrm>
            <a:off x="4571999" y="4431268"/>
            <a:ext cx="1351652" cy="369332"/>
          </a:xfrm>
          <a:prstGeom prst="rect">
            <a:avLst/>
          </a:prstGeom>
          <a:noFill/>
        </p:spPr>
        <p:txBody>
          <a:bodyPr wrap="none" rtlCol="0">
            <a:spAutoFit/>
          </a:bodyPr>
          <a:lstStyle/>
          <a:p>
            <a:r>
              <a:rPr lang="en-US" dirty="0"/>
              <a:t>C-C-C-C-C=O</a:t>
            </a:r>
          </a:p>
        </p:txBody>
      </p:sp>
      <p:sp>
        <p:nvSpPr>
          <p:cNvPr id="10" name="TextBox 9"/>
          <p:cNvSpPr txBox="1"/>
          <p:nvPr/>
        </p:nvSpPr>
        <p:spPr>
          <a:xfrm>
            <a:off x="5410199" y="4800600"/>
            <a:ext cx="481222" cy="369332"/>
          </a:xfrm>
          <a:prstGeom prst="rect">
            <a:avLst/>
          </a:prstGeom>
          <a:noFill/>
        </p:spPr>
        <p:txBody>
          <a:bodyPr wrap="none" rtlCol="0">
            <a:spAutoFit/>
          </a:bodyPr>
          <a:lstStyle/>
          <a:p>
            <a:r>
              <a:rPr lang="en-US" dirty="0"/>
              <a:t>OH</a:t>
            </a:r>
          </a:p>
        </p:txBody>
      </p:sp>
      <p:cxnSp>
        <p:nvCxnSpPr>
          <p:cNvPr id="12" name="Straight Connector 11"/>
          <p:cNvCxnSpPr/>
          <p:nvPr/>
        </p:nvCxnSpPr>
        <p:spPr>
          <a:xfrm rot="5400000">
            <a:off x="5487193" y="4799806"/>
            <a:ext cx="1524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Left Brace 12"/>
          <p:cNvSpPr/>
          <p:nvPr/>
        </p:nvSpPr>
        <p:spPr>
          <a:xfrm rot="-5460000">
            <a:off x="4658112" y="4803810"/>
            <a:ext cx="755237" cy="7620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4267199" y="5486400"/>
            <a:ext cx="1832553" cy="369332"/>
          </a:xfrm>
          <a:prstGeom prst="rect">
            <a:avLst/>
          </a:prstGeom>
          <a:noFill/>
        </p:spPr>
        <p:txBody>
          <a:bodyPr wrap="none" rtlCol="0">
            <a:spAutoFit/>
          </a:bodyPr>
          <a:lstStyle/>
          <a:p>
            <a:r>
              <a:rPr lang="en-US" dirty="0"/>
              <a:t>Carbon backbone</a:t>
            </a:r>
          </a:p>
        </p:txBody>
      </p:sp>
      <p:sp>
        <p:nvSpPr>
          <p:cNvPr id="15" name="Oval 14"/>
          <p:cNvSpPr/>
          <p:nvPr/>
        </p:nvSpPr>
        <p:spPr>
          <a:xfrm>
            <a:off x="5410199" y="4191000"/>
            <a:ext cx="6096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096000" y="4495800"/>
            <a:ext cx="2590800" cy="646331"/>
          </a:xfrm>
          <a:prstGeom prst="rect">
            <a:avLst/>
          </a:prstGeom>
          <a:noFill/>
        </p:spPr>
        <p:txBody>
          <a:bodyPr wrap="square" rtlCol="0">
            <a:spAutoFit/>
          </a:bodyPr>
          <a:lstStyle/>
          <a:p>
            <a:r>
              <a:rPr lang="en-US" dirty="0"/>
              <a:t>Functional group (called the “R” group)</a:t>
            </a:r>
          </a:p>
        </p:txBody>
      </p:sp>
      <p:sp>
        <p:nvSpPr>
          <p:cNvPr id="17" name="TextBox 16"/>
          <p:cNvSpPr txBox="1"/>
          <p:nvPr/>
        </p:nvSpPr>
        <p:spPr>
          <a:xfrm>
            <a:off x="4953000" y="3381338"/>
            <a:ext cx="312906" cy="1200329"/>
          </a:xfrm>
          <a:prstGeom prst="rect">
            <a:avLst/>
          </a:prstGeom>
          <a:noFill/>
        </p:spPr>
        <p:txBody>
          <a:bodyPr wrap="none" rtlCol="0">
            <a:spAutoFit/>
          </a:bodyPr>
          <a:lstStyle/>
          <a:p>
            <a:pPr algn="ctr"/>
            <a:r>
              <a:rPr lang="en-US" dirty="0"/>
              <a:t>C</a:t>
            </a:r>
          </a:p>
          <a:p>
            <a:pPr algn="ctr"/>
            <a:r>
              <a:rPr lang="en-US" dirty="0"/>
              <a:t>I</a:t>
            </a:r>
          </a:p>
          <a:p>
            <a:pPr algn="ctr"/>
            <a:r>
              <a:rPr lang="en-US" dirty="0"/>
              <a:t>C</a:t>
            </a:r>
          </a:p>
          <a:p>
            <a:pPr algn="ctr"/>
            <a:r>
              <a:rPr lang="en-US" dirty="0"/>
              <a:t>I</a:t>
            </a:r>
          </a:p>
        </p:txBody>
      </p:sp>
    </p:spTree>
    <p:extLst>
      <p:ext uri="{BB962C8B-B14F-4D97-AF65-F5344CB8AC3E}">
        <p14:creationId xmlns:p14="http://schemas.microsoft.com/office/powerpoint/2010/main" val="306586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2000"/>
                                        <p:tgtEl>
                                          <p:spTgt spid="15"/>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amond(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5000" y="76200"/>
            <a:ext cx="1507657" cy="523220"/>
          </a:xfrm>
          <a:prstGeom prst="rect">
            <a:avLst/>
          </a:prstGeom>
          <a:noFill/>
        </p:spPr>
        <p:txBody>
          <a:bodyPr wrap="none" rtlCol="0">
            <a:spAutoFit/>
          </a:bodyPr>
          <a:lstStyle/>
          <a:p>
            <a:r>
              <a:rPr lang="en-US" sz="2800" dirty="0">
                <a:solidFill>
                  <a:schemeClr val="accent1"/>
                </a:solidFill>
              </a:rPr>
              <a:t>Textbook</a:t>
            </a:r>
          </a:p>
        </p:txBody>
      </p:sp>
      <p:sp>
        <p:nvSpPr>
          <p:cNvPr id="6" name="TextBox 5"/>
          <p:cNvSpPr txBox="1"/>
          <p:nvPr/>
        </p:nvSpPr>
        <p:spPr>
          <a:xfrm>
            <a:off x="228600" y="609600"/>
            <a:ext cx="5638800" cy="2246769"/>
          </a:xfrm>
          <a:prstGeom prst="rect">
            <a:avLst/>
          </a:prstGeom>
          <a:noFill/>
        </p:spPr>
        <p:txBody>
          <a:bodyPr wrap="square" rtlCol="0">
            <a:spAutoFit/>
          </a:bodyPr>
          <a:lstStyle/>
          <a:p>
            <a:r>
              <a:rPr lang="en-US" sz="2000" dirty="0"/>
              <a:t>Kenneth S. Saladin: Anatomy and Physiology, 8</a:t>
            </a:r>
            <a:r>
              <a:rPr lang="en-US" sz="2000" baseline="30000" dirty="0"/>
              <a:t>th</a:t>
            </a:r>
            <a:r>
              <a:rPr lang="en-US" sz="2000" dirty="0"/>
              <a:t>  Edition (2017)</a:t>
            </a:r>
          </a:p>
          <a:p>
            <a:endParaRPr lang="en-US" sz="2000" dirty="0"/>
          </a:p>
          <a:p>
            <a:pPr marL="342900" indent="-342900">
              <a:buFont typeface="Arial"/>
              <a:buChar char="•"/>
            </a:pPr>
            <a:r>
              <a:rPr lang="en-US" sz="2000" dirty="0"/>
              <a:t>Copy of E-Book comes with your CONNECT access card</a:t>
            </a:r>
          </a:p>
          <a:p>
            <a:pPr marL="342900" indent="-342900">
              <a:buFont typeface="Arial"/>
              <a:buChar char="•"/>
            </a:pPr>
            <a:r>
              <a:rPr lang="en-US" sz="2000" dirty="0"/>
              <a:t>CONNECT access is required to access tutorials, use practice quizzes, etc….</a:t>
            </a:r>
          </a:p>
        </p:txBody>
      </p:sp>
      <p:sp>
        <p:nvSpPr>
          <p:cNvPr id="9" name="TextBox 8"/>
          <p:cNvSpPr txBox="1"/>
          <p:nvPr/>
        </p:nvSpPr>
        <p:spPr>
          <a:xfrm>
            <a:off x="1676400" y="3974068"/>
            <a:ext cx="1902835" cy="461665"/>
          </a:xfrm>
          <a:prstGeom prst="rect">
            <a:avLst/>
          </a:prstGeom>
          <a:noFill/>
        </p:spPr>
        <p:txBody>
          <a:bodyPr wrap="none" rtlCol="0">
            <a:spAutoFit/>
          </a:bodyPr>
          <a:lstStyle/>
          <a:p>
            <a:r>
              <a:rPr lang="en-US" sz="2400" dirty="0">
                <a:solidFill>
                  <a:srgbClr val="0070C0"/>
                </a:solidFill>
              </a:rPr>
              <a:t>Lab Handouts</a:t>
            </a:r>
          </a:p>
        </p:txBody>
      </p:sp>
      <p:sp>
        <p:nvSpPr>
          <p:cNvPr id="10" name="TextBox 9"/>
          <p:cNvSpPr txBox="1"/>
          <p:nvPr/>
        </p:nvSpPr>
        <p:spPr>
          <a:xfrm>
            <a:off x="381000" y="4355068"/>
            <a:ext cx="6647974" cy="923330"/>
          </a:xfrm>
          <a:prstGeom prst="rect">
            <a:avLst/>
          </a:prstGeom>
          <a:noFill/>
        </p:spPr>
        <p:txBody>
          <a:bodyPr wrap="none" rtlCol="0">
            <a:spAutoFit/>
          </a:bodyPr>
          <a:lstStyle/>
          <a:p>
            <a:pPr>
              <a:buFont typeface="Arial" pitchFamily="34" charset="0"/>
              <a:buChar char="•"/>
            </a:pPr>
            <a:r>
              <a:rPr lang="en-US" dirty="0"/>
              <a:t>In order to succeed in this class  you will need two things for lab : </a:t>
            </a:r>
          </a:p>
          <a:p>
            <a:pPr marL="800100" lvl="1" indent="-342900">
              <a:buFont typeface="+mj-lt"/>
              <a:buAutoNum type="arabicPeriod"/>
            </a:pPr>
            <a:r>
              <a:rPr lang="en-US" dirty="0"/>
              <a:t>Your textbook (paper copy or E-book)</a:t>
            </a:r>
          </a:p>
          <a:p>
            <a:pPr marL="800100" lvl="1" indent="-342900">
              <a:buFont typeface="+mj-lt"/>
              <a:buAutoNum type="arabicPeriod"/>
            </a:pPr>
            <a:r>
              <a:rPr lang="en-US" dirty="0"/>
              <a:t>A printed copy of the lab handout from my website 	</a:t>
            </a:r>
          </a:p>
        </p:txBody>
      </p:sp>
      <p:sp>
        <p:nvSpPr>
          <p:cNvPr id="11" name="TextBox 10"/>
          <p:cNvSpPr txBox="1"/>
          <p:nvPr/>
        </p:nvSpPr>
        <p:spPr>
          <a:xfrm>
            <a:off x="546639" y="5574268"/>
            <a:ext cx="7225761" cy="369332"/>
          </a:xfrm>
          <a:prstGeom prst="rect">
            <a:avLst/>
          </a:prstGeom>
          <a:noFill/>
          <a:ln>
            <a:solidFill>
              <a:schemeClr val="accent1"/>
            </a:solidFill>
          </a:ln>
        </p:spPr>
        <p:txBody>
          <a:bodyPr wrap="none" rtlCol="0">
            <a:spAutoFit/>
          </a:bodyPr>
          <a:lstStyle/>
          <a:p>
            <a:r>
              <a:rPr lang="en-US" dirty="0"/>
              <a:t>You DO NOT NEED to purchase an additional “Anatomy Atlas” or flash cards</a:t>
            </a:r>
          </a:p>
        </p:txBody>
      </p:sp>
      <p:pic>
        <p:nvPicPr>
          <p:cNvPr id="1026" name="Picture 2" descr="natomy &amp; Physiology: The Unity of Form and Function (8th Edi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25968"/>
            <a:ext cx="35052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13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0"/>
            <a:ext cx="2221377" cy="400110"/>
          </a:xfrm>
          <a:prstGeom prst="rect">
            <a:avLst/>
          </a:prstGeom>
          <a:noFill/>
        </p:spPr>
        <p:txBody>
          <a:bodyPr wrap="none" rtlCol="0">
            <a:spAutoFit/>
          </a:bodyPr>
          <a:lstStyle/>
          <a:p>
            <a:r>
              <a:rPr lang="en-US" sz="2000" dirty="0"/>
              <a:t>Monomers/</a:t>
            </a:r>
            <a:r>
              <a:rPr lang="en-US" sz="2000" dirty="0" err="1"/>
              <a:t>Dimers</a:t>
            </a:r>
            <a:r>
              <a:rPr lang="en-US" sz="2000" dirty="0"/>
              <a:t> </a:t>
            </a:r>
          </a:p>
        </p:txBody>
      </p:sp>
      <p:sp>
        <p:nvSpPr>
          <p:cNvPr id="3" name="TextBox 2"/>
          <p:cNvSpPr txBox="1"/>
          <p:nvPr/>
        </p:nvSpPr>
        <p:spPr>
          <a:xfrm>
            <a:off x="381000" y="685800"/>
            <a:ext cx="8421793" cy="369332"/>
          </a:xfrm>
          <a:prstGeom prst="rect">
            <a:avLst/>
          </a:prstGeom>
          <a:noFill/>
        </p:spPr>
        <p:txBody>
          <a:bodyPr wrap="none" rtlCol="0">
            <a:spAutoFit/>
          </a:bodyPr>
          <a:lstStyle/>
          <a:p>
            <a:pPr>
              <a:buFont typeface="Arial" pitchFamily="34" charset="0"/>
              <a:buChar char="•"/>
            </a:pPr>
            <a:r>
              <a:rPr lang="en-US" dirty="0"/>
              <a:t>Many biological macromolecules exist as MONOMERS that combine to form POLYMERS</a:t>
            </a:r>
          </a:p>
        </p:txBody>
      </p:sp>
      <p:sp>
        <p:nvSpPr>
          <p:cNvPr id="4" name="TextBox 3"/>
          <p:cNvSpPr txBox="1"/>
          <p:nvPr/>
        </p:nvSpPr>
        <p:spPr>
          <a:xfrm>
            <a:off x="762000" y="1981200"/>
            <a:ext cx="2841034" cy="2031325"/>
          </a:xfrm>
          <a:prstGeom prst="rect">
            <a:avLst/>
          </a:prstGeom>
          <a:noFill/>
        </p:spPr>
        <p:txBody>
          <a:bodyPr wrap="none" rtlCol="0">
            <a:spAutoFit/>
          </a:bodyPr>
          <a:lstStyle/>
          <a:p>
            <a:r>
              <a:rPr lang="en-US" u="sng" dirty="0"/>
              <a:t>MONOMERS</a:t>
            </a:r>
            <a:r>
              <a:rPr lang="en-US" dirty="0"/>
              <a:t> (one molecule)</a:t>
            </a:r>
          </a:p>
          <a:p>
            <a:endParaRPr lang="en-US" dirty="0"/>
          </a:p>
          <a:p>
            <a:r>
              <a:rPr lang="en-US" dirty="0"/>
              <a:t>Amino Acids</a:t>
            </a:r>
          </a:p>
          <a:p>
            <a:r>
              <a:rPr lang="en-US" dirty="0"/>
              <a:t>Nucleotides</a:t>
            </a:r>
          </a:p>
          <a:p>
            <a:r>
              <a:rPr lang="en-US" dirty="0" err="1"/>
              <a:t>Monosaccharides</a:t>
            </a:r>
            <a:endParaRPr lang="en-US" dirty="0"/>
          </a:p>
          <a:p>
            <a:r>
              <a:rPr lang="en-US" dirty="0"/>
              <a:t>Fatty Acids</a:t>
            </a:r>
          </a:p>
          <a:p>
            <a:r>
              <a:rPr lang="en-US" dirty="0"/>
              <a:t>Glycerol </a:t>
            </a:r>
          </a:p>
        </p:txBody>
      </p:sp>
      <p:sp>
        <p:nvSpPr>
          <p:cNvPr id="5" name="TextBox 4"/>
          <p:cNvSpPr txBox="1"/>
          <p:nvPr/>
        </p:nvSpPr>
        <p:spPr>
          <a:xfrm>
            <a:off x="4953000" y="1981200"/>
            <a:ext cx="2899640" cy="1754326"/>
          </a:xfrm>
          <a:prstGeom prst="rect">
            <a:avLst/>
          </a:prstGeom>
          <a:noFill/>
        </p:spPr>
        <p:txBody>
          <a:bodyPr wrap="none" rtlCol="0">
            <a:spAutoFit/>
          </a:bodyPr>
          <a:lstStyle/>
          <a:p>
            <a:r>
              <a:rPr lang="en-US" u="sng" dirty="0"/>
              <a:t>POLYMERS</a:t>
            </a:r>
            <a:r>
              <a:rPr lang="en-US" dirty="0"/>
              <a:t> (many molecules)</a:t>
            </a:r>
          </a:p>
          <a:p>
            <a:endParaRPr lang="en-US" dirty="0"/>
          </a:p>
          <a:p>
            <a:r>
              <a:rPr lang="en-US" dirty="0"/>
              <a:t>Proteins</a:t>
            </a:r>
          </a:p>
          <a:p>
            <a:r>
              <a:rPr lang="en-US" dirty="0"/>
              <a:t>DNA, RNA</a:t>
            </a:r>
          </a:p>
          <a:p>
            <a:r>
              <a:rPr lang="en-US" dirty="0"/>
              <a:t>Polysaccharides (sugars)</a:t>
            </a:r>
          </a:p>
          <a:p>
            <a:r>
              <a:rPr lang="en-US" dirty="0"/>
              <a:t>Lipids, fats</a:t>
            </a:r>
          </a:p>
        </p:txBody>
      </p:sp>
      <p:cxnSp>
        <p:nvCxnSpPr>
          <p:cNvPr id="7" name="Straight Connector 6"/>
          <p:cNvCxnSpPr/>
          <p:nvPr/>
        </p:nvCxnSpPr>
        <p:spPr>
          <a:xfrm>
            <a:off x="457200" y="2865474"/>
            <a:ext cx="7696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3122612"/>
            <a:ext cx="7696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427412"/>
            <a:ext cx="76962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667000" y="1371600"/>
            <a:ext cx="3228000" cy="369332"/>
          </a:xfrm>
          <a:prstGeom prst="rect">
            <a:avLst/>
          </a:prstGeom>
          <a:noFill/>
        </p:spPr>
        <p:txBody>
          <a:bodyPr wrap="none" rtlCol="0">
            <a:spAutoFit/>
          </a:bodyPr>
          <a:lstStyle/>
          <a:p>
            <a:r>
              <a:rPr lang="en-US" dirty="0"/>
              <a:t>Mono=1, Di=2, Tri=3, Poly=many</a:t>
            </a:r>
          </a:p>
        </p:txBody>
      </p:sp>
      <p:pic>
        <p:nvPicPr>
          <p:cNvPr id="11" name="Picture 10" descr="f2-15_synthesis_and_hyd_c.jpg"/>
          <p:cNvPicPr>
            <a:picLocks noChangeAspect="1"/>
          </p:cNvPicPr>
          <p:nvPr/>
        </p:nvPicPr>
        <p:blipFill>
          <a:blip r:embed="rId2" cstate="print"/>
          <a:stretch>
            <a:fillRect/>
          </a:stretch>
        </p:blipFill>
        <p:spPr>
          <a:xfrm>
            <a:off x="228600" y="4038600"/>
            <a:ext cx="5307106" cy="2819400"/>
          </a:xfrm>
          <a:prstGeom prst="rect">
            <a:avLst/>
          </a:prstGeom>
        </p:spPr>
      </p:pic>
      <p:sp>
        <p:nvSpPr>
          <p:cNvPr id="12" name="TextBox 11"/>
          <p:cNvSpPr txBox="1"/>
          <p:nvPr/>
        </p:nvSpPr>
        <p:spPr>
          <a:xfrm>
            <a:off x="5486400" y="4542472"/>
            <a:ext cx="3581400" cy="1477328"/>
          </a:xfrm>
          <a:prstGeom prst="rect">
            <a:avLst/>
          </a:prstGeom>
          <a:noFill/>
        </p:spPr>
        <p:txBody>
          <a:bodyPr wrap="square" rtlCol="0">
            <a:spAutoFit/>
          </a:bodyPr>
          <a:lstStyle/>
          <a:p>
            <a:r>
              <a:rPr lang="en-US" u="sng" dirty="0"/>
              <a:t>Dehydration synthesis: </a:t>
            </a:r>
            <a:r>
              <a:rPr lang="en-US" dirty="0"/>
              <a:t>required for polymerization, involves removal of water (H2O)</a:t>
            </a:r>
          </a:p>
          <a:p>
            <a:r>
              <a:rPr lang="en-US" u="sng" dirty="0"/>
              <a:t>Hydrolysis: </a:t>
            </a:r>
            <a:r>
              <a:rPr lang="en-US" dirty="0"/>
              <a:t>addition of H2O required to break polymers into monomers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152400"/>
            <a:ext cx="3811043" cy="400110"/>
          </a:xfrm>
          <a:prstGeom prst="rect">
            <a:avLst/>
          </a:prstGeom>
          <a:noFill/>
        </p:spPr>
        <p:txBody>
          <a:bodyPr wrap="none" rtlCol="0">
            <a:spAutoFit/>
          </a:bodyPr>
          <a:lstStyle/>
          <a:p>
            <a:r>
              <a:rPr lang="en-US" sz="2000" dirty="0"/>
              <a:t>What do proteins do in our body??</a:t>
            </a:r>
          </a:p>
        </p:txBody>
      </p:sp>
      <p:sp>
        <p:nvSpPr>
          <p:cNvPr id="3" name="TextBox 2"/>
          <p:cNvSpPr txBox="1"/>
          <p:nvPr/>
        </p:nvSpPr>
        <p:spPr>
          <a:xfrm>
            <a:off x="2514600" y="762000"/>
            <a:ext cx="3750129" cy="646331"/>
          </a:xfrm>
          <a:prstGeom prst="rect">
            <a:avLst/>
          </a:prstGeom>
          <a:noFill/>
        </p:spPr>
        <p:txBody>
          <a:bodyPr wrap="none" rtlCol="0">
            <a:spAutoFit/>
          </a:bodyPr>
          <a:lstStyle/>
          <a:p>
            <a:r>
              <a:rPr lang="en-US" dirty="0"/>
              <a:t>Proteins pretty much “do” everything:</a:t>
            </a:r>
          </a:p>
          <a:p>
            <a:endParaRPr lang="en-US" dirty="0"/>
          </a:p>
        </p:txBody>
      </p:sp>
      <p:sp>
        <p:nvSpPr>
          <p:cNvPr id="4" name="TextBox 3"/>
          <p:cNvSpPr txBox="1"/>
          <p:nvPr/>
        </p:nvSpPr>
        <p:spPr>
          <a:xfrm>
            <a:off x="609600" y="1295400"/>
            <a:ext cx="7924800" cy="5078314"/>
          </a:xfrm>
          <a:prstGeom prst="rect">
            <a:avLst/>
          </a:prstGeom>
          <a:noFill/>
        </p:spPr>
        <p:txBody>
          <a:bodyPr wrap="square" rtlCol="0">
            <a:spAutoFit/>
          </a:bodyPr>
          <a:lstStyle/>
          <a:p>
            <a:pPr marL="342900" indent="-342900">
              <a:buFont typeface="+mj-lt"/>
              <a:buAutoNum type="arabicPeriod"/>
            </a:pPr>
            <a:r>
              <a:rPr lang="en-US" dirty="0">
                <a:solidFill>
                  <a:srgbClr val="0000FF"/>
                </a:solidFill>
              </a:rPr>
              <a:t>Structure</a:t>
            </a:r>
            <a:r>
              <a:rPr lang="en-US" dirty="0"/>
              <a:t>: collagen and keratin make up our bones, skin and hair</a:t>
            </a:r>
          </a:p>
          <a:p>
            <a:pPr marL="342900" indent="-342900">
              <a:buFont typeface="+mj-lt"/>
              <a:buAutoNum type="arabicPeriod"/>
            </a:pPr>
            <a:endParaRPr lang="en-US" dirty="0"/>
          </a:p>
          <a:p>
            <a:pPr marL="342900" indent="-342900">
              <a:buFont typeface="+mj-lt"/>
              <a:buAutoNum type="arabicPeriod"/>
            </a:pPr>
            <a:r>
              <a:rPr lang="en-US" dirty="0">
                <a:solidFill>
                  <a:srgbClr val="0000FF"/>
                </a:solidFill>
              </a:rPr>
              <a:t>Communication</a:t>
            </a:r>
            <a:r>
              <a:rPr lang="en-US" dirty="0"/>
              <a:t>: peptide hormones carry messages from cells in one area of the body to another; receptors needed for all cell signaling molecules</a:t>
            </a:r>
          </a:p>
          <a:p>
            <a:pPr marL="342900" indent="-342900">
              <a:buFont typeface="+mj-lt"/>
              <a:buAutoNum type="arabicPeriod"/>
            </a:pPr>
            <a:endParaRPr lang="en-US" dirty="0"/>
          </a:p>
          <a:p>
            <a:pPr marL="342900" indent="-342900">
              <a:buFont typeface="+mj-lt"/>
              <a:buAutoNum type="arabicPeriod"/>
            </a:pPr>
            <a:r>
              <a:rPr lang="en-US" dirty="0">
                <a:solidFill>
                  <a:srgbClr val="0000FF"/>
                </a:solidFill>
              </a:rPr>
              <a:t>Transport</a:t>
            </a:r>
            <a:r>
              <a:rPr lang="en-US" dirty="0"/>
              <a:t>: channels and transporters on the cell surface regulate what goes in and what goes out of a cell</a:t>
            </a:r>
          </a:p>
          <a:p>
            <a:pPr marL="342900" indent="-342900">
              <a:buFont typeface="+mj-lt"/>
              <a:buAutoNum type="arabicPeriod"/>
            </a:pPr>
            <a:endParaRPr lang="en-US" dirty="0"/>
          </a:p>
          <a:p>
            <a:pPr marL="342900" indent="-342900">
              <a:buFont typeface="+mj-lt"/>
              <a:buAutoNum type="arabicPeriod"/>
            </a:pPr>
            <a:r>
              <a:rPr lang="en-US" dirty="0">
                <a:solidFill>
                  <a:srgbClr val="0000FF"/>
                </a:solidFill>
              </a:rPr>
              <a:t>Catalysis</a:t>
            </a:r>
            <a:r>
              <a:rPr lang="en-US" dirty="0"/>
              <a:t>: enzymes speed up normally slow chemical reactions</a:t>
            </a:r>
          </a:p>
          <a:p>
            <a:pPr marL="342900" indent="-342900">
              <a:buFont typeface="+mj-lt"/>
              <a:buAutoNum type="arabicPeriod"/>
            </a:pPr>
            <a:endParaRPr lang="en-US" dirty="0"/>
          </a:p>
          <a:p>
            <a:pPr marL="342900" indent="-342900">
              <a:buFont typeface="+mj-lt"/>
              <a:buAutoNum type="arabicPeriod"/>
            </a:pPr>
            <a:r>
              <a:rPr lang="en-US" dirty="0">
                <a:solidFill>
                  <a:srgbClr val="0000FF"/>
                </a:solidFill>
              </a:rPr>
              <a:t>Recognition and protection</a:t>
            </a:r>
            <a:r>
              <a:rPr lang="en-US" dirty="0"/>
              <a:t>: proteins on our cell surface specify “self” vs. “non-self”  - helps our body recognize our own cells vs. bacteria or viruses</a:t>
            </a:r>
          </a:p>
          <a:p>
            <a:pPr marL="342900" indent="-342900">
              <a:buFont typeface="+mj-lt"/>
              <a:buAutoNum type="arabicPeriod"/>
            </a:pPr>
            <a:endParaRPr lang="en-US" dirty="0"/>
          </a:p>
          <a:p>
            <a:pPr marL="342900" indent="-342900">
              <a:buFont typeface="+mj-lt"/>
              <a:buAutoNum type="arabicPeriod"/>
            </a:pPr>
            <a:r>
              <a:rPr lang="en-US" dirty="0">
                <a:solidFill>
                  <a:srgbClr val="0000FF"/>
                </a:solidFill>
              </a:rPr>
              <a:t>Movement</a:t>
            </a:r>
            <a:r>
              <a:rPr lang="en-US" dirty="0"/>
              <a:t>: cilia, flagella help move things within an organ. Actin and myosin allow muscles to contract and move the whole body</a:t>
            </a:r>
          </a:p>
          <a:p>
            <a:endParaRPr lang="en-US" dirty="0"/>
          </a:p>
          <a:p>
            <a:pPr marL="342900" indent="-342900">
              <a:buFont typeface="+mj-lt"/>
              <a:buAutoNum type="arabicPeriod" startAt="7"/>
            </a:pPr>
            <a:r>
              <a:rPr lang="en-US" dirty="0">
                <a:solidFill>
                  <a:srgbClr val="0000FF"/>
                </a:solidFill>
              </a:rPr>
              <a:t>Cell adhesion: </a:t>
            </a:r>
            <a:r>
              <a:rPr lang="en-US" dirty="0"/>
              <a:t>proteins allow cells to attach to one another and attach to other structures (i.e., muscle to bone)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0358" y="76200"/>
            <a:ext cx="3759042" cy="400110"/>
          </a:xfrm>
          <a:prstGeom prst="rect">
            <a:avLst/>
          </a:prstGeom>
          <a:noFill/>
        </p:spPr>
        <p:txBody>
          <a:bodyPr wrap="none" rtlCol="0">
            <a:spAutoFit/>
          </a:bodyPr>
          <a:lstStyle/>
          <a:p>
            <a:r>
              <a:rPr lang="en-US" sz="2000" dirty="0"/>
              <a:t>Amino Acids and protein structure</a:t>
            </a:r>
          </a:p>
        </p:txBody>
      </p:sp>
      <p:sp>
        <p:nvSpPr>
          <p:cNvPr id="3" name="TextBox 2"/>
          <p:cNvSpPr txBox="1"/>
          <p:nvPr/>
        </p:nvSpPr>
        <p:spPr>
          <a:xfrm>
            <a:off x="3962400" y="990600"/>
            <a:ext cx="5105400" cy="3416320"/>
          </a:xfrm>
          <a:prstGeom prst="rect">
            <a:avLst/>
          </a:prstGeom>
          <a:noFill/>
        </p:spPr>
        <p:txBody>
          <a:bodyPr wrap="square" rtlCol="0">
            <a:spAutoFit/>
          </a:bodyPr>
          <a:lstStyle/>
          <a:p>
            <a:pPr>
              <a:buFont typeface="Arial" pitchFamily="34" charset="0"/>
              <a:buChar char="•"/>
            </a:pPr>
            <a:r>
              <a:rPr lang="en-US" dirty="0"/>
              <a:t>Proteins are polymers of amino acids</a:t>
            </a:r>
          </a:p>
          <a:p>
            <a:pPr>
              <a:buFont typeface="Arial" pitchFamily="34" charset="0"/>
              <a:buChar char="•"/>
            </a:pPr>
            <a:endParaRPr lang="en-US" dirty="0"/>
          </a:p>
          <a:p>
            <a:pPr>
              <a:buFont typeface="Arial" pitchFamily="34" charset="0"/>
              <a:buChar char="•"/>
            </a:pPr>
            <a:r>
              <a:rPr lang="en-US" dirty="0"/>
              <a:t>20 different amino acids combine in different variations to form ALL the proteins in your body!</a:t>
            </a:r>
          </a:p>
          <a:p>
            <a:pPr lvl="1">
              <a:buFont typeface="Arial" pitchFamily="34" charset="0"/>
              <a:buChar char="•"/>
            </a:pPr>
            <a:endParaRPr lang="en-US" dirty="0"/>
          </a:p>
          <a:p>
            <a:pPr>
              <a:buFont typeface="Arial" pitchFamily="34" charset="0"/>
              <a:buChar char="•"/>
            </a:pPr>
            <a:r>
              <a:rPr lang="en-US" dirty="0"/>
              <a:t>All amino acids contain a similar “backbone” and then a variable FUNCTIONAL GROUP (R group)</a:t>
            </a:r>
          </a:p>
          <a:p>
            <a:pPr>
              <a:buFont typeface="Arial" pitchFamily="34" charset="0"/>
              <a:buChar char="•"/>
            </a:pPr>
            <a:endParaRPr lang="en-US" dirty="0"/>
          </a:p>
          <a:p>
            <a:pPr>
              <a:buFont typeface="Arial" pitchFamily="34" charset="0"/>
              <a:buChar char="•"/>
            </a:pPr>
            <a:r>
              <a:rPr lang="en-US" dirty="0"/>
              <a:t>Our bodies can synthesize most amino acids from other materials (12), but some have to come from food we eat</a:t>
            </a:r>
          </a:p>
          <a:p>
            <a:pPr lvl="1">
              <a:buFont typeface="Wingdings" pitchFamily="2" charset="2"/>
              <a:buChar char="ü"/>
            </a:pPr>
            <a:r>
              <a:rPr lang="en-US" dirty="0"/>
              <a:t>8 “Essential Amino Acids” </a:t>
            </a:r>
          </a:p>
        </p:txBody>
      </p:sp>
      <p:pic>
        <p:nvPicPr>
          <p:cNvPr id="4" name="Picture 3" descr="f2-23_amino_acids_and_p_cb.jpg"/>
          <p:cNvPicPr>
            <a:picLocks noChangeAspect="1"/>
          </p:cNvPicPr>
          <p:nvPr/>
        </p:nvPicPr>
        <p:blipFill>
          <a:blip r:embed="rId3" cstate="print"/>
          <a:srcRect l="10135" r="10135"/>
          <a:stretch>
            <a:fillRect/>
          </a:stretch>
        </p:blipFill>
        <p:spPr>
          <a:xfrm>
            <a:off x="152400" y="524081"/>
            <a:ext cx="3557148" cy="6029119"/>
          </a:xfrm>
          <a:prstGeom prst="rect">
            <a:avLst/>
          </a:prstGeom>
        </p:spPr>
      </p:pic>
      <p:sp>
        <p:nvSpPr>
          <p:cNvPr id="7" name="TextBox 6"/>
          <p:cNvSpPr txBox="1"/>
          <p:nvPr/>
        </p:nvSpPr>
        <p:spPr>
          <a:xfrm>
            <a:off x="3845960" y="5105400"/>
            <a:ext cx="2250040" cy="369332"/>
          </a:xfrm>
          <a:prstGeom prst="rect">
            <a:avLst/>
          </a:prstGeom>
          <a:noFill/>
        </p:spPr>
        <p:txBody>
          <a:bodyPr wrap="none" rtlCol="0">
            <a:spAutoFit/>
          </a:bodyPr>
          <a:lstStyle/>
          <a:p>
            <a:r>
              <a:rPr lang="en-US" u="sng" dirty="0"/>
              <a:t>Dehydration synthesis</a:t>
            </a:r>
          </a:p>
        </p:txBody>
      </p:sp>
      <p:cxnSp>
        <p:nvCxnSpPr>
          <p:cNvPr id="9" name="Straight Arrow Connector 8"/>
          <p:cNvCxnSpPr/>
          <p:nvPr/>
        </p:nvCxnSpPr>
        <p:spPr>
          <a:xfrm rot="10800000">
            <a:off x="2169560" y="6172200"/>
            <a:ext cx="1676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69760" y="6400800"/>
            <a:ext cx="1442190" cy="369332"/>
          </a:xfrm>
          <a:prstGeom prst="rect">
            <a:avLst/>
          </a:prstGeom>
          <a:noFill/>
        </p:spPr>
        <p:txBody>
          <a:bodyPr wrap="none" rtlCol="0">
            <a:spAutoFit/>
          </a:bodyPr>
          <a:lstStyle/>
          <a:p>
            <a:r>
              <a:rPr lang="en-US" u="sng" dirty="0"/>
              <a:t>Peptide bond</a:t>
            </a:r>
          </a:p>
        </p:txBody>
      </p:sp>
      <p:sp>
        <p:nvSpPr>
          <p:cNvPr id="12" name="Right Brace 11"/>
          <p:cNvSpPr/>
          <p:nvPr/>
        </p:nvSpPr>
        <p:spPr>
          <a:xfrm>
            <a:off x="3541160" y="4343400"/>
            <a:ext cx="304800" cy="1828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24400" y="228600"/>
            <a:ext cx="3759042" cy="400110"/>
          </a:xfrm>
          <a:prstGeom prst="rect">
            <a:avLst/>
          </a:prstGeom>
          <a:noFill/>
        </p:spPr>
        <p:txBody>
          <a:bodyPr wrap="none" rtlCol="0">
            <a:spAutoFit/>
          </a:bodyPr>
          <a:lstStyle/>
          <a:p>
            <a:r>
              <a:rPr lang="en-US" sz="2000" dirty="0"/>
              <a:t>Amino Acids and protein structure</a:t>
            </a:r>
          </a:p>
        </p:txBody>
      </p:sp>
      <p:sp>
        <p:nvSpPr>
          <p:cNvPr id="3" name="TextBox 2"/>
          <p:cNvSpPr txBox="1"/>
          <p:nvPr/>
        </p:nvSpPr>
        <p:spPr>
          <a:xfrm>
            <a:off x="3505200" y="990600"/>
            <a:ext cx="5562600" cy="1477328"/>
          </a:xfrm>
          <a:prstGeom prst="rect">
            <a:avLst/>
          </a:prstGeom>
          <a:noFill/>
        </p:spPr>
        <p:txBody>
          <a:bodyPr wrap="square" rtlCol="0">
            <a:spAutoFit/>
          </a:bodyPr>
          <a:lstStyle/>
          <a:p>
            <a:r>
              <a:rPr lang="en-US" dirty="0"/>
              <a:t>Amino acids are connected to each other by PEPTIDE BONDS</a:t>
            </a:r>
          </a:p>
          <a:p>
            <a:pPr lvl="1">
              <a:buFont typeface="Arial" pitchFamily="34" charset="0"/>
              <a:buChar char="•"/>
            </a:pPr>
            <a:r>
              <a:rPr lang="en-US" dirty="0"/>
              <a:t>	2 amino acid chain = dipeptide</a:t>
            </a:r>
          </a:p>
          <a:p>
            <a:pPr lvl="1">
              <a:buFont typeface="Arial" pitchFamily="34" charset="0"/>
              <a:buChar char="•"/>
            </a:pPr>
            <a:r>
              <a:rPr lang="en-US" dirty="0"/>
              <a:t>       3 amino acid chain = tripeptide</a:t>
            </a:r>
          </a:p>
          <a:p>
            <a:pPr lvl="1">
              <a:buFont typeface="Arial" pitchFamily="34" charset="0"/>
              <a:buChar char="•"/>
            </a:pPr>
            <a:r>
              <a:rPr lang="en-US" dirty="0"/>
              <a:t>       Anything longer we just call a </a:t>
            </a:r>
            <a:r>
              <a:rPr lang="en-US" dirty="0">
                <a:solidFill>
                  <a:srgbClr val="7030A0"/>
                </a:solidFill>
              </a:rPr>
              <a:t>POLYPEPTIDE</a:t>
            </a:r>
          </a:p>
        </p:txBody>
      </p:sp>
      <p:sp>
        <p:nvSpPr>
          <p:cNvPr id="5" name="TextBox 4"/>
          <p:cNvSpPr txBox="1"/>
          <p:nvPr/>
        </p:nvSpPr>
        <p:spPr>
          <a:xfrm>
            <a:off x="3657600" y="2720876"/>
            <a:ext cx="5105400" cy="3139321"/>
          </a:xfrm>
          <a:prstGeom prst="rect">
            <a:avLst/>
          </a:prstGeom>
          <a:noFill/>
        </p:spPr>
        <p:txBody>
          <a:bodyPr wrap="square" rtlCol="0">
            <a:spAutoFit/>
          </a:bodyPr>
          <a:lstStyle/>
          <a:p>
            <a:pPr>
              <a:buFont typeface="Arial" pitchFamily="34" charset="0"/>
              <a:buChar char="•"/>
            </a:pPr>
            <a:r>
              <a:rPr lang="en-US" dirty="0"/>
              <a:t>The CONFORMATION (3D shape) of a protein is critically important to its function</a:t>
            </a:r>
          </a:p>
          <a:p>
            <a:pPr>
              <a:buFont typeface="Arial" pitchFamily="34" charset="0"/>
              <a:buChar char="•"/>
            </a:pPr>
            <a:endParaRPr lang="en-US" dirty="0"/>
          </a:p>
          <a:p>
            <a:pPr>
              <a:buFont typeface="Arial" pitchFamily="34" charset="0"/>
              <a:buChar char="•"/>
            </a:pPr>
            <a:r>
              <a:rPr lang="en-US" dirty="0"/>
              <a:t>The amino acid sequence will determine a protein’s conformation and therefore its function</a:t>
            </a:r>
          </a:p>
          <a:p>
            <a:pPr lvl="1">
              <a:buFont typeface="Arial" pitchFamily="34" charset="0"/>
              <a:buChar char="•"/>
            </a:pPr>
            <a:r>
              <a:rPr lang="en-US" dirty="0"/>
              <a:t>i.e., changes in </a:t>
            </a:r>
            <a:r>
              <a:rPr lang="en-US" dirty="0" err="1"/>
              <a:t>a.a</a:t>
            </a:r>
            <a:r>
              <a:rPr lang="en-US" dirty="0"/>
              <a:t>. sequence lead to changes in protein conformation </a:t>
            </a:r>
            <a:r>
              <a:rPr lang="en-US" b="1" i="1" u="sng" dirty="0"/>
              <a:t>and</a:t>
            </a:r>
            <a:r>
              <a:rPr lang="en-US" dirty="0"/>
              <a:t> function</a:t>
            </a:r>
          </a:p>
          <a:p>
            <a:pPr lvl="1">
              <a:buFont typeface="Arial" pitchFamily="34" charset="0"/>
              <a:buChar char="•"/>
            </a:pPr>
            <a:endParaRPr lang="en-US" dirty="0"/>
          </a:p>
          <a:p>
            <a:pPr>
              <a:buFont typeface="Arial" pitchFamily="34" charset="0"/>
              <a:buChar char="•"/>
            </a:pPr>
            <a:r>
              <a:rPr lang="en-US" b="1" i="1" u="sng" dirty="0">
                <a:solidFill>
                  <a:srgbClr val="FF0000"/>
                </a:solidFill>
              </a:rPr>
              <a:t>Even a small alteration in conformation or amino acid sequence can alter its function</a:t>
            </a:r>
          </a:p>
          <a:p>
            <a:pPr>
              <a:buFont typeface="Arial" pitchFamily="34" charset="0"/>
              <a:buChar char="•"/>
            </a:pPr>
            <a:endParaRPr lang="en-US" dirty="0"/>
          </a:p>
        </p:txBody>
      </p:sp>
      <p:pic>
        <p:nvPicPr>
          <p:cNvPr id="2050" name="Picture 2" descr="D:\Data\Saladin 5th Edition\Ch. 2\sal25693_02_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68" y="152400"/>
            <a:ext cx="3540732" cy="653343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0" y="457200"/>
            <a:ext cx="3759042" cy="400110"/>
          </a:xfrm>
          <a:prstGeom prst="rect">
            <a:avLst/>
          </a:prstGeom>
          <a:noFill/>
        </p:spPr>
        <p:txBody>
          <a:bodyPr wrap="none" rtlCol="0">
            <a:spAutoFit/>
          </a:bodyPr>
          <a:lstStyle/>
          <a:p>
            <a:r>
              <a:rPr lang="en-US" sz="2000" u="sng" dirty="0"/>
              <a:t>Amino Acids and protein structure</a:t>
            </a:r>
          </a:p>
        </p:txBody>
      </p:sp>
      <p:sp>
        <p:nvSpPr>
          <p:cNvPr id="4" name="TextBox 3"/>
          <p:cNvSpPr txBox="1"/>
          <p:nvPr/>
        </p:nvSpPr>
        <p:spPr>
          <a:xfrm>
            <a:off x="533400" y="1066800"/>
            <a:ext cx="8305800" cy="3416320"/>
          </a:xfrm>
          <a:prstGeom prst="rect">
            <a:avLst/>
          </a:prstGeom>
          <a:noFill/>
        </p:spPr>
        <p:txBody>
          <a:bodyPr wrap="square" rtlCol="0">
            <a:spAutoFit/>
          </a:bodyPr>
          <a:lstStyle/>
          <a:p>
            <a:r>
              <a:rPr lang="en-US" dirty="0"/>
              <a:t>Protein conformation and function is heavily dependent on :</a:t>
            </a:r>
          </a:p>
          <a:p>
            <a:endParaRPr lang="en-US" dirty="0"/>
          </a:p>
          <a:p>
            <a:pPr lvl="1">
              <a:buFont typeface="Arial" pitchFamily="34" charset="0"/>
              <a:buChar char="•"/>
            </a:pPr>
            <a:r>
              <a:rPr lang="en-US" dirty="0"/>
              <a:t>	</a:t>
            </a:r>
            <a:r>
              <a:rPr lang="en-US" u="sng" dirty="0"/>
              <a:t>pH</a:t>
            </a:r>
            <a:r>
              <a:rPr lang="en-US" dirty="0"/>
              <a:t> – changes in pH alter H+ ion concentrations and affect hydrogen bonding 	         Loss of hydrogen bonding = loss of  secondary structure</a:t>
            </a:r>
          </a:p>
          <a:p>
            <a:pPr lvl="1">
              <a:buFont typeface="Arial" pitchFamily="34" charset="0"/>
              <a:buChar char="•"/>
            </a:pPr>
            <a:endParaRPr lang="en-US" dirty="0"/>
          </a:p>
          <a:p>
            <a:pPr lvl="1">
              <a:buFont typeface="Arial" pitchFamily="34" charset="0"/>
              <a:buChar char="•"/>
            </a:pPr>
            <a:r>
              <a:rPr lang="en-US" dirty="0"/>
              <a:t>       </a:t>
            </a:r>
            <a:r>
              <a:rPr lang="en-US" u="sng" dirty="0"/>
              <a:t>Temperature</a:t>
            </a:r>
            <a:r>
              <a:rPr lang="en-US" dirty="0"/>
              <a:t> – high temperatures (lots of kinetic energy) can cause hydrogen 	                          bonds to break </a:t>
            </a:r>
          </a:p>
          <a:p>
            <a:pPr lvl="1">
              <a:buFont typeface="Arial" pitchFamily="34" charset="0"/>
              <a:buChar char="•"/>
            </a:pPr>
            <a:endParaRPr lang="en-US" dirty="0"/>
          </a:p>
          <a:p>
            <a:pPr lvl="1">
              <a:buFont typeface="Arial" pitchFamily="34" charset="0"/>
              <a:buChar char="•"/>
            </a:pPr>
            <a:r>
              <a:rPr lang="en-US" dirty="0"/>
              <a:t>       </a:t>
            </a:r>
            <a:r>
              <a:rPr lang="en-US" u="sng" dirty="0" err="1"/>
              <a:t>Redox</a:t>
            </a:r>
            <a:r>
              <a:rPr lang="en-US" u="sng" dirty="0"/>
              <a:t> environment </a:t>
            </a:r>
            <a:r>
              <a:rPr lang="en-US" dirty="0"/>
              <a:t>– oxidizing or reducing conditions alter the ability of 		                     proteins to maintain disulfide bonds leading to altered 			   tertiary structure. Also affects hydrogen bonding 			    (secondary structure)</a:t>
            </a:r>
          </a:p>
        </p:txBody>
      </p:sp>
      <p:sp>
        <p:nvSpPr>
          <p:cNvPr id="6" name="TextBox 5"/>
          <p:cNvSpPr txBox="1"/>
          <p:nvPr/>
        </p:nvSpPr>
        <p:spPr>
          <a:xfrm>
            <a:off x="457200" y="4580930"/>
            <a:ext cx="7652416" cy="369332"/>
          </a:xfrm>
          <a:prstGeom prst="rect">
            <a:avLst/>
          </a:prstGeom>
          <a:noFill/>
        </p:spPr>
        <p:txBody>
          <a:bodyPr wrap="none" rtlCol="0">
            <a:spAutoFit/>
          </a:bodyPr>
          <a:lstStyle/>
          <a:p>
            <a:r>
              <a:rPr lang="en-US" dirty="0"/>
              <a:t>When a protein loses its normal structure, it is said to be </a:t>
            </a:r>
            <a:r>
              <a:rPr lang="en-US" u="sng" dirty="0"/>
              <a:t>DENATURED</a:t>
            </a:r>
            <a:r>
              <a:rPr lang="en-US" dirty="0"/>
              <a:t>   -  </a:t>
            </a:r>
            <a:r>
              <a:rPr lang="en-US" dirty="0">
                <a:solidFill>
                  <a:srgbClr val="FF0000"/>
                </a:solidFill>
              </a:rPr>
              <a:t>BAD!!!</a:t>
            </a:r>
            <a:endParaRPr lang="en-US" u="sng" dirty="0">
              <a:solidFill>
                <a:srgbClr val="FF0000"/>
              </a:solidFill>
            </a:endParaRPr>
          </a:p>
        </p:txBody>
      </p:sp>
      <p:sp>
        <p:nvSpPr>
          <p:cNvPr id="5" name="TextBox 4"/>
          <p:cNvSpPr txBox="1"/>
          <p:nvPr/>
        </p:nvSpPr>
        <p:spPr>
          <a:xfrm>
            <a:off x="914400" y="5715000"/>
            <a:ext cx="7239000" cy="646331"/>
          </a:xfrm>
          <a:prstGeom prst="rect">
            <a:avLst/>
          </a:prstGeom>
          <a:noFill/>
          <a:ln>
            <a:solidFill>
              <a:schemeClr val="accent1"/>
            </a:solidFill>
          </a:ln>
        </p:spPr>
        <p:txBody>
          <a:bodyPr wrap="square" rtlCol="0">
            <a:spAutoFit/>
          </a:bodyPr>
          <a:lstStyle/>
          <a:p>
            <a:pPr algn="ctr"/>
            <a:r>
              <a:rPr lang="en-US" dirty="0">
                <a:solidFill>
                  <a:schemeClr val="tx2"/>
                </a:solidFill>
              </a:rPr>
              <a:t>Therefore, it is important to closely monitor and maintain proper the pH, temperature, and oxidation state of tissues in the body---HOMEOSTASIS!!!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Preview"/>
          <p:cNvPicPr>
            <a:picLocks noChangeAspect="1" noChangeArrowheads="1"/>
          </p:cNvPicPr>
          <p:nvPr/>
        </p:nvPicPr>
        <p:blipFill>
          <a:blip r:embed="rId2" cstate="print"/>
          <a:srcRect/>
          <a:stretch>
            <a:fillRect/>
          </a:stretch>
        </p:blipFill>
        <p:spPr bwMode="auto">
          <a:xfrm>
            <a:off x="5181600" y="2667000"/>
            <a:ext cx="3646550" cy="3921022"/>
          </a:xfrm>
          <a:prstGeom prst="rect">
            <a:avLst/>
          </a:prstGeom>
          <a:noFill/>
        </p:spPr>
      </p:pic>
      <p:sp>
        <p:nvSpPr>
          <p:cNvPr id="3" name="TextBox 2"/>
          <p:cNvSpPr txBox="1"/>
          <p:nvPr/>
        </p:nvSpPr>
        <p:spPr>
          <a:xfrm>
            <a:off x="2438400" y="685800"/>
            <a:ext cx="3829190" cy="707886"/>
          </a:xfrm>
          <a:prstGeom prst="rect">
            <a:avLst/>
          </a:prstGeom>
          <a:noFill/>
        </p:spPr>
        <p:txBody>
          <a:bodyPr wrap="none" rtlCol="0">
            <a:spAutoFit/>
          </a:bodyPr>
          <a:lstStyle/>
          <a:p>
            <a:pPr algn="ctr"/>
            <a:r>
              <a:rPr lang="en-US" sz="2000" dirty="0">
                <a:solidFill>
                  <a:schemeClr val="tx2"/>
                </a:solidFill>
              </a:rPr>
              <a:t>Bio 211- Anatomy and Physiology I </a:t>
            </a:r>
          </a:p>
          <a:p>
            <a:pPr algn="ctr"/>
            <a:endParaRPr lang="en-US" sz="2000" dirty="0">
              <a:solidFill>
                <a:schemeClr val="tx2"/>
              </a:solidFill>
            </a:endParaRPr>
          </a:p>
        </p:txBody>
      </p:sp>
      <p:sp>
        <p:nvSpPr>
          <p:cNvPr id="4" name="TextBox 3"/>
          <p:cNvSpPr txBox="1"/>
          <p:nvPr/>
        </p:nvSpPr>
        <p:spPr>
          <a:xfrm>
            <a:off x="1066800" y="2438400"/>
            <a:ext cx="1627048" cy="1754326"/>
          </a:xfrm>
          <a:prstGeom prst="rect">
            <a:avLst/>
          </a:prstGeom>
          <a:noFill/>
        </p:spPr>
        <p:txBody>
          <a:bodyPr wrap="none" rtlCol="0">
            <a:spAutoFit/>
          </a:bodyPr>
          <a:lstStyle/>
          <a:p>
            <a:r>
              <a:rPr lang="en-US" u="sng" dirty="0"/>
              <a:t>Today’s topics</a:t>
            </a:r>
          </a:p>
          <a:p>
            <a:endParaRPr lang="en-US" u="sng" dirty="0"/>
          </a:p>
          <a:p>
            <a:pPr>
              <a:buFont typeface="Arial" pitchFamily="34" charset="0"/>
              <a:buChar char="•"/>
            </a:pPr>
            <a:r>
              <a:rPr lang="en-US" dirty="0"/>
              <a:t>Carbohydrates</a:t>
            </a:r>
          </a:p>
          <a:p>
            <a:pPr>
              <a:buFont typeface="Arial" pitchFamily="34" charset="0"/>
              <a:buChar char="•"/>
            </a:pPr>
            <a:r>
              <a:rPr lang="en-US" dirty="0"/>
              <a:t>DNA/RNA</a:t>
            </a:r>
          </a:p>
          <a:p>
            <a:pPr>
              <a:buFont typeface="Arial" pitchFamily="34" charset="0"/>
              <a:buChar char="•"/>
            </a:pPr>
            <a:r>
              <a:rPr lang="en-US" dirty="0"/>
              <a:t>Lipids</a:t>
            </a:r>
          </a:p>
          <a:p>
            <a:pPr>
              <a:buFont typeface="Arial" pitchFamily="34" charset="0"/>
              <a:buChar char="•"/>
            </a:pP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2609" y="304800"/>
            <a:ext cx="1698991" cy="400110"/>
          </a:xfrm>
          <a:prstGeom prst="rect">
            <a:avLst/>
          </a:prstGeom>
          <a:noFill/>
        </p:spPr>
        <p:txBody>
          <a:bodyPr wrap="none" rtlCol="0">
            <a:spAutoFit/>
          </a:bodyPr>
          <a:lstStyle/>
          <a:p>
            <a:r>
              <a:rPr lang="en-US" sz="2000" u="sng" dirty="0"/>
              <a:t>Carbohydrates</a:t>
            </a:r>
          </a:p>
        </p:txBody>
      </p:sp>
      <p:sp>
        <p:nvSpPr>
          <p:cNvPr id="3" name="TextBox 2"/>
          <p:cNvSpPr txBox="1"/>
          <p:nvPr/>
        </p:nvSpPr>
        <p:spPr>
          <a:xfrm>
            <a:off x="762000" y="1295400"/>
            <a:ext cx="8229600" cy="2862323"/>
          </a:xfrm>
          <a:prstGeom prst="rect">
            <a:avLst/>
          </a:prstGeom>
          <a:noFill/>
        </p:spPr>
        <p:txBody>
          <a:bodyPr wrap="square" rtlCol="0">
            <a:spAutoFit/>
          </a:bodyPr>
          <a:lstStyle/>
          <a:p>
            <a:r>
              <a:rPr lang="en-US" dirty="0"/>
              <a:t>Carbohydrates are organic molecules composed of C,H,O </a:t>
            </a:r>
          </a:p>
          <a:p>
            <a:endParaRPr lang="en-US" dirty="0"/>
          </a:p>
          <a:p>
            <a:pPr lvl="1">
              <a:buFont typeface="Arial" pitchFamily="34" charset="0"/>
              <a:buChar char="•"/>
            </a:pPr>
            <a:r>
              <a:rPr lang="en-US" dirty="0"/>
              <a:t>	An important molecule the body uses for energy</a:t>
            </a:r>
          </a:p>
          <a:p>
            <a:pPr lvl="1">
              <a:buFont typeface="Arial" pitchFamily="34" charset="0"/>
              <a:buChar char="•"/>
            </a:pPr>
            <a:r>
              <a:rPr lang="en-US" dirty="0"/>
              <a:t>       Readily available from plants and are main source of calories in most diets</a:t>
            </a:r>
          </a:p>
          <a:p>
            <a:pPr lvl="1">
              <a:buFont typeface="Arial" pitchFamily="34" charset="0"/>
              <a:buChar char="•"/>
            </a:pPr>
            <a:r>
              <a:rPr lang="en-US" dirty="0"/>
              <a:t>        The oxidation of sugars during metabolism releases a great deal of energy  	that is used in the production of </a:t>
            </a:r>
            <a:r>
              <a:rPr lang="en-US" b="1" dirty="0">
                <a:solidFill>
                  <a:srgbClr val="008000"/>
                </a:solidFill>
              </a:rPr>
              <a:t>ATP</a:t>
            </a:r>
          </a:p>
          <a:p>
            <a:pPr lvl="3">
              <a:buFont typeface="Wingdings" pitchFamily="2" charset="2"/>
              <a:buChar char="ü"/>
            </a:pPr>
            <a:r>
              <a:rPr lang="en-US" dirty="0"/>
              <a:t>Of all the nutrients (</a:t>
            </a:r>
            <a:r>
              <a:rPr lang="en-US" dirty="0" err="1"/>
              <a:t>carbs</a:t>
            </a:r>
            <a:r>
              <a:rPr lang="en-US" dirty="0"/>
              <a:t>, fats, proteins) </a:t>
            </a:r>
            <a:r>
              <a:rPr lang="en-US" dirty="0" err="1"/>
              <a:t>carbs</a:t>
            </a:r>
            <a:r>
              <a:rPr lang="en-US" dirty="0"/>
              <a:t> are easiest to convert to usable energy---SUGAR HIGH!</a:t>
            </a:r>
          </a:p>
          <a:p>
            <a:pPr lvl="1">
              <a:buFont typeface="Arial" pitchFamily="34" charset="0"/>
              <a:buChar char="•"/>
            </a:pPr>
            <a:r>
              <a:rPr lang="en-US" dirty="0"/>
              <a:t>       Like proteins, carbohydrates are often large polymers of smaller sugar 	monomers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2-16_the_three_major_m_c.jpg"/>
          <p:cNvPicPr>
            <a:picLocks noChangeAspect="1"/>
          </p:cNvPicPr>
          <p:nvPr/>
        </p:nvPicPr>
        <p:blipFill>
          <a:blip r:embed="rId2" cstate="print"/>
          <a:stretch>
            <a:fillRect/>
          </a:stretch>
        </p:blipFill>
        <p:spPr>
          <a:xfrm>
            <a:off x="228600" y="228600"/>
            <a:ext cx="3736848" cy="5963055"/>
          </a:xfrm>
          <a:prstGeom prst="rect">
            <a:avLst/>
          </a:prstGeom>
        </p:spPr>
      </p:pic>
      <p:sp>
        <p:nvSpPr>
          <p:cNvPr id="3" name="TextBox 2"/>
          <p:cNvSpPr txBox="1"/>
          <p:nvPr/>
        </p:nvSpPr>
        <p:spPr>
          <a:xfrm>
            <a:off x="4648200" y="228600"/>
            <a:ext cx="2799100" cy="1015663"/>
          </a:xfrm>
          <a:prstGeom prst="rect">
            <a:avLst/>
          </a:prstGeom>
          <a:noFill/>
        </p:spPr>
        <p:txBody>
          <a:bodyPr wrap="none" rtlCol="0">
            <a:spAutoFit/>
          </a:bodyPr>
          <a:lstStyle/>
          <a:p>
            <a:r>
              <a:rPr lang="en-US" sz="2000" u="sng" dirty="0"/>
              <a:t>Carbohydrate Monomers</a:t>
            </a:r>
          </a:p>
          <a:p>
            <a:endParaRPr lang="en-US" sz="2000" u="sng" dirty="0"/>
          </a:p>
          <a:p>
            <a:pPr algn="ctr"/>
            <a:r>
              <a:rPr lang="en-US" sz="2000" dirty="0"/>
              <a:t>“</a:t>
            </a:r>
            <a:r>
              <a:rPr lang="en-US" sz="2000" dirty="0" err="1"/>
              <a:t>Monosaccharides</a:t>
            </a:r>
            <a:r>
              <a:rPr lang="en-US" sz="2000" dirty="0"/>
              <a:t>”</a:t>
            </a:r>
          </a:p>
        </p:txBody>
      </p:sp>
      <p:sp>
        <p:nvSpPr>
          <p:cNvPr id="4" name="TextBox 3"/>
          <p:cNvSpPr txBox="1"/>
          <p:nvPr/>
        </p:nvSpPr>
        <p:spPr>
          <a:xfrm>
            <a:off x="3657600" y="2194679"/>
            <a:ext cx="5334000" cy="3693319"/>
          </a:xfrm>
          <a:prstGeom prst="rect">
            <a:avLst/>
          </a:prstGeom>
          <a:noFill/>
        </p:spPr>
        <p:txBody>
          <a:bodyPr wrap="square" rtlCol="0">
            <a:spAutoFit/>
          </a:bodyPr>
          <a:lstStyle/>
          <a:p>
            <a:pPr algn="ctr"/>
            <a:r>
              <a:rPr lang="en-US" u="sng" dirty="0"/>
              <a:t>3 Primary carbohydrate monomers</a:t>
            </a:r>
          </a:p>
          <a:p>
            <a:endParaRPr lang="en-US" u="sng" dirty="0"/>
          </a:p>
          <a:p>
            <a:pPr marL="342900" indent="-342900">
              <a:buFont typeface="+mj-lt"/>
              <a:buAutoNum type="arabicPeriod"/>
            </a:pPr>
            <a:r>
              <a:rPr lang="en-US" b="1" dirty="0"/>
              <a:t>Glucose</a:t>
            </a:r>
            <a:r>
              <a:rPr lang="en-US" dirty="0"/>
              <a:t>-main energy source for most cells, brain cells and nerve cells actually demand it</a:t>
            </a:r>
          </a:p>
          <a:p>
            <a:pPr marL="800100" lvl="1" indent="-342900">
              <a:buFont typeface="Arial" pitchFamily="34" charset="0"/>
              <a:buChar char="•"/>
            </a:pPr>
            <a:r>
              <a:rPr lang="en-US" dirty="0"/>
              <a:t>Commonly referred to as “blood sugar”</a:t>
            </a:r>
          </a:p>
          <a:p>
            <a:pPr marL="342900" indent="-342900">
              <a:buFont typeface="+mj-lt"/>
              <a:buAutoNum type="arabicPeriod"/>
            </a:pPr>
            <a:endParaRPr lang="en-US" dirty="0"/>
          </a:p>
          <a:p>
            <a:pPr marL="342900" indent="-342900">
              <a:buFont typeface="+mj-lt"/>
              <a:buAutoNum type="arabicPeriod"/>
            </a:pPr>
            <a:r>
              <a:rPr lang="en-US" b="1" dirty="0" err="1"/>
              <a:t>Galactose</a:t>
            </a:r>
            <a:r>
              <a:rPr lang="en-US" dirty="0"/>
              <a:t>-chemically similar to glucose</a:t>
            </a:r>
          </a:p>
          <a:p>
            <a:pPr marL="800100" lvl="1" indent="-342900">
              <a:buFont typeface="Arial" pitchFamily="34" charset="0"/>
              <a:buChar char="•"/>
            </a:pPr>
            <a:r>
              <a:rPr lang="en-US" dirty="0"/>
              <a:t>Body converts </a:t>
            </a:r>
            <a:r>
              <a:rPr lang="en-US" dirty="0" err="1"/>
              <a:t>galactose</a:t>
            </a:r>
            <a:r>
              <a:rPr lang="en-US" dirty="0"/>
              <a:t> to a glucose derivative for use</a:t>
            </a:r>
          </a:p>
          <a:p>
            <a:pPr marL="342900" indent="-342900">
              <a:buFont typeface="+mj-lt"/>
              <a:buAutoNum type="arabicPeriod"/>
            </a:pPr>
            <a:endParaRPr lang="en-US" dirty="0"/>
          </a:p>
          <a:p>
            <a:pPr marL="342900" indent="-342900">
              <a:buFont typeface="+mj-lt"/>
              <a:buAutoNum type="arabicPeriod"/>
            </a:pPr>
            <a:r>
              <a:rPr lang="en-US" b="1" dirty="0"/>
              <a:t>Fructose</a:t>
            </a:r>
            <a:r>
              <a:rPr lang="en-US" dirty="0"/>
              <a:t>-common sugar found in fruits</a:t>
            </a:r>
          </a:p>
          <a:p>
            <a:pPr marL="800100" lvl="1" indent="-342900">
              <a:buFont typeface="Arial" pitchFamily="34" charset="0"/>
              <a:buChar char="•"/>
            </a:pPr>
            <a:r>
              <a:rPr lang="en-US" dirty="0"/>
              <a:t>Also converted to a glucose derivative before use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33800" y="76200"/>
            <a:ext cx="1895071" cy="461665"/>
          </a:xfrm>
          <a:prstGeom prst="rect">
            <a:avLst/>
          </a:prstGeom>
          <a:noFill/>
        </p:spPr>
        <p:txBody>
          <a:bodyPr wrap="none" rtlCol="0">
            <a:spAutoFit/>
          </a:bodyPr>
          <a:lstStyle/>
          <a:p>
            <a:r>
              <a:rPr lang="en-US" sz="2400" u="sng" dirty="0"/>
              <a:t>Disaccharides</a:t>
            </a:r>
          </a:p>
        </p:txBody>
      </p:sp>
      <p:pic>
        <p:nvPicPr>
          <p:cNvPr id="4" name="Picture 3" descr="f2-17_the_three_major_d_c.jpg"/>
          <p:cNvPicPr>
            <a:picLocks noChangeAspect="1"/>
          </p:cNvPicPr>
          <p:nvPr/>
        </p:nvPicPr>
        <p:blipFill>
          <a:blip r:embed="rId2" cstate="print"/>
          <a:stretch>
            <a:fillRect/>
          </a:stretch>
        </p:blipFill>
        <p:spPr>
          <a:xfrm>
            <a:off x="228600" y="685800"/>
            <a:ext cx="3429000" cy="4396154"/>
          </a:xfrm>
          <a:prstGeom prst="rect">
            <a:avLst/>
          </a:prstGeom>
        </p:spPr>
      </p:pic>
      <p:sp>
        <p:nvSpPr>
          <p:cNvPr id="5" name="TextBox 4"/>
          <p:cNvSpPr txBox="1"/>
          <p:nvPr/>
        </p:nvSpPr>
        <p:spPr>
          <a:xfrm>
            <a:off x="3962400" y="838200"/>
            <a:ext cx="4953000" cy="3139321"/>
          </a:xfrm>
          <a:prstGeom prst="rect">
            <a:avLst/>
          </a:prstGeom>
          <a:noFill/>
        </p:spPr>
        <p:txBody>
          <a:bodyPr wrap="square" rtlCol="0">
            <a:spAutoFit/>
          </a:bodyPr>
          <a:lstStyle/>
          <a:p>
            <a:r>
              <a:rPr lang="en-US" u="sng" dirty="0"/>
              <a:t>3 Primary Disaccharides</a:t>
            </a:r>
          </a:p>
          <a:p>
            <a:endParaRPr lang="en-US" u="sng" dirty="0"/>
          </a:p>
          <a:p>
            <a:pPr marL="342900" indent="-342900">
              <a:buFont typeface="+mj-lt"/>
              <a:buAutoNum type="arabicPeriod"/>
            </a:pPr>
            <a:r>
              <a:rPr lang="en-US" dirty="0"/>
              <a:t>Sucrose-common table sugar, cane sugar</a:t>
            </a:r>
          </a:p>
          <a:p>
            <a:pPr marL="800100" lvl="1" indent="-342900">
              <a:buFont typeface="Wingdings" pitchFamily="2" charset="2"/>
              <a:buChar char="ü"/>
            </a:pPr>
            <a:r>
              <a:rPr lang="en-US" dirty="0"/>
              <a:t>Digested to 1 glucose and 1 fructose</a:t>
            </a:r>
          </a:p>
          <a:p>
            <a:pPr marL="342900" indent="-342900">
              <a:buFont typeface="+mj-lt"/>
              <a:buAutoNum type="arabicPeriod"/>
            </a:pPr>
            <a:endParaRPr lang="en-US" dirty="0"/>
          </a:p>
          <a:p>
            <a:pPr marL="342900" indent="-342900">
              <a:buFont typeface="+mj-lt"/>
              <a:buAutoNum type="arabicPeriod"/>
            </a:pPr>
            <a:r>
              <a:rPr lang="en-US" dirty="0"/>
              <a:t>Lactose-milk sugar</a:t>
            </a:r>
          </a:p>
          <a:p>
            <a:pPr marL="800100" lvl="1" indent="-342900">
              <a:buFont typeface="Wingdings" pitchFamily="2" charset="2"/>
              <a:buChar char="ü"/>
            </a:pPr>
            <a:r>
              <a:rPr lang="en-US" dirty="0"/>
              <a:t>Digested to 1 glucose and 1 </a:t>
            </a:r>
            <a:r>
              <a:rPr lang="en-US" dirty="0" err="1"/>
              <a:t>galactose</a:t>
            </a:r>
            <a:endParaRPr lang="en-US" dirty="0"/>
          </a:p>
          <a:p>
            <a:pPr marL="342900" indent="-342900">
              <a:buFont typeface="+mj-lt"/>
              <a:buAutoNum type="arabicPeriod"/>
            </a:pPr>
            <a:endParaRPr lang="en-US" dirty="0"/>
          </a:p>
          <a:p>
            <a:pPr marL="342900" indent="-342900">
              <a:buFont typeface="+mj-lt"/>
              <a:buAutoNum type="arabicPeriod"/>
            </a:pPr>
            <a:r>
              <a:rPr lang="en-US" dirty="0"/>
              <a:t>Maltose-malt sugar that comes from starch digestion</a:t>
            </a:r>
          </a:p>
          <a:p>
            <a:pPr marL="800100" lvl="1" indent="-342900">
              <a:buFont typeface="Wingdings" pitchFamily="2" charset="2"/>
              <a:buChar char="ü"/>
            </a:pPr>
            <a:r>
              <a:rPr lang="en-US" dirty="0"/>
              <a:t>Digested to 2 molecules of glucose</a:t>
            </a:r>
          </a:p>
        </p:txBody>
      </p:sp>
      <p:sp>
        <p:nvSpPr>
          <p:cNvPr id="6" name="TextBox 5"/>
          <p:cNvSpPr txBox="1"/>
          <p:nvPr/>
        </p:nvSpPr>
        <p:spPr>
          <a:xfrm>
            <a:off x="685800" y="5629870"/>
            <a:ext cx="7162800" cy="923330"/>
          </a:xfrm>
          <a:prstGeom prst="rect">
            <a:avLst/>
          </a:prstGeom>
          <a:noFill/>
          <a:ln>
            <a:solidFill>
              <a:schemeClr val="accent1"/>
            </a:solidFill>
          </a:ln>
        </p:spPr>
        <p:txBody>
          <a:bodyPr wrap="square" rtlCol="0">
            <a:spAutoFit/>
          </a:bodyPr>
          <a:lstStyle/>
          <a:p>
            <a:r>
              <a:rPr lang="en-US" dirty="0">
                <a:solidFill>
                  <a:schemeClr val="tx2"/>
                </a:solidFill>
              </a:rPr>
              <a:t>All the disaccharides are metabolized to glucose and some “other” sugar</a:t>
            </a:r>
          </a:p>
          <a:p>
            <a:pPr lvl="1">
              <a:buFont typeface="Arial" pitchFamily="34" charset="0"/>
              <a:buChar char="•"/>
            </a:pPr>
            <a:r>
              <a:rPr lang="en-US" dirty="0">
                <a:solidFill>
                  <a:schemeClr val="tx2"/>
                </a:solidFill>
              </a:rPr>
              <a:t>	The “other” sugar is also eventually converted to glucose as well</a:t>
            </a:r>
          </a:p>
          <a:p>
            <a:pPr lvl="1">
              <a:buFont typeface="Arial" pitchFamily="34" charset="0"/>
              <a:buChar char="•"/>
            </a:pPr>
            <a:r>
              <a:rPr lang="en-US" dirty="0">
                <a:solidFill>
                  <a:schemeClr val="tx2"/>
                </a:solidFill>
              </a:rPr>
              <a:t>        Obviously, glucose is a very important energy source! </a:t>
            </a:r>
          </a:p>
        </p:txBody>
      </p:sp>
      <p:sp>
        <p:nvSpPr>
          <p:cNvPr id="7" name="TextBox 6"/>
          <p:cNvSpPr txBox="1"/>
          <p:nvPr/>
        </p:nvSpPr>
        <p:spPr>
          <a:xfrm>
            <a:off x="4038600" y="4419600"/>
            <a:ext cx="5105400" cy="923330"/>
          </a:xfrm>
          <a:prstGeom prst="rect">
            <a:avLst/>
          </a:prstGeom>
          <a:noFill/>
        </p:spPr>
        <p:txBody>
          <a:bodyPr wrap="square" rtlCol="0">
            <a:spAutoFit/>
          </a:bodyPr>
          <a:lstStyle/>
          <a:p>
            <a:r>
              <a:rPr lang="en-US" dirty="0"/>
              <a:t>Disaccharides are linked via DEHYDRATION SYNTHESIS reactions and broken down into </a:t>
            </a:r>
            <a:r>
              <a:rPr lang="en-US" dirty="0" err="1"/>
              <a:t>monosaccharides</a:t>
            </a:r>
            <a:r>
              <a:rPr lang="en-US" dirty="0"/>
              <a:t> by HYDROLYSIS</a:t>
            </a:r>
          </a:p>
        </p:txBody>
      </p:sp>
      <p:sp>
        <p:nvSpPr>
          <p:cNvPr id="8" name="5-Point Star 7"/>
          <p:cNvSpPr/>
          <p:nvPr/>
        </p:nvSpPr>
        <p:spPr>
          <a:xfrm>
            <a:off x="3810000" y="47244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3800" y="76200"/>
            <a:ext cx="1663917" cy="369332"/>
          </a:xfrm>
          <a:prstGeom prst="rect">
            <a:avLst/>
          </a:prstGeom>
          <a:noFill/>
        </p:spPr>
        <p:txBody>
          <a:bodyPr wrap="none" rtlCol="0">
            <a:spAutoFit/>
          </a:bodyPr>
          <a:lstStyle/>
          <a:p>
            <a:r>
              <a:rPr lang="en-US" dirty="0"/>
              <a:t>Polysaccharides</a:t>
            </a:r>
          </a:p>
        </p:txBody>
      </p:sp>
      <p:sp>
        <p:nvSpPr>
          <p:cNvPr id="3" name="TextBox 2"/>
          <p:cNvSpPr txBox="1"/>
          <p:nvPr/>
        </p:nvSpPr>
        <p:spPr>
          <a:xfrm>
            <a:off x="685800" y="533400"/>
            <a:ext cx="7620000" cy="369332"/>
          </a:xfrm>
          <a:prstGeom prst="rect">
            <a:avLst/>
          </a:prstGeom>
          <a:noFill/>
        </p:spPr>
        <p:txBody>
          <a:bodyPr wrap="square" rtlCol="0">
            <a:spAutoFit/>
          </a:bodyPr>
          <a:lstStyle/>
          <a:p>
            <a:pPr>
              <a:buFont typeface="Arial" pitchFamily="34" charset="0"/>
              <a:buChar char="•"/>
            </a:pPr>
            <a:r>
              <a:rPr lang="en-US" dirty="0"/>
              <a:t>Large carbohydrate polymers made up of long chains of GLUCOSE monomers</a:t>
            </a:r>
          </a:p>
        </p:txBody>
      </p:sp>
      <p:pic>
        <p:nvPicPr>
          <p:cNvPr id="4" name="Picture 3" descr="f2-18_glycogen_c.jpg"/>
          <p:cNvPicPr>
            <a:picLocks noChangeAspect="1"/>
          </p:cNvPicPr>
          <p:nvPr/>
        </p:nvPicPr>
        <p:blipFill>
          <a:blip r:embed="rId2" cstate="print"/>
          <a:stretch>
            <a:fillRect/>
          </a:stretch>
        </p:blipFill>
        <p:spPr>
          <a:xfrm>
            <a:off x="457200" y="4495800"/>
            <a:ext cx="7574224" cy="1975104"/>
          </a:xfrm>
          <a:prstGeom prst="rect">
            <a:avLst/>
          </a:prstGeom>
        </p:spPr>
      </p:pic>
      <p:sp>
        <p:nvSpPr>
          <p:cNvPr id="5" name="TextBox 4"/>
          <p:cNvSpPr txBox="1"/>
          <p:nvPr/>
        </p:nvSpPr>
        <p:spPr>
          <a:xfrm>
            <a:off x="609600" y="1219200"/>
            <a:ext cx="8305800" cy="2862322"/>
          </a:xfrm>
          <a:prstGeom prst="rect">
            <a:avLst/>
          </a:prstGeom>
          <a:noFill/>
        </p:spPr>
        <p:txBody>
          <a:bodyPr wrap="square" rtlCol="0">
            <a:spAutoFit/>
          </a:bodyPr>
          <a:lstStyle/>
          <a:p>
            <a:pPr marL="342900" indent="-342900">
              <a:buFont typeface="+mj-lt"/>
              <a:buAutoNum type="arabicPeriod"/>
            </a:pPr>
            <a:r>
              <a:rPr lang="en-US" dirty="0"/>
              <a:t>Cellulose  - Structural carbohydrate in plants</a:t>
            </a:r>
          </a:p>
          <a:p>
            <a:pPr marL="800100" lvl="1" indent="-342900">
              <a:buFont typeface="Wingdings" pitchFamily="2" charset="2"/>
              <a:buChar char="ü"/>
            </a:pPr>
            <a:r>
              <a:rPr lang="en-US" dirty="0"/>
              <a:t>Can’t be digested by humans </a:t>
            </a:r>
          </a:p>
          <a:p>
            <a:pPr marL="800100" lvl="1" indent="-342900">
              <a:buFont typeface="Wingdings" pitchFamily="2" charset="2"/>
              <a:buChar char="ü"/>
            </a:pPr>
            <a:r>
              <a:rPr lang="en-US" dirty="0"/>
              <a:t> Also referred to as “dietary fiber” or roughage like lettuce</a:t>
            </a:r>
          </a:p>
          <a:p>
            <a:pPr marL="342900" indent="-342900">
              <a:buFont typeface="+mj-lt"/>
              <a:buAutoNum type="arabicPeriod"/>
            </a:pPr>
            <a:r>
              <a:rPr lang="en-US" dirty="0"/>
              <a:t>Starch -  Energy storage carbohydrate in plants</a:t>
            </a:r>
          </a:p>
          <a:p>
            <a:pPr marL="800100" lvl="1" indent="-342900">
              <a:buFont typeface="Wingdings" pitchFamily="2" charset="2"/>
              <a:buChar char="ü"/>
            </a:pPr>
            <a:r>
              <a:rPr lang="en-US" dirty="0"/>
              <a:t>The main digestible polysaccharide in our diets</a:t>
            </a:r>
          </a:p>
          <a:p>
            <a:pPr marL="800100" lvl="1" indent="-342900">
              <a:buFont typeface="Wingdings" pitchFamily="2" charset="2"/>
              <a:buChar char="ü"/>
            </a:pPr>
            <a:r>
              <a:rPr lang="en-US" dirty="0"/>
              <a:t>Potatoes, rice and wheat have a lot of starch</a:t>
            </a:r>
          </a:p>
          <a:p>
            <a:pPr marL="342900" indent="-342900">
              <a:buFont typeface="+mj-lt"/>
              <a:buAutoNum type="arabicPeriod"/>
            </a:pPr>
            <a:r>
              <a:rPr lang="en-US" dirty="0">
                <a:solidFill>
                  <a:srgbClr val="FF0000"/>
                </a:solidFill>
              </a:rPr>
              <a:t>Glycogen – Energy storage carbohydrate in HUMANS</a:t>
            </a:r>
          </a:p>
          <a:p>
            <a:pPr marL="800100" lvl="1" indent="-342900">
              <a:buFont typeface="Wingdings" pitchFamily="2" charset="2"/>
              <a:buChar char="ü"/>
            </a:pPr>
            <a:r>
              <a:rPr lang="en-US" dirty="0">
                <a:solidFill>
                  <a:srgbClr val="FF0000"/>
                </a:solidFill>
              </a:rPr>
              <a:t>Readily accessible source of energy stored up when we eat excess food</a:t>
            </a:r>
          </a:p>
          <a:p>
            <a:pPr marL="800100" lvl="1" indent="-342900">
              <a:buFont typeface="Wingdings" pitchFamily="2" charset="2"/>
              <a:buChar char="ü"/>
            </a:pPr>
            <a:r>
              <a:rPr lang="en-US" dirty="0">
                <a:solidFill>
                  <a:srgbClr val="FF0000"/>
                </a:solidFill>
              </a:rPr>
              <a:t>Primarily stored in liver, but also found in muscle and brain tissues</a:t>
            </a:r>
          </a:p>
          <a:p>
            <a:pPr marL="800100" lvl="1" indent="-342900">
              <a:buFont typeface="Wingdings" pitchFamily="2" charset="2"/>
              <a:buChar char="ü"/>
            </a:pP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609600"/>
            <a:ext cx="5412084" cy="523220"/>
          </a:xfrm>
          <a:prstGeom prst="rect">
            <a:avLst/>
          </a:prstGeom>
          <a:noFill/>
        </p:spPr>
        <p:txBody>
          <a:bodyPr wrap="none" rtlCol="0">
            <a:spAutoFit/>
          </a:bodyPr>
          <a:lstStyle/>
          <a:p>
            <a:r>
              <a:rPr lang="en-US" sz="2800" dirty="0">
                <a:solidFill>
                  <a:srgbClr val="FF0000"/>
                </a:solidFill>
              </a:rPr>
              <a:t>McGraw Hill CONNECT web address</a:t>
            </a:r>
          </a:p>
        </p:txBody>
      </p:sp>
      <p:sp>
        <p:nvSpPr>
          <p:cNvPr id="3" name="TextBox 2"/>
          <p:cNvSpPr txBox="1"/>
          <p:nvPr/>
        </p:nvSpPr>
        <p:spPr>
          <a:xfrm>
            <a:off x="533400" y="1879542"/>
            <a:ext cx="7491603" cy="369332"/>
          </a:xfrm>
          <a:prstGeom prst="rect">
            <a:avLst/>
          </a:prstGeom>
          <a:noFill/>
        </p:spPr>
        <p:txBody>
          <a:bodyPr wrap="none" rtlCol="0">
            <a:spAutoFit/>
          </a:bodyPr>
          <a:lstStyle/>
          <a:p>
            <a:r>
              <a:rPr lang="en-US" dirty="0">
                <a:hlinkClick r:id="rId2"/>
              </a:rPr>
              <a:t>https://connect.mheducation.com/class/m-garbrecht-bio-211---summer-2019</a:t>
            </a:r>
            <a:r>
              <a:rPr lang="en-US" dirty="0"/>
              <a:t> </a:t>
            </a:r>
          </a:p>
        </p:txBody>
      </p:sp>
      <p:sp>
        <p:nvSpPr>
          <p:cNvPr id="4" name="TextBox 3"/>
          <p:cNvSpPr txBox="1"/>
          <p:nvPr/>
        </p:nvSpPr>
        <p:spPr>
          <a:xfrm>
            <a:off x="964642" y="3022101"/>
            <a:ext cx="7874558" cy="1200329"/>
          </a:xfrm>
          <a:prstGeom prst="rect">
            <a:avLst/>
          </a:prstGeom>
          <a:noFill/>
        </p:spPr>
        <p:txBody>
          <a:bodyPr wrap="square" rtlCol="0">
            <a:spAutoFit/>
          </a:bodyPr>
          <a:lstStyle/>
          <a:p>
            <a:pPr marL="285750" indent="-285750">
              <a:buFont typeface="Arial"/>
              <a:buChar char="•"/>
            </a:pPr>
            <a:r>
              <a:rPr lang="en-US" dirty="0"/>
              <a:t>Registration code comes with the card you purchased from the bookstore</a:t>
            </a:r>
          </a:p>
          <a:p>
            <a:pPr marL="285750" indent="-285750">
              <a:buFont typeface="Arial"/>
              <a:buChar char="•"/>
            </a:pPr>
            <a:r>
              <a:rPr lang="en-US" dirty="0"/>
              <a:t>Gives you access to tutorials, videos, quizzes, and assignments that you will be REQUIRED to complete (more information coming).</a:t>
            </a:r>
          </a:p>
          <a:p>
            <a:endParaRPr lang="en-US" dirty="0"/>
          </a:p>
        </p:txBody>
      </p:sp>
    </p:spTree>
    <p:extLst>
      <p:ext uri="{BB962C8B-B14F-4D97-AF65-F5344CB8AC3E}">
        <p14:creationId xmlns:p14="http://schemas.microsoft.com/office/powerpoint/2010/main" val="11263273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209490"/>
            <a:ext cx="2890535" cy="400110"/>
          </a:xfrm>
          <a:prstGeom prst="rect">
            <a:avLst/>
          </a:prstGeom>
          <a:noFill/>
        </p:spPr>
        <p:txBody>
          <a:bodyPr wrap="none" rtlCol="0">
            <a:spAutoFit/>
          </a:bodyPr>
          <a:lstStyle/>
          <a:p>
            <a:r>
              <a:rPr lang="en-US" sz="2000" u="sng" dirty="0">
                <a:solidFill>
                  <a:schemeClr val="tx2"/>
                </a:solidFill>
              </a:rPr>
              <a:t>Nucleic Acids : DNA / RNA</a:t>
            </a:r>
          </a:p>
        </p:txBody>
      </p:sp>
      <p:pic>
        <p:nvPicPr>
          <p:cNvPr id="5" name="Picture 4" descr="f4-02a_nucleotides_and__c.jpg"/>
          <p:cNvPicPr>
            <a:picLocks noChangeAspect="1"/>
          </p:cNvPicPr>
          <p:nvPr/>
        </p:nvPicPr>
        <p:blipFill>
          <a:blip r:embed="rId2" cstate="print"/>
          <a:stretch>
            <a:fillRect/>
          </a:stretch>
        </p:blipFill>
        <p:spPr>
          <a:xfrm>
            <a:off x="0" y="3657600"/>
            <a:ext cx="2768600" cy="3048000"/>
          </a:xfrm>
          <a:prstGeom prst="rect">
            <a:avLst/>
          </a:prstGeom>
        </p:spPr>
      </p:pic>
      <p:sp>
        <p:nvSpPr>
          <p:cNvPr id="6" name="TextBox 5"/>
          <p:cNvSpPr txBox="1"/>
          <p:nvPr/>
        </p:nvSpPr>
        <p:spPr>
          <a:xfrm>
            <a:off x="241169" y="792539"/>
            <a:ext cx="7446975" cy="1200329"/>
          </a:xfrm>
          <a:prstGeom prst="rect">
            <a:avLst/>
          </a:prstGeom>
          <a:noFill/>
        </p:spPr>
        <p:txBody>
          <a:bodyPr wrap="none" rtlCol="0">
            <a:spAutoFit/>
          </a:bodyPr>
          <a:lstStyle/>
          <a:p>
            <a:r>
              <a:rPr lang="en-US" dirty="0"/>
              <a:t>DNA – deoxyribonucleic acid</a:t>
            </a:r>
          </a:p>
          <a:p>
            <a:pPr lvl="1">
              <a:buFont typeface="Wingdings" pitchFamily="2" charset="2"/>
              <a:buChar char="ü"/>
            </a:pPr>
            <a:r>
              <a:rPr lang="en-US" dirty="0"/>
              <a:t>	carries the genetic information of a cell-needed for making proteins</a:t>
            </a:r>
          </a:p>
          <a:p>
            <a:pPr lvl="1">
              <a:buFont typeface="Wingdings" pitchFamily="2" charset="2"/>
              <a:buChar char="ü"/>
            </a:pPr>
            <a:r>
              <a:rPr lang="en-US" dirty="0"/>
              <a:t>      nucleic acids are extremely long polymers of NUCLEOTIDES</a:t>
            </a:r>
          </a:p>
          <a:p>
            <a:pPr lvl="1">
              <a:buFont typeface="Wingdings" pitchFamily="2" charset="2"/>
              <a:buChar char="ü"/>
            </a:pPr>
            <a:r>
              <a:rPr lang="en-US" dirty="0"/>
              <a:t>      remains inside the nucleus of the cell</a:t>
            </a:r>
          </a:p>
        </p:txBody>
      </p:sp>
      <p:sp>
        <p:nvSpPr>
          <p:cNvPr id="7" name="TextBox 6"/>
          <p:cNvSpPr txBox="1"/>
          <p:nvPr/>
        </p:nvSpPr>
        <p:spPr>
          <a:xfrm>
            <a:off x="2971800" y="3810000"/>
            <a:ext cx="184731" cy="369332"/>
          </a:xfrm>
          <a:prstGeom prst="rect">
            <a:avLst/>
          </a:prstGeom>
          <a:noFill/>
        </p:spPr>
        <p:txBody>
          <a:bodyPr wrap="none" rtlCol="0">
            <a:spAutoFit/>
          </a:bodyPr>
          <a:lstStyle/>
          <a:p>
            <a:endParaRPr lang="en-US" dirty="0"/>
          </a:p>
        </p:txBody>
      </p:sp>
      <p:sp>
        <p:nvSpPr>
          <p:cNvPr id="8" name="TextBox 7"/>
          <p:cNvSpPr txBox="1"/>
          <p:nvPr/>
        </p:nvSpPr>
        <p:spPr>
          <a:xfrm>
            <a:off x="228600" y="2304871"/>
            <a:ext cx="8915400" cy="1200329"/>
          </a:xfrm>
          <a:prstGeom prst="rect">
            <a:avLst/>
          </a:prstGeom>
          <a:noFill/>
        </p:spPr>
        <p:txBody>
          <a:bodyPr wrap="square" rtlCol="0">
            <a:spAutoFit/>
          </a:bodyPr>
          <a:lstStyle/>
          <a:p>
            <a:r>
              <a:rPr lang="en-US" dirty="0"/>
              <a:t>RNA – ribonucleic acid</a:t>
            </a:r>
          </a:p>
          <a:p>
            <a:pPr lvl="1">
              <a:buFont typeface="Wingdings" pitchFamily="2" charset="2"/>
              <a:buChar char="ü"/>
            </a:pPr>
            <a:r>
              <a:rPr lang="en-US" dirty="0"/>
              <a:t>	chemically similar to DNA</a:t>
            </a:r>
          </a:p>
          <a:p>
            <a:pPr lvl="1">
              <a:buFont typeface="Wingdings" pitchFamily="2" charset="2"/>
              <a:buChar char="ü"/>
            </a:pPr>
            <a:r>
              <a:rPr lang="en-US" dirty="0"/>
              <a:t>      functions as a disposable “copy” of DNA used in the actual production of proteins in the cytoplasm – don’t want to risk damage to DNA!!!!	</a:t>
            </a:r>
          </a:p>
        </p:txBody>
      </p:sp>
      <p:sp>
        <p:nvSpPr>
          <p:cNvPr id="3" name="5-Point Star 2"/>
          <p:cNvSpPr/>
          <p:nvPr/>
        </p:nvSpPr>
        <p:spPr>
          <a:xfrm>
            <a:off x="1219200" y="4038600"/>
            <a:ext cx="304800" cy="30480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721621" y="4343400"/>
            <a:ext cx="4281428" cy="923330"/>
          </a:xfrm>
          <a:prstGeom prst="rect">
            <a:avLst/>
          </a:prstGeom>
          <a:noFill/>
        </p:spPr>
        <p:txBody>
          <a:bodyPr wrap="none" rtlCol="0">
            <a:spAutoFit/>
          </a:bodyPr>
          <a:lstStyle/>
          <a:p>
            <a:r>
              <a:rPr lang="en-US" dirty="0"/>
              <a:t>DNA : Adenine, Guanine, Cytosine, </a:t>
            </a:r>
            <a:r>
              <a:rPr lang="en-US" i="1" dirty="0">
                <a:solidFill>
                  <a:srgbClr val="FF0000"/>
                </a:solidFill>
              </a:rPr>
              <a:t>Thymine</a:t>
            </a:r>
          </a:p>
          <a:p>
            <a:endParaRPr lang="en-US" i="1" dirty="0">
              <a:solidFill>
                <a:srgbClr val="FF0000"/>
              </a:solidFill>
            </a:endParaRPr>
          </a:p>
          <a:p>
            <a:r>
              <a:rPr lang="en-US" dirty="0"/>
              <a:t>RNA : Adenine, Guanine, Cytosine, </a:t>
            </a:r>
            <a:r>
              <a:rPr lang="en-US" i="1" dirty="0">
                <a:solidFill>
                  <a:srgbClr val="FF0000"/>
                </a:solidFill>
              </a:rPr>
              <a:t>Uracil</a:t>
            </a:r>
          </a:p>
        </p:txBody>
      </p:sp>
      <p:sp>
        <p:nvSpPr>
          <p:cNvPr id="9" name="TextBox 8">
            <a:extLst>
              <a:ext uri="{FF2B5EF4-FFF2-40B4-BE49-F238E27FC236}">
                <a16:creationId xmlns:a16="http://schemas.microsoft.com/office/drawing/2014/main" id="{5D815D38-F9B7-0841-B67D-894C17AFE3D6}"/>
              </a:ext>
            </a:extLst>
          </p:cNvPr>
          <p:cNvSpPr txBox="1"/>
          <p:nvPr/>
        </p:nvSpPr>
        <p:spPr>
          <a:xfrm>
            <a:off x="3064165" y="3787002"/>
            <a:ext cx="5961440" cy="369332"/>
          </a:xfrm>
          <a:prstGeom prst="rect">
            <a:avLst/>
          </a:prstGeom>
          <a:noFill/>
        </p:spPr>
        <p:txBody>
          <a:bodyPr wrap="none" rtlCol="0">
            <a:spAutoFit/>
          </a:bodyPr>
          <a:lstStyle/>
          <a:p>
            <a:pPr marL="285750" indent="-285750">
              <a:buFont typeface="Arial" panose="020B0604020202020204" pitchFamily="34" charset="0"/>
              <a:buChar char="•"/>
            </a:pPr>
            <a:r>
              <a:rPr lang="en-US" dirty="0"/>
              <a:t>Both nucleic acids are composed of 4 different nucleotides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6200" y="285690"/>
            <a:ext cx="2491259" cy="400110"/>
          </a:xfrm>
          <a:prstGeom prst="rect">
            <a:avLst/>
          </a:prstGeom>
          <a:noFill/>
        </p:spPr>
        <p:txBody>
          <a:bodyPr wrap="none" rtlCol="0">
            <a:spAutoFit/>
          </a:bodyPr>
          <a:lstStyle/>
          <a:p>
            <a:r>
              <a:rPr lang="en-US" sz="2000" dirty="0"/>
              <a:t>Nucleic Acid Structure</a:t>
            </a:r>
          </a:p>
        </p:txBody>
      </p:sp>
      <p:pic>
        <p:nvPicPr>
          <p:cNvPr id="3" name="Picture 2" descr="f4-03_dna_structure_c.jpg"/>
          <p:cNvPicPr>
            <a:picLocks noChangeAspect="1"/>
          </p:cNvPicPr>
          <p:nvPr/>
        </p:nvPicPr>
        <p:blipFill rotWithShape="1">
          <a:blip r:embed="rId2" cstate="print"/>
          <a:srcRect l="23873" t="26281" r="23873" b="-1508"/>
          <a:stretch/>
        </p:blipFill>
        <p:spPr>
          <a:xfrm>
            <a:off x="204182" y="76200"/>
            <a:ext cx="3377218" cy="5644896"/>
          </a:xfrm>
          <a:prstGeom prst="rect">
            <a:avLst/>
          </a:prstGeom>
        </p:spPr>
      </p:pic>
      <p:sp>
        <p:nvSpPr>
          <p:cNvPr id="4" name="TextBox 3"/>
          <p:cNvSpPr txBox="1"/>
          <p:nvPr/>
        </p:nvSpPr>
        <p:spPr>
          <a:xfrm>
            <a:off x="3079025" y="838200"/>
            <a:ext cx="5638800" cy="1754326"/>
          </a:xfrm>
          <a:prstGeom prst="rect">
            <a:avLst/>
          </a:prstGeom>
          <a:noFill/>
        </p:spPr>
        <p:txBody>
          <a:bodyPr wrap="square" rtlCol="0">
            <a:spAutoFit/>
          </a:bodyPr>
          <a:lstStyle/>
          <a:p>
            <a:pPr>
              <a:buFont typeface="Arial" pitchFamily="34" charset="0"/>
              <a:buChar char="•"/>
            </a:pPr>
            <a:r>
              <a:rPr lang="en-US" dirty="0"/>
              <a:t>DNA is a double stranded molecule that takes on  a </a:t>
            </a:r>
            <a:r>
              <a:rPr lang="en-US" dirty="0">
                <a:solidFill>
                  <a:srgbClr val="FF0000"/>
                </a:solidFill>
              </a:rPr>
              <a:t>DOUBLE HELIX </a:t>
            </a:r>
            <a:r>
              <a:rPr lang="en-US" dirty="0"/>
              <a:t>conformation</a:t>
            </a:r>
          </a:p>
          <a:p>
            <a:pPr lvl="1">
              <a:buFont typeface="Wingdings" pitchFamily="2" charset="2"/>
              <a:buChar char="ü"/>
            </a:pPr>
            <a:endParaRPr lang="en-US" dirty="0"/>
          </a:p>
          <a:p>
            <a:pPr lvl="1">
              <a:buFont typeface="Wingdings" pitchFamily="2" charset="2"/>
              <a:buChar char="ü"/>
            </a:pPr>
            <a:r>
              <a:rPr lang="en-US" dirty="0"/>
              <a:t>Nucleotides are bound to each other via </a:t>
            </a:r>
            <a:r>
              <a:rPr lang="en-US" dirty="0">
                <a:solidFill>
                  <a:srgbClr val="FF0000"/>
                </a:solidFill>
              </a:rPr>
              <a:t>HYDROGEN BONDS</a:t>
            </a:r>
            <a:r>
              <a:rPr lang="en-US" dirty="0"/>
              <a:t> </a:t>
            </a:r>
          </a:p>
          <a:p>
            <a:pPr>
              <a:buFont typeface="Arial" pitchFamily="34" charset="0"/>
              <a:buChar char="•"/>
            </a:pPr>
            <a:endParaRPr lang="en-US" dirty="0"/>
          </a:p>
        </p:txBody>
      </p:sp>
      <p:sp>
        <p:nvSpPr>
          <p:cNvPr id="5" name="Up Arrow 4"/>
          <p:cNvSpPr/>
          <p:nvPr/>
        </p:nvSpPr>
        <p:spPr>
          <a:xfrm>
            <a:off x="1828800" y="5334000"/>
            <a:ext cx="228600" cy="5334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38200" y="5995978"/>
            <a:ext cx="2242884" cy="369332"/>
          </a:xfrm>
          <a:prstGeom prst="rect">
            <a:avLst/>
          </a:prstGeom>
          <a:noFill/>
        </p:spPr>
        <p:txBody>
          <a:bodyPr wrap="none" rtlCol="0">
            <a:spAutoFit/>
          </a:bodyPr>
          <a:lstStyle/>
          <a:p>
            <a:r>
              <a:rPr lang="en-US" dirty="0">
                <a:solidFill>
                  <a:srgbClr val="FF0000"/>
                </a:solidFill>
              </a:rPr>
              <a:t>HYDROGEN BONDING</a:t>
            </a:r>
          </a:p>
        </p:txBody>
      </p:sp>
      <p:pic>
        <p:nvPicPr>
          <p:cNvPr id="7" name="Picture 2"/>
          <p:cNvPicPr>
            <a:picLocks noChangeAspect="1" noChangeArrowheads="1"/>
          </p:cNvPicPr>
          <p:nvPr/>
        </p:nvPicPr>
        <p:blipFill>
          <a:blip r:embed="rId3" cstate="print"/>
          <a:srcRect/>
          <a:stretch>
            <a:fillRect/>
          </a:stretch>
        </p:blipFill>
        <p:spPr bwMode="auto">
          <a:xfrm>
            <a:off x="3429000" y="2311382"/>
            <a:ext cx="4114800" cy="4546618"/>
          </a:xfrm>
          <a:prstGeom prst="rect">
            <a:avLst/>
          </a:prstGeom>
          <a:noFill/>
          <a:ln w="9525">
            <a:noFill/>
            <a:miter lim="800000"/>
            <a:headEnd/>
            <a:tailEnd/>
          </a:ln>
          <a:effectLst/>
        </p:spPr>
      </p:pic>
      <p:sp>
        <p:nvSpPr>
          <p:cNvPr id="8" name="TextBox 7"/>
          <p:cNvSpPr txBox="1"/>
          <p:nvPr/>
        </p:nvSpPr>
        <p:spPr>
          <a:xfrm>
            <a:off x="7339617" y="2286000"/>
            <a:ext cx="1956783" cy="923330"/>
          </a:xfrm>
          <a:prstGeom prst="rect">
            <a:avLst/>
          </a:prstGeom>
          <a:noFill/>
        </p:spPr>
        <p:txBody>
          <a:bodyPr wrap="square" rtlCol="0">
            <a:spAutoFit/>
          </a:bodyPr>
          <a:lstStyle/>
          <a:p>
            <a:r>
              <a:rPr lang="en-US" b="1" dirty="0">
                <a:solidFill>
                  <a:schemeClr val="accent5"/>
                </a:solidFill>
              </a:rPr>
              <a:t>* RNA is single strand </a:t>
            </a:r>
            <a:r>
              <a:rPr lang="en-US" b="1">
                <a:solidFill>
                  <a:schemeClr val="accent5"/>
                </a:solidFill>
              </a:rPr>
              <a:t>of nucleotides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0" y="304800"/>
            <a:ext cx="899605" cy="461665"/>
          </a:xfrm>
          <a:prstGeom prst="rect">
            <a:avLst/>
          </a:prstGeom>
          <a:noFill/>
        </p:spPr>
        <p:txBody>
          <a:bodyPr wrap="none" rtlCol="0">
            <a:spAutoFit/>
          </a:bodyPr>
          <a:lstStyle/>
          <a:p>
            <a:r>
              <a:rPr lang="en-US" sz="2400" dirty="0"/>
              <a:t>Lipids</a:t>
            </a:r>
          </a:p>
        </p:txBody>
      </p:sp>
      <p:sp>
        <p:nvSpPr>
          <p:cNvPr id="3" name="TextBox 2"/>
          <p:cNvSpPr txBox="1"/>
          <p:nvPr/>
        </p:nvSpPr>
        <p:spPr>
          <a:xfrm>
            <a:off x="1371600" y="1143000"/>
            <a:ext cx="6019800" cy="646331"/>
          </a:xfrm>
          <a:prstGeom prst="rect">
            <a:avLst/>
          </a:prstGeom>
          <a:noFill/>
        </p:spPr>
        <p:txBody>
          <a:bodyPr wrap="square" rtlCol="0">
            <a:spAutoFit/>
          </a:bodyPr>
          <a:lstStyle/>
          <a:p>
            <a:pPr algn="ctr"/>
            <a:r>
              <a:rPr lang="en-US" dirty="0"/>
              <a:t>Lipids are organic, hydrophobic molecules that play a large number of roles in human physiology</a:t>
            </a:r>
          </a:p>
        </p:txBody>
      </p:sp>
      <p:sp>
        <p:nvSpPr>
          <p:cNvPr id="4" name="TextBox 3"/>
          <p:cNvSpPr txBox="1"/>
          <p:nvPr/>
        </p:nvSpPr>
        <p:spPr>
          <a:xfrm>
            <a:off x="304800" y="1981200"/>
            <a:ext cx="8610601" cy="4801314"/>
          </a:xfrm>
          <a:prstGeom prst="rect">
            <a:avLst/>
          </a:prstGeom>
          <a:noFill/>
        </p:spPr>
        <p:txBody>
          <a:bodyPr wrap="square" rtlCol="0">
            <a:spAutoFit/>
          </a:bodyPr>
          <a:lstStyle/>
          <a:p>
            <a:r>
              <a:rPr lang="en-US" dirty="0"/>
              <a:t>5 Major types of lipids :</a:t>
            </a:r>
          </a:p>
          <a:p>
            <a:endParaRPr lang="en-US" dirty="0"/>
          </a:p>
          <a:p>
            <a:pPr marL="342900" indent="-342900">
              <a:buFont typeface="+mj-lt"/>
              <a:buAutoNum type="arabicPeriod"/>
            </a:pPr>
            <a:r>
              <a:rPr lang="en-US" b="1" dirty="0"/>
              <a:t>Fatty acids</a:t>
            </a:r>
            <a:r>
              <a:rPr lang="en-US" dirty="0"/>
              <a:t>: Fairly small molecules which are often precursors to triglycerides</a:t>
            </a:r>
          </a:p>
          <a:p>
            <a:pPr marL="342900" indent="-342900"/>
            <a:endParaRPr lang="en-US" dirty="0"/>
          </a:p>
          <a:p>
            <a:pPr marL="342900" indent="-342900"/>
            <a:r>
              <a:rPr lang="en-US" dirty="0"/>
              <a:t>2.    </a:t>
            </a:r>
            <a:r>
              <a:rPr lang="en-US" b="1" dirty="0"/>
              <a:t>Triglycerides</a:t>
            </a:r>
            <a:r>
              <a:rPr lang="en-US" dirty="0"/>
              <a:t>: Molecule consisting of glycerol bound to three fatty acids via DEHYDRATION SYNTHESIS. Common type of fat found in foods we eat</a:t>
            </a:r>
          </a:p>
          <a:p>
            <a:pPr marL="342900" indent="-342900"/>
            <a:endParaRPr lang="en-US" dirty="0"/>
          </a:p>
          <a:p>
            <a:pPr marL="342900" indent="-342900"/>
            <a:r>
              <a:rPr lang="en-US" dirty="0"/>
              <a:t>3.    </a:t>
            </a:r>
            <a:r>
              <a:rPr lang="en-US" b="1" dirty="0"/>
              <a:t>Phospholipids</a:t>
            </a:r>
            <a:r>
              <a:rPr lang="en-US" dirty="0"/>
              <a:t>: Similar to triglycerides except one fatty acid is replaced by a PHOSPHATE group. Very important component of all cell membranes</a:t>
            </a:r>
          </a:p>
          <a:p>
            <a:pPr marL="342900" indent="-342900"/>
            <a:endParaRPr lang="en-US" dirty="0"/>
          </a:p>
          <a:p>
            <a:pPr marL="342900" indent="-342900"/>
            <a:r>
              <a:rPr lang="en-US" dirty="0"/>
              <a:t>4.    </a:t>
            </a:r>
            <a:r>
              <a:rPr lang="en-US" b="1" dirty="0" err="1"/>
              <a:t>Eicosanoids</a:t>
            </a:r>
            <a:r>
              <a:rPr lang="en-US" dirty="0"/>
              <a:t>: 20-carbon lipid derived from </a:t>
            </a:r>
            <a:r>
              <a:rPr lang="en-US" dirty="0" err="1"/>
              <a:t>arachadonic</a:t>
            </a:r>
            <a:r>
              <a:rPr lang="en-US" dirty="0"/>
              <a:t> acid that play an important role in inflammation, cell signaling, blood clotting (prostaglandins)</a:t>
            </a:r>
          </a:p>
          <a:p>
            <a:pPr marL="342900" indent="-342900"/>
            <a:endParaRPr lang="en-US" dirty="0"/>
          </a:p>
          <a:p>
            <a:pPr marL="342900" indent="-342900"/>
            <a:r>
              <a:rPr lang="en-US" dirty="0"/>
              <a:t>5.    </a:t>
            </a:r>
            <a:r>
              <a:rPr lang="en-US" b="1" dirty="0"/>
              <a:t>Steroids</a:t>
            </a:r>
            <a:r>
              <a:rPr lang="en-US" dirty="0"/>
              <a:t>: 17-carbon, 4-ring lipid. Cholesterol is the “parent” steroid. Hormones like testosterone, estrogen, </a:t>
            </a:r>
            <a:r>
              <a:rPr lang="en-US" dirty="0" err="1"/>
              <a:t>cortisol</a:t>
            </a:r>
            <a:r>
              <a:rPr lang="en-US" dirty="0"/>
              <a:t> are steroids derived from cholesterol.</a:t>
            </a:r>
          </a:p>
          <a:p>
            <a:pPr marL="1257300" lvl="2" indent="-342900">
              <a:buFont typeface="Arial" pitchFamily="34" charset="0"/>
              <a:buChar char="•"/>
            </a:pPr>
            <a:endParaRPr lang="en-US" dirty="0"/>
          </a:p>
          <a:p>
            <a:pPr marL="342900" indent="-342900"/>
            <a:r>
              <a:rPr lang="en-US" dirty="0"/>
              <a: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76200"/>
            <a:ext cx="4198393" cy="400110"/>
          </a:xfrm>
          <a:prstGeom prst="rect">
            <a:avLst/>
          </a:prstGeom>
          <a:noFill/>
        </p:spPr>
        <p:txBody>
          <a:bodyPr wrap="none" rtlCol="0">
            <a:spAutoFit/>
          </a:bodyPr>
          <a:lstStyle/>
          <a:p>
            <a:r>
              <a:rPr lang="en-US" sz="2000" u="sng" dirty="0"/>
              <a:t>Chemical characteristics of some lipids</a:t>
            </a:r>
          </a:p>
        </p:txBody>
      </p:sp>
      <p:pic>
        <p:nvPicPr>
          <p:cNvPr id="3" name="Picture 2" descr="f2-19_triglyceride_fat__c.jpg"/>
          <p:cNvPicPr>
            <a:picLocks noChangeAspect="1"/>
          </p:cNvPicPr>
          <p:nvPr/>
        </p:nvPicPr>
        <p:blipFill>
          <a:blip r:embed="rId2" cstate="print"/>
          <a:srcRect t="20000"/>
          <a:stretch>
            <a:fillRect/>
          </a:stretch>
        </p:blipFill>
        <p:spPr>
          <a:xfrm>
            <a:off x="0" y="555322"/>
            <a:ext cx="4876800" cy="4118805"/>
          </a:xfrm>
          <a:prstGeom prst="rect">
            <a:avLst/>
          </a:prstGeom>
        </p:spPr>
      </p:pic>
      <p:sp>
        <p:nvSpPr>
          <p:cNvPr id="5" name="TextBox 4"/>
          <p:cNvSpPr txBox="1"/>
          <p:nvPr/>
        </p:nvSpPr>
        <p:spPr>
          <a:xfrm>
            <a:off x="4876800" y="761286"/>
            <a:ext cx="4267200" cy="3693319"/>
          </a:xfrm>
          <a:prstGeom prst="rect">
            <a:avLst/>
          </a:prstGeom>
          <a:noFill/>
        </p:spPr>
        <p:txBody>
          <a:bodyPr wrap="square" rtlCol="0">
            <a:spAutoFit/>
          </a:bodyPr>
          <a:lstStyle/>
          <a:p>
            <a:pPr>
              <a:buFont typeface="Arial" pitchFamily="34" charset="0"/>
              <a:buChar char="•"/>
            </a:pPr>
            <a:r>
              <a:rPr lang="en-US" dirty="0"/>
              <a:t>Saturated fats have fatty acid tails that are “saturated” with hydrogen </a:t>
            </a:r>
          </a:p>
          <a:p>
            <a:pPr lvl="1">
              <a:buFont typeface="Wingdings" pitchFamily="2" charset="2"/>
              <a:buChar char="ü"/>
            </a:pPr>
            <a:r>
              <a:rPr lang="en-US" dirty="0"/>
              <a:t>Carbon can form 4 chemical bonds</a:t>
            </a:r>
          </a:p>
          <a:p>
            <a:pPr lvl="1">
              <a:buFont typeface="Wingdings" pitchFamily="2" charset="2"/>
              <a:buChar char="ü"/>
            </a:pPr>
            <a:r>
              <a:rPr lang="en-US" dirty="0"/>
              <a:t>Overconsumption linked to CV diseases</a:t>
            </a:r>
          </a:p>
          <a:p>
            <a:pPr lvl="1">
              <a:buFont typeface="Wingdings" pitchFamily="2" charset="2"/>
              <a:buChar char="ü"/>
            </a:pPr>
            <a:endParaRPr lang="en-US" dirty="0"/>
          </a:p>
          <a:p>
            <a:pPr>
              <a:buFont typeface="Arial" pitchFamily="34" charset="0"/>
              <a:buChar char="•"/>
            </a:pPr>
            <a:r>
              <a:rPr lang="en-US" dirty="0"/>
              <a:t>Unsaturated fats have fatty acid tails that are not saturated with hydrogen</a:t>
            </a:r>
          </a:p>
          <a:p>
            <a:pPr lvl="1">
              <a:buFont typeface="Wingdings" pitchFamily="2" charset="2"/>
              <a:buChar char="ü"/>
            </a:pPr>
            <a:r>
              <a:rPr lang="en-US" dirty="0"/>
              <a:t>One or more carbon atoms have double bonds to other carbon atoms</a:t>
            </a:r>
          </a:p>
          <a:p>
            <a:pPr lvl="1">
              <a:buFont typeface="Wingdings" pitchFamily="2" charset="2"/>
              <a:buChar char="ü"/>
            </a:pPr>
            <a:r>
              <a:rPr lang="en-US" dirty="0"/>
              <a:t>Liquid at room temp (Oil)</a:t>
            </a:r>
          </a:p>
          <a:p>
            <a:pPr lvl="1">
              <a:buFont typeface="Wingdings" pitchFamily="2" charset="2"/>
              <a:buChar char="ü"/>
            </a:pPr>
            <a:r>
              <a:rPr lang="en-US" dirty="0"/>
              <a:t>Come from plants (olive oil, corn oil, etc…)</a:t>
            </a:r>
          </a:p>
        </p:txBody>
      </p:sp>
      <p:sp>
        <p:nvSpPr>
          <p:cNvPr id="6" name="TextBox 5"/>
          <p:cNvSpPr txBox="1"/>
          <p:nvPr/>
        </p:nvSpPr>
        <p:spPr>
          <a:xfrm>
            <a:off x="3962399" y="5181600"/>
            <a:ext cx="4953001" cy="1200329"/>
          </a:xfrm>
          <a:prstGeom prst="rect">
            <a:avLst/>
          </a:prstGeom>
          <a:noFill/>
          <a:ln>
            <a:solidFill>
              <a:schemeClr val="accent1"/>
            </a:solidFill>
          </a:ln>
        </p:spPr>
        <p:txBody>
          <a:bodyPr wrap="square" rtlCol="0">
            <a:spAutoFit/>
          </a:bodyPr>
          <a:lstStyle/>
          <a:p>
            <a:r>
              <a:rPr lang="en-US" dirty="0">
                <a:solidFill>
                  <a:schemeClr val="tx2"/>
                </a:solidFill>
              </a:rPr>
              <a:t>Carbon/Carbon double bonds in unsaturated fats causes kinks and bends in F.A. tail, preventing molecules from packing together (stays liquid at room temp.)</a:t>
            </a:r>
          </a:p>
        </p:txBody>
      </p:sp>
      <p:pic>
        <p:nvPicPr>
          <p:cNvPr id="1026" name="Picture 2"/>
          <p:cNvPicPr>
            <a:picLocks noChangeAspect="1" noChangeArrowheads="1"/>
          </p:cNvPicPr>
          <p:nvPr/>
        </p:nvPicPr>
        <p:blipFill>
          <a:blip r:embed="rId3" cstate="print"/>
          <a:srcRect/>
          <a:stretch>
            <a:fillRect/>
          </a:stretch>
        </p:blipFill>
        <p:spPr bwMode="auto">
          <a:xfrm>
            <a:off x="381000" y="4674127"/>
            <a:ext cx="2514600" cy="2107673"/>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2-20c_a_simplified_rep_c.jpg"/>
          <p:cNvPicPr>
            <a:picLocks noChangeAspect="1"/>
          </p:cNvPicPr>
          <p:nvPr/>
        </p:nvPicPr>
        <p:blipFill>
          <a:blip r:embed="rId2" cstate="print"/>
          <a:stretch>
            <a:fillRect/>
          </a:stretch>
        </p:blipFill>
        <p:spPr>
          <a:xfrm>
            <a:off x="381000" y="1424920"/>
            <a:ext cx="2667000" cy="4290080"/>
          </a:xfrm>
          <a:prstGeom prst="rect">
            <a:avLst/>
          </a:prstGeom>
        </p:spPr>
      </p:pic>
      <p:sp>
        <p:nvSpPr>
          <p:cNvPr id="3" name="TextBox 2"/>
          <p:cNvSpPr txBox="1"/>
          <p:nvPr/>
        </p:nvSpPr>
        <p:spPr>
          <a:xfrm>
            <a:off x="2362200" y="76200"/>
            <a:ext cx="4198393" cy="400110"/>
          </a:xfrm>
          <a:prstGeom prst="rect">
            <a:avLst/>
          </a:prstGeom>
          <a:noFill/>
        </p:spPr>
        <p:txBody>
          <a:bodyPr wrap="none" rtlCol="0">
            <a:spAutoFit/>
          </a:bodyPr>
          <a:lstStyle/>
          <a:p>
            <a:r>
              <a:rPr lang="en-US" sz="2000" u="sng" dirty="0"/>
              <a:t>Chemical characteristics of some lipids</a:t>
            </a:r>
          </a:p>
        </p:txBody>
      </p:sp>
      <p:sp>
        <p:nvSpPr>
          <p:cNvPr id="4" name="TextBox 3"/>
          <p:cNvSpPr txBox="1"/>
          <p:nvPr/>
        </p:nvSpPr>
        <p:spPr>
          <a:xfrm>
            <a:off x="3962400" y="838200"/>
            <a:ext cx="5181600" cy="3693319"/>
          </a:xfrm>
          <a:prstGeom prst="rect">
            <a:avLst/>
          </a:prstGeom>
          <a:noFill/>
        </p:spPr>
        <p:txBody>
          <a:bodyPr wrap="square" rtlCol="0">
            <a:spAutoFit/>
          </a:bodyPr>
          <a:lstStyle/>
          <a:p>
            <a:pPr>
              <a:buFont typeface="Arial" pitchFamily="34" charset="0"/>
              <a:buChar char="•"/>
            </a:pPr>
            <a:r>
              <a:rPr lang="en-US" dirty="0"/>
              <a:t>Phospholipids are a major component of all cell membranes</a:t>
            </a:r>
          </a:p>
          <a:p>
            <a:pPr>
              <a:buFont typeface="Arial" pitchFamily="34" charset="0"/>
              <a:buChar char="•"/>
            </a:pPr>
            <a:endParaRPr lang="en-US" dirty="0"/>
          </a:p>
          <a:p>
            <a:pPr>
              <a:buFont typeface="Arial" pitchFamily="34" charset="0"/>
              <a:buChar char="•"/>
            </a:pPr>
            <a:r>
              <a:rPr lang="en-US" dirty="0"/>
              <a:t>Head region is composed of glycerol and a phosphate group</a:t>
            </a:r>
          </a:p>
          <a:p>
            <a:pPr lvl="1">
              <a:buFont typeface="Wingdings" pitchFamily="2" charset="2"/>
              <a:buChar char="ü"/>
            </a:pPr>
            <a:r>
              <a:rPr lang="en-US" dirty="0"/>
              <a:t>Makes the head region very </a:t>
            </a:r>
            <a:r>
              <a:rPr lang="en-US" u="sng" dirty="0"/>
              <a:t>POLAR</a:t>
            </a:r>
            <a:r>
              <a:rPr lang="en-US" dirty="0"/>
              <a:t> AND </a:t>
            </a:r>
            <a:r>
              <a:rPr lang="en-US" u="sng" dirty="0"/>
              <a:t>HYDROPHILIC</a:t>
            </a:r>
            <a:r>
              <a:rPr lang="en-US" dirty="0"/>
              <a:t>!</a:t>
            </a:r>
          </a:p>
          <a:p>
            <a:pPr lvl="1">
              <a:buFont typeface="Wingdings" pitchFamily="2" charset="2"/>
              <a:buChar char="ü"/>
            </a:pPr>
            <a:endParaRPr lang="en-US" dirty="0"/>
          </a:p>
          <a:p>
            <a:pPr>
              <a:buFont typeface="Arial" pitchFamily="34" charset="0"/>
              <a:buChar char="•"/>
            </a:pPr>
            <a:r>
              <a:rPr lang="en-US" dirty="0"/>
              <a:t>Fatty acid tail is largely </a:t>
            </a:r>
            <a:r>
              <a:rPr lang="en-US" u="sng" dirty="0"/>
              <a:t>NONPOLAR</a:t>
            </a:r>
            <a:r>
              <a:rPr lang="en-US" dirty="0"/>
              <a:t> AND </a:t>
            </a:r>
            <a:r>
              <a:rPr lang="en-US" u="sng" dirty="0"/>
              <a:t>HYDROPHOBIC</a:t>
            </a:r>
          </a:p>
          <a:p>
            <a:pPr>
              <a:buFont typeface="Arial" pitchFamily="34" charset="0"/>
              <a:buChar char="•"/>
            </a:pPr>
            <a:endParaRPr lang="en-US" u="sng" dirty="0"/>
          </a:p>
          <a:p>
            <a:pPr>
              <a:buFont typeface="Arial" pitchFamily="34" charset="0"/>
              <a:buChar char="•"/>
            </a:pPr>
            <a:r>
              <a:rPr lang="en-US" dirty="0"/>
              <a:t>Molecules that have a hydrophobic AND hydrophilic regions are called </a:t>
            </a:r>
            <a:r>
              <a:rPr lang="en-US" dirty="0">
                <a:solidFill>
                  <a:srgbClr val="008000"/>
                </a:solidFill>
              </a:rPr>
              <a:t>AMPHIPATHIC</a:t>
            </a:r>
          </a:p>
        </p:txBody>
      </p:sp>
      <p:grpSp>
        <p:nvGrpSpPr>
          <p:cNvPr id="6" name="Group 29"/>
          <p:cNvGrpSpPr/>
          <p:nvPr/>
        </p:nvGrpSpPr>
        <p:grpSpPr>
          <a:xfrm>
            <a:off x="5981163" y="5532546"/>
            <a:ext cx="228600" cy="457994"/>
            <a:chOff x="4876800" y="4800600"/>
            <a:chExt cx="228600" cy="457994"/>
          </a:xfrm>
          <a:scene3d>
            <a:camera prst="orthographicFront">
              <a:rot lat="0" lon="0" rev="10800000"/>
            </a:camera>
            <a:lightRig rig="threePt" dir="t"/>
          </a:scene3d>
        </p:grpSpPr>
        <p:sp>
          <p:nvSpPr>
            <p:cNvPr id="5" name="Oval 4"/>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30"/>
          <p:cNvGrpSpPr/>
          <p:nvPr/>
        </p:nvGrpSpPr>
        <p:grpSpPr>
          <a:xfrm>
            <a:off x="5600163" y="5532546"/>
            <a:ext cx="228600" cy="457994"/>
            <a:chOff x="4876800" y="4800600"/>
            <a:chExt cx="228600" cy="457994"/>
          </a:xfrm>
          <a:scene3d>
            <a:camera prst="orthographicFront">
              <a:rot lat="0" lon="0" rev="10800000"/>
            </a:camera>
            <a:lightRig rig="threePt" dir="t"/>
          </a:scene3d>
        </p:grpSpPr>
        <p:sp>
          <p:nvSpPr>
            <p:cNvPr id="32" name="Oval 31"/>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34"/>
          <p:cNvGrpSpPr/>
          <p:nvPr/>
        </p:nvGrpSpPr>
        <p:grpSpPr>
          <a:xfrm>
            <a:off x="5295363" y="5532546"/>
            <a:ext cx="228600" cy="457994"/>
            <a:chOff x="4876800" y="4800600"/>
            <a:chExt cx="228600" cy="457994"/>
          </a:xfrm>
          <a:scene3d>
            <a:camera prst="orthographicFront">
              <a:rot lat="0" lon="0" rev="10800000"/>
            </a:camera>
            <a:lightRig rig="threePt" dir="t"/>
          </a:scene3d>
        </p:grpSpPr>
        <p:sp>
          <p:nvSpPr>
            <p:cNvPr id="36" name="Oval 35"/>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38"/>
          <p:cNvGrpSpPr/>
          <p:nvPr/>
        </p:nvGrpSpPr>
        <p:grpSpPr>
          <a:xfrm>
            <a:off x="4990563" y="5531752"/>
            <a:ext cx="228600" cy="457994"/>
            <a:chOff x="4876800" y="4800600"/>
            <a:chExt cx="228600" cy="457994"/>
          </a:xfrm>
          <a:scene3d>
            <a:camera prst="orthographicFront">
              <a:rot lat="0" lon="0" rev="10800000"/>
            </a:camera>
            <a:lightRig rig="threePt" dir="t"/>
          </a:scene3d>
        </p:grpSpPr>
        <p:sp>
          <p:nvSpPr>
            <p:cNvPr id="40" name="Oval 39"/>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42"/>
          <p:cNvGrpSpPr/>
          <p:nvPr/>
        </p:nvGrpSpPr>
        <p:grpSpPr>
          <a:xfrm>
            <a:off x="5029200" y="5181600"/>
            <a:ext cx="228600" cy="457994"/>
            <a:chOff x="4876800" y="4800600"/>
            <a:chExt cx="228600" cy="457994"/>
          </a:xfrm>
        </p:grpSpPr>
        <p:sp>
          <p:nvSpPr>
            <p:cNvPr id="44" name="Oval 43"/>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46"/>
          <p:cNvGrpSpPr/>
          <p:nvPr/>
        </p:nvGrpSpPr>
        <p:grpSpPr>
          <a:xfrm>
            <a:off x="6705600" y="5181600"/>
            <a:ext cx="228600" cy="457994"/>
            <a:chOff x="4876800" y="4800600"/>
            <a:chExt cx="228600" cy="457994"/>
          </a:xfrm>
        </p:grpSpPr>
        <p:sp>
          <p:nvSpPr>
            <p:cNvPr id="48" name="Oval 47"/>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50"/>
          <p:cNvGrpSpPr/>
          <p:nvPr/>
        </p:nvGrpSpPr>
        <p:grpSpPr>
          <a:xfrm>
            <a:off x="5334000" y="5181600"/>
            <a:ext cx="228600" cy="457994"/>
            <a:chOff x="4876800" y="4800600"/>
            <a:chExt cx="228600" cy="457994"/>
          </a:xfrm>
        </p:grpSpPr>
        <p:sp>
          <p:nvSpPr>
            <p:cNvPr id="52" name="Oval 51"/>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54"/>
          <p:cNvGrpSpPr/>
          <p:nvPr/>
        </p:nvGrpSpPr>
        <p:grpSpPr>
          <a:xfrm>
            <a:off x="5715000" y="5181600"/>
            <a:ext cx="228600" cy="457994"/>
            <a:chOff x="4876800" y="4800600"/>
            <a:chExt cx="228600" cy="457994"/>
          </a:xfrm>
        </p:grpSpPr>
        <p:sp>
          <p:nvSpPr>
            <p:cNvPr id="56" name="Oval 55"/>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58"/>
          <p:cNvGrpSpPr/>
          <p:nvPr/>
        </p:nvGrpSpPr>
        <p:grpSpPr>
          <a:xfrm>
            <a:off x="6019800" y="5181600"/>
            <a:ext cx="228600" cy="457994"/>
            <a:chOff x="4876800" y="4800600"/>
            <a:chExt cx="228600" cy="457994"/>
          </a:xfrm>
        </p:grpSpPr>
        <p:sp>
          <p:nvSpPr>
            <p:cNvPr id="60" name="Oval 59"/>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62"/>
          <p:cNvGrpSpPr/>
          <p:nvPr/>
        </p:nvGrpSpPr>
        <p:grpSpPr>
          <a:xfrm>
            <a:off x="6400800" y="5180806"/>
            <a:ext cx="228600" cy="457994"/>
            <a:chOff x="4876800" y="4800600"/>
            <a:chExt cx="228600" cy="457994"/>
          </a:xfrm>
        </p:grpSpPr>
        <p:sp>
          <p:nvSpPr>
            <p:cNvPr id="64" name="Oval 63"/>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66"/>
          <p:cNvGrpSpPr/>
          <p:nvPr/>
        </p:nvGrpSpPr>
        <p:grpSpPr>
          <a:xfrm>
            <a:off x="6666963" y="5531752"/>
            <a:ext cx="228600" cy="457994"/>
            <a:chOff x="4876800" y="4800600"/>
            <a:chExt cx="228600" cy="457994"/>
          </a:xfrm>
          <a:scene3d>
            <a:camera prst="orthographicFront">
              <a:rot lat="0" lon="0" rev="10800000"/>
            </a:camera>
            <a:lightRig rig="threePt" dir="t"/>
          </a:scene3d>
        </p:grpSpPr>
        <p:sp>
          <p:nvSpPr>
            <p:cNvPr id="68" name="Oval 67"/>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70"/>
          <p:cNvGrpSpPr/>
          <p:nvPr/>
        </p:nvGrpSpPr>
        <p:grpSpPr>
          <a:xfrm>
            <a:off x="6362163" y="5531752"/>
            <a:ext cx="228600" cy="457994"/>
            <a:chOff x="4876800" y="4800600"/>
            <a:chExt cx="228600" cy="457994"/>
          </a:xfrm>
          <a:scene3d>
            <a:camera prst="orthographicFront">
              <a:rot lat="0" lon="0" rev="10800000"/>
            </a:camera>
            <a:lightRig rig="threePt" dir="t"/>
          </a:scene3d>
        </p:grpSpPr>
        <p:sp>
          <p:nvSpPr>
            <p:cNvPr id="72" name="Oval 71"/>
            <p:cNvSpPr/>
            <p:nvPr/>
          </p:nvSpPr>
          <p:spPr>
            <a:xfrm>
              <a:off x="4876800" y="4800600"/>
              <a:ext cx="228600" cy="152400"/>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p:nvPr/>
          </p:nvCxnSpPr>
          <p:spPr>
            <a:xfrm rot="5400000">
              <a:off x="4800600" y="5105400"/>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4876006" y="5104606"/>
              <a:ext cx="304800" cy="158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5" name="TextBox 74"/>
          <p:cNvSpPr txBox="1"/>
          <p:nvPr/>
        </p:nvSpPr>
        <p:spPr>
          <a:xfrm>
            <a:off x="5486400" y="4648200"/>
            <a:ext cx="1938351" cy="523220"/>
          </a:xfrm>
          <a:prstGeom prst="rect">
            <a:avLst/>
          </a:prstGeom>
          <a:noFill/>
        </p:spPr>
        <p:txBody>
          <a:bodyPr wrap="none" rtlCol="0">
            <a:spAutoFit/>
          </a:bodyPr>
          <a:lstStyle/>
          <a:p>
            <a:r>
              <a:rPr lang="en-US" sz="2800" dirty="0">
                <a:solidFill>
                  <a:schemeClr val="tx2"/>
                </a:solidFill>
              </a:rPr>
              <a:t>H</a:t>
            </a:r>
            <a:r>
              <a:rPr lang="en-US" sz="2800" baseline="-25000" dirty="0">
                <a:solidFill>
                  <a:schemeClr val="tx2"/>
                </a:solidFill>
              </a:rPr>
              <a:t>2</a:t>
            </a:r>
            <a:r>
              <a:rPr lang="en-US" sz="2800" dirty="0">
                <a:solidFill>
                  <a:schemeClr val="tx2"/>
                </a:solidFill>
              </a:rPr>
              <a:t>O outside</a:t>
            </a:r>
          </a:p>
        </p:txBody>
      </p:sp>
      <p:sp>
        <p:nvSpPr>
          <p:cNvPr id="76" name="TextBox 75"/>
          <p:cNvSpPr txBox="1"/>
          <p:nvPr/>
        </p:nvSpPr>
        <p:spPr>
          <a:xfrm>
            <a:off x="5486400" y="6106180"/>
            <a:ext cx="1710725" cy="523220"/>
          </a:xfrm>
          <a:prstGeom prst="rect">
            <a:avLst/>
          </a:prstGeom>
          <a:noFill/>
        </p:spPr>
        <p:txBody>
          <a:bodyPr wrap="none" rtlCol="0">
            <a:spAutoFit/>
          </a:bodyPr>
          <a:lstStyle/>
          <a:p>
            <a:r>
              <a:rPr lang="en-US" sz="2800" dirty="0">
                <a:solidFill>
                  <a:schemeClr val="tx2"/>
                </a:solidFill>
              </a:rPr>
              <a:t>H</a:t>
            </a:r>
            <a:r>
              <a:rPr lang="en-US" sz="2800" baseline="-25000" dirty="0">
                <a:solidFill>
                  <a:schemeClr val="tx2"/>
                </a:solidFill>
              </a:rPr>
              <a:t>2</a:t>
            </a:r>
            <a:r>
              <a:rPr lang="en-US" sz="2800" dirty="0">
                <a:solidFill>
                  <a:schemeClr val="tx2"/>
                </a:solidFill>
              </a:rPr>
              <a:t>O inside</a:t>
            </a:r>
          </a:p>
        </p:txBody>
      </p:sp>
      <p:sp>
        <p:nvSpPr>
          <p:cNvPr id="77" name="Left Brace 76"/>
          <p:cNvSpPr/>
          <p:nvPr/>
        </p:nvSpPr>
        <p:spPr>
          <a:xfrm>
            <a:off x="4648200" y="5105400"/>
            <a:ext cx="304800"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TextBox 77"/>
          <p:cNvSpPr txBox="1"/>
          <p:nvPr/>
        </p:nvSpPr>
        <p:spPr>
          <a:xfrm>
            <a:off x="2971800" y="5105400"/>
            <a:ext cx="1676401" cy="923330"/>
          </a:xfrm>
          <a:prstGeom prst="rect">
            <a:avLst/>
          </a:prstGeom>
          <a:noFill/>
        </p:spPr>
        <p:txBody>
          <a:bodyPr wrap="square" rtlCol="0">
            <a:spAutoFit/>
          </a:bodyPr>
          <a:lstStyle/>
          <a:p>
            <a:pPr algn="ctr"/>
            <a:r>
              <a:rPr lang="en-US" dirty="0" err="1"/>
              <a:t>Phospholipid</a:t>
            </a:r>
            <a:r>
              <a:rPr lang="en-US" dirty="0"/>
              <a:t> </a:t>
            </a:r>
            <a:r>
              <a:rPr lang="en-US" dirty="0" err="1"/>
              <a:t>bilayer</a:t>
            </a:r>
            <a:r>
              <a:rPr lang="en-US" dirty="0"/>
              <a:t> of a cell membrane</a:t>
            </a:r>
          </a:p>
        </p:txBody>
      </p:sp>
      <p:sp>
        <p:nvSpPr>
          <p:cNvPr id="20" name="TextBox 19"/>
          <p:cNvSpPr txBox="1"/>
          <p:nvPr/>
        </p:nvSpPr>
        <p:spPr>
          <a:xfrm>
            <a:off x="911297" y="1067945"/>
            <a:ext cx="952505" cy="369332"/>
          </a:xfrm>
          <a:prstGeom prst="rect">
            <a:avLst/>
          </a:prstGeom>
          <a:noFill/>
        </p:spPr>
        <p:txBody>
          <a:bodyPr wrap="none" rtlCol="0">
            <a:spAutoFit/>
          </a:bodyPr>
          <a:lstStyle/>
          <a:p>
            <a:r>
              <a:rPr lang="en-US" dirty="0"/>
              <a:t>(</a:t>
            </a:r>
            <a:r>
              <a:rPr lang="en-US" dirty="0">
                <a:ln w="0"/>
                <a:effectLst>
                  <a:outerShdw blurRad="38100" dist="19050" dir="2700000" algn="tl" rotWithShape="0">
                    <a:schemeClr val="dk1">
                      <a:alpha val="40000"/>
                    </a:schemeClr>
                  </a:outerShdw>
                </a:effectLst>
              </a:rPr>
              <a:t>POLAR</a:t>
            </a:r>
            <a:r>
              <a:rPr lang="en-US" dirty="0"/>
              <a:t>)</a:t>
            </a:r>
          </a:p>
        </p:txBody>
      </p:sp>
      <p:sp>
        <p:nvSpPr>
          <p:cNvPr id="21" name="TextBox 20"/>
          <p:cNvSpPr txBox="1"/>
          <p:nvPr/>
        </p:nvSpPr>
        <p:spPr>
          <a:xfrm>
            <a:off x="893058" y="5681940"/>
            <a:ext cx="1402948" cy="369332"/>
          </a:xfrm>
          <a:prstGeom prst="rect">
            <a:avLst/>
          </a:prstGeom>
          <a:noFill/>
        </p:spPr>
        <p:txBody>
          <a:bodyPr wrap="none" rtlCol="0">
            <a:spAutoFit/>
          </a:bodyPr>
          <a:lstStyle/>
          <a:p>
            <a:r>
              <a:rPr lang="en-US" dirty="0"/>
              <a:t>(</a:t>
            </a:r>
            <a:r>
              <a:rPr lang="en-US" dirty="0">
                <a:ln w="0"/>
                <a:effectLst>
                  <a:outerShdw blurRad="38100" dist="19050" dir="2700000" algn="tl" rotWithShape="0">
                    <a:schemeClr val="dk1">
                      <a:alpha val="40000"/>
                    </a:schemeClr>
                  </a:outerShdw>
                </a:effectLst>
              </a:rPr>
              <a:t>NONPOLAR</a:t>
            </a:r>
            <a:r>
              <a:rPr lang="en-US" dirty="0"/>
              <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review"/>
          <p:cNvPicPr>
            <a:picLocks noChangeAspect="1" noChangeArrowheads="1"/>
          </p:cNvPicPr>
          <p:nvPr/>
        </p:nvPicPr>
        <p:blipFill>
          <a:blip r:embed="rId3" cstate="print"/>
          <a:srcRect/>
          <a:stretch>
            <a:fillRect/>
          </a:stretch>
        </p:blipFill>
        <p:spPr bwMode="auto">
          <a:xfrm>
            <a:off x="5181600" y="2667000"/>
            <a:ext cx="3646550" cy="3921022"/>
          </a:xfrm>
          <a:prstGeom prst="rect">
            <a:avLst/>
          </a:prstGeom>
          <a:noFill/>
        </p:spPr>
      </p:pic>
      <p:sp>
        <p:nvSpPr>
          <p:cNvPr id="5" name="TextBox 4"/>
          <p:cNvSpPr txBox="1"/>
          <p:nvPr/>
        </p:nvSpPr>
        <p:spPr>
          <a:xfrm>
            <a:off x="2438400" y="685800"/>
            <a:ext cx="3829190" cy="707886"/>
          </a:xfrm>
          <a:prstGeom prst="rect">
            <a:avLst/>
          </a:prstGeom>
          <a:noFill/>
        </p:spPr>
        <p:txBody>
          <a:bodyPr wrap="none" rtlCol="0">
            <a:spAutoFit/>
          </a:bodyPr>
          <a:lstStyle/>
          <a:p>
            <a:pPr algn="ctr"/>
            <a:r>
              <a:rPr lang="en-US" sz="2000" dirty="0">
                <a:solidFill>
                  <a:schemeClr val="tx2"/>
                </a:solidFill>
              </a:rPr>
              <a:t>Bio 211- Anatomy and Physiology I </a:t>
            </a:r>
          </a:p>
          <a:p>
            <a:pPr algn="ctr"/>
            <a:endParaRPr lang="en-US" sz="2000" dirty="0">
              <a:solidFill>
                <a:schemeClr val="tx2"/>
              </a:solidFill>
            </a:endParaRPr>
          </a:p>
        </p:txBody>
      </p:sp>
      <p:sp>
        <p:nvSpPr>
          <p:cNvPr id="6" name="TextBox 5"/>
          <p:cNvSpPr txBox="1"/>
          <p:nvPr/>
        </p:nvSpPr>
        <p:spPr>
          <a:xfrm>
            <a:off x="533400" y="2438400"/>
            <a:ext cx="4207370" cy="1477328"/>
          </a:xfrm>
          <a:prstGeom prst="rect">
            <a:avLst/>
          </a:prstGeom>
          <a:noFill/>
        </p:spPr>
        <p:txBody>
          <a:bodyPr wrap="none" rtlCol="0">
            <a:spAutoFit/>
          </a:bodyPr>
          <a:lstStyle/>
          <a:p>
            <a:r>
              <a:rPr lang="en-US" u="sng" dirty="0"/>
              <a:t>Today’s topics</a:t>
            </a:r>
          </a:p>
          <a:p>
            <a:endParaRPr lang="en-US" u="sng" dirty="0"/>
          </a:p>
          <a:p>
            <a:pPr>
              <a:buFont typeface="Arial" pitchFamily="34" charset="0"/>
              <a:buChar char="•"/>
            </a:pPr>
            <a:r>
              <a:rPr lang="en-US" dirty="0"/>
              <a:t>Introduction to cell structure and function</a:t>
            </a:r>
          </a:p>
          <a:p>
            <a:pPr>
              <a:buFont typeface="Arial" pitchFamily="34" charset="0"/>
              <a:buChar char="•"/>
            </a:pPr>
            <a:r>
              <a:rPr lang="en-US" dirty="0"/>
              <a:t>Osmosis and cell transport</a:t>
            </a:r>
          </a:p>
          <a:p>
            <a:pPr>
              <a:buFont typeface="Arial" pitchFamily="34" charset="0"/>
              <a:buChar char="•"/>
            </a:pP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445154"/>
            <a:ext cx="4343400" cy="3126846"/>
          </a:xfrm>
          <a:prstGeom prst="rect">
            <a:avLst/>
          </a:prstGeom>
          <a:noFill/>
          <a:ln w="9525">
            <a:noFill/>
            <a:miter lim="800000"/>
            <a:headEnd/>
            <a:tailEnd/>
          </a:ln>
          <a:effectLst/>
        </p:spPr>
      </p:pic>
      <p:sp>
        <p:nvSpPr>
          <p:cNvPr id="4" name="TextBox 3"/>
          <p:cNvSpPr txBox="1"/>
          <p:nvPr/>
        </p:nvSpPr>
        <p:spPr>
          <a:xfrm>
            <a:off x="3200400" y="228600"/>
            <a:ext cx="2253822" cy="400110"/>
          </a:xfrm>
          <a:prstGeom prst="rect">
            <a:avLst/>
          </a:prstGeom>
          <a:noFill/>
        </p:spPr>
        <p:txBody>
          <a:bodyPr wrap="none" rtlCol="0">
            <a:spAutoFit/>
          </a:bodyPr>
          <a:lstStyle/>
          <a:p>
            <a:r>
              <a:rPr lang="en-US" sz="2000" u="sng" dirty="0"/>
              <a:t>Modern Cell Theory</a:t>
            </a:r>
          </a:p>
        </p:txBody>
      </p:sp>
      <p:sp>
        <p:nvSpPr>
          <p:cNvPr id="5" name="TextBox 4"/>
          <p:cNvSpPr txBox="1"/>
          <p:nvPr/>
        </p:nvSpPr>
        <p:spPr>
          <a:xfrm>
            <a:off x="533400" y="762000"/>
            <a:ext cx="8058488" cy="369332"/>
          </a:xfrm>
          <a:prstGeom prst="rect">
            <a:avLst/>
          </a:prstGeom>
          <a:noFill/>
        </p:spPr>
        <p:txBody>
          <a:bodyPr wrap="none" rtlCol="0">
            <a:spAutoFit/>
          </a:bodyPr>
          <a:lstStyle/>
          <a:p>
            <a:r>
              <a:rPr lang="en-US" dirty="0"/>
              <a:t>Set of generalizations that describe cell structure and its relationship to the organism</a:t>
            </a:r>
          </a:p>
        </p:txBody>
      </p:sp>
      <p:sp>
        <p:nvSpPr>
          <p:cNvPr id="6" name="TextBox 5"/>
          <p:cNvSpPr txBox="1"/>
          <p:nvPr/>
        </p:nvSpPr>
        <p:spPr>
          <a:xfrm>
            <a:off x="4419600" y="1600200"/>
            <a:ext cx="4724400" cy="4524315"/>
          </a:xfrm>
          <a:prstGeom prst="rect">
            <a:avLst/>
          </a:prstGeom>
          <a:noFill/>
        </p:spPr>
        <p:txBody>
          <a:bodyPr wrap="square" rtlCol="0">
            <a:spAutoFit/>
          </a:bodyPr>
          <a:lstStyle/>
          <a:p>
            <a:pPr marL="342900" indent="-342900">
              <a:buFont typeface="+mj-lt"/>
              <a:buAutoNum type="arabicPeriod"/>
            </a:pPr>
            <a:r>
              <a:rPr lang="en-US" dirty="0"/>
              <a:t>All organisms are composed of cells and the products of those cells</a:t>
            </a:r>
          </a:p>
          <a:p>
            <a:pPr marL="342900" indent="-342900">
              <a:buFont typeface="+mj-lt"/>
              <a:buAutoNum type="arabicPeriod"/>
            </a:pPr>
            <a:endParaRPr lang="en-US" dirty="0"/>
          </a:p>
          <a:p>
            <a:pPr marL="342900" indent="-342900">
              <a:buFont typeface="+mj-lt"/>
              <a:buAutoNum type="arabicPeriod"/>
            </a:pPr>
            <a:r>
              <a:rPr lang="en-US" dirty="0"/>
              <a:t>The cell is the simplest structural and functional unit of life</a:t>
            </a:r>
          </a:p>
          <a:p>
            <a:pPr marL="342900" indent="-342900">
              <a:buFont typeface="+mj-lt"/>
              <a:buAutoNum type="arabicPeriod"/>
            </a:pPr>
            <a:endParaRPr lang="en-US" dirty="0"/>
          </a:p>
          <a:p>
            <a:pPr marL="342900" indent="-342900">
              <a:buFont typeface="+mj-lt"/>
              <a:buAutoNum type="arabicPeriod"/>
            </a:pPr>
            <a:r>
              <a:rPr lang="en-US" dirty="0"/>
              <a:t>An organism’s structure and function is due to the characteristics of its component cells</a:t>
            </a:r>
          </a:p>
          <a:p>
            <a:pPr marL="342900" indent="-342900">
              <a:buFont typeface="+mj-lt"/>
              <a:buAutoNum type="arabicPeriod"/>
            </a:pPr>
            <a:endParaRPr lang="en-US" dirty="0"/>
          </a:p>
          <a:p>
            <a:pPr marL="342900" indent="-342900">
              <a:buFont typeface="+mj-lt"/>
              <a:buAutoNum type="arabicPeriod"/>
            </a:pPr>
            <a:r>
              <a:rPr lang="en-US" dirty="0"/>
              <a:t>Cells are only derived from other cells</a:t>
            </a:r>
          </a:p>
          <a:p>
            <a:pPr marL="342900" indent="-342900">
              <a:buFont typeface="+mj-lt"/>
              <a:buAutoNum type="arabicPeriod"/>
            </a:pPr>
            <a:endParaRPr lang="en-US" dirty="0"/>
          </a:p>
          <a:p>
            <a:pPr marL="342900" indent="-342900">
              <a:buFont typeface="+mj-lt"/>
              <a:buAutoNum type="arabicPeriod"/>
            </a:pPr>
            <a:r>
              <a:rPr lang="en-US" dirty="0"/>
              <a:t>Since all cells in an organism share a common ancestry, they all share some similarity in composition and metabolism</a:t>
            </a:r>
          </a:p>
          <a:p>
            <a:pPr marL="800100" lvl="1" indent="-342900">
              <a:buFont typeface="Arial" pitchFamily="34" charset="0"/>
              <a:buChar char="•"/>
            </a:pPr>
            <a:r>
              <a:rPr lang="en-US" dirty="0"/>
              <a:t>Ex. All cells in your body have a nucleus and replicate DNA in the same way</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76200"/>
            <a:ext cx="2477922" cy="400110"/>
          </a:xfrm>
          <a:prstGeom prst="rect">
            <a:avLst/>
          </a:prstGeom>
          <a:noFill/>
        </p:spPr>
        <p:txBody>
          <a:bodyPr wrap="none" rtlCol="0">
            <a:spAutoFit/>
          </a:bodyPr>
          <a:lstStyle/>
          <a:p>
            <a:r>
              <a:rPr lang="en-US" sz="2000" dirty="0"/>
              <a:t>General Cell Structure</a:t>
            </a:r>
          </a:p>
        </p:txBody>
      </p:sp>
      <p:pic>
        <p:nvPicPr>
          <p:cNvPr id="3" name="Picture 2" descr="f3-01_common_cell_shape_c.jpg"/>
          <p:cNvPicPr>
            <a:picLocks noChangeAspect="1"/>
          </p:cNvPicPr>
          <p:nvPr/>
        </p:nvPicPr>
        <p:blipFill>
          <a:blip r:embed="rId2" cstate="print"/>
          <a:stretch>
            <a:fillRect/>
          </a:stretch>
        </p:blipFill>
        <p:spPr>
          <a:xfrm>
            <a:off x="76200" y="2767204"/>
            <a:ext cx="6629400" cy="3557396"/>
          </a:xfrm>
          <a:prstGeom prst="rect">
            <a:avLst/>
          </a:prstGeom>
        </p:spPr>
      </p:pic>
      <p:sp>
        <p:nvSpPr>
          <p:cNvPr id="4" name="TextBox 3"/>
          <p:cNvSpPr txBox="1"/>
          <p:nvPr/>
        </p:nvSpPr>
        <p:spPr>
          <a:xfrm>
            <a:off x="304800" y="685800"/>
            <a:ext cx="8839200" cy="2031325"/>
          </a:xfrm>
          <a:prstGeom prst="rect">
            <a:avLst/>
          </a:prstGeom>
          <a:noFill/>
        </p:spPr>
        <p:txBody>
          <a:bodyPr wrap="square" rtlCol="0">
            <a:spAutoFit/>
          </a:bodyPr>
          <a:lstStyle/>
          <a:p>
            <a:pPr>
              <a:buFont typeface="Arial" pitchFamily="34" charset="0"/>
              <a:buChar char="•"/>
            </a:pPr>
            <a:r>
              <a:rPr lang="en-US" dirty="0"/>
              <a:t>There are over 200 different types of cells in the human body</a:t>
            </a:r>
          </a:p>
          <a:p>
            <a:pPr>
              <a:buFont typeface="Arial" pitchFamily="34" charset="0"/>
              <a:buChar char="•"/>
            </a:pPr>
            <a:r>
              <a:rPr lang="en-US" dirty="0"/>
              <a:t>Wide variety of shapes and sizes; although most are in the range of 10-15 microns (1/1,000,000 of a meter)</a:t>
            </a:r>
          </a:p>
          <a:p>
            <a:pPr>
              <a:buFont typeface="Arial" pitchFamily="34" charset="0"/>
              <a:buChar char="•"/>
            </a:pPr>
            <a:r>
              <a:rPr lang="en-US" dirty="0"/>
              <a:t>Size and shape of a cell are related to its function</a:t>
            </a:r>
          </a:p>
          <a:p>
            <a:pPr>
              <a:buFont typeface="Arial" pitchFamily="34" charset="0"/>
              <a:buChar char="•"/>
            </a:pPr>
            <a:r>
              <a:rPr lang="en-US" dirty="0"/>
              <a:t>Upper limit of size is dictated by relationship between volume and surface area</a:t>
            </a:r>
          </a:p>
          <a:p>
            <a:pPr lvl="1">
              <a:buFont typeface="Wingdings" pitchFamily="2" charset="2"/>
              <a:buChar char="ü"/>
            </a:pPr>
            <a:r>
              <a:rPr lang="en-US" dirty="0"/>
              <a:t>Very large cells cannot coordinate exchange of nutrients and waste properly (volume increases faster than surface area)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76200"/>
            <a:ext cx="2477922" cy="400110"/>
          </a:xfrm>
          <a:prstGeom prst="rect">
            <a:avLst/>
          </a:prstGeom>
          <a:noFill/>
        </p:spPr>
        <p:txBody>
          <a:bodyPr wrap="none" rtlCol="0">
            <a:spAutoFit/>
          </a:bodyPr>
          <a:lstStyle/>
          <a:p>
            <a:r>
              <a:rPr lang="en-US" sz="2000" dirty="0"/>
              <a:t>General Cell Structure</a:t>
            </a:r>
          </a:p>
        </p:txBody>
      </p:sp>
      <p:sp>
        <p:nvSpPr>
          <p:cNvPr id="4" name="TextBox 3"/>
          <p:cNvSpPr txBox="1"/>
          <p:nvPr/>
        </p:nvSpPr>
        <p:spPr>
          <a:xfrm>
            <a:off x="4829373" y="622042"/>
            <a:ext cx="4238427" cy="5016758"/>
          </a:xfrm>
          <a:prstGeom prst="rect">
            <a:avLst/>
          </a:prstGeom>
          <a:noFill/>
        </p:spPr>
        <p:txBody>
          <a:bodyPr wrap="square" rtlCol="0">
            <a:spAutoFit/>
          </a:bodyPr>
          <a:lstStyle/>
          <a:p>
            <a:pPr>
              <a:buFont typeface="Arial" pitchFamily="34" charset="0"/>
              <a:buChar char="•"/>
            </a:pPr>
            <a:r>
              <a:rPr lang="en-US" sz="1600" dirty="0"/>
              <a:t>For the most part, all cells in the human body have:</a:t>
            </a:r>
          </a:p>
          <a:p>
            <a:pPr>
              <a:buFont typeface="Arial" pitchFamily="34" charset="0"/>
              <a:buChar char="•"/>
            </a:pPr>
            <a:endParaRPr lang="en-US" sz="1600" dirty="0"/>
          </a:p>
          <a:p>
            <a:pPr marL="800100" lvl="1" indent="-342900">
              <a:buFont typeface="+mj-lt"/>
              <a:buAutoNum type="arabicPeriod"/>
            </a:pPr>
            <a:r>
              <a:rPr lang="en-US" sz="1600" dirty="0"/>
              <a:t>Cell membrane (plasma membrane) 	</a:t>
            </a:r>
          </a:p>
          <a:p>
            <a:pPr marL="1257300" lvl="2" indent="-342900">
              <a:buFont typeface="Wingdings" pitchFamily="2" charset="2"/>
              <a:buChar char="ü"/>
            </a:pPr>
            <a:r>
              <a:rPr lang="en-US" sz="1600" dirty="0"/>
              <a:t>Envelopes the cell and regulates what comes in/out of the cell</a:t>
            </a:r>
          </a:p>
          <a:p>
            <a:pPr marL="1257300" lvl="2" indent="-342900">
              <a:buFont typeface="Wingdings" pitchFamily="2" charset="2"/>
              <a:buChar char="ü"/>
            </a:pPr>
            <a:r>
              <a:rPr lang="en-US" sz="1600" dirty="0"/>
              <a:t>Phospholipid bilayer with many proteins, other molecules</a:t>
            </a:r>
          </a:p>
          <a:p>
            <a:pPr marL="800100" lvl="1" indent="-342900">
              <a:buFont typeface="+mj-lt"/>
              <a:buAutoNum type="arabicPeriod"/>
            </a:pPr>
            <a:r>
              <a:rPr lang="en-US" sz="1600" dirty="0"/>
              <a:t>Organelles</a:t>
            </a:r>
          </a:p>
          <a:p>
            <a:pPr marL="1257300" lvl="2" indent="-342900">
              <a:buFont typeface="Wingdings" pitchFamily="2" charset="2"/>
              <a:buChar char="ü"/>
            </a:pPr>
            <a:r>
              <a:rPr lang="en-US" sz="1600" dirty="0"/>
              <a:t>Structures that carry out specialized cellular tasks </a:t>
            </a:r>
          </a:p>
          <a:p>
            <a:pPr marL="800100" lvl="1" indent="-342900">
              <a:buFont typeface="+mj-lt"/>
              <a:buAutoNum type="arabicPeriod"/>
            </a:pPr>
            <a:r>
              <a:rPr lang="en-US" sz="1600" dirty="0"/>
              <a:t>Cytoplasm</a:t>
            </a:r>
          </a:p>
          <a:p>
            <a:pPr marL="1257300" lvl="2" indent="-342900">
              <a:buFont typeface="Wingdings" pitchFamily="2" charset="2"/>
              <a:buChar char="ü"/>
            </a:pPr>
            <a:r>
              <a:rPr lang="en-US" sz="1600" dirty="0"/>
              <a:t>Intracellular environment consisting of </a:t>
            </a:r>
            <a:r>
              <a:rPr lang="en-US" sz="1600" dirty="0" err="1"/>
              <a:t>cytosol</a:t>
            </a:r>
            <a:r>
              <a:rPr lang="en-US" sz="1600" dirty="0"/>
              <a:t> (fluid) and cytoskeleton</a:t>
            </a:r>
          </a:p>
          <a:p>
            <a:pPr marL="1257300" lvl="2" indent="-342900">
              <a:buFont typeface="Wingdings" pitchFamily="2" charset="2"/>
              <a:buChar char="ü"/>
            </a:pPr>
            <a:r>
              <a:rPr lang="en-US" sz="1600" dirty="0"/>
              <a:t>Cytoskeleton provides structural support and coordinates transport of materials within the cell</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90600"/>
            <a:ext cx="5334000" cy="50292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76200"/>
            <a:ext cx="2146293" cy="400110"/>
          </a:xfrm>
          <a:prstGeom prst="rect">
            <a:avLst/>
          </a:prstGeom>
          <a:noFill/>
        </p:spPr>
        <p:txBody>
          <a:bodyPr wrap="none" rtlCol="0">
            <a:spAutoFit/>
          </a:bodyPr>
          <a:lstStyle/>
          <a:p>
            <a:r>
              <a:rPr lang="en-US" sz="2000" dirty="0"/>
              <a:t>Plasma Membrane</a:t>
            </a:r>
          </a:p>
        </p:txBody>
      </p:sp>
      <p:pic>
        <p:nvPicPr>
          <p:cNvPr id="4" name="Picture 3" descr="f3-06_the_plasma_membra_c.jpg"/>
          <p:cNvPicPr>
            <a:picLocks noChangeAspect="1"/>
          </p:cNvPicPr>
          <p:nvPr/>
        </p:nvPicPr>
        <p:blipFill>
          <a:blip r:embed="rId2" cstate="print"/>
          <a:srcRect l="8303" t="37500"/>
          <a:stretch>
            <a:fillRect/>
          </a:stretch>
        </p:blipFill>
        <p:spPr>
          <a:xfrm>
            <a:off x="0" y="2739070"/>
            <a:ext cx="5410200" cy="4082086"/>
          </a:xfrm>
          <a:prstGeom prst="rect">
            <a:avLst/>
          </a:prstGeom>
        </p:spPr>
      </p:pic>
      <p:sp>
        <p:nvSpPr>
          <p:cNvPr id="6" name="TextBox 5"/>
          <p:cNvSpPr txBox="1"/>
          <p:nvPr/>
        </p:nvSpPr>
        <p:spPr>
          <a:xfrm>
            <a:off x="762000" y="685800"/>
            <a:ext cx="7620000" cy="2308324"/>
          </a:xfrm>
          <a:prstGeom prst="rect">
            <a:avLst/>
          </a:prstGeom>
          <a:noFill/>
        </p:spPr>
        <p:txBody>
          <a:bodyPr wrap="square" rtlCol="0">
            <a:spAutoFit/>
          </a:bodyPr>
          <a:lstStyle/>
          <a:p>
            <a:pPr>
              <a:buFont typeface="Arial" pitchFamily="34" charset="0"/>
              <a:buChar char="•"/>
            </a:pPr>
            <a:r>
              <a:rPr lang="en-US" dirty="0"/>
              <a:t>Double layer of phospholipids that envelopes the cell – PHOSPHOLIPID BILAYER </a:t>
            </a:r>
          </a:p>
          <a:p>
            <a:pPr>
              <a:buFont typeface="Arial" pitchFamily="34" charset="0"/>
              <a:buChar char="•"/>
            </a:pPr>
            <a:r>
              <a:rPr lang="en-US" dirty="0"/>
              <a:t>Hydrophilic, polar heads face the extracellular and intracellular side (exposed to water)</a:t>
            </a:r>
          </a:p>
          <a:p>
            <a:pPr>
              <a:buFont typeface="Arial" pitchFamily="34" charset="0"/>
              <a:buChar char="•"/>
            </a:pPr>
            <a:r>
              <a:rPr lang="en-US" dirty="0"/>
              <a:t>Hydrophobic fatty acid tails are buried in the middle of the membrane (avoiding water)</a:t>
            </a:r>
          </a:p>
          <a:p>
            <a:pPr>
              <a:buFont typeface="Arial" pitchFamily="34" charset="0"/>
              <a:buChar char="•"/>
            </a:pPr>
            <a:endParaRPr lang="en-US" dirty="0"/>
          </a:p>
          <a:p>
            <a:pPr>
              <a:buFont typeface="Arial" pitchFamily="34" charset="0"/>
              <a:buChar char="•"/>
            </a:pPr>
            <a:r>
              <a:rPr lang="en-US" dirty="0"/>
              <a:t>Creates a SEMI-PERMEABLE membrane that surrounds the cell</a:t>
            </a:r>
          </a:p>
          <a:p>
            <a:endParaRPr lang="en-US" dirty="0"/>
          </a:p>
        </p:txBody>
      </p:sp>
      <p:sp>
        <p:nvSpPr>
          <p:cNvPr id="7" name="TextBox 6"/>
          <p:cNvSpPr txBox="1"/>
          <p:nvPr/>
        </p:nvSpPr>
        <p:spPr>
          <a:xfrm>
            <a:off x="5334000" y="3429000"/>
            <a:ext cx="3810001" cy="2862322"/>
          </a:xfrm>
          <a:prstGeom prst="rect">
            <a:avLst/>
          </a:prstGeom>
          <a:noFill/>
        </p:spPr>
        <p:txBody>
          <a:bodyPr wrap="square" rtlCol="0">
            <a:spAutoFit/>
          </a:bodyPr>
          <a:lstStyle/>
          <a:p>
            <a:pPr>
              <a:buFont typeface="Arial" pitchFamily="34" charset="0"/>
              <a:buChar char="•"/>
            </a:pPr>
            <a:r>
              <a:rPr lang="en-US" dirty="0"/>
              <a:t>MANY proteins are found embedded in the plasma membrane</a:t>
            </a:r>
          </a:p>
          <a:p>
            <a:pPr marL="742950" lvl="1" indent="-285750">
              <a:buFont typeface="Wingdings" charset="2"/>
              <a:buChar char="Ø"/>
            </a:pPr>
            <a:r>
              <a:rPr lang="en-US" dirty="0"/>
              <a:t>Regulate movement of solutes in/out</a:t>
            </a:r>
          </a:p>
          <a:p>
            <a:pPr marL="742950" lvl="1" indent="-285750">
              <a:buFont typeface="Wingdings" charset="2"/>
              <a:buChar char="Ø"/>
            </a:pPr>
            <a:r>
              <a:rPr lang="en-US" dirty="0"/>
              <a:t>Allows for interaction with other cells</a:t>
            </a:r>
          </a:p>
          <a:p>
            <a:pPr marL="742950" lvl="1" indent="-285750">
              <a:buFont typeface="Wingdings" charset="2"/>
              <a:buChar char="Ø"/>
            </a:pPr>
            <a:r>
              <a:rPr lang="en-US" dirty="0"/>
              <a:t>Allows cell to communicate with other cells, hormones, </a:t>
            </a:r>
            <a:r>
              <a:rPr lang="en-US" dirty="0" err="1"/>
              <a:t>etc</a:t>
            </a:r>
            <a:r>
              <a:rPr lang="is-IS" dirty="0"/>
              <a:t>…</a:t>
            </a:r>
            <a:r>
              <a:rPr lang="en-US" dirty="0"/>
              <a:t> </a:t>
            </a:r>
          </a:p>
          <a:p>
            <a:pPr marL="742950" lvl="1" indent="-285750">
              <a:buFont typeface="Wingdings" charset="2"/>
              <a:buChar char="Ø"/>
            </a:pP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838200"/>
            <a:ext cx="2799414" cy="461665"/>
          </a:xfrm>
          <a:prstGeom prst="rect">
            <a:avLst/>
          </a:prstGeom>
          <a:noFill/>
        </p:spPr>
        <p:txBody>
          <a:bodyPr wrap="none" rtlCol="0">
            <a:spAutoFit/>
          </a:bodyPr>
          <a:lstStyle/>
          <a:p>
            <a:r>
              <a:rPr lang="en-US" sz="2400" u="sng" dirty="0">
                <a:solidFill>
                  <a:srgbClr val="FF0000"/>
                </a:solidFill>
              </a:rPr>
              <a:t>OPEN ANATOMY LAB</a:t>
            </a:r>
          </a:p>
        </p:txBody>
      </p:sp>
      <p:sp>
        <p:nvSpPr>
          <p:cNvPr id="8" name="TextBox 7"/>
          <p:cNvSpPr txBox="1"/>
          <p:nvPr/>
        </p:nvSpPr>
        <p:spPr>
          <a:xfrm>
            <a:off x="3657600" y="1600200"/>
            <a:ext cx="1659878" cy="461665"/>
          </a:xfrm>
          <a:prstGeom prst="rect">
            <a:avLst/>
          </a:prstGeom>
          <a:noFill/>
        </p:spPr>
        <p:txBody>
          <a:bodyPr wrap="none" rtlCol="0">
            <a:spAutoFit/>
          </a:bodyPr>
          <a:lstStyle/>
          <a:p>
            <a:r>
              <a:rPr lang="en-US" sz="2400" i="1" u="sng" dirty="0">
                <a:solidFill>
                  <a:srgbClr val="0000FF"/>
                </a:solidFill>
              </a:rPr>
              <a:t>Pasteur 301</a:t>
            </a:r>
          </a:p>
        </p:txBody>
      </p:sp>
      <p:sp>
        <p:nvSpPr>
          <p:cNvPr id="5" name="TextBox 4"/>
          <p:cNvSpPr txBox="1"/>
          <p:nvPr/>
        </p:nvSpPr>
        <p:spPr>
          <a:xfrm>
            <a:off x="990600" y="4295166"/>
            <a:ext cx="7135787" cy="369332"/>
          </a:xfrm>
          <a:prstGeom prst="rect">
            <a:avLst/>
          </a:prstGeom>
          <a:noFill/>
        </p:spPr>
        <p:txBody>
          <a:bodyPr wrap="none" rtlCol="0">
            <a:spAutoFit/>
          </a:bodyPr>
          <a:lstStyle/>
          <a:p>
            <a:r>
              <a:rPr lang="en-US" dirty="0">
                <a:solidFill>
                  <a:srgbClr val="008000"/>
                </a:solidFill>
              </a:rPr>
              <a:t>** The anatomy lab will be closed the evening/morning prior to lab exams </a:t>
            </a:r>
          </a:p>
        </p:txBody>
      </p:sp>
      <p:sp>
        <p:nvSpPr>
          <p:cNvPr id="6" name="TextBox 5"/>
          <p:cNvSpPr txBox="1"/>
          <p:nvPr/>
        </p:nvSpPr>
        <p:spPr>
          <a:xfrm>
            <a:off x="273315" y="4888468"/>
            <a:ext cx="8468985" cy="369332"/>
          </a:xfrm>
          <a:prstGeom prst="rect">
            <a:avLst/>
          </a:prstGeom>
          <a:noFill/>
        </p:spPr>
        <p:txBody>
          <a:bodyPr wrap="none" rtlCol="0">
            <a:spAutoFit/>
          </a:bodyPr>
          <a:lstStyle/>
          <a:p>
            <a:r>
              <a:rPr lang="en-US" dirty="0">
                <a:solidFill>
                  <a:srgbClr val="FF0000"/>
                </a:solidFill>
              </a:rPr>
              <a:t>++++++++++++++++++++++++++++++++++++++++++++++++++++++++++++++++++++++++</a:t>
            </a:r>
          </a:p>
        </p:txBody>
      </p:sp>
      <p:sp>
        <p:nvSpPr>
          <p:cNvPr id="4" name="TextBox 3">
            <a:extLst>
              <a:ext uri="{FF2B5EF4-FFF2-40B4-BE49-F238E27FC236}">
                <a16:creationId xmlns:a16="http://schemas.microsoft.com/office/drawing/2014/main" id="{E919ED0A-D0DA-B74A-B0EB-EB3262A680B2}"/>
              </a:ext>
            </a:extLst>
          </p:cNvPr>
          <p:cNvSpPr txBox="1"/>
          <p:nvPr/>
        </p:nvSpPr>
        <p:spPr>
          <a:xfrm>
            <a:off x="3396085" y="2624517"/>
            <a:ext cx="2557110" cy="646331"/>
          </a:xfrm>
          <a:prstGeom prst="rect">
            <a:avLst/>
          </a:prstGeom>
          <a:noFill/>
        </p:spPr>
        <p:txBody>
          <a:bodyPr wrap="none" rtlCol="0">
            <a:spAutoFit/>
          </a:bodyPr>
          <a:lstStyle/>
          <a:p>
            <a:pPr algn="ctr"/>
            <a:r>
              <a:rPr lang="en-US" dirty="0"/>
              <a:t>11:40am -4pm Mon-</a:t>
            </a:r>
            <a:r>
              <a:rPr lang="en-US" dirty="0" err="1"/>
              <a:t>Thur</a:t>
            </a:r>
            <a:endParaRPr lang="en-US" dirty="0"/>
          </a:p>
          <a:p>
            <a:pPr algn="ctr"/>
            <a:r>
              <a:rPr lang="en-US" dirty="0"/>
              <a:t>8am-4pm Friday</a:t>
            </a:r>
          </a:p>
        </p:txBody>
      </p:sp>
    </p:spTree>
    <p:extLst>
      <p:ext uri="{BB962C8B-B14F-4D97-AF65-F5344CB8AC3E}">
        <p14:creationId xmlns:p14="http://schemas.microsoft.com/office/powerpoint/2010/main" val="1156416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1800" y="152400"/>
            <a:ext cx="3427798" cy="369332"/>
          </a:xfrm>
          <a:prstGeom prst="rect">
            <a:avLst/>
          </a:prstGeom>
          <a:noFill/>
        </p:spPr>
        <p:txBody>
          <a:bodyPr wrap="none" rtlCol="0">
            <a:spAutoFit/>
          </a:bodyPr>
          <a:lstStyle/>
          <a:p>
            <a:r>
              <a:rPr lang="en-US" dirty="0"/>
              <a:t>Some types of membrane proteins</a:t>
            </a:r>
          </a:p>
        </p:txBody>
      </p:sp>
      <p:sp>
        <p:nvSpPr>
          <p:cNvPr id="4" name="TextBox 3"/>
          <p:cNvSpPr txBox="1"/>
          <p:nvPr/>
        </p:nvSpPr>
        <p:spPr>
          <a:xfrm>
            <a:off x="914401" y="685800"/>
            <a:ext cx="8229600" cy="2585323"/>
          </a:xfrm>
          <a:prstGeom prst="rect">
            <a:avLst/>
          </a:prstGeom>
          <a:noFill/>
        </p:spPr>
        <p:txBody>
          <a:bodyPr wrap="square" rtlCol="0">
            <a:spAutoFit/>
          </a:bodyPr>
          <a:lstStyle/>
          <a:p>
            <a:pPr marL="342900" indent="-342900">
              <a:buFont typeface="+mj-lt"/>
              <a:buAutoNum type="arabicPeriod"/>
            </a:pPr>
            <a:r>
              <a:rPr lang="en-US" dirty="0"/>
              <a:t>Receptors – receive chemical signals from other cells</a:t>
            </a:r>
          </a:p>
          <a:p>
            <a:pPr marL="342900" indent="-342900">
              <a:buFont typeface="+mj-lt"/>
              <a:buAutoNum type="arabicPeriod"/>
            </a:pPr>
            <a:r>
              <a:rPr lang="en-US" dirty="0"/>
              <a:t>Enzymes – responsible for breakdown of chemical signals</a:t>
            </a:r>
          </a:p>
          <a:p>
            <a:pPr marL="800100" lvl="1" indent="-342900">
              <a:buFont typeface="Arial" pitchFamily="34" charset="0"/>
              <a:buChar char="•"/>
            </a:pPr>
            <a:r>
              <a:rPr lang="en-US" dirty="0"/>
              <a:t>Prevent “overstimulation”</a:t>
            </a:r>
          </a:p>
          <a:p>
            <a:pPr marL="342900" indent="-342900">
              <a:buFont typeface="+mj-lt"/>
              <a:buAutoNum type="arabicPeriod"/>
            </a:pPr>
            <a:r>
              <a:rPr lang="en-US" dirty="0"/>
              <a:t>Channel proteins – allow solutes and large hydrophilic molecules in/out of cell</a:t>
            </a:r>
          </a:p>
          <a:p>
            <a:pPr marL="800100" lvl="1" indent="-342900">
              <a:buFont typeface="Arial" pitchFamily="34" charset="0"/>
              <a:buChar char="•"/>
            </a:pPr>
            <a:r>
              <a:rPr lang="en-US" dirty="0"/>
              <a:t>Can either be open all the time or “gated” and only allow molecules to pass under certain circumstances (</a:t>
            </a:r>
            <a:r>
              <a:rPr lang="en-US" dirty="0" err="1"/>
              <a:t>ligand</a:t>
            </a:r>
            <a:r>
              <a:rPr lang="en-US" dirty="0"/>
              <a:t>-gated, voltage-gated)</a:t>
            </a:r>
          </a:p>
          <a:p>
            <a:pPr marL="342900" indent="-342900">
              <a:buFont typeface="+mj-lt"/>
              <a:buAutoNum type="arabicPeriod"/>
            </a:pPr>
            <a:r>
              <a:rPr lang="en-US" dirty="0"/>
              <a:t>Cell identity proteins- identify “self” vs. “non-self” (important for immune system)</a:t>
            </a:r>
          </a:p>
          <a:p>
            <a:pPr marL="342900" indent="-342900">
              <a:buFont typeface="+mj-lt"/>
              <a:buAutoNum type="arabicPeriod"/>
            </a:pPr>
            <a:r>
              <a:rPr lang="en-US" dirty="0"/>
              <a:t>Cell-adhesion molecules – help cells attach to one another or to extracellular material</a:t>
            </a:r>
          </a:p>
        </p:txBody>
      </p:sp>
      <p:pic>
        <p:nvPicPr>
          <p:cNvPr id="5" name="Picture 4"/>
          <p:cNvPicPr>
            <a:picLocks noChangeAspect="1"/>
          </p:cNvPicPr>
          <p:nvPr/>
        </p:nvPicPr>
        <p:blipFill>
          <a:blip r:embed="rId2"/>
          <a:srcRect t="6523"/>
          <a:stretch>
            <a:fillRect/>
          </a:stretch>
        </p:blipFill>
        <p:spPr>
          <a:xfrm>
            <a:off x="152400" y="3200400"/>
            <a:ext cx="8763000" cy="35814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0" y="76200"/>
            <a:ext cx="4565417" cy="369332"/>
          </a:xfrm>
          <a:prstGeom prst="rect">
            <a:avLst/>
          </a:prstGeom>
          <a:noFill/>
        </p:spPr>
        <p:txBody>
          <a:bodyPr wrap="none" rtlCol="0">
            <a:spAutoFit/>
          </a:bodyPr>
          <a:lstStyle/>
          <a:p>
            <a:r>
              <a:rPr lang="en-US" dirty="0"/>
              <a:t>Osmosis and Transport Across Cell Membranes</a:t>
            </a:r>
          </a:p>
        </p:txBody>
      </p:sp>
      <p:sp>
        <p:nvSpPr>
          <p:cNvPr id="4" name="TextBox 3"/>
          <p:cNvSpPr txBox="1"/>
          <p:nvPr/>
        </p:nvSpPr>
        <p:spPr>
          <a:xfrm>
            <a:off x="838200" y="533400"/>
            <a:ext cx="8305800" cy="1200329"/>
          </a:xfrm>
          <a:prstGeom prst="rect">
            <a:avLst/>
          </a:prstGeom>
          <a:noFill/>
        </p:spPr>
        <p:txBody>
          <a:bodyPr wrap="square" rtlCol="0">
            <a:spAutoFit/>
          </a:bodyPr>
          <a:lstStyle/>
          <a:p>
            <a:r>
              <a:rPr lang="en-US" dirty="0"/>
              <a:t>Solution – Any particulate matter (SOLUTE) dissolved in a liquid (SOLVENT)</a:t>
            </a:r>
          </a:p>
          <a:p>
            <a:pPr lvl="1">
              <a:buFont typeface="Arial" pitchFamily="34" charset="0"/>
              <a:buChar char="•"/>
            </a:pPr>
            <a:r>
              <a:rPr lang="en-US" dirty="0"/>
              <a:t>	In biology, solutes are often ions, proteins, hormones, etc… dissolved in water (the solvent)</a:t>
            </a:r>
          </a:p>
          <a:p>
            <a:endParaRPr lang="en-US" dirty="0"/>
          </a:p>
        </p:txBody>
      </p:sp>
      <p:sp>
        <p:nvSpPr>
          <p:cNvPr id="6" name="TextBox 5"/>
          <p:cNvSpPr txBox="1"/>
          <p:nvPr/>
        </p:nvSpPr>
        <p:spPr>
          <a:xfrm>
            <a:off x="4267200" y="5048071"/>
            <a:ext cx="4724400" cy="1200329"/>
          </a:xfrm>
          <a:prstGeom prst="rect">
            <a:avLst/>
          </a:prstGeom>
          <a:noFill/>
          <a:ln>
            <a:solidFill>
              <a:srgbClr val="92D050"/>
            </a:solidFill>
          </a:ln>
        </p:spPr>
        <p:txBody>
          <a:bodyPr wrap="square" rtlCol="0">
            <a:spAutoFit/>
          </a:bodyPr>
          <a:lstStyle/>
          <a:p>
            <a:r>
              <a:rPr lang="en-US" dirty="0">
                <a:solidFill>
                  <a:schemeClr val="accent3">
                    <a:lumMod val="75000"/>
                  </a:schemeClr>
                </a:solidFill>
              </a:rPr>
              <a:t>Cell membranes are SELECTIVELY PERMEABLE, some things pass freely (water, some small, uncharged molecules), while others cannot (proteins, large molecules, ions)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643532"/>
            <a:ext cx="3962400" cy="5206928"/>
          </a:xfrm>
          <a:prstGeom prst="rect">
            <a:avLst/>
          </a:prstGeom>
        </p:spPr>
      </p:pic>
      <p:sp>
        <p:nvSpPr>
          <p:cNvPr id="8" name="TextBox 7"/>
          <p:cNvSpPr txBox="1"/>
          <p:nvPr/>
        </p:nvSpPr>
        <p:spPr>
          <a:xfrm>
            <a:off x="3718484" y="1651015"/>
            <a:ext cx="5425516" cy="2585323"/>
          </a:xfrm>
          <a:prstGeom prst="rect">
            <a:avLst/>
          </a:prstGeom>
          <a:noFill/>
        </p:spPr>
        <p:txBody>
          <a:bodyPr wrap="square" rtlCol="0">
            <a:spAutoFit/>
          </a:bodyPr>
          <a:lstStyle/>
          <a:p>
            <a:r>
              <a:rPr lang="en-US" dirty="0"/>
              <a:t>Osmosis = the diffusion of water down its concentration gradient</a:t>
            </a:r>
          </a:p>
          <a:p>
            <a:pPr lvl="1">
              <a:buFont typeface="Arial" pitchFamily="34" charset="0"/>
              <a:buChar char="•"/>
            </a:pPr>
            <a:r>
              <a:rPr lang="en-US" dirty="0"/>
              <a:t> </a:t>
            </a:r>
            <a:r>
              <a:rPr lang="en-US" b="1" dirty="0">
                <a:solidFill>
                  <a:srgbClr val="FF0000"/>
                </a:solidFill>
              </a:rPr>
              <a:t>Water is free to move across cell membranes and will move from an area of LOW solute concentration to an area of HIGH solute concentration</a:t>
            </a:r>
          </a:p>
          <a:p>
            <a:pPr lvl="1">
              <a:buFont typeface="Arial" pitchFamily="34" charset="0"/>
              <a:buChar char="•"/>
            </a:pPr>
            <a:endParaRPr lang="en-US" b="1" dirty="0">
              <a:solidFill>
                <a:srgbClr val="FF0000"/>
              </a:solidFill>
            </a:endParaRPr>
          </a:p>
          <a:p>
            <a:pPr lvl="1">
              <a:buFont typeface="Arial" pitchFamily="34" charset="0"/>
              <a:buChar char="•"/>
            </a:pPr>
            <a:r>
              <a:rPr lang="en-US" b="1" dirty="0">
                <a:solidFill>
                  <a:srgbClr val="FF0000"/>
                </a:solidFill>
              </a:rPr>
              <a:t>Water is attracted to many solutes</a:t>
            </a:r>
          </a:p>
          <a:p>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0941" y="152400"/>
            <a:ext cx="2145459" cy="369332"/>
          </a:xfrm>
          <a:prstGeom prst="rect">
            <a:avLst/>
          </a:prstGeom>
          <a:noFill/>
        </p:spPr>
        <p:txBody>
          <a:bodyPr wrap="none" rtlCol="0">
            <a:spAutoFit/>
          </a:bodyPr>
          <a:lstStyle/>
          <a:p>
            <a:r>
              <a:rPr lang="en-US" dirty="0"/>
              <a:t>Tonicity and Osmosis</a:t>
            </a:r>
          </a:p>
        </p:txBody>
      </p:sp>
      <p:sp>
        <p:nvSpPr>
          <p:cNvPr id="5" name="TextBox 4"/>
          <p:cNvSpPr txBox="1"/>
          <p:nvPr/>
        </p:nvSpPr>
        <p:spPr>
          <a:xfrm>
            <a:off x="1372546" y="2983468"/>
            <a:ext cx="6323654" cy="369332"/>
          </a:xfrm>
          <a:prstGeom prst="rect">
            <a:avLst/>
          </a:prstGeom>
          <a:noFill/>
        </p:spPr>
        <p:txBody>
          <a:bodyPr wrap="none" rtlCol="0">
            <a:spAutoFit/>
          </a:bodyPr>
          <a:lstStyle/>
          <a:p>
            <a:r>
              <a:rPr lang="en-US" dirty="0"/>
              <a:t>Example: Red blood cells in solutions of varying ion concentration</a:t>
            </a:r>
          </a:p>
        </p:txBody>
      </p:sp>
      <p:pic>
        <p:nvPicPr>
          <p:cNvPr id="6" name="Picture 5" descr="f3-16_effects_of_tonici_c.jpg"/>
          <p:cNvPicPr>
            <a:picLocks noChangeAspect="1"/>
          </p:cNvPicPr>
          <p:nvPr/>
        </p:nvPicPr>
        <p:blipFill>
          <a:blip r:embed="rId2" cstate="print"/>
          <a:stretch>
            <a:fillRect/>
          </a:stretch>
        </p:blipFill>
        <p:spPr>
          <a:xfrm>
            <a:off x="0" y="3733800"/>
            <a:ext cx="5463583" cy="2417636"/>
          </a:xfrm>
          <a:prstGeom prst="rect">
            <a:avLst/>
          </a:prstGeom>
        </p:spPr>
      </p:pic>
      <p:sp>
        <p:nvSpPr>
          <p:cNvPr id="7" name="TextBox 6"/>
          <p:cNvSpPr txBox="1"/>
          <p:nvPr/>
        </p:nvSpPr>
        <p:spPr>
          <a:xfrm>
            <a:off x="395680" y="3429000"/>
            <a:ext cx="4929235" cy="369332"/>
          </a:xfrm>
          <a:prstGeom prst="rect">
            <a:avLst/>
          </a:prstGeom>
          <a:noFill/>
        </p:spPr>
        <p:txBody>
          <a:bodyPr wrap="none" rtlCol="0">
            <a:spAutoFit/>
          </a:bodyPr>
          <a:lstStyle/>
          <a:p>
            <a:r>
              <a:rPr lang="en-US" dirty="0"/>
              <a:t>Hypotonic                Isotonic                      Hypertonic</a:t>
            </a:r>
          </a:p>
        </p:txBody>
      </p:sp>
      <p:sp>
        <p:nvSpPr>
          <p:cNvPr id="8" name="TextBox 7"/>
          <p:cNvSpPr txBox="1"/>
          <p:nvPr/>
        </p:nvSpPr>
        <p:spPr>
          <a:xfrm>
            <a:off x="277386" y="6172200"/>
            <a:ext cx="4751814" cy="646331"/>
          </a:xfrm>
          <a:prstGeom prst="rect">
            <a:avLst/>
          </a:prstGeom>
          <a:noFill/>
        </p:spPr>
        <p:txBody>
          <a:bodyPr wrap="none" rtlCol="0">
            <a:spAutoFit/>
          </a:bodyPr>
          <a:lstStyle/>
          <a:p>
            <a:r>
              <a:rPr lang="en-US" dirty="0"/>
              <a:t>    Water                    0.9% </a:t>
            </a:r>
            <a:r>
              <a:rPr lang="en-US" dirty="0" err="1"/>
              <a:t>NaCl</a:t>
            </a:r>
            <a:r>
              <a:rPr lang="en-US" dirty="0"/>
              <a:t>                   5% </a:t>
            </a:r>
            <a:r>
              <a:rPr lang="en-US" dirty="0" err="1"/>
              <a:t>NaCl</a:t>
            </a:r>
            <a:endParaRPr lang="en-US" dirty="0"/>
          </a:p>
          <a:p>
            <a:r>
              <a:rPr lang="en-US" dirty="0"/>
              <a:t>(0% </a:t>
            </a:r>
            <a:r>
              <a:rPr lang="en-US" dirty="0" err="1"/>
              <a:t>NaCl</a:t>
            </a:r>
            <a:r>
              <a:rPr lang="en-US" dirty="0"/>
              <a:t>)</a:t>
            </a:r>
          </a:p>
        </p:txBody>
      </p:sp>
      <p:sp>
        <p:nvSpPr>
          <p:cNvPr id="9" name="TextBox 8"/>
          <p:cNvSpPr txBox="1"/>
          <p:nvPr/>
        </p:nvSpPr>
        <p:spPr>
          <a:xfrm>
            <a:off x="5486401" y="4343400"/>
            <a:ext cx="3505200" cy="1754326"/>
          </a:xfrm>
          <a:prstGeom prst="rect">
            <a:avLst/>
          </a:prstGeom>
          <a:noFill/>
          <a:ln>
            <a:solidFill>
              <a:schemeClr val="accent1"/>
            </a:solidFill>
          </a:ln>
        </p:spPr>
        <p:txBody>
          <a:bodyPr wrap="square" rtlCol="0">
            <a:spAutoFit/>
          </a:bodyPr>
          <a:lstStyle/>
          <a:p>
            <a:r>
              <a:rPr lang="en-US" dirty="0">
                <a:solidFill>
                  <a:schemeClr val="tx2"/>
                </a:solidFill>
              </a:rPr>
              <a:t>Water (solvent) will travel into or out of a cell until </a:t>
            </a:r>
            <a:r>
              <a:rPr lang="en-US" dirty="0" err="1">
                <a:solidFill>
                  <a:schemeClr val="tx2"/>
                </a:solidFill>
              </a:rPr>
              <a:t>NaCl</a:t>
            </a:r>
            <a:r>
              <a:rPr lang="en-US" dirty="0">
                <a:solidFill>
                  <a:schemeClr val="tx2"/>
                </a:solidFill>
              </a:rPr>
              <a:t> concentrations are equal inside and outside the cell.</a:t>
            </a:r>
          </a:p>
          <a:p>
            <a:pPr lvl="1">
              <a:buFont typeface="Wingdings" pitchFamily="2" charset="2"/>
              <a:buChar char="ü"/>
            </a:pPr>
            <a:r>
              <a:rPr lang="en-US" dirty="0">
                <a:solidFill>
                  <a:schemeClr val="tx2"/>
                </a:solidFill>
              </a:rPr>
              <a:t>	</a:t>
            </a:r>
            <a:r>
              <a:rPr lang="en-US" dirty="0" err="1">
                <a:solidFill>
                  <a:schemeClr val="tx2"/>
                </a:solidFill>
              </a:rPr>
              <a:t>NaCl</a:t>
            </a:r>
            <a:r>
              <a:rPr lang="en-US" dirty="0">
                <a:solidFill>
                  <a:schemeClr val="tx2"/>
                </a:solidFill>
              </a:rPr>
              <a:t> is the solute (trapped in cell)</a:t>
            </a:r>
          </a:p>
        </p:txBody>
      </p:sp>
      <p:sp>
        <p:nvSpPr>
          <p:cNvPr id="10" name="TextBox 9"/>
          <p:cNvSpPr txBox="1"/>
          <p:nvPr/>
        </p:nvSpPr>
        <p:spPr>
          <a:xfrm>
            <a:off x="990601" y="685800"/>
            <a:ext cx="8153400" cy="2031325"/>
          </a:xfrm>
          <a:prstGeom prst="rect">
            <a:avLst/>
          </a:prstGeom>
          <a:noFill/>
        </p:spPr>
        <p:txBody>
          <a:bodyPr wrap="square" rtlCol="0">
            <a:spAutoFit/>
          </a:bodyPr>
          <a:lstStyle/>
          <a:p>
            <a:r>
              <a:rPr lang="en-US" dirty="0"/>
              <a:t>Hypertonic – when concentration of solute is greater outside than inside</a:t>
            </a:r>
          </a:p>
          <a:p>
            <a:r>
              <a:rPr lang="en-US" dirty="0"/>
              <a:t>Isotonic – when concentration of solute is the same inside and out</a:t>
            </a:r>
          </a:p>
          <a:p>
            <a:r>
              <a:rPr lang="en-US" dirty="0"/>
              <a:t>Hypotonic – when concentration of solute is lower outside </a:t>
            </a:r>
            <a:r>
              <a:rPr lang="en-US" b="1" dirty="0"/>
              <a:t>THAN INSIDE</a:t>
            </a:r>
          </a:p>
          <a:p>
            <a:endParaRPr lang="en-US" dirty="0"/>
          </a:p>
          <a:p>
            <a:pPr lvl="1">
              <a:buFont typeface="Arial" pitchFamily="34" charset="0"/>
              <a:buChar char="•"/>
            </a:pPr>
            <a:r>
              <a:rPr lang="en-US" dirty="0"/>
              <a:t>We normally use these terms to describe a solution that is </a:t>
            </a:r>
            <a:r>
              <a:rPr lang="en-US" b="1" u="sng" dirty="0"/>
              <a:t>outside of a cell</a:t>
            </a:r>
          </a:p>
          <a:p>
            <a:pPr lvl="1">
              <a:buFont typeface="Arial" pitchFamily="34" charset="0"/>
              <a:buChar char="•"/>
            </a:pPr>
            <a:r>
              <a:rPr lang="en-US" dirty="0"/>
              <a:t>Example : A hypertonic solution has a HIGHER concentration of a solute than what is found inside the cell</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228600"/>
            <a:ext cx="2720873" cy="369332"/>
          </a:xfrm>
          <a:prstGeom prst="rect">
            <a:avLst/>
          </a:prstGeom>
          <a:noFill/>
        </p:spPr>
        <p:txBody>
          <a:bodyPr wrap="none" rtlCol="0">
            <a:spAutoFit/>
          </a:bodyPr>
          <a:lstStyle/>
          <a:p>
            <a:r>
              <a:rPr lang="en-US" u="sng" dirty="0"/>
              <a:t>Carrier-mediated transport</a:t>
            </a:r>
          </a:p>
        </p:txBody>
      </p:sp>
      <p:sp>
        <p:nvSpPr>
          <p:cNvPr id="3" name="TextBox 2"/>
          <p:cNvSpPr txBox="1"/>
          <p:nvPr/>
        </p:nvSpPr>
        <p:spPr>
          <a:xfrm>
            <a:off x="1447800" y="762000"/>
            <a:ext cx="6671185" cy="369332"/>
          </a:xfrm>
          <a:prstGeom prst="rect">
            <a:avLst/>
          </a:prstGeom>
          <a:noFill/>
        </p:spPr>
        <p:txBody>
          <a:bodyPr wrap="none" rtlCol="0">
            <a:spAutoFit/>
          </a:bodyPr>
          <a:lstStyle/>
          <a:p>
            <a:r>
              <a:rPr lang="en-US" dirty="0"/>
              <a:t>Movement of SOLUTES  (ions, proteins, etc…) across a cell membrane</a:t>
            </a:r>
          </a:p>
        </p:txBody>
      </p:sp>
      <p:sp>
        <p:nvSpPr>
          <p:cNvPr id="4" name="TextBox 3"/>
          <p:cNvSpPr txBox="1"/>
          <p:nvPr/>
        </p:nvSpPr>
        <p:spPr>
          <a:xfrm>
            <a:off x="533400" y="1371600"/>
            <a:ext cx="8382000" cy="646331"/>
          </a:xfrm>
          <a:prstGeom prst="rect">
            <a:avLst/>
          </a:prstGeom>
          <a:noFill/>
        </p:spPr>
        <p:txBody>
          <a:bodyPr wrap="square" rtlCol="0">
            <a:spAutoFit/>
          </a:bodyPr>
          <a:lstStyle/>
          <a:p>
            <a:pPr>
              <a:buFont typeface="Arial" pitchFamily="34" charset="0"/>
              <a:buChar char="•"/>
            </a:pPr>
            <a:r>
              <a:rPr lang="en-US" dirty="0"/>
              <a:t>When allowed, solutes will diffuse from an area of </a:t>
            </a:r>
            <a:r>
              <a:rPr lang="en-US" b="1" dirty="0"/>
              <a:t>high</a:t>
            </a:r>
            <a:r>
              <a:rPr lang="en-US" dirty="0"/>
              <a:t> concentration to an area of </a:t>
            </a:r>
            <a:r>
              <a:rPr lang="en-US" b="1" dirty="0"/>
              <a:t>low</a:t>
            </a:r>
            <a:r>
              <a:rPr lang="en-US" dirty="0"/>
              <a:t> concentration until equilibrium is reached</a:t>
            </a:r>
          </a:p>
        </p:txBody>
      </p:sp>
      <p:sp>
        <p:nvSpPr>
          <p:cNvPr id="5" name="TextBox 4"/>
          <p:cNvSpPr txBox="1"/>
          <p:nvPr/>
        </p:nvSpPr>
        <p:spPr>
          <a:xfrm>
            <a:off x="533400" y="2362200"/>
            <a:ext cx="8229599" cy="3139321"/>
          </a:xfrm>
          <a:prstGeom prst="rect">
            <a:avLst/>
          </a:prstGeom>
          <a:noFill/>
        </p:spPr>
        <p:txBody>
          <a:bodyPr wrap="square" rtlCol="0">
            <a:spAutoFit/>
          </a:bodyPr>
          <a:lstStyle/>
          <a:p>
            <a:r>
              <a:rPr lang="en-US" dirty="0"/>
              <a:t>2 main types of transport:</a:t>
            </a:r>
          </a:p>
          <a:p>
            <a:pPr marL="800100" lvl="1" indent="-342900">
              <a:buFont typeface="+mj-lt"/>
              <a:buAutoNum type="arabicParenR"/>
            </a:pPr>
            <a:r>
              <a:rPr lang="en-US" dirty="0"/>
              <a:t>	Facilitated diffusion – describes a situation in which solutes travel across the cell membrane DOWN ITS CONCENTRATION GRADIENT</a:t>
            </a:r>
          </a:p>
          <a:p>
            <a:pPr marL="1257300" lvl="2" indent="-342900">
              <a:buFont typeface="Arial" pitchFamily="34" charset="0"/>
              <a:buChar char="•"/>
            </a:pPr>
            <a:r>
              <a:rPr lang="en-US" dirty="0"/>
              <a:t>Solute travels across the plasma membrane using a membrane protein (channel or transporter) but </a:t>
            </a:r>
            <a:r>
              <a:rPr lang="en-US" i="1" dirty="0">
                <a:solidFill>
                  <a:srgbClr val="FF0000"/>
                </a:solidFill>
              </a:rPr>
              <a:t>DOES NOT REQUIRE ENERGY (ATP)</a:t>
            </a:r>
          </a:p>
          <a:p>
            <a:pPr marL="1257300" lvl="2" indent="-342900">
              <a:buFont typeface="Arial" pitchFamily="34" charset="0"/>
              <a:buChar char="•"/>
            </a:pPr>
            <a:endParaRPr lang="en-US" dirty="0"/>
          </a:p>
          <a:p>
            <a:pPr marL="800100" lvl="1" indent="-342900">
              <a:buAutoNum type="arabicParenR" startAt="2"/>
            </a:pPr>
            <a:r>
              <a:rPr lang="en-US" dirty="0"/>
              <a:t>Active Transport – describes a situation when solutes travel AGAINST ITS CONCENTRATION GRADIENT</a:t>
            </a:r>
          </a:p>
          <a:p>
            <a:pPr marL="1257300" lvl="2" indent="-342900">
              <a:buFont typeface="Arial" pitchFamily="34" charset="0"/>
              <a:buChar char="•"/>
            </a:pPr>
            <a:r>
              <a:rPr lang="en-US" dirty="0">
                <a:solidFill>
                  <a:srgbClr val="FF0000"/>
                </a:solidFill>
              </a:rPr>
              <a:t>Uses energy (ATP)</a:t>
            </a:r>
            <a:r>
              <a:rPr lang="en-US" dirty="0"/>
              <a:t> and creates or maintains a concentration gradient where solute concentrations are higher on one side of the membrane</a:t>
            </a:r>
          </a:p>
          <a:p>
            <a:pPr marL="1257300" lvl="2" indent="-342900">
              <a:buFont typeface="Arial" pitchFamily="34" charset="0"/>
              <a:buChar char="•"/>
            </a:pP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3-18_facilitated_diffu_c.jpg"/>
          <p:cNvPicPr>
            <a:picLocks noChangeAspect="1"/>
          </p:cNvPicPr>
          <p:nvPr/>
        </p:nvPicPr>
        <p:blipFill>
          <a:blip r:embed="rId2" cstate="print"/>
          <a:stretch>
            <a:fillRect/>
          </a:stretch>
        </p:blipFill>
        <p:spPr>
          <a:xfrm>
            <a:off x="1178139" y="1981200"/>
            <a:ext cx="4765461" cy="2667000"/>
          </a:xfrm>
          <a:prstGeom prst="rect">
            <a:avLst/>
          </a:prstGeom>
        </p:spPr>
      </p:pic>
      <p:sp>
        <p:nvSpPr>
          <p:cNvPr id="3" name="TextBox 2"/>
          <p:cNvSpPr txBox="1"/>
          <p:nvPr/>
        </p:nvSpPr>
        <p:spPr>
          <a:xfrm>
            <a:off x="3468847" y="87868"/>
            <a:ext cx="2169953" cy="369332"/>
          </a:xfrm>
          <a:prstGeom prst="rect">
            <a:avLst/>
          </a:prstGeom>
          <a:noFill/>
        </p:spPr>
        <p:txBody>
          <a:bodyPr wrap="none" rtlCol="0">
            <a:spAutoFit/>
          </a:bodyPr>
          <a:lstStyle/>
          <a:p>
            <a:r>
              <a:rPr lang="en-US" dirty="0"/>
              <a:t>Types of transporters</a:t>
            </a:r>
          </a:p>
        </p:txBody>
      </p:sp>
      <p:sp>
        <p:nvSpPr>
          <p:cNvPr id="5" name="TextBox 4"/>
          <p:cNvSpPr txBox="1"/>
          <p:nvPr/>
        </p:nvSpPr>
        <p:spPr>
          <a:xfrm>
            <a:off x="5867400" y="2319278"/>
            <a:ext cx="3276600" cy="2862322"/>
          </a:xfrm>
          <a:prstGeom prst="rect">
            <a:avLst/>
          </a:prstGeom>
          <a:noFill/>
        </p:spPr>
        <p:txBody>
          <a:bodyPr wrap="square" rtlCol="0">
            <a:spAutoFit/>
          </a:bodyPr>
          <a:lstStyle/>
          <a:p>
            <a:r>
              <a:rPr lang="en-US" b="1" dirty="0"/>
              <a:t>Facilitated diffusion: </a:t>
            </a:r>
            <a:r>
              <a:rPr lang="en-US" dirty="0"/>
              <a:t>membrane proteins either carry or allow movement of solutes</a:t>
            </a:r>
          </a:p>
          <a:p>
            <a:pPr lvl="1">
              <a:buFont typeface="Arial" pitchFamily="34" charset="0"/>
              <a:buChar char="•"/>
            </a:pPr>
            <a:r>
              <a:rPr lang="en-US" dirty="0"/>
              <a:t>	Channels or pores allow solute to travel freely</a:t>
            </a:r>
          </a:p>
          <a:p>
            <a:pPr lvl="1">
              <a:buFont typeface="Arial" pitchFamily="34" charset="0"/>
              <a:buChar char="•"/>
            </a:pPr>
            <a:r>
              <a:rPr lang="en-US" dirty="0"/>
              <a:t>        Carriers bind solute and then move it across the membrane</a:t>
            </a:r>
          </a:p>
          <a:p>
            <a:pPr lvl="1">
              <a:buFont typeface="Arial" pitchFamily="34" charset="0"/>
              <a:buChar char="•"/>
            </a:pPr>
            <a:r>
              <a:rPr lang="en-US" dirty="0"/>
              <a:t>         In both cases solute travels down conc. gradient.</a:t>
            </a:r>
          </a:p>
        </p:txBody>
      </p:sp>
      <p:sp>
        <p:nvSpPr>
          <p:cNvPr id="6" name="TextBox 5"/>
          <p:cNvSpPr txBox="1"/>
          <p:nvPr/>
        </p:nvSpPr>
        <p:spPr>
          <a:xfrm>
            <a:off x="1752600" y="838200"/>
            <a:ext cx="5562600" cy="646331"/>
          </a:xfrm>
          <a:prstGeom prst="rect">
            <a:avLst/>
          </a:prstGeom>
          <a:noFill/>
          <a:ln>
            <a:solidFill>
              <a:schemeClr val="accent1"/>
            </a:solidFill>
          </a:ln>
        </p:spPr>
        <p:txBody>
          <a:bodyPr wrap="square" rtlCol="0">
            <a:spAutoFit/>
          </a:bodyPr>
          <a:lstStyle/>
          <a:p>
            <a:pPr algn="ctr"/>
            <a:r>
              <a:rPr lang="en-US" dirty="0">
                <a:solidFill>
                  <a:schemeClr val="tx2"/>
                </a:solidFill>
              </a:rPr>
              <a:t>Transporters are membrane proteins and are VERY SPECIFIC about what solutes they can transport</a:t>
            </a:r>
          </a:p>
        </p:txBody>
      </p:sp>
      <p:sp>
        <p:nvSpPr>
          <p:cNvPr id="4" name="TextBox 3"/>
          <p:cNvSpPr txBox="1"/>
          <p:nvPr/>
        </p:nvSpPr>
        <p:spPr>
          <a:xfrm>
            <a:off x="247135" y="1524000"/>
            <a:ext cx="1657865" cy="3539430"/>
          </a:xfrm>
          <a:prstGeom prst="rect">
            <a:avLst/>
          </a:prstGeom>
          <a:noFill/>
        </p:spPr>
        <p:txBody>
          <a:bodyPr wrap="square" rtlCol="0">
            <a:spAutoFit/>
          </a:bodyPr>
          <a:lstStyle/>
          <a:p>
            <a:r>
              <a:rPr lang="en-US" sz="1600" dirty="0">
                <a:solidFill>
                  <a:srgbClr val="0070C0"/>
                </a:solidFill>
              </a:rPr>
              <a:t>HIGHER CONCENTRATION</a:t>
            </a:r>
          </a:p>
          <a:p>
            <a:endParaRPr lang="en-US" sz="1600" dirty="0">
              <a:solidFill>
                <a:srgbClr val="0070C0"/>
              </a:solidFill>
            </a:endParaRPr>
          </a:p>
          <a:p>
            <a:endParaRPr lang="en-US" sz="1600" dirty="0">
              <a:solidFill>
                <a:srgbClr val="0070C0"/>
              </a:solidFill>
            </a:endParaRPr>
          </a:p>
          <a:p>
            <a:endParaRPr lang="en-US" sz="1600" dirty="0">
              <a:solidFill>
                <a:srgbClr val="0070C0"/>
              </a:solidFill>
            </a:endParaRPr>
          </a:p>
          <a:p>
            <a:endParaRPr lang="en-US" sz="1600" dirty="0">
              <a:solidFill>
                <a:srgbClr val="0070C0"/>
              </a:solidFill>
            </a:endParaRPr>
          </a:p>
          <a:p>
            <a:endParaRPr lang="en-US" sz="1600" dirty="0">
              <a:solidFill>
                <a:srgbClr val="0070C0"/>
              </a:solidFill>
            </a:endParaRPr>
          </a:p>
          <a:p>
            <a:endParaRPr lang="en-US" sz="1600" dirty="0">
              <a:solidFill>
                <a:srgbClr val="0070C0"/>
              </a:solidFill>
            </a:endParaRPr>
          </a:p>
          <a:p>
            <a:endParaRPr lang="en-US" sz="1600" dirty="0">
              <a:solidFill>
                <a:srgbClr val="0070C0"/>
              </a:solidFill>
            </a:endParaRPr>
          </a:p>
          <a:p>
            <a:endParaRPr lang="en-US" sz="1600" dirty="0">
              <a:solidFill>
                <a:srgbClr val="0070C0"/>
              </a:solidFill>
            </a:endParaRPr>
          </a:p>
          <a:p>
            <a:endParaRPr lang="en-US" sz="1600" dirty="0">
              <a:solidFill>
                <a:srgbClr val="0070C0"/>
              </a:solidFill>
            </a:endParaRPr>
          </a:p>
          <a:p>
            <a:endParaRPr lang="en-US" sz="1600" dirty="0">
              <a:solidFill>
                <a:srgbClr val="0070C0"/>
              </a:solidFill>
            </a:endParaRPr>
          </a:p>
          <a:p>
            <a:r>
              <a:rPr lang="en-US" sz="1600" dirty="0">
                <a:solidFill>
                  <a:srgbClr val="0070C0"/>
                </a:solidFill>
              </a:rPr>
              <a:t>LOWER CONCENTRATION</a:t>
            </a:r>
          </a:p>
        </p:txBody>
      </p:sp>
      <p:cxnSp>
        <p:nvCxnSpPr>
          <p:cNvPr id="8" name="Straight Arrow Connector 7"/>
          <p:cNvCxnSpPr/>
          <p:nvPr/>
        </p:nvCxnSpPr>
        <p:spPr>
          <a:xfrm>
            <a:off x="609600" y="2319278"/>
            <a:ext cx="0" cy="1643122"/>
          </a:xfrm>
          <a:prstGeom prst="straightConnector1">
            <a:avLst/>
          </a:prstGeom>
          <a:ln>
            <a:tailEnd type="stealth" w="lg" len="lg"/>
          </a:ln>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1400" y="87868"/>
            <a:ext cx="1711879" cy="369332"/>
          </a:xfrm>
          <a:prstGeom prst="rect">
            <a:avLst/>
          </a:prstGeom>
          <a:noFill/>
        </p:spPr>
        <p:txBody>
          <a:bodyPr wrap="none" rtlCol="0">
            <a:spAutoFit/>
          </a:bodyPr>
          <a:lstStyle/>
          <a:p>
            <a:r>
              <a:rPr lang="en-US" dirty="0"/>
              <a:t>Active Transport</a:t>
            </a:r>
          </a:p>
        </p:txBody>
      </p:sp>
      <p:pic>
        <p:nvPicPr>
          <p:cNvPr id="4" name="Picture 3" descr="f3-19_the_sodium-potass_c.jpg"/>
          <p:cNvPicPr>
            <a:picLocks noChangeAspect="1"/>
          </p:cNvPicPr>
          <p:nvPr/>
        </p:nvPicPr>
        <p:blipFill>
          <a:blip r:embed="rId2" cstate="print"/>
          <a:srcRect t="7500" b="7500"/>
          <a:stretch>
            <a:fillRect/>
          </a:stretch>
        </p:blipFill>
        <p:spPr>
          <a:xfrm>
            <a:off x="49755" y="2743200"/>
            <a:ext cx="4369845" cy="4096732"/>
          </a:xfrm>
          <a:prstGeom prst="rect">
            <a:avLst/>
          </a:prstGeom>
        </p:spPr>
      </p:pic>
      <p:sp>
        <p:nvSpPr>
          <p:cNvPr id="5" name="TextBox 4"/>
          <p:cNvSpPr txBox="1"/>
          <p:nvPr/>
        </p:nvSpPr>
        <p:spPr>
          <a:xfrm>
            <a:off x="533400" y="762000"/>
            <a:ext cx="7848600" cy="1477328"/>
          </a:xfrm>
          <a:prstGeom prst="rect">
            <a:avLst/>
          </a:prstGeom>
          <a:noFill/>
        </p:spPr>
        <p:txBody>
          <a:bodyPr wrap="square" rtlCol="0">
            <a:spAutoFit/>
          </a:bodyPr>
          <a:lstStyle/>
          <a:p>
            <a:r>
              <a:rPr lang="en-US" b="1" dirty="0"/>
              <a:t>Active transport:  </a:t>
            </a:r>
            <a:r>
              <a:rPr lang="en-US" dirty="0"/>
              <a:t>membrane protein </a:t>
            </a:r>
            <a:r>
              <a:rPr lang="en-US" b="1" u="sng" dirty="0">
                <a:solidFill>
                  <a:srgbClr val="0000FF"/>
                </a:solidFill>
              </a:rPr>
              <a:t>uses energy  (ATP)</a:t>
            </a:r>
            <a:r>
              <a:rPr lang="en-US" b="1" dirty="0">
                <a:solidFill>
                  <a:srgbClr val="0000FF"/>
                </a:solidFill>
              </a:rPr>
              <a:t> </a:t>
            </a:r>
            <a:r>
              <a:rPr lang="en-US" dirty="0"/>
              <a:t>to move solutes from one side of the membrane to the other AGAINST THE CONCENTRATION GRADIENT</a:t>
            </a:r>
          </a:p>
          <a:p>
            <a:endParaRPr lang="en-US" dirty="0"/>
          </a:p>
          <a:p>
            <a:pPr lvl="1">
              <a:buFont typeface="Arial" pitchFamily="34" charset="0"/>
              <a:buChar char="•"/>
            </a:pPr>
            <a:r>
              <a:rPr lang="en-US" dirty="0"/>
              <a:t>	</a:t>
            </a:r>
            <a:r>
              <a:rPr lang="en-US" dirty="0">
                <a:solidFill>
                  <a:srgbClr val="FF0000"/>
                </a:solidFill>
              </a:rPr>
              <a:t>Moves solutes from an area of LOW concentration to and area of even HIGHER concentration  (i.e., LOW to HIGH; opposite of facilitated diffusion)</a:t>
            </a:r>
          </a:p>
        </p:txBody>
      </p:sp>
      <p:sp>
        <p:nvSpPr>
          <p:cNvPr id="2" name="Oval 1"/>
          <p:cNvSpPr/>
          <p:nvPr/>
        </p:nvSpPr>
        <p:spPr>
          <a:xfrm>
            <a:off x="7162800" y="60198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315200" y="61722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543800" y="59436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696200" y="61722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077200" y="6098714"/>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781800" y="35814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934200" y="37338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162800" y="35052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315200" y="37338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696200" y="3660314"/>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620000" y="32004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772400" y="33528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001000" y="31242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153400" y="33528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534400" y="3279314"/>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477000" y="30480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629400" y="32004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858000" y="29718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10400" y="32004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391400" y="3126914"/>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924800" y="37338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8077200" y="38862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305800" y="36576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458200" y="3886200"/>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839200" y="3812714"/>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p:nvPr/>
        </p:nvCxnSpPr>
        <p:spPr>
          <a:xfrm flipV="1">
            <a:off x="7772400" y="4191000"/>
            <a:ext cx="0" cy="11430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876235" y="5802868"/>
            <a:ext cx="1956177" cy="369332"/>
          </a:xfrm>
          <a:prstGeom prst="rect">
            <a:avLst/>
          </a:prstGeom>
          <a:noFill/>
        </p:spPr>
        <p:txBody>
          <a:bodyPr wrap="none" rtlCol="0">
            <a:spAutoFit/>
          </a:bodyPr>
          <a:lstStyle/>
          <a:p>
            <a:r>
              <a:rPr lang="en-US"/>
              <a:t>Low Concentration</a:t>
            </a:r>
          </a:p>
        </p:txBody>
      </p:sp>
      <p:sp>
        <p:nvSpPr>
          <p:cNvPr id="36" name="TextBox 35"/>
          <p:cNvSpPr txBox="1"/>
          <p:nvPr/>
        </p:nvSpPr>
        <p:spPr>
          <a:xfrm>
            <a:off x="4752109" y="3435927"/>
            <a:ext cx="2000163" cy="369332"/>
          </a:xfrm>
          <a:prstGeom prst="rect">
            <a:avLst/>
          </a:prstGeom>
          <a:noFill/>
        </p:spPr>
        <p:txBody>
          <a:bodyPr wrap="none" rtlCol="0">
            <a:spAutoFit/>
          </a:bodyPr>
          <a:lstStyle/>
          <a:p>
            <a:r>
              <a:rPr lang="en-US" dirty="0"/>
              <a:t>High Concentration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133290"/>
            <a:ext cx="2178545" cy="400110"/>
          </a:xfrm>
          <a:prstGeom prst="rect">
            <a:avLst/>
          </a:prstGeom>
          <a:noFill/>
        </p:spPr>
        <p:txBody>
          <a:bodyPr wrap="none" rtlCol="0">
            <a:spAutoFit/>
          </a:bodyPr>
          <a:lstStyle/>
          <a:p>
            <a:r>
              <a:rPr lang="en-US" sz="2000" dirty="0"/>
              <a:t>Vesicular Transport</a:t>
            </a:r>
          </a:p>
        </p:txBody>
      </p:sp>
      <p:sp>
        <p:nvSpPr>
          <p:cNvPr id="3" name="TextBox 2"/>
          <p:cNvSpPr txBox="1"/>
          <p:nvPr/>
        </p:nvSpPr>
        <p:spPr>
          <a:xfrm>
            <a:off x="685800" y="704671"/>
            <a:ext cx="8458200" cy="1477328"/>
          </a:xfrm>
          <a:prstGeom prst="rect">
            <a:avLst/>
          </a:prstGeom>
          <a:noFill/>
        </p:spPr>
        <p:txBody>
          <a:bodyPr wrap="square" rtlCol="0">
            <a:spAutoFit/>
          </a:bodyPr>
          <a:lstStyle/>
          <a:p>
            <a:pPr>
              <a:buFont typeface="Arial" pitchFamily="34" charset="0"/>
              <a:buChar char="•"/>
            </a:pPr>
            <a:r>
              <a:rPr lang="en-US" dirty="0"/>
              <a:t>Many molecules can be transported across the P.M. via membrane carrier proteins (active transport and facilitated diffusion). However, very LARGE molecules, large numbers of molecules, and liquids are better transported via VESICULAR TRANSPORT</a:t>
            </a:r>
          </a:p>
          <a:p>
            <a:pPr>
              <a:buFont typeface="Arial" pitchFamily="34" charset="0"/>
              <a:buChar char="•"/>
            </a:pPr>
            <a:endParaRPr lang="en-US" dirty="0"/>
          </a:p>
          <a:p>
            <a:pPr>
              <a:buFont typeface="Arial" pitchFamily="34" charset="0"/>
              <a:buChar char="•"/>
            </a:pPr>
            <a:r>
              <a:rPr lang="en-US" dirty="0"/>
              <a:t>Vesicles – bubble-like structures made up of pieces of the P.M. </a:t>
            </a:r>
          </a:p>
        </p:txBody>
      </p:sp>
      <p:pic>
        <p:nvPicPr>
          <p:cNvPr id="1026" name="Picture 2"/>
          <p:cNvPicPr>
            <a:picLocks noChangeAspect="1" noChangeArrowheads="1"/>
          </p:cNvPicPr>
          <p:nvPr/>
        </p:nvPicPr>
        <p:blipFill>
          <a:blip r:embed="rId2" cstate="print"/>
          <a:srcRect/>
          <a:stretch>
            <a:fillRect/>
          </a:stretch>
        </p:blipFill>
        <p:spPr bwMode="auto">
          <a:xfrm>
            <a:off x="0" y="2320993"/>
            <a:ext cx="7086600" cy="4460807"/>
          </a:xfrm>
          <a:prstGeom prst="rect">
            <a:avLst/>
          </a:prstGeom>
          <a:noFill/>
          <a:ln w="9525">
            <a:noFill/>
            <a:miter lim="800000"/>
            <a:headEnd/>
            <a:tailEnd/>
          </a:ln>
          <a:effectLst/>
        </p:spPr>
      </p:pic>
      <p:sp>
        <p:nvSpPr>
          <p:cNvPr id="4" name="TextBox 3"/>
          <p:cNvSpPr txBox="1"/>
          <p:nvPr/>
        </p:nvSpPr>
        <p:spPr>
          <a:xfrm>
            <a:off x="5257800" y="3276600"/>
            <a:ext cx="3886200" cy="2970044"/>
          </a:xfrm>
          <a:prstGeom prst="rect">
            <a:avLst/>
          </a:prstGeom>
          <a:noFill/>
        </p:spPr>
        <p:txBody>
          <a:bodyPr wrap="square" rtlCol="0">
            <a:spAutoFit/>
          </a:bodyPr>
          <a:lstStyle/>
          <a:p>
            <a:pPr marL="342900" indent="-342900">
              <a:buFont typeface="+mj-lt"/>
              <a:buAutoNum type="arabicPeriod"/>
            </a:pPr>
            <a:r>
              <a:rPr lang="en-US" sz="1700" dirty="0" err="1"/>
              <a:t>Endocytosis</a:t>
            </a:r>
            <a:r>
              <a:rPr lang="en-US" sz="1700" dirty="0"/>
              <a:t>: process by which particles or liquid are brought INTO the cell</a:t>
            </a:r>
          </a:p>
          <a:p>
            <a:pPr marL="800100" lvl="1" indent="-342900">
              <a:buFont typeface="Arial" pitchFamily="34" charset="0"/>
              <a:buChar char="•"/>
            </a:pPr>
            <a:r>
              <a:rPr lang="en-US" sz="1700" dirty="0"/>
              <a:t>Small section of plasma membrane pinches off and forms a vesicle</a:t>
            </a:r>
          </a:p>
          <a:p>
            <a:pPr marL="800100" lvl="1" indent="-342900">
              <a:buFont typeface="Arial" pitchFamily="34" charset="0"/>
              <a:buChar char="•"/>
            </a:pPr>
            <a:endParaRPr lang="en-US" sz="1700" dirty="0"/>
          </a:p>
          <a:p>
            <a:pPr marL="342900" indent="-342900">
              <a:buFont typeface="+mj-lt"/>
              <a:buAutoNum type="arabicPeriod"/>
            </a:pPr>
            <a:r>
              <a:rPr lang="en-US" sz="1700" dirty="0" err="1"/>
              <a:t>Exocytosis</a:t>
            </a:r>
            <a:r>
              <a:rPr lang="en-US" sz="1700" dirty="0"/>
              <a:t> : process that sends particles or liquids OUT of the cell</a:t>
            </a:r>
          </a:p>
          <a:p>
            <a:pPr marL="800100" lvl="1" indent="-342900">
              <a:buFont typeface="Arial" pitchFamily="34" charset="0"/>
              <a:buChar char="•"/>
            </a:pPr>
            <a:r>
              <a:rPr lang="en-US" sz="1700" dirty="0"/>
              <a:t>Basically the reverse of </a:t>
            </a:r>
            <a:r>
              <a:rPr lang="en-US" sz="1700" dirty="0" err="1"/>
              <a:t>endocytosis</a:t>
            </a:r>
            <a:endParaRPr lang="en-US" sz="17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t="8571" r="34286"/>
          <a:stretch>
            <a:fillRect/>
          </a:stretch>
        </p:blipFill>
        <p:spPr bwMode="auto">
          <a:xfrm>
            <a:off x="533400" y="3809999"/>
            <a:ext cx="4167674" cy="3048001"/>
          </a:xfrm>
          <a:prstGeom prst="rect">
            <a:avLst/>
          </a:prstGeom>
          <a:noFill/>
          <a:ln w="9525">
            <a:noFill/>
            <a:miter lim="800000"/>
            <a:headEnd/>
            <a:tailEnd/>
          </a:ln>
          <a:effectLst/>
        </p:spPr>
      </p:pic>
      <p:sp>
        <p:nvSpPr>
          <p:cNvPr id="2" name="TextBox 1"/>
          <p:cNvSpPr txBox="1"/>
          <p:nvPr/>
        </p:nvSpPr>
        <p:spPr>
          <a:xfrm>
            <a:off x="3581400" y="152400"/>
            <a:ext cx="2125582" cy="369332"/>
          </a:xfrm>
          <a:prstGeom prst="rect">
            <a:avLst/>
          </a:prstGeom>
          <a:noFill/>
        </p:spPr>
        <p:txBody>
          <a:bodyPr wrap="none" rtlCol="0">
            <a:spAutoFit/>
          </a:bodyPr>
          <a:lstStyle/>
          <a:p>
            <a:r>
              <a:rPr lang="en-US" u="sng" dirty="0"/>
              <a:t>Types of </a:t>
            </a:r>
            <a:r>
              <a:rPr lang="en-US" u="sng" dirty="0" err="1"/>
              <a:t>Endocytosis</a:t>
            </a:r>
            <a:endParaRPr lang="en-US" u="sng" dirty="0"/>
          </a:p>
        </p:txBody>
      </p:sp>
      <p:sp>
        <p:nvSpPr>
          <p:cNvPr id="3" name="TextBox 2"/>
          <p:cNvSpPr txBox="1"/>
          <p:nvPr/>
        </p:nvSpPr>
        <p:spPr>
          <a:xfrm>
            <a:off x="304800" y="1066800"/>
            <a:ext cx="8153400" cy="1754327"/>
          </a:xfrm>
          <a:prstGeom prst="rect">
            <a:avLst/>
          </a:prstGeom>
          <a:noFill/>
        </p:spPr>
        <p:txBody>
          <a:bodyPr wrap="square" rtlCol="0">
            <a:spAutoFit/>
          </a:bodyPr>
          <a:lstStyle/>
          <a:p>
            <a:pPr marL="342900" indent="-342900">
              <a:buFont typeface="+mj-lt"/>
              <a:buAutoNum type="arabicPeriod"/>
            </a:pPr>
            <a:r>
              <a:rPr lang="en-US" dirty="0" err="1"/>
              <a:t>Phagocytosis</a:t>
            </a:r>
            <a:r>
              <a:rPr lang="en-US" dirty="0"/>
              <a:t> – “cell eating” process by which a cell engulfs particles or debris</a:t>
            </a:r>
          </a:p>
          <a:p>
            <a:pPr marL="800100" lvl="1" indent="-342900">
              <a:buFont typeface="Wingdings" pitchFamily="2" charset="2"/>
              <a:buChar char="ü"/>
            </a:pPr>
            <a:r>
              <a:rPr lang="en-US" dirty="0"/>
              <a:t>Neutrophils use this to “eat” bacteria and kill them</a:t>
            </a:r>
          </a:p>
          <a:p>
            <a:pPr marL="800100" lvl="1" indent="-342900">
              <a:buFont typeface="Wingdings" pitchFamily="2" charset="2"/>
              <a:buChar char="ü"/>
            </a:pPr>
            <a:r>
              <a:rPr lang="en-US" dirty="0"/>
              <a:t>Use pseudopodia to “grab” things; not common in many cells</a:t>
            </a:r>
          </a:p>
          <a:p>
            <a:pPr marL="800100" lvl="1" indent="-342900"/>
            <a:endParaRPr lang="en-US" dirty="0"/>
          </a:p>
          <a:p>
            <a:pPr marL="342900" indent="-342900">
              <a:buFont typeface="+mj-lt"/>
              <a:buAutoNum type="arabicPeriod"/>
            </a:pPr>
            <a:r>
              <a:rPr lang="en-US" dirty="0"/>
              <a:t>Pinocytosis – “cell drinking”; cell takes in droplets of liquid containing solutes </a:t>
            </a:r>
          </a:p>
          <a:p>
            <a:pPr marL="800100" lvl="1" indent="-342900">
              <a:buFont typeface="Wingdings" pitchFamily="2" charset="2"/>
              <a:buChar char="ü"/>
            </a:pPr>
            <a:r>
              <a:rPr lang="en-US" dirty="0"/>
              <a:t>Fairly non-specific; but very common in many cells</a:t>
            </a:r>
          </a:p>
        </p:txBody>
      </p:sp>
      <p:sp>
        <p:nvSpPr>
          <p:cNvPr id="5" name="TextBox 4"/>
          <p:cNvSpPr txBox="1"/>
          <p:nvPr/>
        </p:nvSpPr>
        <p:spPr>
          <a:xfrm>
            <a:off x="1828800" y="533400"/>
            <a:ext cx="5683222" cy="369332"/>
          </a:xfrm>
          <a:prstGeom prst="rect">
            <a:avLst/>
          </a:prstGeom>
          <a:noFill/>
        </p:spPr>
        <p:txBody>
          <a:bodyPr wrap="none" rtlCol="0">
            <a:spAutoFit/>
          </a:bodyPr>
          <a:lstStyle/>
          <a:p>
            <a:pPr>
              <a:buFont typeface="Arial" pitchFamily="34" charset="0"/>
              <a:buChar char="•"/>
            </a:pPr>
            <a:r>
              <a:rPr lang="en-US" dirty="0" err="1"/>
              <a:t>Phagocytosis</a:t>
            </a:r>
            <a:r>
              <a:rPr lang="en-US" dirty="0"/>
              <a:t>, </a:t>
            </a:r>
            <a:r>
              <a:rPr lang="en-US" dirty="0" err="1"/>
              <a:t>pinocytosis</a:t>
            </a:r>
            <a:r>
              <a:rPr lang="en-US" dirty="0"/>
              <a:t>, receptor-mediated </a:t>
            </a:r>
            <a:r>
              <a:rPr lang="en-US" dirty="0" err="1"/>
              <a:t>endocytosis</a:t>
            </a:r>
            <a:endParaRPr lang="en-US" dirty="0"/>
          </a:p>
        </p:txBody>
      </p:sp>
      <p:pic>
        <p:nvPicPr>
          <p:cNvPr id="6" name="Picture 5" descr="f3-22d_receptor-mediate_c.jpg"/>
          <p:cNvPicPr>
            <a:picLocks noChangeAspect="1"/>
          </p:cNvPicPr>
          <p:nvPr/>
        </p:nvPicPr>
        <p:blipFill>
          <a:blip r:embed="rId3" cstate="print"/>
          <a:stretch>
            <a:fillRect/>
          </a:stretch>
        </p:blipFill>
        <p:spPr>
          <a:xfrm>
            <a:off x="5867400" y="3818636"/>
            <a:ext cx="3149600" cy="3039364"/>
          </a:xfrm>
          <a:prstGeom prst="rect">
            <a:avLst/>
          </a:prstGeom>
        </p:spPr>
      </p:pic>
      <p:sp>
        <p:nvSpPr>
          <p:cNvPr id="7" name="Rectangle 6"/>
          <p:cNvSpPr/>
          <p:nvPr/>
        </p:nvSpPr>
        <p:spPr>
          <a:xfrm>
            <a:off x="304800" y="2762071"/>
            <a:ext cx="8458200" cy="923330"/>
          </a:xfrm>
          <a:prstGeom prst="rect">
            <a:avLst/>
          </a:prstGeom>
        </p:spPr>
        <p:txBody>
          <a:bodyPr wrap="square">
            <a:spAutoFit/>
          </a:bodyPr>
          <a:lstStyle/>
          <a:p>
            <a:pPr marL="342900" indent="-342900">
              <a:buFont typeface="+mj-lt"/>
              <a:buAutoNum type="arabicPeriod" startAt="3"/>
            </a:pPr>
            <a:r>
              <a:rPr lang="en-US" dirty="0"/>
              <a:t>Receptor-mediated </a:t>
            </a:r>
            <a:r>
              <a:rPr lang="en-US" dirty="0" err="1"/>
              <a:t>endocytosis</a:t>
            </a:r>
            <a:r>
              <a:rPr lang="en-US" dirty="0"/>
              <a:t> – Very SELECTIVE, and most common form of </a:t>
            </a:r>
            <a:r>
              <a:rPr lang="en-US" dirty="0" err="1"/>
              <a:t>endocytosis</a:t>
            </a:r>
            <a:r>
              <a:rPr lang="en-US" dirty="0"/>
              <a:t> where cells only take in certain solutes in certain quantities</a:t>
            </a:r>
          </a:p>
          <a:p>
            <a:pPr marL="800100" lvl="1" indent="-342900">
              <a:buFont typeface="Wingdings" pitchFamily="2" charset="2"/>
              <a:buChar char="ü"/>
            </a:pPr>
            <a:r>
              <a:rPr lang="en-US" dirty="0"/>
              <a:t>Involves the use of RECEPTORS on outer surface of P.M </a:t>
            </a:r>
          </a:p>
        </p:txBody>
      </p:sp>
      <p:sp>
        <p:nvSpPr>
          <p:cNvPr id="9" name="Bent Arrow 8"/>
          <p:cNvSpPr/>
          <p:nvPr/>
        </p:nvSpPr>
        <p:spPr>
          <a:xfrm rot="5400000">
            <a:off x="7429500" y="3162300"/>
            <a:ext cx="685800" cy="6096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3-05_structure_of_a_re_cb.jpg"/>
          <p:cNvPicPr>
            <a:picLocks noChangeAspect="1"/>
          </p:cNvPicPr>
          <p:nvPr/>
        </p:nvPicPr>
        <p:blipFill>
          <a:blip r:embed="rId2" cstate="print"/>
          <a:stretch>
            <a:fillRect/>
          </a:stretch>
        </p:blipFill>
        <p:spPr>
          <a:xfrm>
            <a:off x="228600" y="609600"/>
            <a:ext cx="5801360" cy="6096000"/>
          </a:xfrm>
          <a:prstGeom prst="rect">
            <a:avLst/>
          </a:prstGeom>
        </p:spPr>
      </p:pic>
      <p:sp>
        <p:nvSpPr>
          <p:cNvPr id="4" name="TextBox 3"/>
          <p:cNvSpPr txBox="1"/>
          <p:nvPr/>
        </p:nvSpPr>
        <p:spPr>
          <a:xfrm>
            <a:off x="6629400" y="819090"/>
            <a:ext cx="1290481" cy="400110"/>
          </a:xfrm>
          <a:prstGeom prst="rect">
            <a:avLst/>
          </a:prstGeom>
          <a:noFill/>
        </p:spPr>
        <p:txBody>
          <a:bodyPr wrap="none" rtlCol="0">
            <a:spAutoFit/>
          </a:bodyPr>
          <a:lstStyle/>
          <a:p>
            <a:r>
              <a:rPr lang="en-US" sz="2000" dirty="0"/>
              <a:t>Organelles</a:t>
            </a:r>
          </a:p>
        </p:txBody>
      </p:sp>
      <p:sp>
        <p:nvSpPr>
          <p:cNvPr id="6" name="TextBox 5"/>
          <p:cNvSpPr txBox="1"/>
          <p:nvPr/>
        </p:nvSpPr>
        <p:spPr>
          <a:xfrm>
            <a:off x="5943600" y="2057400"/>
            <a:ext cx="3012876" cy="1754326"/>
          </a:xfrm>
          <a:prstGeom prst="rect">
            <a:avLst/>
          </a:prstGeom>
          <a:noFill/>
        </p:spPr>
        <p:txBody>
          <a:bodyPr wrap="none" rtlCol="0">
            <a:spAutoFit/>
          </a:bodyPr>
          <a:lstStyle/>
          <a:p>
            <a:pPr marL="342900" indent="-342900">
              <a:buFont typeface="+mj-lt"/>
              <a:buAutoNum type="arabicPeriod"/>
            </a:pPr>
            <a:r>
              <a:rPr lang="en-US" dirty="0"/>
              <a:t>Nucleus</a:t>
            </a:r>
          </a:p>
          <a:p>
            <a:pPr marL="342900" indent="-342900">
              <a:buFont typeface="+mj-lt"/>
              <a:buAutoNum type="arabicPeriod"/>
            </a:pPr>
            <a:r>
              <a:rPr lang="en-US" dirty="0"/>
              <a:t>Endoplasmic Reticulum</a:t>
            </a:r>
          </a:p>
          <a:p>
            <a:pPr marL="342900" indent="-342900">
              <a:buFont typeface="+mj-lt"/>
              <a:buAutoNum type="arabicPeriod"/>
            </a:pPr>
            <a:r>
              <a:rPr lang="en-US" dirty="0" err="1"/>
              <a:t>Ribosomes</a:t>
            </a:r>
            <a:r>
              <a:rPr lang="en-US" dirty="0"/>
              <a:t> (bound to E.R.)</a:t>
            </a:r>
          </a:p>
          <a:p>
            <a:pPr marL="342900" indent="-342900">
              <a:buFont typeface="+mj-lt"/>
              <a:buAutoNum type="arabicPeriod"/>
            </a:pPr>
            <a:r>
              <a:rPr lang="en-US" dirty="0"/>
              <a:t>Golgi Apparatus</a:t>
            </a:r>
          </a:p>
          <a:p>
            <a:pPr marL="342900" indent="-342900">
              <a:buFont typeface="+mj-lt"/>
              <a:buAutoNum type="arabicPeriod"/>
            </a:pPr>
            <a:r>
              <a:rPr lang="en-US" dirty="0" err="1"/>
              <a:t>Lysozomes</a:t>
            </a:r>
            <a:r>
              <a:rPr lang="en-US" dirty="0"/>
              <a:t>/</a:t>
            </a:r>
            <a:r>
              <a:rPr lang="en-US" dirty="0" err="1"/>
              <a:t>Peroxisomes</a:t>
            </a:r>
            <a:endParaRPr lang="en-US" dirty="0"/>
          </a:p>
          <a:p>
            <a:pPr marL="342900" indent="-342900">
              <a:buFont typeface="+mj-lt"/>
              <a:buAutoNum type="arabicPeriod"/>
            </a:pPr>
            <a:r>
              <a:rPr lang="en-US" dirty="0"/>
              <a:t>Mitochondria</a:t>
            </a:r>
          </a:p>
        </p:txBody>
      </p:sp>
      <p:sp>
        <p:nvSpPr>
          <p:cNvPr id="7" name="TextBox 6"/>
          <p:cNvSpPr txBox="1"/>
          <p:nvPr/>
        </p:nvSpPr>
        <p:spPr>
          <a:xfrm>
            <a:off x="2454338" y="3962400"/>
            <a:ext cx="288862" cy="338554"/>
          </a:xfrm>
          <a:prstGeom prst="rect">
            <a:avLst/>
          </a:prstGeom>
          <a:solidFill>
            <a:schemeClr val="bg1"/>
          </a:solidFill>
        </p:spPr>
        <p:txBody>
          <a:bodyPr wrap="none" rtlCol="0">
            <a:spAutoFit/>
          </a:bodyPr>
          <a:lstStyle/>
          <a:p>
            <a:r>
              <a:rPr lang="en-US" sz="1600" dirty="0"/>
              <a:t>1</a:t>
            </a:r>
          </a:p>
        </p:txBody>
      </p:sp>
      <p:sp>
        <p:nvSpPr>
          <p:cNvPr id="8" name="TextBox 7"/>
          <p:cNvSpPr txBox="1"/>
          <p:nvPr/>
        </p:nvSpPr>
        <p:spPr>
          <a:xfrm>
            <a:off x="3352800" y="5040868"/>
            <a:ext cx="301686" cy="369332"/>
          </a:xfrm>
          <a:prstGeom prst="rect">
            <a:avLst/>
          </a:prstGeom>
          <a:solidFill>
            <a:schemeClr val="bg1"/>
          </a:solidFill>
        </p:spPr>
        <p:txBody>
          <a:bodyPr wrap="none" rtlCol="0">
            <a:spAutoFit/>
          </a:bodyPr>
          <a:lstStyle/>
          <a:p>
            <a:r>
              <a:rPr lang="en-US" dirty="0"/>
              <a:t>2</a:t>
            </a:r>
          </a:p>
        </p:txBody>
      </p:sp>
      <p:sp>
        <p:nvSpPr>
          <p:cNvPr id="9" name="TextBox 8"/>
          <p:cNvSpPr txBox="1"/>
          <p:nvPr/>
        </p:nvSpPr>
        <p:spPr>
          <a:xfrm>
            <a:off x="2590800" y="5193268"/>
            <a:ext cx="301686" cy="369332"/>
          </a:xfrm>
          <a:prstGeom prst="rect">
            <a:avLst/>
          </a:prstGeom>
          <a:solidFill>
            <a:schemeClr val="bg1"/>
          </a:solidFill>
        </p:spPr>
        <p:txBody>
          <a:bodyPr wrap="none" rtlCol="0">
            <a:spAutoFit/>
          </a:bodyPr>
          <a:lstStyle/>
          <a:p>
            <a:r>
              <a:rPr lang="en-US" dirty="0"/>
              <a:t>3</a:t>
            </a:r>
          </a:p>
        </p:txBody>
      </p:sp>
      <p:sp>
        <p:nvSpPr>
          <p:cNvPr id="10" name="TextBox 9"/>
          <p:cNvSpPr txBox="1"/>
          <p:nvPr/>
        </p:nvSpPr>
        <p:spPr>
          <a:xfrm>
            <a:off x="4038600" y="2895600"/>
            <a:ext cx="288862" cy="338554"/>
          </a:xfrm>
          <a:prstGeom prst="rect">
            <a:avLst/>
          </a:prstGeom>
          <a:solidFill>
            <a:schemeClr val="bg1"/>
          </a:solidFill>
        </p:spPr>
        <p:txBody>
          <a:bodyPr wrap="none" rtlCol="0">
            <a:spAutoFit/>
          </a:bodyPr>
          <a:lstStyle/>
          <a:p>
            <a:r>
              <a:rPr lang="en-US" sz="1600" dirty="0"/>
              <a:t>4</a:t>
            </a:r>
          </a:p>
        </p:txBody>
      </p:sp>
      <p:sp>
        <p:nvSpPr>
          <p:cNvPr id="11" name="TextBox 10"/>
          <p:cNvSpPr txBox="1"/>
          <p:nvPr/>
        </p:nvSpPr>
        <p:spPr>
          <a:xfrm>
            <a:off x="4724400" y="3733800"/>
            <a:ext cx="288862" cy="338554"/>
          </a:xfrm>
          <a:prstGeom prst="rect">
            <a:avLst/>
          </a:prstGeom>
          <a:solidFill>
            <a:schemeClr val="bg1"/>
          </a:solidFill>
        </p:spPr>
        <p:txBody>
          <a:bodyPr wrap="none" rtlCol="0">
            <a:spAutoFit/>
          </a:bodyPr>
          <a:lstStyle/>
          <a:p>
            <a:r>
              <a:rPr lang="en-US" sz="1600" dirty="0"/>
              <a:t>5</a:t>
            </a:r>
          </a:p>
        </p:txBody>
      </p:sp>
      <p:sp>
        <p:nvSpPr>
          <p:cNvPr id="13" name="TextBox 12"/>
          <p:cNvSpPr txBox="1"/>
          <p:nvPr/>
        </p:nvSpPr>
        <p:spPr>
          <a:xfrm>
            <a:off x="1539938" y="2743200"/>
            <a:ext cx="288862" cy="338554"/>
          </a:xfrm>
          <a:prstGeom prst="rect">
            <a:avLst/>
          </a:prstGeom>
          <a:solidFill>
            <a:schemeClr val="bg1"/>
          </a:solidFill>
        </p:spPr>
        <p:txBody>
          <a:bodyPr wrap="none" rtlCol="0">
            <a:spAutoFit/>
          </a:bodyPr>
          <a:lstStyle/>
          <a:p>
            <a:r>
              <a:rPr lang="en-US" sz="1600" dirty="0"/>
              <a:t>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304800"/>
            <a:ext cx="1016625" cy="400110"/>
          </a:xfrm>
          <a:prstGeom prst="rect">
            <a:avLst/>
          </a:prstGeom>
          <a:noFill/>
        </p:spPr>
        <p:txBody>
          <a:bodyPr wrap="none" rtlCol="0">
            <a:spAutoFit/>
          </a:bodyPr>
          <a:lstStyle/>
          <a:p>
            <a:r>
              <a:rPr lang="en-US" sz="2000" u="sng" dirty="0"/>
              <a:t>Nucleus</a:t>
            </a:r>
          </a:p>
        </p:txBody>
      </p:sp>
      <p:sp>
        <p:nvSpPr>
          <p:cNvPr id="3" name="TextBox 2"/>
          <p:cNvSpPr txBox="1"/>
          <p:nvPr/>
        </p:nvSpPr>
        <p:spPr>
          <a:xfrm>
            <a:off x="5871515" y="990600"/>
            <a:ext cx="2967684" cy="4524315"/>
          </a:xfrm>
          <a:prstGeom prst="rect">
            <a:avLst/>
          </a:prstGeom>
          <a:noFill/>
        </p:spPr>
        <p:txBody>
          <a:bodyPr wrap="square" rtlCol="0">
            <a:spAutoFit/>
          </a:bodyPr>
          <a:lstStyle/>
          <a:p>
            <a:pPr>
              <a:buFont typeface="Arial" pitchFamily="34" charset="0"/>
              <a:buChar char="•"/>
            </a:pPr>
            <a:r>
              <a:rPr lang="en-US" dirty="0"/>
              <a:t>Largest of the organelles</a:t>
            </a:r>
          </a:p>
          <a:p>
            <a:pPr>
              <a:buFont typeface="Arial" pitchFamily="34" charset="0"/>
              <a:buChar char="•"/>
            </a:pPr>
            <a:endParaRPr lang="en-US" dirty="0"/>
          </a:p>
          <a:p>
            <a:pPr>
              <a:buFont typeface="Arial" pitchFamily="34" charset="0"/>
              <a:buChar char="•"/>
            </a:pPr>
            <a:r>
              <a:rPr lang="en-US" dirty="0"/>
              <a:t>Sometimes spherical, but often matches shape of cell</a:t>
            </a:r>
          </a:p>
          <a:p>
            <a:pPr>
              <a:buFont typeface="Arial" pitchFamily="34" charset="0"/>
              <a:buChar char="•"/>
            </a:pPr>
            <a:endParaRPr lang="en-US" dirty="0"/>
          </a:p>
          <a:p>
            <a:pPr>
              <a:buFont typeface="Arial" pitchFamily="34" charset="0"/>
              <a:buChar char="•"/>
            </a:pPr>
            <a:r>
              <a:rPr lang="en-US" dirty="0"/>
              <a:t>Surrounded by NUCLEAR ENVELOPE – 2 phospholipid bilayers (inner and outer)</a:t>
            </a:r>
          </a:p>
          <a:p>
            <a:pPr>
              <a:buFont typeface="Arial" pitchFamily="34" charset="0"/>
              <a:buChar char="•"/>
            </a:pPr>
            <a:endParaRPr lang="en-US" dirty="0"/>
          </a:p>
          <a:p>
            <a:pPr>
              <a:buFont typeface="Arial" pitchFamily="34" charset="0"/>
              <a:buChar char="•"/>
            </a:pPr>
            <a:r>
              <a:rPr lang="en-US" dirty="0"/>
              <a:t>Contain NUCLEAR PORES- allow transcription factors and RNA molecules in/out</a:t>
            </a:r>
          </a:p>
          <a:p>
            <a:pPr>
              <a:buFont typeface="Arial" pitchFamily="34" charset="0"/>
              <a:buChar char="•"/>
            </a:pPr>
            <a:endParaRPr lang="en-US" dirty="0"/>
          </a:p>
          <a:p>
            <a:pPr>
              <a:buFont typeface="Arial" pitchFamily="34" charset="0"/>
              <a:buChar char="•"/>
            </a:pPr>
            <a:r>
              <a:rPr lang="en-US" dirty="0"/>
              <a:t>Stores and protects the cell’s DNA (packaged into 23 pairs of chromosomes)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709028"/>
            <a:ext cx="5642915" cy="515837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152400"/>
            <a:ext cx="5957785" cy="830997"/>
          </a:xfrm>
          <a:prstGeom prst="rect">
            <a:avLst/>
          </a:prstGeom>
          <a:noFill/>
        </p:spPr>
        <p:txBody>
          <a:bodyPr wrap="none" rtlCol="0">
            <a:spAutoFit/>
          </a:bodyPr>
          <a:lstStyle/>
          <a:p>
            <a:pPr algn="ctr"/>
            <a:r>
              <a:rPr lang="en-US" sz="2400" dirty="0"/>
              <a:t>What is the study of Anatomy and Physiology?</a:t>
            </a:r>
          </a:p>
          <a:p>
            <a:pPr algn="ctr"/>
            <a:r>
              <a:rPr lang="en-US" sz="2400" dirty="0"/>
              <a:t>“Form and Function”</a:t>
            </a:r>
          </a:p>
        </p:txBody>
      </p:sp>
      <p:sp>
        <p:nvSpPr>
          <p:cNvPr id="3" name="TextBox 2"/>
          <p:cNvSpPr txBox="1"/>
          <p:nvPr/>
        </p:nvSpPr>
        <p:spPr>
          <a:xfrm>
            <a:off x="70629" y="990600"/>
            <a:ext cx="3891771" cy="3293209"/>
          </a:xfrm>
          <a:prstGeom prst="rect">
            <a:avLst/>
          </a:prstGeom>
          <a:noFill/>
        </p:spPr>
        <p:txBody>
          <a:bodyPr wrap="none" rtlCol="0">
            <a:spAutoFit/>
          </a:bodyPr>
          <a:lstStyle/>
          <a:p>
            <a:pPr algn="ctr"/>
            <a:r>
              <a:rPr lang="en-US" sz="2400" u="sng" dirty="0">
                <a:solidFill>
                  <a:srgbClr val="0070C0"/>
                </a:solidFill>
              </a:rPr>
              <a:t>Anatomy </a:t>
            </a:r>
          </a:p>
          <a:p>
            <a:pPr algn="ctr"/>
            <a:endParaRPr lang="en-US" sz="2400" u="sng" dirty="0">
              <a:solidFill>
                <a:srgbClr val="0070C0"/>
              </a:solidFill>
            </a:endParaRPr>
          </a:p>
          <a:p>
            <a:pPr algn="ctr"/>
            <a:r>
              <a:rPr lang="en-US" sz="2000" dirty="0"/>
              <a:t> “Form”</a:t>
            </a:r>
          </a:p>
          <a:p>
            <a:pPr algn="ctr"/>
            <a:r>
              <a:rPr lang="en-US" sz="2000" dirty="0"/>
              <a:t> What is it?</a:t>
            </a:r>
          </a:p>
          <a:p>
            <a:pPr algn="ctr"/>
            <a:endParaRPr lang="en-US" sz="2000" dirty="0"/>
          </a:p>
          <a:p>
            <a:r>
              <a:rPr lang="en-US" sz="2000" dirty="0"/>
              <a:t>1.Scientific name (</a:t>
            </a:r>
            <a:r>
              <a:rPr lang="en-US" sz="2000" b="1" dirty="0">
                <a:solidFill>
                  <a:srgbClr val="FF0000"/>
                </a:solidFill>
              </a:rPr>
              <a:t>SPELLING</a:t>
            </a:r>
            <a:r>
              <a:rPr lang="en-US" sz="2000" dirty="0"/>
              <a:t>!!)</a:t>
            </a:r>
          </a:p>
          <a:p>
            <a:r>
              <a:rPr lang="en-US" sz="2000" dirty="0"/>
              <a:t>2.Location </a:t>
            </a:r>
          </a:p>
          <a:p>
            <a:r>
              <a:rPr lang="en-US" sz="2000" dirty="0"/>
              <a:t>3.Relation to other structures</a:t>
            </a:r>
          </a:p>
          <a:p>
            <a:r>
              <a:rPr lang="en-US" sz="2000" dirty="0"/>
              <a:t>4. Association with other structures</a:t>
            </a:r>
          </a:p>
          <a:p>
            <a:pPr algn="ctr"/>
            <a:endParaRPr lang="en-US" sz="2000" dirty="0"/>
          </a:p>
        </p:txBody>
      </p:sp>
      <p:sp>
        <p:nvSpPr>
          <p:cNvPr id="4" name="TextBox 3"/>
          <p:cNvSpPr txBox="1"/>
          <p:nvPr/>
        </p:nvSpPr>
        <p:spPr>
          <a:xfrm>
            <a:off x="4087155" y="1143000"/>
            <a:ext cx="4828245" cy="2985433"/>
          </a:xfrm>
          <a:prstGeom prst="rect">
            <a:avLst/>
          </a:prstGeom>
          <a:noFill/>
        </p:spPr>
        <p:txBody>
          <a:bodyPr wrap="none" rtlCol="0">
            <a:spAutoFit/>
          </a:bodyPr>
          <a:lstStyle/>
          <a:p>
            <a:pPr algn="ctr"/>
            <a:r>
              <a:rPr lang="en-US" sz="2400" u="sng" dirty="0">
                <a:solidFill>
                  <a:srgbClr val="0070C0"/>
                </a:solidFill>
              </a:rPr>
              <a:t>Physiology </a:t>
            </a:r>
          </a:p>
          <a:p>
            <a:pPr algn="ctr"/>
            <a:endParaRPr lang="en-US" sz="2400" u="sng" dirty="0">
              <a:solidFill>
                <a:srgbClr val="0070C0"/>
              </a:solidFill>
            </a:endParaRPr>
          </a:p>
          <a:p>
            <a:pPr algn="ctr"/>
            <a:r>
              <a:rPr lang="en-US" sz="2000" dirty="0"/>
              <a:t>“Function”</a:t>
            </a:r>
          </a:p>
          <a:p>
            <a:pPr algn="ctr"/>
            <a:r>
              <a:rPr lang="en-US" sz="2000" dirty="0"/>
              <a:t>   What does it do?</a:t>
            </a:r>
          </a:p>
          <a:p>
            <a:pPr algn="ctr"/>
            <a:endParaRPr lang="en-US" sz="2000" dirty="0"/>
          </a:p>
          <a:p>
            <a:pPr marL="457200" indent="-457200"/>
            <a:r>
              <a:rPr lang="en-US" sz="2000" dirty="0"/>
              <a:t>1.How does it do it?</a:t>
            </a:r>
          </a:p>
          <a:p>
            <a:pPr marL="457200" indent="-457200"/>
            <a:r>
              <a:rPr lang="en-US" sz="2000" dirty="0"/>
              <a:t>2.How does it affect other organs, structures</a:t>
            </a:r>
          </a:p>
          <a:p>
            <a:pPr marL="457200" indent="-457200"/>
            <a:r>
              <a:rPr lang="en-US" sz="2000" dirty="0"/>
              <a:t>3.What regulates its action/function</a:t>
            </a:r>
          </a:p>
          <a:p>
            <a:pPr marL="457200" indent="-457200" algn="ctr"/>
            <a:endParaRPr lang="en-US" sz="2000" dirty="0"/>
          </a:p>
        </p:txBody>
      </p:sp>
      <p:pic>
        <p:nvPicPr>
          <p:cNvPr id="5" name="Picture 4" descr="f10-22c_pectoral_and_br_c.jpg"/>
          <p:cNvPicPr>
            <a:picLocks noChangeAspect="1"/>
          </p:cNvPicPr>
          <p:nvPr/>
        </p:nvPicPr>
        <p:blipFill>
          <a:blip r:embed="rId2" cstate="print"/>
          <a:stretch>
            <a:fillRect/>
          </a:stretch>
        </p:blipFill>
        <p:spPr>
          <a:xfrm>
            <a:off x="4724399" y="3809999"/>
            <a:ext cx="2209801" cy="3048001"/>
          </a:xfrm>
          <a:prstGeom prst="rect">
            <a:avLst/>
          </a:prstGeom>
        </p:spPr>
      </p:pic>
      <p:pic>
        <p:nvPicPr>
          <p:cNvPr id="6" name="Picture 5" descr="f19-10_the_pathway_of_b_c.jpg"/>
          <p:cNvPicPr>
            <a:picLocks noChangeAspect="1"/>
          </p:cNvPicPr>
          <p:nvPr/>
        </p:nvPicPr>
        <p:blipFill>
          <a:blip r:embed="rId3" cstate="print"/>
          <a:srcRect r="35625"/>
          <a:stretch>
            <a:fillRect/>
          </a:stretch>
        </p:blipFill>
        <p:spPr>
          <a:xfrm>
            <a:off x="1371600" y="3995545"/>
            <a:ext cx="2057399" cy="2862456"/>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0"/>
            <a:ext cx="2369110" cy="369332"/>
          </a:xfrm>
          <a:prstGeom prst="rect">
            <a:avLst/>
          </a:prstGeom>
          <a:noFill/>
        </p:spPr>
        <p:txBody>
          <a:bodyPr wrap="none" rtlCol="0">
            <a:spAutoFit/>
          </a:bodyPr>
          <a:lstStyle/>
          <a:p>
            <a:r>
              <a:rPr lang="en-US" u="sng" dirty="0"/>
              <a:t>Endoplasmic Reticulum</a:t>
            </a:r>
          </a:p>
        </p:txBody>
      </p:sp>
      <p:pic>
        <p:nvPicPr>
          <p:cNvPr id="4" name="Picture 3" descr="f3-26_endoplasmic_retic_c.jpg"/>
          <p:cNvPicPr>
            <a:picLocks noChangeAspect="1"/>
          </p:cNvPicPr>
          <p:nvPr/>
        </p:nvPicPr>
        <p:blipFill>
          <a:blip r:embed="rId2" cstate="print"/>
          <a:srcRect b="12162"/>
          <a:stretch>
            <a:fillRect/>
          </a:stretch>
        </p:blipFill>
        <p:spPr>
          <a:xfrm>
            <a:off x="1905000" y="2961540"/>
            <a:ext cx="5747951" cy="3896460"/>
          </a:xfrm>
          <a:prstGeom prst="rect">
            <a:avLst/>
          </a:prstGeom>
        </p:spPr>
      </p:pic>
      <p:sp>
        <p:nvSpPr>
          <p:cNvPr id="3" name="TextBox 2"/>
          <p:cNvSpPr txBox="1"/>
          <p:nvPr/>
        </p:nvSpPr>
        <p:spPr>
          <a:xfrm>
            <a:off x="76200" y="381000"/>
            <a:ext cx="9220200" cy="2862322"/>
          </a:xfrm>
          <a:prstGeom prst="rect">
            <a:avLst/>
          </a:prstGeom>
          <a:noFill/>
        </p:spPr>
        <p:txBody>
          <a:bodyPr wrap="square" rtlCol="0">
            <a:spAutoFit/>
          </a:bodyPr>
          <a:lstStyle/>
          <a:p>
            <a:pPr>
              <a:buFont typeface="Arial" pitchFamily="34" charset="0"/>
              <a:buChar char="•"/>
            </a:pPr>
            <a:r>
              <a:rPr lang="en-US" dirty="0"/>
              <a:t>Series of networks adjacent to the nucleus</a:t>
            </a:r>
          </a:p>
          <a:p>
            <a:endParaRPr lang="en-US" dirty="0"/>
          </a:p>
          <a:p>
            <a:pPr>
              <a:buFont typeface="Arial" pitchFamily="34" charset="0"/>
              <a:buChar char="•"/>
            </a:pPr>
            <a:r>
              <a:rPr lang="en-US" dirty="0"/>
              <a:t>“Rough” E.R. is dotted with </a:t>
            </a:r>
            <a:r>
              <a:rPr lang="en-US" dirty="0" err="1"/>
              <a:t>ribosomes</a:t>
            </a:r>
            <a:r>
              <a:rPr lang="en-US" dirty="0"/>
              <a:t> for protein synthesis</a:t>
            </a:r>
          </a:p>
          <a:p>
            <a:pPr>
              <a:buFont typeface="Arial" pitchFamily="34" charset="0"/>
              <a:buChar char="•"/>
            </a:pPr>
            <a:r>
              <a:rPr lang="en-US" dirty="0"/>
              <a:t>“Smooth” E.R. has no </a:t>
            </a:r>
            <a:r>
              <a:rPr lang="en-US" dirty="0" err="1"/>
              <a:t>ribosomes</a:t>
            </a:r>
            <a:endParaRPr lang="en-US" dirty="0"/>
          </a:p>
          <a:p>
            <a:pPr>
              <a:buFont typeface="Arial" pitchFamily="34" charset="0"/>
              <a:buChar char="•"/>
            </a:pPr>
            <a:endParaRPr lang="en-US" dirty="0"/>
          </a:p>
          <a:p>
            <a:pPr>
              <a:buFont typeface="Arial" pitchFamily="34" charset="0"/>
              <a:buChar char="•"/>
            </a:pPr>
            <a:r>
              <a:rPr lang="en-US" dirty="0"/>
              <a:t>E.R. plays important role in the synthesis of steroids and lipids, and has enzymes that are responsible for the detoxification of drugs and alcohol</a:t>
            </a:r>
          </a:p>
          <a:p>
            <a:pPr lvl="1">
              <a:buFont typeface="Arial" pitchFamily="34" charset="0"/>
              <a:buChar char="•"/>
            </a:pPr>
            <a:r>
              <a:rPr lang="en-US" dirty="0"/>
              <a:t>Contributes to tolerance of drugs and alcohol</a:t>
            </a:r>
          </a:p>
          <a:p>
            <a:pPr lvl="1">
              <a:buFont typeface="Arial" pitchFamily="34" charset="0"/>
              <a:buChar char="•"/>
            </a:pPr>
            <a:r>
              <a:rPr lang="en-US" dirty="0"/>
              <a:t>Also explains why some GOOD drugs (i.e., medicines) stop working after a while</a:t>
            </a:r>
          </a:p>
          <a:p>
            <a:pPr lvl="1"/>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45618" y="76200"/>
            <a:ext cx="1207382" cy="369332"/>
          </a:xfrm>
          <a:prstGeom prst="rect">
            <a:avLst/>
          </a:prstGeom>
          <a:noFill/>
        </p:spPr>
        <p:txBody>
          <a:bodyPr wrap="none" rtlCol="0">
            <a:spAutoFit/>
          </a:bodyPr>
          <a:lstStyle/>
          <a:p>
            <a:r>
              <a:rPr lang="en-US" u="sng" dirty="0" err="1"/>
              <a:t>Ribosomes</a:t>
            </a:r>
            <a:endParaRPr lang="en-US" u="sng" dirty="0"/>
          </a:p>
        </p:txBody>
      </p:sp>
      <p:sp>
        <p:nvSpPr>
          <p:cNvPr id="3" name="TextBox 2"/>
          <p:cNvSpPr txBox="1"/>
          <p:nvPr/>
        </p:nvSpPr>
        <p:spPr>
          <a:xfrm>
            <a:off x="1828800" y="476071"/>
            <a:ext cx="5663666" cy="1200329"/>
          </a:xfrm>
          <a:prstGeom prst="rect">
            <a:avLst/>
          </a:prstGeom>
          <a:noFill/>
        </p:spPr>
        <p:txBody>
          <a:bodyPr wrap="none" rtlCol="0">
            <a:spAutoFit/>
          </a:bodyPr>
          <a:lstStyle/>
          <a:p>
            <a:pPr>
              <a:buFont typeface="Arial" pitchFamily="34" charset="0"/>
              <a:buChar char="•"/>
            </a:pPr>
            <a:r>
              <a:rPr lang="en-US" dirty="0"/>
              <a:t>Found in the nucleolus, rough E.R. and in the cytoplasm</a:t>
            </a:r>
          </a:p>
          <a:p>
            <a:pPr>
              <a:buFont typeface="Arial" pitchFamily="34" charset="0"/>
              <a:buChar char="•"/>
            </a:pPr>
            <a:r>
              <a:rPr lang="en-US" dirty="0" err="1"/>
              <a:t>Ribosomes</a:t>
            </a:r>
            <a:r>
              <a:rPr lang="en-US" dirty="0"/>
              <a:t> are complexes of protein and RNA</a:t>
            </a:r>
          </a:p>
          <a:p>
            <a:pPr>
              <a:buFont typeface="Arial" pitchFamily="34" charset="0"/>
              <a:buChar char="•"/>
            </a:pPr>
            <a:r>
              <a:rPr lang="en-US" dirty="0"/>
              <a:t>Function to translate RNA messages (mRNA) into proteins</a:t>
            </a:r>
          </a:p>
          <a:p>
            <a:pPr>
              <a:buFont typeface="Arial" pitchFamily="34" charset="0"/>
              <a:buChar char="•"/>
            </a:pPr>
            <a:r>
              <a:rPr lang="en-US" dirty="0">
                <a:solidFill>
                  <a:srgbClr val="FF0000"/>
                </a:solidFill>
              </a:rPr>
              <a:t>More on protein translation later!!</a:t>
            </a:r>
          </a:p>
        </p:txBody>
      </p:sp>
      <p:sp>
        <p:nvSpPr>
          <p:cNvPr id="4" name="TextBox 3"/>
          <p:cNvSpPr txBox="1"/>
          <p:nvPr/>
        </p:nvSpPr>
        <p:spPr>
          <a:xfrm>
            <a:off x="3124200" y="1981200"/>
            <a:ext cx="2818528" cy="369332"/>
          </a:xfrm>
          <a:prstGeom prst="rect">
            <a:avLst/>
          </a:prstGeom>
          <a:noFill/>
        </p:spPr>
        <p:txBody>
          <a:bodyPr wrap="none" rtlCol="0">
            <a:spAutoFit/>
          </a:bodyPr>
          <a:lstStyle/>
          <a:p>
            <a:r>
              <a:rPr lang="en-US" u="sng" dirty="0" err="1"/>
              <a:t>Lysozomes</a:t>
            </a:r>
            <a:r>
              <a:rPr lang="en-US" u="sng" dirty="0"/>
              <a:t> and </a:t>
            </a:r>
            <a:r>
              <a:rPr lang="en-US" u="sng" dirty="0" err="1"/>
              <a:t>Peroxisomes</a:t>
            </a:r>
            <a:endParaRPr lang="en-US" u="sng" dirty="0"/>
          </a:p>
        </p:txBody>
      </p:sp>
      <p:sp>
        <p:nvSpPr>
          <p:cNvPr id="6" name="TextBox 5"/>
          <p:cNvSpPr txBox="1"/>
          <p:nvPr/>
        </p:nvSpPr>
        <p:spPr>
          <a:xfrm>
            <a:off x="381000" y="2514600"/>
            <a:ext cx="8382000" cy="2585323"/>
          </a:xfrm>
          <a:prstGeom prst="rect">
            <a:avLst/>
          </a:prstGeom>
          <a:noFill/>
        </p:spPr>
        <p:txBody>
          <a:bodyPr wrap="square" rtlCol="0">
            <a:spAutoFit/>
          </a:bodyPr>
          <a:lstStyle/>
          <a:p>
            <a:pPr marL="342900" indent="-342900">
              <a:buFont typeface="+mj-lt"/>
              <a:buAutoNum type="arabicPeriod"/>
            </a:pPr>
            <a:r>
              <a:rPr lang="en-US" dirty="0" err="1"/>
              <a:t>Lysozomes</a:t>
            </a:r>
            <a:endParaRPr lang="en-US" dirty="0"/>
          </a:p>
          <a:p>
            <a:pPr marL="800100" lvl="1" indent="-342900">
              <a:buFont typeface="Arial" pitchFamily="34" charset="0"/>
              <a:buChar char="•"/>
            </a:pPr>
            <a:r>
              <a:rPr lang="en-US" dirty="0"/>
              <a:t>Membrane-bound vesicles that contain LYSOZOMAL enzymes</a:t>
            </a:r>
          </a:p>
          <a:p>
            <a:pPr marL="800100" lvl="1" indent="-342900">
              <a:buFont typeface="Arial" pitchFamily="34" charset="0"/>
              <a:buChar char="•"/>
            </a:pPr>
            <a:r>
              <a:rPr lang="en-US" dirty="0" err="1"/>
              <a:t>Lysozomal</a:t>
            </a:r>
            <a:r>
              <a:rPr lang="en-US" dirty="0"/>
              <a:t> enzymes hydrolyze (break down) fats, proteins, DNA/RNA, carbohydrates</a:t>
            </a:r>
          </a:p>
          <a:p>
            <a:pPr marL="800100" lvl="1" indent="-342900">
              <a:buFont typeface="Arial" pitchFamily="34" charset="0"/>
              <a:buChar char="•"/>
            </a:pPr>
            <a:r>
              <a:rPr lang="en-US" dirty="0"/>
              <a:t>White blood cells use </a:t>
            </a:r>
            <a:r>
              <a:rPr lang="en-US" dirty="0" err="1"/>
              <a:t>lysozomes</a:t>
            </a:r>
            <a:r>
              <a:rPr lang="en-US" dirty="0"/>
              <a:t> to degrade bacteria, viruses, damaged cells that they have </a:t>
            </a:r>
            <a:r>
              <a:rPr lang="en-US" dirty="0" err="1"/>
              <a:t>phagocytosed</a:t>
            </a:r>
            <a:endParaRPr lang="en-US" dirty="0"/>
          </a:p>
          <a:p>
            <a:pPr marL="342900" indent="-342900">
              <a:buFont typeface="+mj-lt"/>
              <a:buAutoNum type="arabicPeriod"/>
            </a:pPr>
            <a:r>
              <a:rPr lang="en-US" dirty="0" err="1"/>
              <a:t>Peroxisomes</a:t>
            </a:r>
            <a:endParaRPr lang="en-US" dirty="0"/>
          </a:p>
          <a:p>
            <a:pPr marL="800100" lvl="1" indent="-342900">
              <a:buFont typeface="Arial" pitchFamily="34" charset="0"/>
              <a:buChar char="•"/>
            </a:pPr>
            <a:r>
              <a:rPr lang="en-US" dirty="0"/>
              <a:t>Similar to </a:t>
            </a:r>
            <a:r>
              <a:rPr lang="en-US" dirty="0" err="1"/>
              <a:t>lysozomes</a:t>
            </a:r>
            <a:r>
              <a:rPr lang="en-US" dirty="0"/>
              <a:t>, but contain oxidative enzymes that produce and utilize H</a:t>
            </a:r>
            <a:r>
              <a:rPr lang="en-US" baseline="-25000" dirty="0"/>
              <a:t>2</a:t>
            </a:r>
            <a:r>
              <a:rPr lang="en-US" dirty="0"/>
              <a:t>O</a:t>
            </a:r>
            <a:r>
              <a:rPr lang="en-US" baseline="-25000" dirty="0"/>
              <a:t>2</a:t>
            </a:r>
            <a:r>
              <a:rPr lang="en-US" dirty="0"/>
              <a:t> in order to metabolize organic compounds</a:t>
            </a:r>
          </a:p>
        </p:txBody>
      </p:sp>
      <p:cxnSp>
        <p:nvCxnSpPr>
          <p:cNvPr id="8" name="Straight Connector 7"/>
          <p:cNvCxnSpPr/>
          <p:nvPr/>
        </p:nvCxnSpPr>
        <p:spPr>
          <a:xfrm>
            <a:off x="76200" y="1752600"/>
            <a:ext cx="89154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304800"/>
            <a:ext cx="1679819" cy="369332"/>
          </a:xfrm>
          <a:prstGeom prst="rect">
            <a:avLst/>
          </a:prstGeom>
          <a:noFill/>
        </p:spPr>
        <p:txBody>
          <a:bodyPr wrap="none" rtlCol="0">
            <a:spAutoFit/>
          </a:bodyPr>
          <a:lstStyle/>
          <a:p>
            <a:r>
              <a:rPr lang="en-US" u="sng" dirty="0"/>
              <a:t>Golgi Apparatus</a:t>
            </a:r>
          </a:p>
        </p:txBody>
      </p:sp>
      <p:pic>
        <p:nvPicPr>
          <p:cNvPr id="3" name="Picture 2" descr="f3-27_the_golgi_complex_c.jpg"/>
          <p:cNvPicPr>
            <a:picLocks noChangeAspect="1"/>
          </p:cNvPicPr>
          <p:nvPr/>
        </p:nvPicPr>
        <p:blipFill>
          <a:blip r:embed="rId2" cstate="print"/>
          <a:srcRect l="7500"/>
          <a:stretch>
            <a:fillRect/>
          </a:stretch>
        </p:blipFill>
        <p:spPr>
          <a:xfrm>
            <a:off x="0" y="2225040"/>
            <a:ext cx="4511040" cy="4632960"/>
          </a:xfrm>
          <a:prstGeom prst="rect">
            <a:avLst/>
          </a:prstGeom>
        </p:spPr>
      </p:pic>
      <p:sp>
        <p:nvSpPr>
          <p:cNvPr id="4" name="TextBox 3"/>
          <p:cNvSpPr txBox="1"/>
          <p:nvPr/>
        </p:nvSpPr>
        <p:spPr>
          <a:xfrm>
            <a:off x="1066800" y="990600"/>
            <a:ext cx="7277826" cy="646331"/>
          </a:xfrm>
          <a:prstGeom prst="rect">
            <a:avLst/>
          </a:prstGeom>
          <a:noFill/>
        </p:spPr>
        <p:txBody>
          <a:bodyPr wrap="none" rtlCol="0">
            <a:spAutoFit/>
          </a:bodyPr>
          <a:lstStyle/>
          <a:p>
            <a:pPr>
              <a:buFont typeface="Arial" pitchFamily="34" charset="0"/>
              <a:buChar char="•"/>
            </a:pPr>
            <a:r>
              <a:rPr lang="en-US" dirty="0"/>
              <a:t>Golgi apparatus is system of sacs often found in proximity to the rough E.R.</a:t>
            </a:r>
          </a:p>
          <a:p>
            <a:pPr>
              <a:buFont typeface="Arial" pitchFamily="34" charset="0"/>
              <a:buChar char="•"/>
            </a:pPr>
            <a:r>
              <a:rPr lang="en-US" dirty="0"/>
              <a:t>Functions to synthesize carbohydrates and add sugars to </a:t>
            </a:r>
            <a:r>
              <a:rPr lang="en-US" dirty="0" err="1"/>
              <a:t>glycoproteins</a:t>
            </a:r>
            <a:endParaRPr lang="en-US" dirty="0"/>
          </a:p>
        </p:txBody>
      </p:sp>
      <p:sp>
        <p:nvSpPr>
          <p:cNvPr id="5" name="TextBox 4"/>
          <p:cNvSpPr txBox="1"/>
          <p:nvPr/>
        </p:nvSpPr>
        <p:spPr>
          <a:xfrm>
            <a:off x="4419600" y="2209800"/>
            <a:ext cx="4724401" cy="3139321"/>
          </a:xfrm>
          <a:prstGeom prst="rect">
            <a:avLst/>
          </a:prstGeom>
          <a:noFill/>
        </p:spPr>
        <p:txBody>
          <a:bodyPr wrap="square" rtlCol="0">
            <a:spAutoFit/>
          </a:bodyPr>
          <a:lstStyle/>
          <a:p>
            <a:pPr>
              <a:buFont typeface="Arial" pitchFamily="34" charset="0"/>
              <a:buChar char="•"/>
            </a:pPr>
            <a:r>
              <a:rPr lang="en-US" dirty="0"/>
              <a:t>Golgi receives newly made proteins from the E.R., modifies them, sorts them, and packages them into GOLGI VESICLES for transport to other parts of the cell.</a:t>
            </a:r>
          </a:p>
          <a:p>
            <a:pPr lvl="1">
              <a:buFont typeface="Wingdings" pitchFamily="2" charset="2"/>
              <a:buChar char="ü"/>
            </a:pPr>
            <a:r>
              <a:rPr lang="en-US" dirty="0"/>
              <a:t>Sort of acts like the cell’s post office!</a:t>
            </a:r>
          </a:p>
          <a:p>
            <a:pPr lvl="1">
              <a:buFont typeface="Wingdings" pitchFamily="2" charset="2"/>
              <a:buChar char="ü"/>
            </a:pPr>
            <a:endParaRPr lang="en-US" dirty="0"/>
          </a:p>
          <a:p>
            <a:pPr lvl="1">
              <a:buFont typeface="Wingdings" pitchFamily="2" charset="2"/>
              <a:buChar char="ü"/>
            </a:pPr>
            <a:endParaRPr lang="en-US" dirty="0"/>
          </a:p>
          <a:p>
            <a:pPr>
              <a:buFont typeface="Arial" pitchFamily="34" charset="0"/>
              <a:buChar char="•"/>
            </a:pPr>
            <a:r>
              <a:rPr lang="en-US" dirty="0"/>
              <a:t>Vesicles leaving the Golgi have “tags” that indicate where the vesicle of newly formed proteins will go…i.e., plasma membrane, storage vesicles, etc…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1400" y="381000"/>
            <a:ext cx="1460015" cy="369332"/>
          </a:xfrm>
          <a:prstGeom prst="rect">
            <a:avLst/>
          </a:prstGeom>
          <a:noFill/>
        </p:spPr>
        <p:txBody>
          <a:bodyPr wrap="none" rtlCol="0">
            <a:spAutoFit/>
          </a:bodyPr>
          <a:lstStyle/>
          <a:p>
            <a:r>
              <a:rPr lang="en-US" dirty="0"/>
              <a:t>Mitochondria</a:t>
            </a:r>
          </a:p>
        </p:txBody>
      </p:sp>
      <p:pic>
        <p:nvPicPr>
          <p:cNvPr id="3" name="Picture 2" descr="f3-29b_a_mitochondrion__c.jpg"/>
          <p:cNvPicPr>
            <a:picLocks noChangeAspect="1"/>
          </p:cNvPicPr>
          <p:nvPr/>
        </p:nvPicPr>
        <p:blipFill>
          <a:blip r:embed="rId2" cstate="print"/>
          <a:stretch>
            <a:fillRect/>
          </a:stretch>
        </p:blipFill>
        <p:spPr>
          <a:xfrm>
            <a:off x="76200" y="2514600"/>
            <a:ext cx="3810000" cy="4275117"/>
          </a:xfrm>
          <a:prstGeom prst="rect">
            <a:avLst/>
          </a:prstGeom>
        </p:spPr>
      </p:pic>
      <p:sp>
        <p:nvSpPr>
          <p:cNvPr id="4" name="TextBox 3"/>
          <p:cNvSpPr txBox="1"/>
          <p:nvPr/>
        </p:nvSpPr>
        <p:spPr>
          <a:xfrm>
            <a:off x="533400" y="990600"/>
            <a:ext cx="7019870" cy="1200329"/>
          </a:xfrm>
          <a:prstGeom prst="rect">
            <a:avLst/>
          </a:prstGeom>
          <a:noFill/>
        </p:spPr>
        <p:txBody>
          <a:bodyPr wrap="none" rtlCol="0">
            <a:spAutoFit/>
          </a:bodyPr>
          <a:lstStyle/>
          <a:p>
            <a:pPr>
              <a:buFont typeface="Arial" pitchFamily="34" charset="0"/>
              <a:buChar char="•"/>
            </a:pPr>
            <a:r>
              <a:rPr lang="en-US" dirty="0"/>
              <a:t>The “Powerhouse” of the cell – responsible for the production of ATP</a:t>
            </a:r>
          </a:p>
          <a:p>
            <a:pPr>
              <a:buFont typeface="Arial" pitchFamily="34" charset="0"/>
              <a:buChar char="•"/>
            </a:pPr>
            <a:r>
              <a:rPr lang="en-US" dirty="0"/>
              <a:t>Also contain their own DNA (small amount) different from nuclear DNA</a:t>
            </a:r>
          </a:p>
          <a:p>
            <a:pPr lvl="1">
              <a:buFont typeface="Wingdings" pitchFamily="2" charset="2"/>
              <a:buChar char="ü"/>
            </a:pPr>
            <a:r>
              <a:rPr lang="en-US" dirty="0"/>
              <a:t>Allows the mitochondria to make their own proteins and enzymes</a:t>
            </a:r>
          </a:p>
          <a:p>
            <a:pPr>
              <a:buFont typeface="Arial" pitchFamily="34" charset="0"/>
              <a:buChar char="•"/>
            </a:pPr>
            <a:endParaRPr lang="en-US" dirty="0"/>
          </a:p>
        </p:txBody>
      </p:sp>
      <p:sp>
        <p:nvSpPr>
          <p:cNvPr id="7" name="TextBox 6"/>
          <p:cNvSpPr txBox="1"/>
          <p:nvPr/>
        </p:nvSpPr>
        <p:spPr>
          <a:xfrm>
            <a:off x="3581400" y="3200400"/>
            <a:ext cx="5562600" cy="2308324"/>
          </a:xfrm>
          <a:prstGeom prst="rect">
            <a:avLst/>
          </a:prstGeom>
          <a:noFill/>
        </p:spPr>
        <p:txBody>
          <a:bodyPr wrap="square" rtlCol="0">
            <a:spAutoFit/>
          </a:bodyPr>
          <a:lstStyle/>
          <a:p>
            <a:pPr>
              <a:buFont typeface="Arial" pitchFamily="34" charset="0"/>
              <a:buChar char="•"/>
            </a:pPr>
            <a:r>
              <a:rPr lang="en-US" dirty="0"/>
              <a:t>Many reactions that take place in the mitochondria are oxidative reactions (</a:t>
            </a:r>
            <a:r>
              <a:rPr lang="en-US" dirty="0" err="1"/>
              <a:t>Redox</a:t>
            </a:r>
            <a:r>
              <a:rPr lang="en-US" dirty="0"/>
              <a:t> reactions)</a:t>
            </a:r>
          </a:p>
          <a:p>
            <a:pPr lvl="1">
              <a:buFont typeface="Wingdings" pitchFamily="2" charset="2"/>
              <a:buChar char="ü"/>
            </a:pPr>
            <a:r>
              <a:rPr lang="en-US" dirty="0"/>
              <a:t>Dysfunction or damage to the mitochondria leads to the release of oxygen free radicals (BAD!) and eventually can lead to cell and tissue death</a:t>
            </a:r>
          </a:p>
          <a:p>
            <a:pPr lvl="1">
              <a:buFont typeface="Wingdings" pitchFamily="2" charset="2"/>
              <a:buChar char="ü"/>
            </a:pPr>
            <a:r>
              <a:rPr lang="en-US" dirty="0"/>
              <a:t>Alzheimer’s disease, Parkinson’s disease and some cardiovascular diseases are linked to oxidative stress from mitochondrial damage!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84230" y="76200"/>
            <a:ext cx="1397370" cy="369332"/>
          </a:xfrm>
          <a:prstGeom prst="rect">
            <a:avLst/>
          </a:prstGeom>
          <a:noFill/>
        </p:spPr>
        <p:txBody>
          <a:bodyPr wrap="none" rtlCol="0">
            <a:spAutoFit/>
          </a:bodyPr>
          <a:lstStyle/>
          <a:p>
            <a:r>
              <a:rPr lang="en-US" dirty="0"/>
              <a:t>Cytoskeleton</a:t>
            </a:r>
          </a:p>
        </p:txBody>
      </p:sp>
      <p:pic>
        <p:nvPicPr>
          <p:cNvPr id="4" name="Picture 3" descr="f3-31a_the_cytoskeleton_c.jpg"/>
          <p:cNvPicPr>
            <a:picLocks noChangeAspect="1"/>
          </p:cNvPicPr>
          <p:nvPr/>
        </p:nvPicPr>
        <p:blipFill>
          <a:blip r:embed="rId2" cstate="print"/>
          <a:stretch>
            <a:fillRect/>
          </a:stretch>
        </p:blipFill>
        <p:spPr>
          <a:xfrm>
            <a:off x="1295400" y="2971800"/>
            <a:ext cx="6692630" cy="3093720"/>
          </a:xfrm>
          <a:prstGeom prst="rect">
            <a:avLst/>
          </a:prstGeom>
        </p:spPr>
      </p:pic>
      <p:sp>
        <p:nvSpPr>
          <p:cNvPr id="5" name="TextBox 4"/>
          <p:cNvSpPr txBox="1"/>
          <p:nvPr/>
        </p:nvSpPr>
        <p:spPr>
          <a:xfrm>
            <a:off x="533400" y="609600"/>
            <a:ext cx="7467600" cy="1754327"/>
          </a:xfrm>
          <a:prstGeom prst="rect">
            <a:avLst/>
          </a:prstGeom>
          <a:noFill/>
        </p:spPr>
        <p:txBody>
          <a:bodyPr wrap="square" rtlCol="0">
            <a:spAutoFit/>
          </a:bodyPr>
          <a:lstStyle/>
          <a:p>
            <a:pPr>
              <a:buFont typeface="Arial" pitchFamily="34" charset="0"/>
              <a:buChar char="•"/>
            </a:pPr>
            <a:r>
              <a:rPr lang="en-US" dirty="0"/>
              <a:t>Cytoskeleton – collection of protein filaments that supply structural support and transport within the cell</a:t>
            </a:r>
          </a:p>
          <a:p>
            <a:pPr>
              <a:buFont typeface="Arial" pitchFamily="34" charset="0"/>
              <a:buChar char="•"/>
            </a:pPr>
            <a:endParaRPr lang="en-US" dirty="0"/>
          </a:p>
          <a:p>
            <a:pPr>
              <a:buFont typeface="Arial" pitchFamily="34" charset="0"/>
              <a:buChar char="•"/>
            </a:pPr>
            <a:r>
              <a:rPr lang="en-US" dirty="0"/>
              <a:t>Made up of microfilaments, intermediate filaments, microtubules</a:t>
            </a:r>
          </a:p>
          <a:p>
            <a:pPr marL="742950" lvl="1" indent="-285750">
              <a:buFont typeface="Wingdings" charset="2"/>
              <a:buChar char="ü"/>
            </a:pPr>
            <a:r>
              <a:rPr lang="en-US" dirty="0"/>
              <a:t>Gives cell unique shape, rigidity, loosely holds things in place, provides way to move materials from place to place within the cell</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228600"/>
            <a:ext cx="7738863" cy="66294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review"/>
          <p:cNvPicPr>
            <a:picLocks noChangeAspect="1" noChangeArrowheads="1"/>
          </p:cNvPicPr>
          <p:nvPr/>
        </p:nvPicPr>
        <p:blipFill>
          <a:blip r:embed="rId2" cstate="print"/>
          <a:srcRect/>
          <a:stretch>
            <a:fillRect/>
          </a:stretch>
        </p:blipFill>
        <p:spPr bwMode="auto">
          <a:xfrm>
            <a:off x="5181600" y="2667000"/>
            <a:ext cx="3646550" cy="3921022"/>
          </a:xfrm>
          <a:prstGeom prst="rect">
            <a:avLst/>
          </a:prstGeom>
          <a:noFill/>
        </p:spPr>
      </p:pic>
      <p:sp>
        <p:nvSpPr>
          <p:cNvPr id="5" name="TextBox 4"/>
          <p:cNvSpPr txBox="1"/>
          <p:nvPr/>
        </p:nvSpPr>
        <p:spPr>
          <a:xfrm>
            <a:off x="2438400" y="685800"/>
            <a:ext cx="3829190" cy="400110"/>
          </a:xfrm>
          <a:prstGeom prst="rect">
            <a:avLst/>
          </a:prstGeom>
          <a:noFill/>
        </p:spPr>
        <p:txBody>
          <a:bodyPr wrap="none" rtlCol="0">
            <a:spAutoFit/>
          </a:bodyPr>
          <a:lstStyle/>
          <a:p>
            <a:pPr algn="ctr"/>
            <a:r>
              <a:rPr lang="en-US" sz="2000" dirty="0">
                <a:solidFill>
                  <a:schemeClr val="tx2"/>
                </a:solidFill>
              </a:rPr>
              <a:t>Bio 211- Anatomy and Physiology I </a:t>
            </a:r>
          </a:p>
        </p:txBody>
      </p:sp>
      <p:sp>
        <p:nvSpPr>
          <p:cNvPr id="6" name="TextBox 5"/>
          <p:cNvSpPr txBox="1"/>
          <p:nvPr/>
        </p:nvSpPr>
        <p:spPr>
          <a:xfrm>
            <a:off x="533400" y="2438400"/>
            <a:ext cx="3376502" cy="2031325"/>
          </a:xfrm>
          <a:prstGeom prst="rect">
            <a:avLst/>
          </a:prstGeom>
          <a:noFill/>
        </p:spPr>
        <p:txBody>
          <a:bodyPr wrap="none" rtlCol="0">
            <a:spAutoFit/>
          </a:bodyPr>
          <a:lstStyle/>
          <a:p>
            <a:r>
              <a:rPr lang="en-US" u="sng" dirty="0"/>
              <a:t>Today’s topics</a:t>
            </a:r>
          </a:p>
          <a:p>
            <a:endParaRPr lang="en-US" dirty="0"/>
          </a:p>
          <a:p>
            <a:pPr>
              <a:buFont typeface="Arial" pitchFamily="34" charset="0"/>
              <a:buChar char="•"/>
            </a:pPr>
            <a:r>
              <a:rPr lang="en-US" dirty="0"/>
              <a:t>Protein synthesis</a:t>
            </a:r>
          </a:p>
          <a:p>
            <a:pPr lvl="1">
              <a:buFont typeface="Arial" pitchFamily="34" charset="0"/>
              <a:buChar char="•"/>
            </a:pPr>
            <a:r>
              <a:rPr lang="en-US" dirty="0"/>
              <a:t>RNA Transcription</a:t>
            </a:r>
          </a:p>
          <a:p>
            <a:pPr lvl="1">
              <a:buFont typeface="Arial" pitchFamily="34" charset="0"/>
              <a:buChar char="•"/>
            </a:pPr>
            <a:r>
              <a:rPr lang="en-US" dirty="0"/>
              <a:t>Protein translation</a:t>
            </a:r>
          </a:p>
          <a:p>
            <a:pPr>
              <a:buFont typeface="Arial" pitchFamily="34" charset="0"/>
              <a:buChar char="•"/>
            </a:pPr>
            <a:r>
              <a:rPr lang="en-US" dirty="0"/>
              <a:t>Protein processing and  secretion</a:t>
            </a:r>
          </a:p>
          <a:p>
            <a:pPr>
              <a:buFont typeface="Arial" pitchFamily="34" charset="0"/>
              <a:buChar char="•"/>
            </a:pP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228600"/>
            <a:ext cx="3627340" cy="461665"/>
          </a:xfrm>
          <a:prstGeom prst="rect">
            <a:avLst/>
          </a:prstGeom>
          <a:noFill/>
        </p:spPr>
        <p:txBody>
          <a:bodyPr wrap="none" rtlCol="0">
            <a:spAutoFit/>
          </a:bodyPr>
          <a:lstStyle/>
          <a:p>
            <a:r>
              <a:rPr lang="en-US" sz="2400" dirty="0"/>
              <a:t>Flow of genetic information</a:t>
            </a:r>
          </a:p>
        </p:txBody>
      </p:sp>
      <p:sp>
        <p:nvSpPr>
          <p:cNvPr id="4" name="TextBox 3"/>
          <p:cNvSpPr txBox="1"/>
          <p:nvPr/>
        </p:nvSpPr>
        <p:spPr>
          <a:xfrm>
            <a:off x="757920" y="1519535"/>
            <a:ext cx="750526" cy="461665"/>
          </a:xfrm>
          <a:prstGeom prst="rect">
            <a:avLst/>
          </a:prstGeom>
          <a:noFill/>
        </p:spPr>
        <p:txBody>
          <a:bodyPr wrap="none" rtlCol="0">
            <a:spAutoFit/>
          </a:bodyPr>
          <a:lstStyle/>
          <a:p>
            <a:r>
              <a:rPr lang="en-US" sz="2400" dirty="0">
                <a:solidFill>
                  <a:srgbClr val="FF0000"/>
                </a:solidFill>
              </a:rPr>
              <a:t>DNA</a:t>
            </a:r>
          </a:p>
        </p:txBody>
      </p:sp>
      <p:sp>
        <p:nvSpPr>
          <p:cNvPr id="5" name="TextBox 4"/>
          <p:cNvSpPr txBox="1"/>
          <p:nvPr/>
        </p:nvSpPr>
        <p:spPr>
          <a:xfrm>
            <a:off x="757920" y="2933580"/>
            <a:ext cx="979755" cy="461665"/>
          </a:xfrm>
          <a:prstGeom prst="rect">
            <a:avLst/>
          </a:prstGeom>
          <a:noFill/>
        </p:spPr>
        <p:txBody>
          <a:bodyPr wrap="none" rtlCol="0">
            <a:spAutoFit/>
          </a:bodyPr>
          <a:lstStyle/>
          <a:p>
            <a:r>
              <a:rPr lang="en-US" sz="2400" dirty="0">
                <a:solidFill>
                  <a:srgbClr val="FF0000"/>
                </a:solidFill>
              </a:rPr>
              <a:t>mRNA</a:t>
            </a:r>
          </a:p>
        </p:txBody>
      </p:sp>
      <p:sp>
        <p:nvSpPr>
          <p:cNvPr id="6" name="TextBox 5"/>
          <p:cNvSpPr txBox="1"/>
          <p:nvPr/>
        </p:nvSpPr>
        <p:spPr>
          <a:xfrm>
            <a:off x="728279" y="4400490"/>
            <a:ext cx="1093313" cy="461665"/>
          </a:xfrm>
          <a:prstGeom prst="rect">
            <a:avLst/>
          </a:prstGeom>
          <a:noFill/>
        </p:spPr>
        <p:txBody>
          <a:bodyPr wrap="none" rtlCol="0">
            <a:spAutoFit/>
          </a:bodyPr>
          <a:lstStyle/>
          <a:p>
            <a:r>
              <a:rPr lang="en-US" sz="2400" dirty="0">
                <a:solidFill>
                  <a:srgbClr val="FF0000"/>
                </a:solidFill>
              </a:rPr>
              <a:t>Protein</a:t>
            </a:r>
          </a:p>
        </p:txBody>
      </p:sp>
      <p:sp>
        <p:nvSpPr>
          <p:cNvPr id="8" name="Down Arrow 7"/>
          <p:cNvSpPr/>
          <p:nvPr/>
        </p:nvSpPr>
        <p:spPr>
          <a:xfrm>
            <a:off x="986520" y="2038290"/>
            <a:ext cx="2286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Down Arrow 8"/>
          <p:cNvSpPr/>
          <p:nvPr/>
        </p:nvSpPr>
        <p:spPr>
          <a:xfrm>
            <a:off x="986520" y="3486090"/>
            <a:ext cx="2286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TextBox 9"/>
          <p:cNvSpPr txBox="1"/>
          <p:nvPr/>
        </p:nvSpPr>
        <p:spPr>
          <a:xfrm>
            <a:off x="2442208" y="1524000"/>
            <a:ext cx="6701793" cy="2585323"/>
          </a:xfrm>
          <a:prstGeom prst="rect">
            <a:avLst/>
          </a:prstGeom>
          <a:noFill/>
        </p:spPr>
        <p:txBody>
          <a:bodyPr wrap="square" rtlCol="0">
            <a:spAutoFit/>
          </a:bodyPr>
          <a:lstStyle/>
          <a:p>
            <a:r>
              <a:rPr lang="en-US" dirty="0"/>
              <a:t>How does a cell “know” how to make all the 1,000s of proteins required for life?</a:t>
            </a:r>
          </a:p>
          <a:p>
            <a:pPr lvl="1">
              <a:buFont typeface="Wingdings" pitchFamily="2" charset="2"/>
              <a:buChar char="ü"/>
            </a:pPr>
            <a:r>
              <a:rPr lang="en-US" dirty="0"/>
              <a:t>	The genetic information is stored as DNA which is found in the nucleus of every cell</a:t>
            </a:r>
          </a:p>
          <a:p>
            <a:pPr lvl="1">
              <a:buFont typeface="Wingdings" pitchFamily="2" charset="2"/>
              <a:buChar char="ü"/>
            </a:pPr>
            <a:r>
              <a:rPr lang="en-US" dirty="0"/>
              <a:t>      DNA can be thought of as the blueprint for making proteins</a:t>
            </a:r>
          </a:p>
          <a:p>
            <a:pPr lvl="1">
              <a:buFont typeface="Wingdings" pitchFamily="2" charset="2"/>
              <a:buChar char="ü"/>
            </a:pPr>
            <a:r>
              <a:rPr lang="en-US" dirty="0"/>
              <a:t>      When a cell wants to make a protein, a copy of the DNA is made, called mRNA</a:t>
            </a:r>
          </a:p>
          <a:p>
            <a:pPr lvl="1">
              <a:buFont typeface="Wingdings" pitchFamily="2" charset="2"/>
              <a:buChar char="ü"/>
            </a:pPr>
            <a:r>
              <a:rPr lang="en-US" dirty="0"/>
              <a:t>     The mRNA “copy” is then used by machinery in the cell to make the protein</a:t>
            </a:r>
          </a:p>
        </p:txBody>
      </p:sp>
      <p:sp>
        <p:nvSpPr>
          <p:cNvPr id="11" name="TextBox 10"/>
          <p:cNvSpPr txBox="1"/>
          <p:nvPr/>
        </p:nvSpPr>
        <p:spPr>
          <a:xfrm>
            <a:off x="990600" y="5791200"/>
            <a:ext cx="7661393" cy="646331"/>
          </a:xfrm>
          <a:prstGeom prst="rect">
            <a:avLst/>
          </a:prstGeom>
          <a:noFill/>
        </p:spPr>
        <p:txBody>
          <a:bodyPr wrap="none" rtlCol="0">
            <a:spAutoFit/>
          </a:bodyPr>
          <a:lstStyle/>
          <a:p>
            <a:r>
              <a:rPr lang="en-US" b="1" dirty="0">
                <a:solidFill>
                  <a:srgbClr val="FF0000"/>
                </a:solidFill>
              </a:rPr>
              <a:t>Transcription</a:t>
            </a:r>
            <a:r>
              <a:rPr lang="en-US" dirty="0"/>
              <a:t> = process of making a copy of the DNA into mRNA</a:t>
            </a:r>
          </a:p>
          <a:p>
            <a:r>
              <a:rPr lang="en-US" b="1" dirty="0">
                <a:solidFill>
                  <a:srgbClr val="FF0000"/>
                </a:solidFill>
              </a:rPr>
              <a:t>Translation </a:t>
            </a:r>
            <a:r>
              <a:rPr lang="en-US" dirty="0"/>
              <a:t>= process of making a protein using information encoded in the RNA</a:t>
            </a:r>
          </a:p>
        </p:txBody>
      </p:sp>
      <p:sp>
        <p:nvSpPr>
          <p:cNvPr id="12" name="TextBox 11"/>
          <p:cNvSpPr txBox="1"/>
          <p:nvPr/>
        </p:nvSpPr>
        <p:spPr>
          <a:xfrm>
            <a:off x="1109279" y="2209800"/>
            <a:ext cx="1544141" cy="400110"/>
          </a:xfrm>
          <a:prstGeom prst="rect">
            <a:avLst/>
          </a:prstGeom>
          <a:noFill/>
        </p:spPr>
        <p:txBody>
          <a:bodyPr wrap="none" rtlCol="0">
            <a:spAutoFit/>
          </a:bodyPr>
          <a:lstStyle/>
          <a:p>
            <a:r>
              <a:rPr lang="en-US" sz="2000" dirty="0"/>
              <a:t>Transcription</a:t>
            </a:r>
          </a:p>
        </p:txBody>
      </p:sp>
      <p:sp>
        <p:nvSpPr>
          <p:cNvPr id="13" name="TextBox 12"/>
          <p:cNvSpPr txBox="1"/>
          <p:nvPr/>
        </p:nvSpPr>
        <p:spPr>
          <a:xfrm>
            <a:off x="1109279" y="3657600"/>
            <a:ext cx="1332929" cy="400110"/>
          </a:xfrm>
          <a:prstGeom prst="rect">
            <a:avLst/>
          </a:prstGeom>
          <a:noFill/>
        </p:spPr>
        <p:txBody>
          <a:bodyPr wrap="none" rtlCol="0">
            <a:spAutoFit/>
          </a:bodyPr>
          <a:lstStyle/>
          <a:p>
            <a:r>
              <a:rPr lang="en-US" sz="2000" dirty="0"/>
              <a:t>Translation</a:t>
            </a:r>
          </a:p>
        </p:txBody>
      </p:sp>
    </p:spTree>
    <p:extLst>
      <p:ext uri="{BB962C8B-B14F-4D97-AF65-F5344CB8AC3E}">
        <p14:creationId xmlns:p14="http://schemas.microsoft.com/office/powerpoint/2010/main" val="25461974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4-01b_chromatin_struct_c.jpg"/>
          <p:cNvPicPr>
            <a:picLocks noChangeAspect="1"/>
          </p:cNvPicPr>
          <p:nvPr/>
        </p:nvPicPr>
        <p:blipFill>
          <a:blip r:embed="rId2" cstate="print"/>
          <a:srcRect b="5000"/>
          <a:stretch>
            <a:fillRect/>
          </a:stretch>
        </p:blipFill>
        <p:spPr>
          <a:xfrm>
            <a:off x="0" y="640489"/>
            <a:ext cx="4724400" cy="6065111"/>
          </a:xfrm>
          <a:prstGeom prst="rect">
            <a:avLst/>
          </a:prstGeom>
        </p:spPr>
      </p:pic>
      <p:sp>
        <p:nvSpPr>
          <p:cNvPr id="3" name="TextBox 2"/>
          <p:cNvSpPr txBox="1"/>
          <p:nvPr/>
        </p:nvSpPr>
        <p:spPr>
          <a:xfrm>
            <a:off x="3322843" y="76200"/>
            <a:ext cx="2420343" cy="369332"/>
          </a:xfrm>
          <a:prstGeom prst="rect">
            <a:avLst/>
          </a:prstGeom>
          <a:noFill/>
        </p:spPr>
        <p:txBody>
          <a:bodyPr wrap="none" rtlCol="0">
            <a:spAutoFit/>
          </a:bodyPr>
          <a:lstStyle/>
          <a:p>
            <a:r>
              <a:rPr lang="en-US" dirty="0"/>
              <a:t>DNA and Chromosomes</a:t>
            </a:r>
          </a:p>
        </p:txBody>
      </p:sp>
      <p:sp>
        <p:nvSpPr>
          <p:cNvPr id="4" name="TextBox 3"/>
          <p:cNvSpPr txBox="1"/>
          <p:nvPr/>
        </p:nvSpPr>
        <p:spPr>
          <a:xfrm>
            <a:off x="4953000" y="1066800"/>
            <a:ext cx="4038599" cy="3139321"/>
          </a:xfrm>
          <a:prstGeom prst="rect">
            <a:avLst/>
          </a:prstGeom>
          <a:noFill/>
        </p:spPr>
        <p:txBody>
          <a:bodyPr wrap="square" rtlCol="0">
            <a:spAutoFit/>
          </a:bodyPr>
          <a:lstStyle/>
          <a:p>
            <a:pPr>
              <a:buFont typeface="Arial" pitchFamily="34" charset="0"/>
              <a:buChar char="•"/>
            </a:pPr>
            <a:r>
              <a:rPr lang="en-US" dirty="0"/>
              <a:t>Chromosomes are composed of long strands of DNA (millions of nucleotides) wrapped around stabilizing proteins</a:t>
            </a:r>
          </a:p>
          <a:p>
            <a:pPr>
              <a:buFont typeface="Arial" pitchFamily="34" charset="0"/>
              <a:buChar char="•"/>
            </a:pPr>
            <a:endParaRPr lang="en-US" dirty="0"/>
          </a:p>
          <a:p>
            <a:pPr marL="742950" lvl="1" indent="-285750">
              <a:buFont typeface="Wingdings" pitchFamily="2" charset="2"/>
              <a:buChar char="Ø"/>
            </a:pPr>
            <a:r>
              <a:rPr lang="en-US" dirty="0"/>
              <a:t>Most cells contain 23 pairs of chromosomes </a:t>
            </a:r>
          </a:p>
          <a:p>
            <a:pPr marL="742950" lvl="1" indent="-285750">
              <a:buFont typeface="Wingdings" pitchFamily="2" charset="2"/>
              <a:buChar char="Ø"/>
            </a:pPr>
            <a:r>
              <a:rPr lang="en-US" dirty="0"/>
              <a:t>22 pairs of autosomes and 1 pair of sex chromosomes</a:t>
            </a:r>
          </a:p>
          <a:p>
            <a:pPr>
              <a:buFont typeface="Arial" pitchFamily="34" charset="0"/>
              <a:buChar char="•"/>
            </a:pPr>
            <a:endParaRPr lang="en-US" dirty="0"/>
          </a:p>
          <a:p>
            <a:pPr>
              <a:buFont typeface="Arial" pitchFamily="34" charset="0"/>
              <a:buChar char="•"/>
            </a:pPr>
            <a:r>
              <a:rPr lang="en-US" dirty="0"/>
              <a:t>DNA molecules are divided into functional units called GENES</a:t>
            </a:r>
          </a:p>
        </p:txBody>
      </p:sp>
      <p:sp>
        <p:nvSpPr>
          <p:cNvPr id="5" name="TextBox 4"/>
          <p:cNvSpPr txBox="1"/>
          <p:nvPr/>
        </p:nvSpPr>
        <p:spPr>
          <a:xfrm>
            <a:off x="4953000" y="4521875"/>
            <a:ext cx="4038600" cy="2031325"/>
          </a:xfrm>
          <a:prstGeom prst="rect">
            <a:avLst/>
          </a:prstGeom>
          <a:noFill/>
        </p:spPr>
        <p:txBody>
          <a:bodyPr wrap="square" rtlCol="0">
            <a:spAutoFit/>
          </a:bodyPr>
          <a:lstStyle/>
          <a:p>
            <a:pPr>
              <a:buFont typeface="Arial" pitchFamily="34" charset="0"/>
              <a:buChar char="•"/>
            </a:pPr>
            <a:r>
              <a:rPr lang="en-US" dirty="0"/>
              <a:t>Each gene possesses the genetic information for the synthesis of one protein</a:t>
            </a:r>
          </a:p>
          <a:p>
            <a:pPr>
              <a:buFont typeface="Arial" pitchFamily="34" charset="0"/>
              <a:buChar char="•"/>
            </a:pPr>
            <a:endParaRPr lang="en-US" dirty="0"/>
          </a:p>
          <a:p>
            <a:pPr lvl="1">
              <a:buFont typeface="Wingdings" pitchFamily="2" charset="2"/>
              <a:buChar char="ü"/>
            </a:pPr>
            <a:r>
              <a:rPr lang="en-US" dirty="0"/>
              <a:t>Example: the insulin </a:t>
            </a:r>
            <a:r>
              <a:rPr lang="en-US" dirty="0">
                <a:solidFill>
                  <a:srgbClr val="FF0000"/>
                </a:solidFill>
              </a:rPr>
              <a:t>gene</a:t>
            </a:r>
            <a:r>
              <a:rPr lang="en-US" dirty="0"/>
              <a:t> contains the genetic information encoding the insulin </a:t>
            </a:r>
            <a:r>
              <a:rPr lang="en-US" dirty="0">
                <a:solidFill>
                  <a:srgbClr val="FF0000"/>
                </a:solidFill>
              </a:rPr>
              <a:t>protein</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7417B0EC-CADF-D147-BF76-930DB0F3989A}"/>
              </a:ext>
            </a:extLst>
          </p:cNvPr>
          <p:cNvCxnSpPr>
            <a:cxnSpLocks/>
          </p:cNvCxnSpPr>
          <p:nvPr/>
        </p:nvCxnSpPr>
        <p:spPr>
          <a:xfrm>
            <a:off x="2819400" y="4495800"/>
            <a:ext cx="152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819400" y="76200"/>
            <a:ext cx="3285323" cy="369332"/>
          </a:xfrm>
          <a:prstGeom prst="rect">
            <a:avLst/>
          </a:prstGeom>
          <a:noFill/>
        </p:spPr>
        <p:txBody>
          <a:bodyPr wrap="none" rtlCol="0">
            <a:spAutoFit/>
          </a:bodyPr>
          <a:lstStyle/>
          <a:p>
            <a:r>
              <a:rPr lang="en-US" dirty="0"/>
              <a:t>RNA Synthesis (TRANSCRIPTION)</a:t>
            </a:r>
          </a:p>
        </p:txBody>
      </p:sp>
      <p:sp>
        <p:nvSpPr>
          <p:cNvPr id="5" name="TextBox 4"/>
          <p:cNvSpPr txBox="1"/>
          <p:nvPr/>
        </p:nvSpPr>
        <p:spPr>
          <a:xfrm>
            <a:off x="152400" y="503872"/>
            <a:ext cx="8686801" cy="1754327"/>
          </a:xfrm>
          <a:prstGeom prst="rect">
            <a:avLst/>
          </a:prstGeom>
          <a:noFill/>
        </p:spPr>
        <p:txBody>
          <a:bodyPr wrap="square" rtlCol="0">
            <a:spAutoFit/>
          </a:bodyPr>
          <a:lstStyle/>
          <a:p>
            <a:pPr>
              <a:buFont typeface="Arial" pitchFamily="34" charset="0"/>
              <a:buChar char="•"/>
            </a:pPr>
            <a:r>
              <a:rPr lang="en-US" dirty="0"/>
              <a:t>RNA synthesis (transcription) is carried out by an enzyme called </a:t>
            </a:r>
            <a:r>
              <a:rPr lang="en-US" b="1" dirty="0">
                <a:solidFill>
                  <a:srgbClr val="008000"/>
                </a:solidFill>
              </a:rPr>
              <a:t>RNA POLYMERASE</a:t>
            </a:r>
          </a:p>
          <a:p>
            <a:pPr>
              <a:buFont typeface="Arial" pitchFamily="34" charset="0"/>
              <a:buChar char="•"/>
            </a:pPr>
            <a:endParaRPr lang="en-US" b="1" dirty="0">
              <a:solidFill>
                <a:srgbClr val="008000"/>
              </a:solidFill>
            </a:endParaRPr>
          </a:p>
          <a:p>
            <a:pPr lvl="1">
              <a:buFont typeface="Wingdings" pitchFamily="2" charset="2"/>
              <a:buChar char="ü"/>
            </a:pPr>
            <a:r>
              <a:rPr lang="en-US" dirty="0"/>
              <a:t>RNA polymerase “reads” the DNA and makes an RNA copy called MESSENGER RNA (mRNA)</a:t>
            </a:r>
          </a:p>
          <a:p>
            <a:pPr lvl="1">
              <a:buFont typeface="Wingdings" pitchFamily="2" charset="2"/>
              <a:buChar char="ü"/>
            </a:pPr>
            <a:r>
              <a:rPr lang="en-US" dirty="0"/>
              <a:t>mRNA is sent out of the nucleus and then used by ribosomes to make proteins out in the cytoplasm</a:t>
            </a:r>
          </a:p>
        </p:txBody>
      </p:sp>
      <p:sp>
        <p:nvSpPr>
          <p:cNvPr id="6" name="TextBox 5"/>
          <p:cNvSpPr txBox="1"/>
          <p:nvPr/>
        </p:nvSpPr>
        <p:spPr>
          <a:xfrm>
            <a:off x="1676400" y="5257800"/>
            <a:ext cx="6096000" cy="1477328"/>
          </a:xfrm>
          <a:prstGeom prst="rect">
            <a:avLst/>
          </a:prstGeom>
          <a:noFill/>
        </p:spPr>
        <p:txBody>
          <a:bodyPr wrap="square" rtlCol="0">
            <a:spAutoFit/>
          </a:bodyPr>
          <a:lstStyle/>
          <a:p>
            <a:endParaRPr lang="en-US" dirty="0"/>
          </a:p>
          <a:p>
            <a:pPr>
              <a:buFont typeface="Arial" pitchFamily="34" charset="0"/>
              <a:buChar char="•"/>
            </a:pPr>
            <a:r>
              <a:rPr lang="en-US" dirty="0"/>
              <a:t>Important process because:</a:t>
            </a:r>
          </a:p>
          <a:p>
            <a:pPr marL="742950" lvl="1" indent="-285750">
              <a:buFont typeface="Wingdings" charset="2"/>
              <a:buChar char="ü"/>
            </a:pPr>
            <a:r>
              <a:rPr lang="en-US" dirty="0"/>
              <a:t>Allows for selective expression of genes</a:t>
            </a:r>
          </a:p>
          <a:p>
            <a:pPr marL="742950" lvl="1" indent="-285750">
              <a:buFont typeface="Wingdings" charset="2"/>
              <a:buChar char="ü"/>
            </a:pPr>
            <a:r>
              <a:rPr lang="en-US" dirty="0"/>
              <a:t>DNA stays protected in nucleus</a:t>
            </a:r>
          </a:p>
          <a:p>
            <a:pPr marL="742950" lvl="1" indent="-285750">
              <a:buFont typeface="Wingdings" charset="2"/>
              <a:buChar char="ü"/>
            </a:pPr>
            <a:r>
              <a:rPr lang="en-US" dirty="0"/>
              <a:t>~95% of our DNA is “Junk DNA”</a:t>
            </a:r>
          </a:p>
        </p:txBody>
      </p:sp>
      <p:cxnSp>
        <p:nvCxnSpPr>
          <p:cNvPr id="4" name="Straight Connector 3">
            <a:extLst>
              <a:ext uri="{FF2B5EF4-FFF2-40B4-BE49-F238E27FC236}">
                <a16:creationId xmlns:a16="http://schemas.microsoft.com/office/drawing/2014/main" id="{C6511F39-25CB-C542-B123-03F85D505888}"/>
              </a:ext>
            </a:extLst>
          </p:cNvPr>
          <p:cNvCxnSpPr/>
          <p:nvPr/>
        </p:nvCxnSpPr>
        <p:spPr>
          <a:xfrm>
            <a:off x="76200" y="2667000"/>
            <a:ext cx="7086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EF8907-843B-4447-B8A3-7290F1300AA6}"/>
              </a:ext>
            </a:extLst>
          </p:cNvPr>
          <p:cNvCxnSpPr/>
          <p:nvPr/>
        </p:nvCxnSpPr>
        <p:spPr>
          <a:xfrm>
            <a:off x="76200" y="2819400"/>
            <a:ext cx="70866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B8C61E7-CB80-2540-A807-D680F0679586}"/>
              </a:ext>
            </a:extLst>
          </p:cNvPr>
          <p:cNvSpPr txBox="1"/>
          <p:nvPr/>
        </p:nvSpPr>
        <p:spPr>
          <a:xfrm>
            <a:off x="7315200" y="2526268"/>
            <a:ext cx="1676400" cy="1384995"/>
          </a:xfrm>
          <a:prstGeom prst="rect">
            <a:avLst/>
          </a:prstGeom>
          <a:noFill/>
        </p:spPr>
        <p:txBody>
          <a:bodyPr wrap="square" rtlCol="0">
            <a:spAutoFit/>
          </a:bodyPr>
          <a:lstStyle/>
          <a:p>
            <a:r>
              <a:rPr lang="en-US" sz="1400" dirty="0"/>
              <a:t>DNA </a:t>
            </a:r>
          </a:p>
          <a:p>
            <a:pPr marL="342900" indent="-342900">
              <a:buFont typeface="Wingdings" pitchFamily="2" charset="2"/>
              <a:buChar char="ü"/>
            </a:pPr>
            <a:r>
              <a:rPr lang="en-US" sz="1400" dirty="0"/>
              <a:t>Double stranded</a:t>
            </a:r>
          </a:p>
          <a:p>
            <a:pPr marL="342900" indent="-342900">
              <a:buFont typeface="Wingdings" pitchFamily="2" charset="2"/>
              <a:buChar char="ü"/>
            </a:pPr>
            <a:r>
              <a:rPr lang="en-US" sz="1400" dirty="0"/>
              <a:t>Made of millions of nucleotides</a:t>
            </a:r>
          </a:p>
        </p:txBody>
      </p:sp>
      <p:sp>
        <p:nvSpPr>
          <p:cNvPr id="9" name="TextBox 8">
            <a:extLst>
              <a:ext uri="{FF2B5EF4-FFF2-40B4-BE49-F238E27FC236}">
                <a16:creationId xmlns:a16="http://schemas.microsoft.com/office/drawing/2014/main" id="{FFF04420-39E3-394D-B2A1-32781A713327}"/>
              </a:ext>
            </a:extLst>
          </p:cNvPr>
          <p:cNvSpPr txBox="1"/>
          <p:nvPr/>
        </p:nvSpPr>
        <p:spPr>
          <a:xfrm>
            <a:off x="605481" y="2557046"/>
            <a:ext cx="902811" cy="338554"/>
          </a:xfrm>
          <a:prstGeom prst="rect">
            <a:avLst/>
          </a:prstGeom>
          <a:gradFill>
            <a:gsLst>
              <a:gs pos="2000">
                <a:schemeClr val="accent1">
                  <a:lumMod val="5000"/>
                  <a:lumOff val="95000"/>
                </a:schemeClr>
              </a:gs>
              <a:gs pos="5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FF0000"/>
            </a:solidFill>
          </a:ln>
        </p:spPr>
        <p:txBody>
          <a:bodyPr wrap="none" rtlCol="0">
            <a:spAutoFit/>
          </a:bodyPr>
          <a:lstStyle/>
          <a:p>
            <a:r>
              <a:rPr lang="en-US" sz="1600" dirty="0"/>
              <a:t>GENE #1</a:t>
            </a:r>
          </a:p>
        </p:txBody>
      </p:sp>
      <p:sp>
        <p:nvSpPr>
          <p:cNvPr id="11" name="TextBox 10">
            <a:extLst>
              <a:ext uri="{FF2B5EF4-FFF2-40B4-BE49-F238E27FC236}">
                <a16:creationId xmlns:a16="http://schemas.microsoft.com/office/drawing/2014/main" id="{EDB8DF75-DD33-3949-8E81-9B105996D483}"/>
              </a:ext>
            </a:extLst>
          </p:cNvPr>
          <p:cNvSpPr txBox="1"/>
          <p:nvPr/>
        </p:nvSpPr>
        <p:spPr>
          <a:xfrm>
            <a:off x="3135789" y="2557046"/>
            <a:ext cx="902811" cy="338554"/>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rgbClr val="FF0000"/>
            </a:solidFill>
          </a:ln>
        </p:spPr>
        <p:txBody>
          <a:bodyPr wrap="none" rtlCol="0">
            <a:spAutoFit/>
          </a:bodyPr>
          <a:lstStyle/>
          <a:p>
            <a:r>
              <a:rPr lang="en-US" sz="1600" dirty="0"/>
              <a:t>GENE #2</a:t>
            </a:r>
          </a:p>
        </p:txBody>
      </p:sp>
      <p:sp>
        <p:nvSpPr>
          <p:cNvPr id="12" name="TextBox 11">
            <a:extLst>
              <a:ext uri="{FF2B5EF4-FFF2-40B4-BE49-F238E27FC236}">
                <a16:creationId xmlns:a16="http://schemas.microsoft.com/office/drawing/2014/main" id="{CA107C21-C688-E34A-B6D5-C5829265BFBC}"/>
              </a:ext>
            </a:extLst>
          </p:cNvPr>
          <p:cNvSpPr txBox="1"/>
          <p:nvPr/>
        </p:nvSpPr>
        <p:spPr>
          <a:xfrm>
            <a:off x="5497989" y="2557046"/>
            <a:ext cx="902811" cy="338554"/>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solidFill>
              <a:srgbClr val="FF0000"/>
            </a:solidFill>
          </a:ln>
        </p:spPr>
        <p:txBody>
          <a:bodyPr wrap="none" rtlCol="0">
            <a:spAutoFit/>
          </a:bodyPr>
          <a:lstStyle/>
          <a:p>
            <a:r>
              <a:rPr lang="en-US" sz="1600" dirty="0"/>
              <a:t>GENE #3</a:t>
            </a:r>
          </a:p>
        </p:txBody>
      </p:sp>
      <p:sp>
        <p:nvSpPr>
          <p:cNvPr id="13" name="TextBox 12">
            <a:extLst>
              <a:ext uri="{FF2B5EF4-FFF2-40B4-BE49-F238E27FC236}">
                <a16:creationId xmlns:a16="http://schemas.microsoft.com/office/drawing/2014/main" id="{E9C518CD-33FF-214F-99F0-020F1D50D3A1}"/>
              </a:ext>
            </a:extLst>
          </p:cNvPr>
          <p:cNvSpPr txBox="1"/>
          <p:nvPr/>
        </p:nvSpPr>
        <p:spPr>
          <a:xfrm>
            <a:off x="3124200" y="4309646"/>
            <a:ext cx="902811" cy="338554"/>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rgbClr val="FF0000"/>
            </a:solidFill>
          </a:ln>
        </p:spPr>
        <p:txBody>
          <a:bodyPr wrap="none" rtlCol="0">
            <a:spAutoFit/>
          </a:bodyPr>
          <a:lstStyle/>
          <a:p>
            <a:r>
              <a:rPr lang="en-US" sz="1600" dirty="0"/>
              <a:t>GENE #2</a:t>
            </a:r>
          </a:p>
        </p:txBody>
      </p:sp>
      <p:sp>
        <p:nvSpPr>
          <p:cNvPr id="18" name="TextBox 17">
            <a:extLst>
              <a:ext uri="{FF2B5EF4-FFF2-40B4-BE49-F238E27FC236}">
                <a16:creationId xmlns:a16="http://schemas.microsoft.com/office/drawing/2014/main" id="{86106B12-5DED-DD4C-AACF-B35EF974768C}"/>
              </a:ext>
            </a:extLst>
          </p:cNvPr>
          <p:cNvSpPr txBox="1"/>
          <p:nvPr/>
        </p:nvSpPr>
        <p:spPr>
          <a:xfrm>
            <a:off x="4572000" y="4343400"/>
            <a:ext cx="2989921" cy="738664"/>
          </a:xfrm>
          <a:prstGeom prst="rect">
            <a:avLst/>
          </a:prstGeom>
          <a:noFill/>
        </p:spPr>
        <p:txBody>
          <a:bodyPr wrap="none" rtlCol="0">
            <a:spAutoFit/>
          </a:bodyPr>
          <a:lstStyle/>
          <a:p>
            <a:r>
              <a:rPr lang="en-US" sz="1400" dirty="0"/>
              <a:t>mRNA </a:t>
            </a:r>
          </a:p>
          <a:p>
            <a:pPr marL="285750" indent="-285750">
              <a:buFont typeface="Wingdings" pitchFamily="2" charset="2"/>
              <a:buChar char="ü"/>
            </a:pPr>
            <a:r>
              <a:rPr lang="en-US" sz="1400" dirty="0"/>
              <a:t>Single stranded</a:t>
            </a:r>
          </a:p>
          <a:p>
            <a:pPr marL="285750" indent="-285750">
              <a:buFont typeface="Wingdings" pitchFamily="2" charset="2"/>
              <a:buChar char="ü"/>
            </a:pPr>
            <a:r>
              <a:rPr lang="en-US" sz="1400" dirty="0"/>
              <a:t>Made of thousands of nucleotides</a:t>
            </a:r>
          </a:p>
        </p:txBody>
      </p:sp>
      <p:cxnSp>
        <p:nvCxnSpPr>
          <p:cNvPr id="19" name="Straight Arrow Connector 18">
            <a:extLst>
              <a:ext uri="{FF2B5EF4-FFF2-40B4-BE49-F238E27FC236}">
                <a16:creationId xmlns:a16="http://schemas.microsoft.com/office/drawing/2014/main" id="{7B6D9C75-F2FE-9F45-A133-AE56C205996A}"/>
              </a:ext>
            </a:extLst>
          </p:cNvPr>
          <p:cNvCxnSpPr/>
          <p:nvPr/>
        </p:nvCxnSpPr>
        <p:spPr>
          <a:xfrm>
            <a:off x="3548866" y="3222366"/>
            <a:ext cx="0" cy="86017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D25CB6B-5100-4145-9025-82EE89069498}"/>
              </a:ext>
            </a:extLst>
          </p:cNvPr>
          <p:cNvSpPr txBox="1"/>
          <p:nvPr/>
        </p:nvSpPr>
        <p:spPr>
          <a:xfrm>
            <a:off x="3810000" y="3471446"/>
            <a:ext cx="1539909" cy="338554"/>
          </a:xfrm>
          <a:prstGeom prst="rect">
            <a:avLst/>
          </a:prstGeom>
          <a:noFill/>
        </p:spPr>
        <p:txBody>
          <a:bodyPr wrap="none" rtlCol="0">
            <a:spAutoFit/>
          </a:bodyPr>
          <a:lstStyle/>
          <a:p>
            <a:r>
              <a:rPr lang="en-US" sz="1600" dirty="0">
                <a:solidFill>
                  <a:srgbClr val="FF0000"/>
                </a:solidFill>
              </a:rPr>
              <a:t>TRANSCRIPTION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381000"/>
            <a:ext cx="3647409" cy="461665"/>
          </a:xfrm>
          <a:prstGeom prst="rect">
            <a:avLst/>
          </a:prstGeom>
          <a:noFill/>
        </p:spPr>
        <p:txBody>
          <a:bodyPr wrap="none" rtlCol="0">
            <a:spAutoFit/>
          </a:bodyPr>
          <a:lstStyle/>
          <a:p>
            <a:r>
              <a:rPr lang="en-US" sz="2400" dirty="0">
                <a:solidFill>
                  <a:srgbClr val="0070C0"/>
                </a:solidFill>
              </a:rPr>
              <a:t>How do we study anatomy?</a:t>
            </a:r>
          </a:p>
        </p:txBody>
      </p:sp>
      <p:sp>
        <p:nvSpPr>
          <p:cNvPr id="4" name="TextBox 3"/>
          <p:cNvSpPr txBox="1"/>
          <p:nvPr/>
        </p:nvSpPr>
        <p:spPr>
          <a:xfrm>
            <a:off x="3124200" y="1143000"/>
            <a:ext cx="2142573" cy="677108"/>
          </a:xfrm>
          <a:prstGeom prst="rect">
            <a:avLst/>
          </a:prstGeom>
          <a:noFill/>
        </p:spPr>
        <p:txBody>
          <a:bodyPr wrap="none" rtlCol="0">
            <a:spAutoFit/>
          </a:bodyPr>
          <a:lstStyle/>
          <a:p>
            <a:pPr algn="ctr"/>
            <a:r>
              <a:rPr lang="en-US" sz="2000" u="sng" dirty="0"/>
              <a:t>Observation</a:t>
            </a:r>
          </a:p>
          <a:p>
            <a:pPr algn="ctr"/>
            <a:r>
              <a:rPr lang="en-US" dirty="0"/>
              <a:t>See it, feel it, hear it!</a:t>
            </a:r>
          </a:p>
        </p:txBody>
      </p:sp>
      <p:sp>
        <p:nvSpPr>
          <p:cNvPr id="6" name="TextBox 5"/>
          <p:cNvSpPr txBox="1"/>
          <p:nvPr/>
        </p:nvSpPr>
        <p:spPr>
          <a:xfrm>
            <a:off x="198462" y="2055674"/>
            <a:ext cx="7031981" cy="2308324"/>
          </a:xfrm>
          <a:prstGeom prst="rect">
            <a:avLst/>
          </a:prstGeom>
          <a:noFill/>
        </p:spPr>
        <p:txBody>
          <a:bodyPr wrap="none" rtlCol="0">
            <a:spAutoFit/>
          </a:bodyPr>
          <a:lstStyle/>
          <a:p>
            <a:r>
              <a:rPr lang="en-US" b="1" u="sng" dirty="0">
                <a:solidFill>
                  <a:srgbClr val="0000FF"/>
                </a:solidFill>
              </a:rPr>
              <a:t>Palpation</a:t>
            </a:r>
            <a:r>
              <a:rPr lang="en-US" dirty="0"/>
              <a:t>-</a:t>
            </a:r>
          </a:p>
          <a:p>
            <a:r>
              <a:rPr lang="en-US" dirty="0"/>
              <a:t>	- What does it feel like?</a:t>
            </a:r>
          </a:p>
          <a:p>
            <a:r>
              <a:rPr lang="en-US" dirty="0"/>
              <a:t>	- Is it hard, soft, dense, spongy, light, heavy?</a:t>
            </a:r>
          </a:p>
          <a:p>
            <a:endParaRPr lang="en-US" dirty="0"/>
          </a:p>
          <a:p>
            <a:r>
              <a:rPr lang="en-US" b="1" u="sng" dirty="0">
                <a:solidFill>
                  <a:srgbClr val="0000FF"/>
                </a:solidFill>
              </a:rPr>
              <a:t>Auscultation and percussion</a:t>
            </a:r>
          </a:p>
          <a:p>
            <a:r>
              <a:rPr lang="en-US" b="1" dirty="0">
                <a:solidFill>
                  <a:srgbClr val="0000FF"/>
                </a:solidFill>
              </a:rPr>
              <a:t>	</a:t>
            </a:r>
            <a:r>
              <a:rPr lang="en-US" dirty="0"/>
              <a:t>- What does it sound like, what sound does it make?</a:t>
            </a:r>
          </a:p>
          <a:p>
            <a:r>
              <a:rPr lang="en-US" dirty="0"/>
              <a:t>	- Is it hollow, solid? Check for air/fluid pockets in medical exam</a:t>
            </a:r>
          </a:p>
          <a:p>
            <a:r>
              <a:rPr lang="en-US" dirty="0"/>
              <a:t>	- Does it sound “normal”? Check heart rhythm, pulse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57600" y="0"/>
            <a:ext cx="1215076" cy="369332"/>
          </a:xfrm>
          <a:prstGeom prst="rect">
            <a:avLst/>
          </a:prstGeom>
          <a:noFill/>
        </p:spPr>
        <p:txBody>
          <a:bodyPr wrap="none" rtlCol="0">
            <a:spAutoFit/>
          </a:bodyPr>
          <a:lstStyle/>
          <a:p>
            <a:r>
              <a:rPr lang="en-US" u="sng" dirty="0"/>
              <a:t>Translation</a:t>
            </a:r>
          </a:p>
        </p:txBody>
      </p:sp>
      <p:sp>
        <p:nvSpPr>
          <p:cNvPr id="4" name="TextBox 3"/>
          <p:cNvSpPr txBox="1"/>
          <p:nvPr/>
        </p:nvSpPr>
        <p:spPr>
          <a:xfrm>
            <a:off x="381000" y="381000"/>
            <a:ext cx="8664808" cy="646331"/>
          </a:xfrm>
          <a:prstGeom prst="rect">
            <a:avLst/>
          </a:prstGeom>
          <a:noFill/>
        </p:spPr>
        <p:txBody>
          <a:bodyPr wrap="none" rtlCol="0">
            <a:spAutoFit/>
          </a:bodyPr>
          <a:lstStyle/>
          <a:p>
            <a:pPr>
              <a:buFont typeface="Arial" pitchFamily="34" charset="0"/>
              <a:buChar char="•"/>
            </a:pPr>
            <a:r>
              <a:rPr lang="en-US" dirty="0"/>
              <a:t>Process by which the genetic information encoded in mRNA is used to synthesize proteins</a:t>
            </a:r>
          </a:p>
          <a:p>
            <a:pPr lvl="1">
              <a:buFont typeface="Wingdings" pitchFamily="2" charset="2"/>
              <a:buChar char="ü"/>
            </a:pPr>
            <a:r>
              <a:rPr lang="en-US" u="sng" dirty="0">
                <a:solidFill>
                  <a:srgbClr val="0070C0"/>
                </a:solidFill>
              </a:rPr>
              <a:t>Converts the language of nucleotides into the language of amino acids</a:t>
            </a:r>
          </a:p>
        </p:txBody>
      </p:sp>
      <p:sp>
        <p:nvSpPr>
          <p:cNvPr id="6" name="TextBox 5"/>
          <p:cNvSpPr txBox="1"/>
          <p:nvPr/>
        </p:nvSpPr>
        <p:spPr>
          <a:xfrm>
            <a:off x="228600" y="1196876"/>
            <a:ext cx="8686800" cy="1200329"/>
          </a:xfrm>
          <a:prstGeom prst="rect">
            <a:avLst/>
          </a:prstGeom>
          <a:noFill/>
        </p:spPr>
        <p:txBody>
          <a:bodyPr wrap="square" rtlCol="0">
            <a:spAutoFit/>
          </a:bodyPr>
          <a:lstStyle/>
          <a:p>
            <a:r>
              <a:rPr lang="en-US" dirty="0"/>
              <a:t>Major players involved:</a:t>
            </a:r>
          </a:p>
          <a:p>
            <a:pPr marL="800100" lvl="1" indent="-342900">
              <a:buFont typeface="+mj-lt"/>
              <a:buAutoNum type="arabicPeriod"/>
            </a:pPr>
            <a:r>
              <a:rPr lang="en-US" dirty="0"/>
              <a:t>mRNA – contains the genetic information</a:t>
            </a:r>
          </a:p>
          <a:p>
            <a:pPr marL="800100" lvl="1" indent="-342900">
              <a:buFont typeface="+mj-lt"/>
              <a:buAutoNum type="arabicPeriod"/>
            </a:pPr>
            <a:r>
              <a:rPr lang="en-US" dirty="0"/>
              <a:t>Ribosome – protein complex that coordinates the assembly of the polypeptide</a:t>
            </a:r>
          </a:p>
          <a:p>
            <a:pPr marL="800100" lvl="1" indent="-342900">
              <a:buFont typeface="+mj-lt"/>
              <a:buAutoNum type="arabicPeriod"/>
            </a:pPr>
            <a:r>
              <a:rPr lang="en-US" dirty="0"/>
              <a:t>Amino acids – the building blocks of a protein</a:t>
            </a:r>
            <a:endParaRPr lang="en-US" dirty="0">
              <a:solidFill>
                <a:srgbClr val="00B050"/>
              </a:solidFill>
            </a:endParaRPr>
          </a:p>
        </p:txBody>
      </p:sp>
      <p:grpSp>
        <p:nvGrpSpPr>
          <p:cNvPr id="8" name="Group 7">
            <a:extLst>
              <a:ext uri="{FF2B5EF4-FFF2-40B4-BE49-F238E27FC236}">
                <a16:creationId xmlns:a16="http://schemas.microsoft.com/office/drawing/2014/main" id="{1756D014-12E1-C441-83DC-A9F2EE8F1816}"/>
              </a:ext>
            </a:extLst>
          </p:cNvPr>
          <p:cNvGrpSpPr/>
          <p:nvPr/>
        </p:nvGrpSpPr>
        <p:grpSpPr>
          <a:xfrm>
            <a:off x="762000" y="3352800"/>
            <a:ext cx="3962400" cy="338554"/>
            <a:chOff x="762000" y="3352800"/>
            <a:chExt cx="1524000" cy="338554"/>
          </a:xfrm>
        </p:grpSpPr>
        <p:cxnSp>
          <p:nvCxnSpPr>
            <p:cNvPr id="14" name="Straight Connector 13">
              <a:extLst>
                <a:ext uri="{FF2B5EF4-FFF2-40B4-BE49-F238E27FC236}">
                  <a16:creationId xmlns:a16="http://schemas.microsoft.com/office/drawing/2014/main" id="{B7AD48E0-F6BD-B449-9A05-D6AE9F9D5B6B}"/>
                </a:ext>
              </a:extLst>
            </p:cNvPr>
            <p:cNvCxnSpPr>
              <a:cxnSpLocks/>
            </p:cNvCxnSpPr>
            <p:nvPr/>
          </p:nvCxnSpPr>
          <p:spPr>
            <a:xfrm>
              <a:off x="762000" y="3538954"/>
              <a:ext cx="152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9814F55-4387-DD49-A4C4-0D749DC1DDBA}"/>
                </a:ext>
              </a:extLst>
            </p:cNvPr>
            <p:cNvSpPr txBox="1"/>
            <p:nvPr/>
          </p:nvSpPr>
          <p:spPr>
            <a:xfrm>
              <a:off x="1066800" y="3352800"/>
              <a:ext cx="808892" cy="338554"/>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rgbClr val="FF0000"/>
              </a:solidFill>
            </a:ln>
          </p:spPr>
          <p:txBody>
            <a:bodyPr wrap="square" rtlCol="0">
              <a:spAutoFit/>
            </a:bodyPr>
            <a:lstStyle/>
            <a:p>
              <a:r>
                <a:rPr lang="en-US" sz="1600" dirty="0"/>
                <a:t>            GENE #2</a:t>
              </a:r>
            </a:p>
          </p:txBody>
        </p:sp>
      </p:grpSp>
      <p:pic>
        <p:nvPicPr>
          <p:cNvPr id="1026" name="Picture 2" descr="Image result for protein">
            <a:extLst>
              <a:ext uri="{FF2B5EF4-FFF2-40B4-BE49-F238E27FC236}">
                <a16:creationId xmlns:a16="http://schemas.microsoft.com/office/drawing/2014/main" id="{4D487CB9-8143-1A46-AEDE-70094933F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881" y="4960055"/>
            <a:ext cx="3842208" cy="1875291"/>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10A85C22-8659-B449-9A17-ABC1E7B933CE}"/>
              </a:ext>
            </a:extLst>
          </p:cNvPr>
          <p:cNvCxnSpPr/>
          <p:nvPr/>
        </p:nvCxnSpPr>
        <p:spPr>
          <a:xfrm>
            <a:off x="2667000" y="3860688"/>
            <a:ext cx="0" cy="86017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4EEF8A9-9955-1040-A2AA-969F1758E396}"/>
              </a:ext>
            </a:extLst>
          </p:cNvPr>
          <p:cNvSpPr txBox="1"/>
          <p:nvPr/>
        </p:nvSpPr>
        <p:spPr>
          <a:xfrm>
            <a:off x="3089189" y="4238368"/>
            <a:ext cx="1493935" cy="369332"/>
          </a:xfrm>
          <a:prstGeom prst="rect">
            <a:avLst/>
          </a:prstGeom>
          <a:noFill/>
        </p:spPr>
        <p:txBody>
          <a:bodyPr wrap="none" rtlCol="0">
            <a:spAutoFit/>
          </a:bodyPr>
          <a:lstStyle/>
          <a:p>
            <a:r>
              <a:rPr lang="en-US" dirty="0">
                <a:solidFill>
                  <a:srgbClr val="FF0000"/>
                </a:solidFill>
              </a:rPr>
              <a:t>TRANSLATION</a:t>
            </a:r>
          </a:p>
        </p:txBody>
      </p:sp>
      <p:sp>
        <p:nvSpPr>
          <p:cNvPr id="21" name="TextBox 20">
            <a:extLst>
              <a:ext uri="{FF2B5EF4-FFF2-40B4-BE49-F238E27FC236}">
                <a16:creationId xmlns:a16="http://schemas.microsoft.com/office/drawing/2014/main" id="{45EE8A5A-FE64-5546-A3C5-496C6711B6DB}"/>
              </a:ext>
            </a:extLst>
          </p:cNvPr>
          <p:cNvSpPr txBox="1"/>
          <p:nvPr/>
        </p:nvSpPr>
        <p:spPr>
          <a:xfrm>
            <a:off x="4782479" y="3276600"/>
            <a:ext cx="2989921" cy="738664"/>
          </a:xfrm>
          <a:prstGeom prst="rect">
            <a:avLst/>
          </a:prstGeom>
          <a:noFill/>
        </p:spPr>
        <p:txBody>
          <a:bodyPr wrap="none" rtlCol="0">
            <a:spAutoFit/>
          </a:bodyPr>
          <a:lstStyle/>
          <a:p>
            <a:r>
              <a:rPr lang="en-US" sz="1400" dirty="0"/>
              <a:t>mRNA </a:t>
            </a:r>
          </a:p>
          <a:p>
            <a:pPr marL="285750" indent="-285750">
              <a:buFont typeface="Wingdings" pitchFamily="2" charset="2"/>
              <a:buChar char="ü"/>
            </a:pPr>
            <a:r>
              <a:rPr lang="en-US" sz="1400" dirty="0"/>
              <a:t>Single stranded</a:t>
            </a:r>
          </a:p>
          <a:p>
            <a:pPr marL="285750" indent="-285750">
              <a:buFont typeface="Wingdings" pitchFamily="2" charset="2"/>
              <a:buChar char="ü"/>
            </a:pPr>
            <a:r>
              <a:rPr lang="en-US" sz="1400" dirty="0"/>
              <a:t>Made of thousands of nucleotides</a:t>
            </a:r>
          </a:p>
        </p:txBody>
      </p:sp>
      <p:sp>
        <p:nvSpPr>
          <p:cNvPr id="22" name="TextBox 21">
            <a:extLst>
              <a:ext uri="{FF2B5EF4-FFF2-40B4-BE49-F238E27FC236}">
                <a16:creationId xmlns:a16="http://schemas.microsoft.com/office/drawing/2014/main" id="{5D0C6B9A-8071-AC4F-9836-997BDAAB6369}"/>
              </a:ext>
            </a:extLst>
          </p:cNvPr>
          <p:cNvSpPr txBox="1"/>
          <p:nvPr/>
        </p:nvSpPr>
        <p:spPr>
          <a:xfrm>
            <a:off x="4648200" y="5662136"/>
            <a:ext cx="3131242" cy="954107"/>
          </a:xfrm>
          <a:prstGeom prst="rect">
            <a:avLst/>
          </a:prstGeom>
          <a:noFill/>
        </p:spPr>
        <p:txBody>
          <a:bodyPr wrap="none" rtlCol="0">
            <a:spAutoFit/>
          </a:bodyPr>
          <a:lstStyle/>
          <a:p>
            <a:r>
              <a:rPr lang="en-US" sz="1400" dirty="0"/>
              <a:t>Protein (polypeptide)</a:t>
            </a:r>
          </a:p>
          <a:p>
            <a:pPr marL="285750" indent="-285750">
              <a:buFont typeface="Wingdings" pitchFamily="2" charset="2"/>
              <a:buChar char="ü"/>
            </a:pPr>
            <a:r>
              <a:rPr lang="en-US" sz="1400" dirty="0"/>
              <a:t>Single stranded</a:t>
            </a:r>
          </a:p>
          <a:p>
            <a:pPr marL="285750" indent="-285750">
              <a:buFont typeface="Wingdings" pitchFamily="2" charset="2"/>
              <a:buChar char="ü"/>
            </a:pPr>
            <a:r>
              <a:rPr lang="en-US" sz="1400" dirty="0"/>
              <a:t>Complex 3D shape</a:t>
            </a:r>
          </a:p>
          <a:p>
            <a:pPr marL="285750" indent="-285750">
              <a:buFont typeface="Wingdings" pitchFamily="2" charset="2"/>
              <a:buChar char="ü"/>
            </a:pPr>
            <a:r>
              <a:rPr lang="en-US" sz="1400" dirty="0"/>
              <a:t>Made of thousands of AMINO ACIDS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Related image">
            <a:extLst>
              <a:ext uri="{FF2B5EF4-FFF2-40B4-BE49-F238E27FC236}">
                <a16:creationId xmlns:a16="http://schemas.microsoft.com/office/drawing/2014/main" id="{FFD41833-1843-4E47-A408-69738239A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654"/>
            <a:ext cx="7518400" cy="47017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4A6611-B494-F24A-B26E-2433E2C2B735}"/>
              </a:ext>
            </a:extLst>
          </p:cNvPr>
          <p:cNvSpPr txBox="1"/>
          <p:nvPr/>
        </p:nvSpPr>
        <p:spPr>
          <a:xfrm>
            <a:off x="815546" y="5276335"/>
            <a:ext cx="7772384" cy="369332"/>
          </a:xfrm>
          <a:prstGeom prst="rect">
            <a:avLst/>
          </a:prstGeom>
          <a:noFill/>
        </p:spPr>
        <p:txBody>
          <a:bodyPr wrap="none" rtlCol="0">
            <a:spAutoFit/>
          </a:bodyPr>
          <a:lstStyle/>
          <a:p>
            <a:r>
              <a:rPr lang="en-US" dirty="0"/>
              <a:t>CODON = sequence of three nucleotides that encode one amino acid in a protein</a:t>
            </a:r>
          </a:p>
        </p:txBody>
      </p:sp>
      <p:sp>
        <p:nvSpPr>
          <p:cNvPr id="3" name="TextBox 2">
            <a:extLst>
              <a:ext uri="{FF2B5EF4-FFF2-40B4-BE49-F238E27FC236}">
                <a16:creationId xmlns:a16="http://schemas.microsoft.com/office/drawing/2014/main" id="{6093A1D9-01AA-BC43-9377-236C48037789}"/>
              </a:ext>
            </a:extLst>
          </p:cNvPr>
          <p:cNvSpPr txBox="1"/>
          <p:nvPr/>
        </p:nvSpPr>
        <p:spPr>
          <a:xfrm>
            <a:off x="0" y="5832389"/>
            <a:ext cx="9226821" cy="646331"/>
          </a:xfrm>
          <a:prstGeom prst="rect">
            <a:avLst/>
          </a:prstGeom>
          <a:noFill/>
        </p:spPr>
        <p:txBody>
          <a:bodyPr wrap="none" rtlCol="0">
            <a:spAutoFit/>
          </a:bodyPr>
          <a:lstStyle/>
          <a:p>
            <a:r>
              <a:rPr lang="en-US" dirty="0"/>
              <a:t>Genetic Code = set of rules that determine which codon encodes each amino acid</a:t>
            </a:r>
          </a:p>
          <a:p>
            <a:pPr marL="742950" lvl="1" indent="-285750">
              <a:buFont typeface="Arial" panose="020B0604020202020204" pitchFamily="34" charset="0"/>
              <a:buChar char="•"/>
            </a:pPr>
            <a:r>
              <a:rPr lang="en-US" dirty="0"/>
              <a:t>The genetic code is redundant (some amino acids are encoded by more than one codon)</a:t>
            </a:r>
          </a:p>
        </p:txBody>
      </p:sp>
    </p:spTree>
    <p:extLst>
      <p:ext uri="{BB962C8B-B14F-4D97-AF65-F5344CB8AC3E}">
        <p14:creationId xmlns:p14="http://schemas.microsoft.com/office/powerpoint/2010/main" val="40746898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1360" y="152400"/>
            <a:ext cx="3300840" cy="369332"/>
          </a:xfrm>
          <a:prstGeom prst="rect">
            <a:avLst/>
          </a:prstGeom>
          <a:noFill/>
        </p:spPr>
        <p:txBody>
          <a:bodyPr wrap="none" rtlCol="0">
            <a:spAutoFit/>
          </a:bodyPr>
          <a:lstStyle/>
          <a:p>
            <a:r>
              <a:rPr lang="en-US" dirty="0"/>
              <a:t>DNA Replication and Cell Division</a:t>
            </a:r>
          </a:p>
        </p:txBody>
      </p:sp>
      <p:sp>
        <p:nvSpPr>
          <p:cNvPr id="3" name="TextBox 2"/>
          <p:cNvSpPr txBox="1"/>
          <p:nvPr/>
        </p:nvSpPr>
        <p:spPr>
          <a:xfrm>
            <a:off x="152400" y="838200"/>
            <a:ext cx="8763000" cy="1754327"/>
          </a:xfrm>
          <a:prstGeom prst="rect">
            <a:avLst/>
          </a:prstGeom>
          <a:noFill/>
        </p:spPr>
        <p:txBody>
          <a:bodyPr wrap="square" rtlCol="0">
            <a:spAutoFit/>
          </a:bodyPr>
          <a:lstStyle/>
          <a:p>
            <a:pPr>
              <a:buFont typeface="Arial" pitchFamily="34" charset="0"/>
              <a:buChar char="•"/>
            </a:pPr>
            <a:r>
              <a:rPr lang="en-US" dirty="0"/>
              <a:t>DNA Replication and cell division are closely linked – one cannot happen without the other	</a:t>
            </a:r>
          </a:p>
          <a:p>
            <a:pPr>
              <a:buFont typeface="Arial" pitchFamily="34" charset="0"/>
              <a:buChar char="•"/>
            </a:pPr>
            <a:r>
              <a:rPr lang="en-US" dirty="0"/>
              <a:t>Both are influenced to topics we talked about earlier</a:t>
            </a:r>
          </a:p>
          <a:p>
            <a:pPr marL="800100" lvl="1" indent="-342900">
              <a:buFont typeface="+mj-lt"/>
              <a:buAutoNum type="arabicPeriod"/>
            </a:pPr>
            <a:r>
              <a:rPr lang="en-US" dirty="0"/>
              <a:t>Modern cell theory – states that all cells can only arise from other pre-existing cells </a:t>
            </a:r>
          </a:p>
          <a:p>
            <a:pPr marL="1200150" lvl="2" indent="-285750">
              <a:buFont typeface="Arial"/>
              <a:buChar char="•"/>
            </a:pPr>
            <a:r>
              <a:rPr lang="en-US" dirty="0"/>
              <a:t>Needed to replace old, damaged cells and sperm/eggs</a:t>
            </a:r>
          </a:p>
          <a:p>
            <a:pPr marL="800100" lvl="1" indent="-342900">
              <a:buFont typeface="+mj-lt"/>
              <a:buAutoNum type="arabicPeriod"/>
            </a:pPr>
            <a:r>
              <a:rPr lang="en-US" dirty="0"/>
              <a:t>A cell needs to duplicate ALL of its DNA before it can divide</a:t>
            </a:r>
          </a:p>
        </p:txBody>
      </p:sp>
      <p:sp>
        <p:nvSpPr>
          <p:cNvPr id="4" name="Oval 3"/>
          <p:cNvSpPr/>
          <p:nvPr/>
        </p:nvSpPr>
        <p:spPr>
          <a:xfrm>
            <a:off x="1066800" y="3048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rot="5400000">
            <a:off x="762000" y="35814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H="1">
            <a:off x="1143000" y="35814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143000" y="5791200"/>
            <a:ext cx="228600" cy="228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33400" y="5791200"/>
            <a:ext cx="228600" cy="228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752600" y="4953000"/>
            <a:ext cx="228600" cy="228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90600" y="4953000"/>
            <a:ext cx="228600" cy="228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371600" y="3962400"/>
            <a:ext cx="228600" cy="228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85800" y="3962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rot="5400000">
            <a:off x="1066800" y="44196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6200000" flipH="1">
            <a:off x="1447800" y="44196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609600" y="54102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990600" y="54102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1524000" y="54102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H="1">
            <a:off x="1905000" y="54102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524000" y="5791200"/>
            <a:ext cx="228600" cy="228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209800" y="5791200"/>
            <a:ext cx="228600" cy="228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447800" y="3505200"/>
            <a:ext cx="1059777" cy="369332"/>
          </a:xfrm>
          <a:prstGeom prst="rect">
            <a:avLst/>
          </a:prstGeom>
          <a:noFill/>
        </p:spPr>
        <p:txBody>
          <a:bodyPr wrap="none" rtlCol="0">
            <a:spAutoFit/>
          </a:bodyPr>
          <a:lstStyle/>
          <a:p>
            <a:r>
              <a:rPr lang="en-US" dirty="0"/>
              <a:t>Mutation</a:t>
            </a:r>
          </a:p>
        </p:txBody>
      </p:sp>
      <p:sp>
        <p:nvSpPr>
          <p:cNvPr id="25" name="Rectangle 24"/>
          <p:cNvSpPr/>
          <p:nvPr/>
        </p:nvSpPr>
        <p:spPr>
          <a:xfrm>
            <a:off x="152400" y="2895600"/>
            <a:ext cx="2514600" cy="3276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819400" y="2971800"/>
            <a:ext cx="6324600" cy="1754327"/>
          </a:xfrm>
          <a:prstGeom prst="rect">
            <a:avLst/>
          </a:prstGeom>
          <a:noFill/>
        </p:spPr>
        <p:txBody>
          <a:bodyPr wrap="square" rtlCol="0">
            <a:spAutoFit/>
          </a:bodyPr>
          <a:lstStyle/>
          <a:p>
            <a:pPr>
              <a:buFont typeface="Arial" pitchFamily="34" charset="0"/>
              <a:buChar char="•"/>
            </a:pPr>
            <a:r>
              <a:rPr lang="en-US" dirty="0"/>
              <a:t>DNA replication is probably the most important function that a cell carries out</a:t>
            </a:r>
          </a:p>
          <a:p>
            <a:pPr lvl="1">
              <a:buFont typeface="Wingdings" pitchFamily="2" charset="2"/>
              <a:buChar char="ü"/>
            </a:pPr>
            <a:r>
              <a:rPr lang="en-US" dirty="0"/>
              <a:t>We know that DNA encodes the proteins that carry out almost every cell process</a:t>
            </a:r>
          </a:p>
          <a:p>
            <a:pPr lvl="1">
              <a:buFont typeface="Wingdings" pitchFamily="2" charset="2"/>
              <a:buChar char="ü"/>
            </a:pPr>
            <a:r>
              <a:rPr lang="en-US" dirty="0"/>
              <a:t>When DNA is replicated, it must result in a exactly perfect replica of the original</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152400"/>
            <a:ext cx="2983124" cy="369332"/>
          </a:xfrm>
          <a:prstGeom prst="rect">
            <a:avLst/>
          </a:prstGeom>
          <a:noFill/>
        </p:spPr>
        <p:txBody>
          <a:bodyPr wrap="none" rtlCol="0">
            <a:spAutoFit/>
          </a:bodyPr>
          <a:lstStyle/>
          <a:p>
            <a:r>
              <a:rPr lang="en-US" dirty="0"/>
              <a:t>Cell cycle and DNA replication</a:t>
            </a:r>
          </a:p>
        </p:txBody>
      </p:sp>
      <p:pic>
        <p:nvPicPr>
          <p:cNvPr id="3" name="Picture 2" descr="f4-12_semiconservative__c.jpg"/>
          <p:cNvPicPr>
            <a:picLocks noChangeAspect="1"/>
          </p:cNvPicPr>
          <p:nvPr/>
        </p:nvPicPr>
        <p:blipFill>
          <a:blip r:embed="rId2" cstate="print"/>
          <a:stretch>
            <a:fillRect/>
          </a:stretch>
        </p:blipFill>
        <p:spPr>
          <a:xfrm>
            <a:off x="381000" y="2590800"/>
            <a:ext cx="8382000" cy="3200400"/>
          </a:xfrm>
          <a:prstGeom prst="rect">
            <a:avLst/>
          </a:prstGeom>
        </p:spPr>
      </p:pic>
      <p:sp>
        <p:nvSpPr>
          <p:cNvPr id="4" name="TextBox 3"/>
          <p:cNvSpPr txBox="1"/>
          <p:nvPr/>
        </p:nvSpPr>
        <p:spPr>
          <a:xfrm>
            <a:off x="457200" y="609600"/>
            <a:ext cx="8686800" cy="1477328"/>
          </a:xfrm>
          <a:prstGeom prst="rect">
            <a:avLst/>
          </a:prstGeom>
          <a:noFill/>
        </p:spPr>
        <p:txBody>
          <a:bodyPr wrap="square" rtlCol="0">
            <a:spAutoFit/>
          </a:bodyPr>
          <a:lstStyle/>
          <a:p>
            <a:r>
              <a:rPr lang="en-US" dirty="0"/>
              <a:t>Major Steps in DNA replication:</a:t>
            </a:r>
          </a:p>
          <a:p>
            <a:pPr marL="342900" indent="-342900">
              <a:buFont typeface="+mj-lt"/>
              <a:buAutoNum type="arabicPeriod"/>
            </a:pPr>
            <a:r>
              <a:rPr lang="en-US" dirty="0"/>
              <a:t>Unwinding of DNA from its packaged double helix structure </a:t>
            </a:r>
          </a:p>
          <a:p>
            <a:pPr marL="342900" indent="-342900">
              <a:buFont typeface="+mj-lt"/>
              <a:buAutoNum type="arabicPeriod"/>
            </a:pPr>
            <a:endParaRPr lang="en-US" dirty="0"/>
          </a:p>
          <a:p>
            <a:pPr marL="342900" indent="-342900">
              <a:buFont typeface="+mj-lt"/>
              <a:buAutoNum type="arabicPeriod"/>
            </a:pPr>
            <a:r>
              <a:rPr lang="en-US" dirty="0"/>
              <a:t>DNA POLYMERASE binds to </a:t>
            </a:r>
            <a:r>
              <a:rPr lang="en-US" i="1" u="sng" dirty="0"/>
              <a:t>each </a:t>
            </a:r>
            <a:r>
              <a:rPr lang="en-US" dirty="0"/>
              <a:t>of the two exposed strands and “reads” the DNA, incorporating free nucleotides to make a new complementary strand for each</a:t>
            </a:r>
            <a:endParaRPr lang="en-US" i="1" u="sng" dirty="0"/>
          </a:p>
        </p:txBody>
      </p:sp>
      <p:sp>
        <p:nvSpPr>
          <p:cNvPr id="6" name="TextBox 5"/>
          <p:cNvSpPr txBox="1"/>
          <p:nvPr/>
        </p:nvSpPr>
        <p:spPr>
          <a:xfrm>
            <a:off x="533400" y="6172200"/>
            <a:ext cx="8340809" cy="369332"/>
          </a:xfrm>
          <a:prstGeom prst="rect">
            <a:avLst/>
          </a:prstGeom>
          <a:noFill/>
        </p:spPr>
        <p:txBody>
          <a:bodyPr wrap="none" rtlCol="0">
            <a:spAutoFit/>
          </a:bodyPr>
          <a:lstStyle/>
          <a:p>
            <a:pPr>
              <a:buFont typeface="Arial" pitchFamily="34" charset="0"/>
              <a:buChar char="•"/>
            </a:pPr>
            <a:r>
              <a:rPr lang="en-US" dirty="0"/>
              <a:t>DNA Replication is sort of like mRNA transcription, except we are copying both strands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2813" y="76200"/>
            <a:ext cx="1927387" cy="369332"/>
          </a:xfrm>
          <a:prstGeom prst="rect">
            <a:avLst/>
          </a:prstGeom>
          <a:noFill/>
        </p:spPr>
        <p:txBody>
          <a:bodyPr wrap="none" rtlCol="0">
            <a:spAutoFit/>
          </a:bodyPr>
          <a:lstStyle/>
          <a:p>
            <a:r>
              <a:rPr lang="en-US" dirty="0"/>
              <a:t>Genetic Mutations</a:t>
            </a:r>
          </a:p>
        </p:txBody>
      </p:sp>
      <p:sp>
        <p:nvSpPr>
          <p:cNvPr id="3" name="TextBox 2"/>
          <p:cNvSpPr txBox="1"/>
          <p:nvPr/>
        </p:nvSpPr>
        <p:spPr>
          <a:xfrm>
            <a:off x="533400" y="533400"/>
            <a:ext cx="8305800" cy="1200329"/>
          </a:xfrm>
          <a:prstGeom prst="rect">
            <a:avLst/>
          </a:prstGeom>
          <a:noFill/>
        </p:spPr>
        <p:txBody>
          <a:bodyPr wrap="square" rtlCol="0">
            <a:spAutoFit/>
          </a:bodyPr>
          <a:lstStyle/>
          <a:p>
            <a:pPr>
              <a:buFont typeface="Arial" pitchFamily="34" charset="0"/>
              <a:buChar char="•"/>
            </a:pPr>
            <a:r>
              <a:rPr lang="en-US" dirty="0"/>
              <a:t>Even though DNA polymerase is very good at replicating DNA correctly, and we have “proofreading” polymerases, sometimes mutations are made and passed on to the daughter DNA and cell</a:t>
            </a:r>
          </a:p>
          <a:p>
            <a:pPr>
              <a:buFont typeface="Arial" pitchFamily="34" charset="0"/>
              <a:buChar char="•"/>
            </a:pPr>
            <a:r>
              <a:rPr lang="en-US" dirty="0"/>
              <a:t>Some mutations are very bad while others may have no detectable affect on the cell</a:t>
            </a:r>
          </a:p>
        </p:txBody>
      </p:sp>
      <p:sp>
        <p:nvSpPr>
          <p:cNvPr id="4" name="TextBox 3"/>
          <p:cNvSpPr txBox="1"/>
          <p:nvPr/>
        </p:nvSpPr>
        <p:spPr>
          <a:xfrm>
            <a:off x="0" y="1752600"/>
            <a:ext cx="9144001" cy="3231654"/>
          </a:xfrm>
          <a:prstGeom prst="rect">
            <a:avLst/>
          </a:prstGeom>
          <a:noFill/>
        </p:spPr>
        <p:txBody>
          <a:bodyPr wrap="square" rtlCol="0">
            <a:spAutoFit/>
          </a:bodyPr>
          <a:lstStyle/>
          <a:p>
            <a:r>
              <a:rPr lang="en-US" sz="1700" u="sng" dirty="0"/>
              <a:t>Types of mutations:</a:t>
            </a:r>
          </a:p>
          <a:p>
            <a:pPr marL="800100" lvl="1" indent="-342900">
              <a:buFont typeface="+mj-lt"/>
              <a:buAutoNum type="arabicPeriod"/>
            </a:pPr>
            <a:r>
              <a:rPr lang="en-US" sz="1700" dirty="0"/>
              <a:t>Point mutations</a:t>
            </a:r>
          </a:p>
          <a:p>
            <a:pPr marL="1257300" lvl="2" indent="-342900">
              <a:buFont typeface="Wingdings" pitchFamily="2" charset="2"/>
              <a:buChar char="ü"/>
            </a:pPr>
            <a:r>
              <a:rPr lang="en-US" sz="1700" dirty="0"/>
              <a:t>Simple replacement of one nucleotide for another – i.e., A</a:t>
            </a:r>
            <a:r>
              <a:rPr lang="en-US" sz="1700" dirty="0">
                <a:latin typeface="Wingdings"/>
                <a:ea typeface="Wingdings"/>
                <a:cs typeface="Wingdings"/>
              </a:rPr>
              <a:t></a:t>
            </a:r>
            <a:r>
              <a:rPr lang="en-US" sz="1700" dirty="0"/>
              <a:t>T or G</a:t>
            </a:r>
            <a:r>
              <a:rPr lang="en-US" sz="1700" dirty="0">
                <a:latin typeface="Wingdings"/>
                <a:ea typeface="Wingdings"/>
                <a:cs typeface="Wingdings"/>
              </a:rPr>
              <a:t></a:t>
            </a:r>
            <a:r>
              <a:rPr lang="en-US" sz="1700" dirty="0"/>
              <a:t>C, etc….</a:t>
            </a:r>
          </a:p>
          <a:p>
            <a:pPr marL="1714500" lvl="3" indent="-342900">
              <a:buFont typeface="Arial" pitchFamily="34" charset="0"/>
              <a:buChar char="•"/>
            </a:pPr>
            <a:r>
              <a:rPr lang="en-US" sz="1700" b="1" dirty="0"/>
              <a:t>Silent</a:t>
            </a:r>
            <a:r>
              <a:rPr lang="en-US" sz="1700" dirty="0"/>
              <a:t> – change in nucleotide doesn’t change amino acid sequence of protein (remember redundancy of genetic code!) AUU, AUC both encode the </a:t>
            </a:r>
            <a:r>
              <a:rPr lang="en-US" sz="1700" dirty="0" err="1"/>
              <a:t>a.a</a:t>
            </a:r>
            <a:r>
              <a:rPr lang="en-US" sz="1700" dirty="0"/>
              <a:t>. </a:t>
            </a:r>
            <a:r>
              <a:rPr lang="en-US" sz="1700" dirty="0" err="1"/>
              <a:t>leucine</a:t>
            </a:r>
            <a:r>
              <a:rPr lang="en-US" sz="1700" dirty="0"/>
              <a:t>, or mutation occurs in “junk” DNA</a:t>
            </a:r>
          </a:p>
          <a:p>
            <a:pPr marL="1714500" lvl="3" indent="-342900">
              <a:buFont typeface="Arial" pitchFamily="34" charset="0"/>
              <a:buChar char="•"/>
            </a:pPr>
            <a:r>
              <a:rPr lang="en-US" sz="1700" b="1" dirty="0" err="1"/>
              <a:t>Missense</a:t>
            </a:r>
            <a:r>
              <a:rPr lang="en-US" sz="1700" dirty="0"/>
              <a:t> – change in nucleotide leads to change in </a:t>
            </a:r>
            <a:r>
              <a:rPr lang="en-US" sz="1700" dirty="0" err="1"/>
              <a:t>a.a</a:t>
            </a:r>
            <a:r>
              <a:rPr lang="en-US" sz="1700" dirty="0"/>
              <a:t>. sequence of protein</a:t>
            </a:r>
          </a:p>
          <a:p>
            <a:pPr marL="1714500" lvl="3" indent="-342900">
              <a:buFont typeface="Arial" pitchFamily="34" charset="0"/>
              <a:buChar char="•"/>
            </a:pPr>
            <a:r>
              <a:rPr lang="en-US" sz="1700" b="1" dirty="0"/>
              <a:t>Nonsense</a:t>
            </a:r>
            <a:r>
              <a:rPr lang="en-US" sz="1700" dirty="0"/>
              <a:t> – change leads to formation of a STOP </a:t>
            </a:r>
            <a:r>
              <a:rPr lang="en-US" sz="1700" dirty="0" err="1"/>
              <a:t>codon</a:t>
            </a:r>
            <a:r>
              <a:rPr lang="en-US" sz="1700" dirty="0"/>
              <a:t>, shortened protein</a:t>
            </a:r>
          </a:p>
          <a:p>
            <a:pPr marL="800100" lvl="1" indent="-342900">
              <a:buFont typeface="+mj-lt"/>
              <a:buAutoNum type="arabicPeriod"/>
            </a:pPr>
            <a:endParaRPr lang="en-US" sz="1700" dirty="0"/>
          </a:p>
          <a:p>
            <a:pPr marL="800100" lvl="1" indent="-342900">
              <a:buFont typeface="+mj-lt"/>
              <a:buAutoNum type="arabicPeriod"/>
            </a:pPr>
            <a:r>
              <a:rPr lang="en-US" sz="1700" dirty="0"/>
              <a:t>Insertions/Deletions</a:t>
            </a:r>
          </a:p>
          <a:p>
            <a:pPr marL="1257300" lvl="2" indent="-342900">
              <a:buFont typeface="Wingdings" pitchFamily="2" charset="2"/>
              <a:buChar char="ü"/>
            </a:pPr>
            <a:r>
              <a:rPr lang="en-US" sz="1700" dirty="0"/>
              <a:t>Addition or removal of a nucleotide</a:t>
            </a:r>
          </a:p>
          <a:p>
            <a:pPr marL="1257300" lvl="2" indent="-342900">
              <a:buFont typeface="Wingdings" pitchFamily="2" charset="2"/>
              <a:buChar char="ü"/>
            </a:pPr>
            <a:r>
              <a:rPr lang="en-US" sz="1700" dirty="0"/>
              <a:t>Can alter how a ribosome reads the mRNA → mutant protein!!</a:t>
            </a:r>
          </a:p>
        </p:txBody>
      </p:sp>
      <p:sp>
        <p:nvSpPr>
          <p:cNvPr id="5" name="TextBox 4"/>
          <p:cNvSpPr txBox="1"/>
          <p:nvPr/>
        </p:nvSpPr>
        <p:spPr>
          <a:xfrm>
            <a:off x="3048000" y="5638800"/>
            <a:ext cx="2178802" cy="923330"/>
          </a:xfrm>
          <a:prstGeom prst="rect">
            <a:avLst/>
          </a:prstGeom>
          <a:noFill/>
        </p:spPr>
        <p:txBody>
          <a:bodyPr wrap="none" rtlCol="0">
            <a:spAutoFit/>
          </a:bodyPr>
          <a:lstStyle/>
          <a:p>
            <a:r>
              <a:rPr lang="en-US" dirty="0"/>
              <a:t>THE DOG CAN RUN</a:t>
            </a:r>
          </a:p>
          <a:p>
            <a:endParaRPr lang="en-US" dirty="0"/>
          </a:p>
          <a:p>
            <a:r>
              <a:rPr lang="en-US" dirty="0"/>
              <a:t>THE </a:t>
            </a:r>
            <a:r>
              <a:rPr lang="en-US" b="1" u="sng" dirty="0">
                <a:solidFill>
                  <a:srgbClr val="FF0000"/>
                </a:solidFill>
              </a:rPr>
              <a:t>H</a:t>
            </a:r>
            <a:r>
              <a:rPr lang="en-US" dirty="0"/>
              <a:t>DO GCA NRU N</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753070"/>
            <a:ext cx="7875746" cy="923330"/>
          </a:xfrm>
          <a:prstGeom prst="rect">
            <a:avLst/>
          </a:prstGeom>
          <a:noFill/>
        </p:spPr>
        <p:txBody>
          <a:bodyPr wrap="none" rtlCol="0">
            <a:spAutoFit/>
          </a:bodyPr>
          <a:lstStyle/>
          <a:p>
            <a:r>
              <a:rPr lang="en-US" dirty="0"/>
              <a:t>Mutations can also be classified by function  </a:t>
            </a:r>
          </a:p>
          <a:p>
            <a:pPr lvl="1">
              <a:buFont typeface="Arial" pitchFamily="34" charset="0"/>
              <a:buChar char="•"/>
            </a:pPr>
            <a:r>
              <a:rPr lang="en-US" dirty="0"/>
              <a:t>	Gain of function- mutation leads to protein with new function or activity</a:t>
            </a:r>
          </a:p>
          <a:p>
            <a:pPr lvl="1">
              <a:buFont typeface="Arial" pitchFamily="34" charset="0"/>
              <a:buChar char="•"/>
            </a:pPr>
            <a:r>
              <a:rPr lang="en-US" dirty="0"/>
              <a:t>        Loss of function- mutation causes protein to be non-functional</a:t>
            </a:r>
          </a:p>
        </p:txBody>
      </p:sp>
      <p:sp>
        <p:nvSpPr>
          <p:cNvPr id="5" name="TextBox 4"/>
          <p:cNvSpPr txBox="1"/>
          <p:nvPr/>
        </p:nvSpPr>
        <p:spPr>
          <a:xfrm>
            <a:off x="3482813" y="76200"/>
            <a:ext cx="1927387" cy="369332"/>
          </a:xfrm>
          <a:prstGeom prst="rect">
            <a:avLst/>
          </a:prstGeom>
          <a:noFill/>
        </p:spPr>
        <p:txBody>
          <a:bodyPr wrap="none" rtlCol="0">
            <a:spAutoFit/>
          </a:bodyPr>
          <a:lstStyle/>
          <a:p>
            <a:r>
              <a:rPr lang="en-US" dirty="0"/>
              <a:t>Genetic Mutations</a:t>
            </a:r>
          </a:p>
        </p:txBody>
      </p:sp>
      <p:sp>
        <p:nvSpPr>
          <p:cNvPr id="6" name="TextBox 5"/>
          <p:cNvSpPr txBox="1"/>
          <p:nvPr/>
        </p:nvSpPr>
        <p:spPr>
          <a:xfrm>
            <a:off x="304800" y="1981200"/>
            <a:ext cx="8382000" cy="646331"/>
          </a:xfrm>
          <a:prstGeom prst="rect">
            <a:avLst/>
          </a:prstGeom>
          <a:noFill/>
          <a:ln>
            <a:solidFill>
              <a:schemeClr val="tx2"/>
            </a:solidFill>
          </a:ln>
        </p:spPr>
        <p:txBody>
          <a:bodyPr wrap="square" rtlCol="0">
            <a:spAutoFit/>
          </a:bodyPr>
          <a:lstStyle/>
          <a:p>
            <a:pPr algn="ctr"/>
            <a:r>
              <a:rPr lang="en-US" dirty="0">
                <a:solidFill>
                  <a:schemeClr val="tx2"/>
                </a:solidFill>
              </a:rPr>
              <a:t>It is tempting to think of genetic mutations as always being detrimental….BUT sometimes they are actually beneficial….or Both!!!</a:t>
            </a:r>
          </a:p>
        </p:txBody>
      </p:sp>
      <p:sp>
        <p:nvSpPr>
          <p:cNvPr id="7" name="TextBox 6"/>
          <p:cNvSpPr txBox="1"/>
          <p:nvPr/>
        </p:nvSpPr>
        <p:spPr>
          <a:xfrm>
            <a:off x="152400" y="3048000"/>
            <a:ext cx="8991601" cy="3416320"/>
          </a:xfrm>
          <a:prstGeom prst="rect">
            <a:avLst/>
          </a:prstGeom>
          <a:noFill/>
        </p:spPr>
        <p:txBody>
          <a:bodyPr wrap="square" rtlCol="0">
            <a:spAutoFit/>
          </a:bodyPr>
          <a:lstStyle/>
          <a:p>
            <a:pPr marL="342900" indent="-342900">
              <a:buFont typeface="+mj-lt"/>
              <a:buAutoNum type="arabicPeriod"/>
            </a:pPr>
            <a:r>
              <a:rPr lang="en-US" dirty="0"/>
              <a:t> Deletion of a portion of the gene encoding the CCR-5 receptor found on T-cells</a:t>
            </a:r>
          </a:p>
          <a:p>
            <a:pPr marL="800100" lvl="1" indent="-342900">
              <a:buFont typeface="Arial" pitchFamily="34" charset="0"/>
              <a:buChar char="•"/>
            </a:pPr>
            <a:r>
              <a:rPr lang="en-US" dirty="0"/>
              <a:t>Found in some Northern European populations</a:t>
            </a:r>
          </a:p>
          <a:p>
            <a:pPr marL="800100" lvl="1" indent="-342900">
              <a:buFont typeface="Arial" pitchFamily="34" charset="0"/>
              <a:buChar char="•"/>
            </a:pPr>
            <a:r>
              <a:rPr lang="en-US" dirty="0"/>
              <a:t>Confers resistance to smallpox, Bubonic plague, AIDS (GOOD!)</a:t>
            </a:r>
          </a:p>
          <a:p>
            <a:pPr marL="342900" indent="-342900">
              <a:buFont typeface="+mj-lt"/>
              <a:buAutoNum type="arabicPeriod"/>
            </a:pPr>
            <a:endParaRPr lang="en-US" dirty="0"/>
          </a:p>
          <a:p>
            <a:pPr marL="342900" indent="-342900">
              <a:buFont typeface="+mj-lt"/>
              <a:buAutoNum type="arabicPeriod"/>
            </a:pPr>
            <a:r>
              <a:rPr lang="en-US" dirty="0"/>
              <a:t>Mutation of hemoglobin gene can cause sickle cell anemia </a:t>
            </a:r>
            <a:r>
              <a:rPr lang="en-US" i="1" u="sng" dirty="0"/>
              <a:t>AND/OR</a:t>
            </a:r>
            <a:r>
              <a:rPr lang="en-US" dirty="0"/>
              <a:t> confer resistance to malaria</a:t>
            </a:r>
          </a:p>
          <a:p>
            <a:pPr marL="800100" lvl="1" indent="-342900">
              <a:buFont typeface="Arial" pitchFamily="34" charset="0"/>
              <a:buChar char="•"/>
            </a:pPr>
            <a:r>
              <a:rPr lang="en-US" dirty="0"/>
              <a:t>Since all of our cells have PAIRS of chromosomes, we have TWO copies of every gene</a:t>
            </a:r>
          </a:p>
          <a:p>
            <a:pPr marL="800100" lvl="1" indent="-342900">
              <a:buFont typeface="Arial" pitchFamily="34" charset="0"/>
              <a:buChar char="•"/>
            </a:pPr>
            <a:r>
              <a:rPr lang="en-US" dirty="0"/>
              <a:t>HOMOZYGOUS mutation-both copies of gene are mutated (with hemoglobin, causes sickle cell anemia)</a:t>
            </a:r>
          </a:p>
          <a:p>
            <a:pPr marL="800100" lvl="1" indent="-342900">
              <a:buFont typeface="Arial" pitchFamily="34" charset="0"/>
              <a:buChar char="•"/>
            </a:pPr>
            <a:r>
              <a:rPr lang="en-US" dirty="0"/>
              <a:t>HETEROZYGOUS mutation-one copy is mutated, other is good </a:t>
            </a:r>
          </a:p>
          <a:p>
            <a:pPr marL="1257300" lvl="2" indent="-342900">
              <a:buFont typeface="Wingdings" pitchFamily="2" charset="2"/>
              <a:buChar char="ü"/>
            </a:pPr>
            <a:r>
              <a:rPr lang="en-US" dirty="0"/>
              <a:t>Individual has very mild symptoms of sickle cell anemia (may not even know it) and has resistance to malaria infection (prevents malaria from infecting RBCs)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6200" y="304800"/>
            <a:ext cx="1072986" cy="369332"/>
          </a:xfrm>
          <a:prstGeom prst="rect">
            <a:avLst/>
          </a:prstGeom>
          <a:noFill/>
        </p:spPr>
        <p:txBody>
          <a:bodyPr wrap="none" rtlCol="0">
            <a:spAutoFit/>
          </a:bodyPr>
          <a:lstStyle/>
          <a:p>
            <a:r>
              <a:rPr lang="en-US" dirty="0"/>
              <a:t>Cell Cycle</a:t>
            </a:r>
          </a:p>
        </p:txBody>
      </p:sp>
      <p:sp>
        <p:nvSpPr>
          <p:cNvPr id="3" name="TextBox 2"/>
          <p:cNvSpPr txBox="1"/>
          <p:nvPr/>
        </p:nvSpPr>
        <p:spPr>
          <a:xfrm>
            <a:off x="0" y="762000"/>
            <a:ext cx="9144000" cy="615553"/>
          </a:xfrm>
          <a:prstGeom prst="rect">
            <a:avLst/>
          </a:prstGeom>
          <a:noFill/>
        </p:spPr>
        <p:txBody>
          <a:bodyPr wrap="square" rtlCol="0">
            <a:spAutoFit/>
          </a:bodyPr>
          <a:lstStyle/>
          <a:p>
            <a:pPr algn="ctr"/>
            <a:r>
              <a:rPr lang="en-US" sz="1700" dirty="0"/>
              <a:t>Process by which ONE parent cell grows and replicates all of its component structures (plasma membrane, organelles, etc…), undergoes division, and yields TWO daughter cells</a:t>
            </a:r>
          </a:p>
        </p:txBody>
      </p:sp>
      <p:sp>
        <p:nvSpPr>
          <p:cNvPr id="5" name="TextBox 4"/>
          <p:cNvSpPr txBox="1"/>
          <p:nvPr/>
        </p:nvSpPr>
        <p:spPr>
          <a:xfrm>
            <a:off x="193593" y="1676400"/>
            <a:ext cx="8458200" cy="3970318"/>
          </a:xfrm>
          <a:prstGeom prst="rect">
            <a:avLst/>
          </a:prstGeom>
          <a:noFill/>
        </p:spPr>
        <p:txBody>
          <a:bodyPr wrap="square" rtlCol="0">
            <a:spAutoFit/>
          </a:bodyPr>
          <a:lstStyle/>
          <a:p>
            <a:pPr>
              <a:buFont typeface="Arial" pitchFamily="34" charset="0"/>
              <a:buChar char="•"/>
            </a:pPr>
            <a:r>
              <a:rPr lang="en-US" dirty="0"/>
              <a:t>The length of the cell cycle varies widely between cell types and is usually related to their function</a:t>
            </a:r>
          </a:p>
          <a:p>
            <a:pPr>
              <a:buFont typeface="Arial" pitchFamily="34" charset="0"/>
              <a:buChar char="•"/>
            </a:pPr>
            <a:endParaRPr lang="en-US" dirty="0"/>
          </a:p>
          <a:p>
            <a:pPr marL="742950" lvl="1" indent="-285750">
              <a:buFont typeface="Wingdings" charset="2"/>
              <a:buChar char="²"/>
            </a:pPr>
            <a:r>
              <a:rPr lang="en-US" dirty="0"/>
              <a:t>Some cells divide very rapidly all the time (i.e., skin, GI tract), while some cells divide very slowly or not at all (neurons, muscle)…</a:t>
            </a:r>
          </a:p>
          <a:p>
            <a:pPr lvl="1">
              <a:buFont typeface="Wingdings" pitchFamily="2" charset="2"/>
              <a:buChar char="ü"/>
            </a:pPr>
            <a:endParaRPr lang="en-US" dirty="0"/>
          </a:p>
          <a:p>
            <a:pPr lvl="1">
              <a:buFont typeface="Wingdings" pitchFamily="2" charset="2"/>
              <a:buChar char="ü"/>
            </a:pPr>
            <a:endParaRPr lang="en-US" dirty="0"/>
          </a:p>
          <a:p>
            <a:pPr>
              <a:buFont typeface="Arial" pitchFamily="34" charset="0"/>
              <a:buChar char="•"/>
            </a:pPr>
            <a:r>
              <a:rPr lang="en-US" b="1" dirty="0">
                <a:solidFill>
                  <a:srgbClr val="FF0000"/>
                </a:solidFill>
              </a:rPr>
              <a:t>Two different types of cell division:</a:t>
            </a:r>
          </a:p>
          <a:p>
            <a:pPr>
              <a:buFont typeface="Arial" pitchFamily="34" charset="0"/>
              <a:buChar char="•"/>
            </a:pPr>
            <a:endParaRPr lang="en-US" b="1" dirty="0">
              <a:solidFill>
                <a:srgbClr val="FF0000"/>
              </a:solidFill>
            </a:endParaRPr>
          </a:p>
          <a:p>
            <a:pPr lvl="1">
              <a:buFont typeface="Arial" pitchFamily="34" charset="0"/>
              <a:buChar char="•"/>
            </a:pPr>
            <a:r>
              <a:rPr lang="en-US" b="1" dirty="0">
                <a:solidFill>
                  <a:srgbClr val="FF0000"/>
                </a:solidFill>
              </a:rPr>
              <a:t>Mitosis – </a:t>
            </a:r>
            <a:r>
              <a:rPr lang="en-US" dirty="0">
                <a:solidFill>
                  <a:srgbClr val="FF0000"/>
                </a:solidFill>
              </a:rPr>
              <a:t>“normal” cell division where one cell divides to produce TWO genetically identical cells – almost all cells in our body divide this way</a:t>
            </a:r>
          </a:p>
          <a:p>
            <a:pPr lvl="1">
              <a:buFont typeface="Arial" pitchFamily="34" charset="0"/>
              <a:buChar char="•"/>
            </a:pPr>
            <a:endParaRPr lang="en-US" b="1" dirty="0">
              <a:solidFill>
                <a:srgbClr val="FF0000"/>
              </a:solidFill>
            </a:endParaRPr>
          </a:p>
          <a:p>
            <a:pPr lvl="1">
              <a:buFont typeface="Arial" pitchFamily="34" charset="0"/>
              <a:buChar char="•"/>
            </a:pPr>
            <a:r>
              <a:rPr lang="en-US" b="1" dirty="0">
                <a:solidFill>
                  <a:srgbClr val="FF0000"/>
                </a:solidFill>
              </a:rPr>
              <a:t>Meiosis – </a:t>
            </a:r>
            <a:r>
              <a:rPr lang="en-US" dirty="0">
                <a:solidFill>
                  <a:srgbClr val="FF0000"/>
                </a:solidFill>
              </a:rPr>
              <a:t>“special” cell division used to produce gametes (sperm and eggs)… each cell produced contains HALF the normal amount of genetic material</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0004" y="152400"/>
            <a:ext cx="4349396" cy="369332"/>
          </a:xfrm>
          <a:prstGeom prst="rect">
            <a:avLst/>
          </a:prstGeom>
          <a:noFill/>
        </p:spPr>
        <p:txBody>
          <a:bodyPr wrap="none" rtlCol="0">
            <a:spAutoFit/>
          </a:bodyPr>
          <a:lstStyle/>
          <a:p>
            <a:r>
              <a:rPr lang="en-US" u="sng" dirty="0"/>
              <a:t>What regulates the timing of the cell cycle??</a:t>
            </a:r>
          </a:p>
        </p:txBody>
      </p:sp>
      <p:sp>
        <p:nvSpPr>
          <p:cNvPr id="3" name="TextBox 2"/>
          <p:cNvSpPr txBox="1"/>
          <p:nvPr/>
        </p:nvSpPr>
        <p:spPr>
          <a:xfrm>
            <a:off x="762000" y="609600"/>
            <a:ext cx="8001000" cy="646331"/>
          </a:xfrm>
          <a:prstGeom prst="rect">
            <a:avLst/>
          </a:prstGeom>
          <a:noFill/>
        </p:spPr>
        <p:txBody>
          <a:bodyPr wrap="square" rtlCol="0">
            <a:spAutoFit/>
          </a:bodyPr>
          <a:lstStyle/>
          <a:p>
            <a:pPr algn="ctr"/>
            <a:r>
              <a:rPr lang="en-US" dirty="0"/>
              <a:t>This is a VERY IMPORTANT question in biology since a cell that has lost control of its cell cycle can divide more often than it should and may not stop</a:t>
            </a:r>
          </a:p>
        </p:txBody>
      </p:sp>
      <p:sp>
        <p:nvSpPr>
          <p:cNvPr id="4" name="Down Arrow 3"/>
          <p:cNvSpPr/>
          <p:nvPr/>
        </p:nvSpPr>
        <p:spPr>
          <a:xfrm>
            <a:off x="4343400" y="12192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52275" y="1600200"/>
            <a:ext cx="1176925" cy="369332"/>
          </a:xfrm>
          <a:prstGeom prst="rect">
            <a:avLst/>
          </a:prstGeom>
          <a:noFill/>
        </p:spPr>
        <p:txBody>
          <a:bodyPr wrap="none" rtlCol="0">
            <a:spAutoFit/>
          </a:bodyPr>
          <a:lstStyle/>
          <a:p>
            <a:r>
              <a:rPr lang="en-US" dirty="0"/>
              <a:t>CANCER!!!</a:t>
            </a:r>
          </a:p>
        </p:txBody>
      </p:sp>
      <p:sp>
        <p:nvSpPr>
          <p:cNvPr id="6" name="TextBox 5"/>
          <p:cNvSpPr txBox="1"/>
          <p:nvPr/>
        </p:nvSpPr>
        <p:spPr>
          <a:xfrm>
            <a:off x="533400" y="2057400"/>
            <a:ext cx="8382000" cy="2862322"/>
          </a:xfrm>
          <a:prstGeom prst="rect">
            <a:avLst/>
          </a:prstGeom>
          <a:noFill/>
        </p:spPr>
        <p:txBody>
          <a:bodyPr wrap="square" rtlCol="0">
            <a:spAutoFit/>
          </a:bodyPr>
          <a:lstStyle/>
          <a:p>
            <a:pPr marL="342900" indent="-342900">
              <a:buFont typeface="+mj-lt"/>
              <a:buAutoNum type="arabicPeriod"/>
            </a:pPr>
            <a:r>
              <a:rPr lang="en-US" dirty="0"/>
              <a:t>Cell conditions	</a:t>
            </a:r>
          </a:p>
          <a:p>
            <a:pPr marL="800100" lvl="1" indent="-342900">
              <a:buFont typeface="Wingdings" pitchFamily="2" charset="2"/>
              <a:buChar char="ü"/>
            </a:pPr>
            <a:r>
              <a:rPr lang="en-US" dirty="0"/>
              <a:t>Cell division is triggered if a cell has grown large enough to become two cells (cytoplasm, organelles, etc…)</a:t>
            </a:r>
          </a:p>
          <a:p>
            <a:pPr marL="800100" lvl="1" indent="-342900">
              <a:buFont typeface="Wingdings" pitchFamily="2" charset="2"/>
              <a:buChar char="ü"/>
            </a:pPr>
            <a:r>
              <a:rPr lang="en-US" dirty="0"/>
              <a:t>DNA is duplicated </a:t>
            </a:r>
          </a:p>
          <a:p>
            <a:pPr marL="800100" lvl="1" indent="-342900">
              <a:buFont typeface="Wingdings" pitchFamily="2" charset="2"/>
              <a:buChar char="ü"/>
            </a:pPr>
            <a:r>
              <a:rPr lang="en-US" dirty="0"/>
              <a:t>Nutrient levels – cells will not divide if sufficient food is not present</a:t>
            </a:r>
          </a:p>
          <a:p>
            <a:pPr marL="342900" indent="-342900">
              <a:buFont typeface="+mj-lt"/>
              <a:buAutoNum type="arabicPeriod"/>
            </a:pPr>
            <a:r>
              <a:rPr lang="en-US" dirty="0"/>
              <a:t>Growth factors</a:t>
            </a:r>
          </a:p>
          <a:p>
            <a:pPr marL="800100" lvl="1" indent="-342900">
              <a:buFont typeface="Wingdings" pitchFamily="2" charset="2"/>
              <a:buChar char="ü"/>
            </a:pPr>
            <a:r>
              <a:rPr lang="en-US" dirty="0"/>
              <a:t>Hormones and cell signaling molecules that trigger cell division in other cells</a:t>
            </a:r>
          </a:p>
          <a:p>
            <a:pPr marL="342900" indent="-342900">
              <a:buFont typeface="+mj-lt"/>
              <a:buAutoNum type="arabicPeriod"/>
            </a:pPr>
            <a:r>
              <a:rPr lang="en-US" dirty="0"/>
              <a:t>Environmental conditions</a:t>
            </a:r>
          </a:p>
          <a:p>
            <a:pPr marL="800100" lvl="1" indent="-342900">
              <a:buFont typeface="Wingdings" pitchFamily="2" charset="2"/>
              <a:buChar char="ü"/>
            </a:pPr>
            <a:r>
              <a:rPr lang="en-US" dirty="0"/>
              <a:t>Contact inhibition – cells will stop dividing when they “feel” other cells all around them and start dividing if they detect open space</a:t>
            </a:r>
          </a:p>
        </p:txBody>
      </p:sp>
      <p:sp>
        <p:nvSpPr>
          <p:cNvPr id="7" name="TextBox 6"/>
          <p:cNvSpPr txBox="1"/>
          <p:nvPr/>
        </p:nvSpPr>
        <p:spPr>
          <a:xfrm>
            <a:off x="76200" y="5486400"/>
            <a:ext cx="8948347" cy="369332"/>
          </a:xfrm>
          <a:prstGeom prst="rect">
            <a:avLst/>
          </a:prstGeom>
          <a:noFill/>
          <a:ln>
            <a:solidFill>
              <a:schemeClr val="tx2"/>
            </a:solidFill>
          </a:ln>
        </p:spPr>
        <p:txBody>
          <a:bodyPr wrap="none" rtlCol="0">
            <a:spAutoFit/>
          </a:bodyPr>
          <a:lstStyle/>
          <a:p>
            <a:r>
              <a:rPr lang="en-US">
                <a:solidFill>
                  <a:srgbClr val="0070C0"/>
                </a:solidFill>
              </a:rPr>
              <a:t>Many cancer </a:t>
            </a:r>
            <a:r>
              <a:rPr lang="en-US" dirty="0">
                <a:solidFill>
                  <a:srgbClr val="0070C0"/>
                </a:solidFill>
              </a:rPr>
              <a:t>medicines attempt to inhibit DNA synthesis or block the signals of growth factors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72200" y="0"/>
            <a:ext cx="943592" cy="400110"/>
          </a:xfrm>
          <a:prstGeom prst="rect">
            <a:avLst/>
          </a:prstGeom>
          <a:noFill/>
        </p:spPr>
        <p:txBody>
          <a:bodyPr wrap="none" rtlCol="0">
            <a:spAutoFit/>
          </a:bodyPr>
          <a:lstStyle/>
          <a:p>
            <a:r>
              <a:rPr lang="en-US" sz="2000" u="sng" dirty="0"/>
              <a:t>Mitosis</a:t>
            </a:r>
          </a:p>
        </p:txBody>
      </p:sp>
      <p:pic>
        <p:nvPicPr>
          <p:cNvPr id="3" name="Picture 2" descr="f4-13_the_cell_cycle_c.jpg"/>
          <p:cNvPicPr>
            <a:picLocks noChangeAspect="1"/>
          </p:cNvPicPr>
          <p:nvPr/>
        </p:nvPicPr>
        <p:blipFill>
          <a:blip r:embed="rId2" cstate="print"/>
          <a:stretch>
            <a:fillRect/>
          </a:stretch>
        </p:blipFill>
        <p:spPr>
          <a:xfrm>
            <a:off x="271849" y="1982926"/>
            <a:ext cx="3305254" cy="3292859"/>
          </a:xfrm>
          <a:prstGeom prst="rect">
            <a:avLst/>
          </a:prstGeom>
        </p:spPr>
      </p:pic>
      <p:sp>
        <p:nvSpPr>
          <p:cNvPr id="4" name="TextBox 3"/>
          <p:cNvSpPr txBox="1"/>
          <p:nvPr/>
        </p:nvSpPr>
        <p:spPr>
          <a:xfrm>
            <a:off x="304800" y="228600"/>
            <a:ext cx="8382000" cy="1754326"/>
          </a:xfrm>
          <a:prstGeom prst="rect">
            <a:avLst/>
          </a:prstGeom>
          <a:noFill/>
        </p:spPr>
        <p:txBody>
          <a:bodyPr wrap="square" rtlCol="0">
            <a:spAutoFit/>
          </a:bodyPr>
          <a:lstStyle/>
          <a:p>
            <a:r>
              <a:rPr lang="en-US" dirty="0"/>
              <a:t>The cell cycle is divided into two main periods : </a:t>
            </a:r>
          </a:p>
          <a:p>
            <a:pPr marL="800100" lvl="1" indent="-342900">
              <a:buFont typeface="+mj-lt"/>
              <a:buAutoNum type="arabicPeriod"/>
            </a:pPr>
            <a:r>
              <a:rPr lang="en-US" dirty="0"/>
              <a:t>	</a:t>
            </a:r>
            <a:r>
              <a:rPr lang="en-US" dirty="0" err="1"/>
              <a:t>Interphase</a:t>
            </a:r>
            <a:r>
              <a:rPr lang="en-US" dirty="0"/>
              <a:t> – time when the cell is either quiescent or beginning preparations for cell division  - </a:t>
            </a:r>
            <a:r>
              <a:rPr lang="en-US" u="sng" dirty="0"/>
              <a:t>the majority of a cell’s life is spent in </a:t>
            </a:r>
            <a:r>
              <a:rPr lang="en-US" u="sng" dirty="0" err="1"/>
              <a:t>interphase</a:t>
            </a:r>
            <a:endParaRPr lang="en-US" u="sng" dirty="0"/>
          </a:p>
          <a:p>
            <a:pPr marL="1714500" lvl="3" indent="-342900">
              <a:buFont typeface="Wingdings" pitchFamily="2" charset="2"/>
              <a:buChar char="ü"/>
            </a:pPr>
            <a:r>
              <a:rPr lang="en-US" dirty="0">
                <a:solidFill>
                  <a:srgbClr val="FF0000"/>
                </a:solidFill>
              </a:rPr>
              <a:t>G</a:t>
            </a:r>
            <a:r>
              <a:rPr lang="en-US" baseline="-25000" dirty="0">
                <a:solidFill>
                  <a:srgbClr val="FF0000"/>
                </a:solidFill>
              </a:rPr>
              <a:t>1</a:t>
            </a:r>
            <a:r>
              <a:rPr lang="en-US" dirty="0">
                <a:solidFill>
                  <a:srgbClr val="FF0000"/>
                </a:solidFill>
              </a:rPr>
              <a:t> phase, S phase, G</a:t>
            </a:r>
            <a:r>
              <a:rPr lang="en-US" baseline="-25000" dirty="0">
                <a:solidFill>
                  <a:srgbClr val="FF0000"/>
                </a:solidFill>
              </a:rPr>
              <a:t>2</a:t>
            </a:r>
            <a:r>
              <a:rPr lang="en-US" dirty="0">
                <a:solidFill>
                  <a:srgbClr val="FF0000"/>
                </a:solidFill>
              </a:rPr>
              <a:t> phase</a:t>
            </a:r>
          </a:p>
          <a:p>
            <a:pPr marL="800100" lvl="1" indent="-342900">
              <a:buFont typeface="+mj-lt"/>
              <a:buAutoNum type="arabicPeriod"/>
            </a:pPr>
            <a:r>
              <a:rPr lang="en-US" dirty="0"/>
              <a:t>Mitotic phase – time when the cell is actively dividing (nuclear components are duplicated, DNA is divided up, parent cell pinches off into 2 daughter cells)</a:t>
            </a:r>
          </a:p>
        </p:txBody>
      </p:sp>
      <p:sp>
        <p:nvSpPr>
          <p:cNvPr id="5" name="TextBox 4"/>
          <p:cNvSpPr txBox="1"/>
          <p:nvPr/>
        </p:nvSpPr>
        <p:spPr>
          <a:xfrm>
            <a:off x="5410200" y="2819400"/>
            <a:ext cx="3505200" cy="3416320"/>
          </a:xfrm>
          <a:prstGeom prst="rect">
            <a:avLst/>
          </a:prstGeom>
          <a:noFill/>
        </p:spPr>
        <p:txBody>
          <a:bodyPr wrap="square" rtlCol="0">
            <a:spAutoFit/>
          </a:bodyPr>
          <a:lstStyle/>
          <a:p>
            <a:pPr marL="285750" indent="-285750">
              <a:buFont typeface="Arial" panose="020B0604020202020204" pitchFamily="34" charset="0"/>
              <a:buChar char="•"/>
            </a:pPr>
            <a:r>
              <a:rPr lang="en-US" i="1" u="sng" dirty="0">
                <a:solidFill>
                  <a:srgbClr val="0070C0"/>
                </a:solidFill>
              </a:rPr>
              <a:t>Almost</a:t>
            </a:r>
            <a:r>
              <a:rPr lang="en-US" dirty="0">
                <a:solidFill>
                  <a:srgbClr val="0070C0"/>
                </a:solidFill>
              </a:rPr>
              <a:t> all cells in human body use mitosis to divide and reproduce</a:t>
            </a:r>
          </a:p>
          <a:p>
            <a:pPr marL="742950" lvl="1" indent="-285750">
              <a:buFont typeface="Wingdings" pitchFamily="2" charset="2"/>
              <a:buChar char="ü"/>
            </a:pPr>
            <a:r>
              <a:rPr lang="en-US" dirty="0">
                <a:solidFill>
                  <a:srgbClr val="0070C0"/>
                </a:solidFill>
              </a:rPr>
              <a:t>Some human cells are incapable of division and reproduction</a:t>
            </a:r>
          </a:p>
          <a:p>
            <a:pPr marL="742950" lvl="1" indent="-285750">
              <a:buFont typeface="Wingdings" pitchFamily="2" charset="2"/>
              <a:buChar char="ü"/>
            </a:pPr>
            <a:endParaRPr lang="en-US" dirty="0">
              <a:solidFill>
                <a:srgbClr val="0070C0"/>
              </a:solidFill>
            </a:endParaRPr>
          </a:p>
          <a:p>
            <a:pPr marL="285750" indent="-285750">
              <a:buFont typeface="Arial" panose="020B0604020202020204" pitchFamily="34" charset="0"/>
              <a:buChar char="•"/>
            </a:pPr>
            <a:r>
              <a:rPr lang="en-US" b="1" dirty="0">
                <a:solidFill>
                  <a:srgbClr val="0070C0"/>
                </a:solidFill>
              </a:rPr>
              <a:t>Results in the formation of 2 daughter cells that are GENETICALLY IDENTICAL to the parent cell</a:t>
            </a:r>
          </a:p>
          <a:p>
            <a:r>
              <a:rPr lang="en-US" dirty="0">
                <a:solidFill>
                  <a:srgbClr val="0070C0"/>
                </a:solidFill>
              </a:rPr>
              <a:t>	</a:t>
            </a:r>
          </a:p>
        </p:txBody>
      </p:sp>
      <p:pic>
        <p:nvPicPr>
          <p:cNvPr id="2050" name="Picture 2" descr="Image result for mitosis meiosis">
            <a:extLst>
              <a:ext uri="{FF2B5EF4-FFF2-40B4-BE49-F238E27FC236}">
                <a16:creationId xmlns:a16="http://schemas.microsoft.com/office/drawing/2014/main" id="{19D82A08-E5C1-294C-9905-51AFC2F45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4970849"/>
            <a:ext cx="5080000" cy="185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96185" y="0"/>
            <a:ext cx="904415" cy="369332"/>
          </a:xfrm>
          <a:prstGeom prst="rect">
            <a:avLst/>
          </a:prstGeom>
          <a:noFill/>
        </p:spPr>
        <p:txBody>
          <a:bodyPr wrap="none" rtlCol="0">
            <a:spAutoFit/>
          </a:bodyPr>
          <a:lstStyle/>
          <a:p>
            <a:r>
              <a:rPr lang="en-US" dirty="0"/>
              <a:t>Meiosis</a:t>
            </a:r>
          </a:p>
        </p:txBody>
      </p:sp>
      <p:sp>
        <p:nvSpPr>
          <p:cNvPr id="6" name="TextBox 5"/>
          <p:cNvSpPr txBox="1"/>
          <p:nvPr/>
        </p:nvSpPr>
        <p:spPr>
          <a:xfrm>
            <a:off x="304800" y="381000"/>
            <a:ext cx="8077201" cy="1754326"/>
          </a:xfrm>
          <a:prstGeom prst="rect">
            <a:avLst/>
          </a:prstGeom>
          <a:noFill/>
        </p:spPr>
        <p:txBody>
          <a:bodyPr wrap="square" rtlCol="0">
            <a:spAutoFit/>
          </a:bodyPr>
          <a:lstStyle/>
          <a:p>
            <a:r>
              <a:rPr lang="en-US" dirty="0"/>
              <a:t>Meiosis is the process of cell division that results in the production of 2 cells with HALF the normal genetic material (one copy of each chromosome)</a:t>
            </a:r>
          </a:p>
          <a:p>
            <a:pPr lvl="1">
              <a:buFont typeface="Arial" pitchFamily="34" charset="0"/>
              <a:buChar char="•"/>
            </a:pPr>
            <a:r>
              <a:rPr lang="en-US" dirty="0"/>
              <a:t>	This process is only involved in the production gametes (sperm and egg – 23 chromosomes each) </a:t>
            </a:r>
          </a:p>
          <a:p>
            <a:pPr lvl="1">
              <a:buFont typeface="Arial" pitchFamily="34" charset="0"/>
              <a:buChar char="•"/>
            </a:pPr>
            <a:r>
              <a:rPr lang="en-US" dirty="0"/>
              <a:t>        Union of sperm and egg results in offspring with normal complement of chromosomes (23 pairs)</a:t>
            </a:r>
          </a:p>
        </p:txBody>
      </p:sp>
      <p:pic>
        <p:nvPicPr>
          <p:cNvPr id="1026" name="Picture 2"/>
          <p:cNvPicPr>
            <a:picLocks noChangeAspect="1" noChangeArrowheads="1"/>
          </p:cNvPicPr>
          <p:nvPr/>
        </p:nvPicPr>
        <p:blipFill>
          <a:blip r:embed="rId2" cstate="print"/>
          <a:srcRect/>
          <a:stretch>
            <a:fillRect/>
          </a:stretch>
        </p:blipFill>
        <p:spPr bwMode="auto">
          <a:xfrm>
            <a:off x="38100" y="2133601"/>
            <a:ext cx="4991100" cy="3352800"/>
          </a:xfrm>
          <a:prstGeom prst="rect">
            <a:avLst/>
          </a:prstGeom>
          <a:noFill/>
          <a:ln w="9525">
            <a:noFill/>
            <a:miter lim="800000"/>
            <a:headEnd/>
            <a:tailEnd/>
          </a:ln>
          <a:effectLst/>
        </p:spPr>
      </p:pic>
      <p:sp>
        <p:nvSpPr>
          <p:cNvPr id="7" name="TextBox 6"/>
          <p:cNvSpPr txBox="1"/>
          <p:nvPr/>
        </p:nvSpPr>
        <p:spPr>
          <a:xfrm>
            <a:off x="4953000" y="2278082"/>
            <a:ext cx="4191000" cy="2862322"/>
          </a:xfrm>
          <a:prstGeom prst="rect">
            <a:avLst/>
          </a:prstGeom>
          <a:noFill/>
        </p:spPr>
        <p:txBody>
          <a:bodyPr wrap="square" rtlCol="0">
            <a:spAutoFit/>
          </a:bodyPr>
          <a:lstStyle/>
          <a:p>
            <a:pPr>
              <a:buFont typeface="Arial" pitchFamily="34" charset="0"/>
              <a:buChar char="•"/>
            </a:pPr>
            <a:r>
              <a:rPr lang="en-US" dirty="0"/>
              <a:t>Meiosis is characterized by one DNA duplication and two cell divisions (meiosis I and meiosis II)</a:t>
            </a:r>
          </a:p>
          <a:p>
            <a:pPr lvl="1">
              <a:buFont typeface="Arial" pitchFamily="34" charset="0"/>
              <a:buChar char="•"/>
            </a:pPr>
            <a:r>
              <a:rPr lang="en-US" dirty="0"/>
              <a:t>During meiosis I, the chromosomes duplicate AND undergo CROSSOVER RECOMBINATION between chromosomes</a:t>
            </a:r>
          </a:p>
          <a:p>
            <a:pPr lvl="1">
              <a:buFont typeface="Arial" pitchFamily="34" charset="0"/>
              <a:buChar char="•"/>
            </a:pPr>
            <a:r>
              <a:rPr lang="en-US" dirty="0"/>
              <a:t>During meiosis II the cells undergo another cell division WITHOUT duplicating DNA</a:t>
            </a:r>
          </a:p>
        </p:txBody>
      </p:sp>
      <p:sp>
        <p:nvSpPr>
          <p:cNvPr id="2" name="TextBox 1"/>
          <p:cNvSpPr txBox="1"/>
          <p:nvPr/>
        </p:nvSpPr>
        <p:spPr>
          <a:xfrm>
            <a:off x="2133600" y="5943600"/>
            <a:ext cx="6477001" cy="646331"/>
          </a:xfrm>
          <a:prstGeom prst="rect">
            <a:avLst/>
          </a:prstGeom>
          <a:noFill/>
          <a:ln>
            <a:solidFill>
              <a:schemeClr val="tx2"/>
            </a:solidFill>
          </a:ln>
        </p:spPr>
        <p:txBody>
          <a:bodyPr wrap="square" rtlCol="0">
            <a:spAutoFit/>
          </a:bodyPr>
          <a:lstStyle/>
          <a:p>
            <a:pPr marL="285750" indent="-285750">
              <a:buFont typeface="Arial" charset="0"/>
              <a:buChar char="•"/>
            </a:pPr>
            <a:r>
              <a:rPr lang="en-US" dirty="0">
                <a:solidFill>
                  <a:srgbClr val="0070C0"/>
                </a:solidFill>
              </a:rPr>
              <a:t>Cells with 23 pairs of chromosomes = diploid cell</a:t>
            </a:r>
          </a:p>
          <a:p>
            <a:pPr marL="285750" indent="-285750">
              <a:buFont typeface="Arial" charset="0"/>
              <a:buChar char="•"/>
            </a:pPr>
            <a:r>
              <a:rPr lang="en-US" dirty="0">
                <a:solidFill>
                  <a:srgbClr val="0070C0"/>
                </a:solidFill>
              </a:rPr>
              <a:t>Cells with 23 chromosomes – haploid cell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57200"/>
            <a:ext cx="8001000" cy="5355312"/>
          </a:xfrm>
          <a:prstGeom prst="rect">
            <a:avLst/>
          </a:prstGeom>
          <a:noFill/>
          <a:ln>
            <a:noFill/>
          </a:ln>
        </p:spPr>
        <p:txBody>
          <a:bodyPr wrap="square" rtlCol="0">
            <a:spAutoFit/>
          </a:bodyPr>
          <a:lstStyle/>
          <a:p>
            <a:pPr marL="342900" indent="-342900">
              <a:buAutoNum type="arabicPeriod"/>
            </a:pPr>
            <a:r>
              <a:rPr lang="en-US" u="sng" dirty="0"/>
              <a:t>Gross anatomy- </a:t>
            </a:r>
            <a:r>
              <a:rPr lang="en-US" dirty="0"/>
              <a:t>study of structures that we can see with naked eye</a:t>
            </a:r>
          </a:p>
          <a:p>
            <a:pPr marL="342900" indent="-342900">
              <a:buAutoNum type="arabicPeriod"/>
            </a:pPr>
            <a:endParaRPr lang="en-US" u="sng" dirty="0"/>
          </a:p>
          <a:p>
            <a:pPr marL="342900" indent="-342900">
              <a:buAutoNum type="arabicPeriod"/>
            </a:pPr>
            <a:endParaRPr lang="en-US" u="sng" dirty="0"/>
          </a:p>
          <a:p>
            <a:pPr marL="342900" indent="-342900">
              <a:buAutoNum type="arabicPeriod"/>
            </a:pPr>
            <a:endParaRPr lang="en-US" u="sng" dirty="0"/>
          </a:p>
          <a:p>
            <a:pPr marL="342900" indent="-342900">
              <a:buAutoNum type="arabicPeriod"/>
            </a:pPr>
            <a:endParaRPr lang="en-US" u="sng" dirty="0"/>
          </a:p>
          <a:p>
            <a:pPr marL="342900" indent="-342900">
              <a:buAutoNum type="arabicPeriod"/>
            </a:pPr>
            <a:endParaRPr lang="en-US" u="sng" dirty="0"/>
          </a:p>
          <a:p>
            <a:pPr marL="342900" indent="-342900">
              <a:buAutoNum type="arabicPeriod"/>
            </a:pPr>
            <a:endParaRPr lang="en-US" u="sng" dirty="0"/>
          </a:p>
          <a:p>
            <a:pPr marL="342900" indent="-342900">
              <a:buAutoNum type="arabicPeriod"/>
            </a:pPr>
            <a:endParaRPr lang="en-US" u="sng" dirty="0"/>
          </a:p>
          <a:p>
            <a:pPr marL="342900" indent="-342900">
              <a:buAutoNum type="arabicPeriod"/>
            </a:pPr>
            <a:endParaRPr lang="en-US" u="sng" dirty="0"/>
          </a:p>
          <a:p>
            <a:pPr marL="342900" indent="-342900">
              <a:buAutoNum type="arabicPeriod"/>
            </a:pPr>
            <a:endParaRPr lang="en-US" u="sng" dirty="0"/>
          </a:p>
          <a:p>
            <a:pPr marL="342900" indent="-342900">
              <a:buAutoNum type="arabicPeriod"/>
            </a:pPr>
            <a:endParaRPr lang="en-US" u="sng" dirty="0"/>
          </a:p>
          <a:p>
            <a:pPr marL="342900" indent="-342900">
              <a:buAutoNum type="arabicPeriod"/>
            </a:pPr>
            <a:r>
              <a:rPr lang="en-US" u="sng" dirty="0"/>
              <a:t>Histology (microanatomy)- </a:t>
            </a:r>
            <a:r>
              <a:rPr lang="en-US" dirty="0"/>
              <a:t>study of structures at the microscopic , cellular level using  a microscope</a:t>
            </a: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endParaRPr lang="en-US" dirty="0"/>
          </a:p>
        </p:txBody>
      </p:sp>
      <p:pic>
        <p:nvPicPr>
          <p:cNvPr id="4" name="Picture 3" descr="f5-22b_compact_bone_bon_c.jpg"/>
          <p:cNvPicPr>
            <a:picLocks noChangeAspect="1"/>
          </p:cNvPicPr>
          <p:nvPr/>
        </p:nvPicPr>
        <p:blipFill>
          <a:blip r:embed="rId2" cstate="print"/>
          <a:stretch>
            <a:fillRect/>
          </a:stretch>
        </p:blipFill>
        <p:spPr>
          <a:xfrm>
            <a:off x="3810000" y="3957637"/>
            <a:ext cx="3396432" cy="2671763"/>
          </a:xfrm>
          <a:prstGeom prst="rect">
            <a:avLst/>
          </a:prstGeom>
        </p:spPr>
      </p:pic>
      <p:pic>
        <p:nvPicPr>
          <p:cNvPr id="5" name="Picture 4" descr="f19-04b_the_human_heart_c.jpg"/>
          <p:cNvPicPr>
            <a:picLocks noChangeAspect="1"/>
          </p:cNvPicPr>
          <p:nvPr/>
        </p:nvPicPr>
        <p:blipFill>
          <a:blip r:embed="rId3" cstate="print"/>
          <a:stretch>
            <a:fillRect/>
          </a:stretch>
        </p:blipFill>
        <p:spPr>
          <a:xfrm>
            <a:off x="838200" y="1010038"/>
            <a:ext cx="4023218" cy="2418962"/>
          </a:xfrm>
          <a:prstGeom prst="rect">
            <a:avLst/>
          </a:prstGeom>
        </p:spPr>
      </p:pic>
      <p:pic>
        <p:nvPicPr>
          <p:cNvPr id="6" name="Picture 5" descr="f25-12b_the_stomach_pho_c.jpg"/>
          <p:cNvPicPr>
            <a:picLocks noChangeAspect="1"/>
          </p:cNvPicPr>
          <p:nvPr/>
        </p:nvPicPr>
        <p:blipFill>
          <a:blip r:embed="rId4" cstate="print"/>
          <a:stretch>
            <a:fillRect/>
          </a:stretch>
        </p:blipFill>
        <p:spPr>
          <a:xfrm>
            <a:off x="5097361" y="1162438"/>
            <a:ext cx="3143425" cy="213360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200400" y="304800"/>
            <a:ext cx="1918667" cy="400110"/>
          </a:xfrm>
          <a:prstGeom prst="rect">
            <a:avLst/>
          </a:prstGeom>
          <a:noFill/>
        </p:spPr>
        <p:txBody>
          <a:bodyPr wrap="none" rtlCol="0">
            <a:spAutoFit/>
          </a:bodyPr>
          <a:lstStyle/>
          <a:p>
            <a:r>
              <a:rPr lang="en-US" sz="2000" u="sng" dirty="0"/>
              <a:t>Errors in Meiosis</a:t>
            </a:r>
          </a:p>
        </p:txBody>
      </p:sp>
      <p:grpSp>
        <p:nvGrpSpPr>
          <p:cNvPr id="27" name="Group 26"/>
          <p:cNvGrpSpPr/>
          <p:nvPr/>
        </p:nvGrpSpPr>
        <p:grpSpPr>
          <a:xfrm>
            <a:off x="76200" y="914400"/>
            <a:ext cx="3733800" cy="2209800"/>
            <a:chOff x="152400" y="990600"/>
            <a:chExt cx="5943600" cy="3048000"/>
          </a:xfrm>
        </p:grpSpPr>
        <p:sp>
          <p:nvSpPr>
            <p:cNvPr id="2" name="Rectangle 1"/>
            <p:cNvSpPr/>
            <p:nvPr/>
          </p:nvSpPr>
          <p:spPr>
            <a:xfrm>
              <a:off x="4572000" y="1143000"/>
              <a:ext cx="76200" cy="6858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flipH="1">
              <a:off x="2362200" y="3352800"/>
              <a:ext cx="762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flipH="1">
              <a:off x="2362200" y="2743200"/>
              <a:ext cx="76200" cy="762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flipH="1">
              <a:off x="2133600" y="2819400"/>
              <a:ext cx="76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267200" y="1143000"/>
              <a:ext cx="76200" cy="9144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67200" y="1676400"/>
              <a:ext cx="762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H="1">
              <a:off x="2133600" y="3200400"/>
              <a:ext cx="76200" cy="762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0" y="1371600"/>
              <a:ext cx="762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747247" y="995082"/>
              <a:ext cx="1447800" cy="13716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14400" y="990600"/>
              <a:ext cx="1447800" cy="13716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4419600" y="25146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648200" y="2667000"/>
              <a:ext cx="1447800" cy="13716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124200" y="2667000"/>
              <a:ext cx="1447800" cy="13716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886200" y="2819400"/>
              <a:ext cx="76200" cy="9144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886200" y="3352800"/>
              <a:ext cx="762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334000" y="2819400"/>
              <a:ext cx="76200" cy="6858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334000" y="3048000"/>
              <a:ext cx="762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600200" y="2667000"/>
              <a:ext cx="1447800" cy="13716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52400" y="2667000"/>
              <a:ext cx="1447800" cy="13716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1524000" y="25146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flipH="1">
              <a:off x="1676400" y="1676400"/>
              <a:ext cx="762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flipH="1">
              <a:off x="1676400" y="1066800"/>
              <a:ext cx="76200" cy="762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flipH="1">
              <a:off x="1447800" y="1143000"/>
              <a:ext cx="762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flipH="1">
              <a:off x="1447800" y="1524000"/>
              <a:ext cx="76200" cy="762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Straight Arrow Connector 28"/>
          <p:cNvCxnSpPr/>
          <p:nvPr/>
        </p:nvCxnSpPr>
        <p:spPr>
          <a:xfrm rot="5400000" flipH="1" flipV="1">
            <a:off x="800100" y="3314700"/>
            <a:ext cx="609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57200" y="3810000"/>
            <a:ext cx="1828800" cy="646331"/>
          </a:xfrm>
          <a:prstGeom prst="rect">
            <a:avLst/>
          </a:prstGeom>
          <a:noFill/>
        </p:spPr>
        <p:txBody>
          <a:bodyPr wrap="square" rtlCol="0">
            <a:spAutoFit/>
          </a:bodyPr>
          <a:lstStyle/>
          <a:p>
            <a:r>
              <a:rPr lang="en-US" dirty="0" err="1"/>
              <a:t>Nondisjunction</a:t>
            </a:r>
            <a:r>
              <a:rPr lang="en-US" dirty="0"/>
              <a:t> of a chromosome</a:t>
            </a:r>
          </a:p>
        </p:txBody>
      </p:sp>
      <p:sp>
        <p:nvSpPr>
          <p:cNvPr id="32" name="TextBox 31"/>
          <p:cNvSpPr txBox="1"/>
          <p:nvPr/>
        </p:nvSpPr>
        <p:spPr>
          <a:xfrm>
            <a:off x="4191000" y="914400"/>
            <a:ext cx="4648200" cy="4524315"/>
          </a:xfrm>
          <a:prstGeom prst="rect">
            <a:avLst/>
          </a:prstGeom>
          <a:noFill/>
        </p:spPr>
        <p:txBody>
          <a:bodyPr wrap="square" rtlCol="0">
            <a:spAutoFit/>
          </a:bodyPr>
          <a:lstStyle/>
          <a:p>
            <a:pPr>
              <a:buFont typeface="Arial" pitchFamily="34" charset="0"/>
              <a:buChar char="•"/>
            </a:pPr>
            <a:r>
              <a:rPr lang="en-US" dirty="0"/>
              <a:t>NONDISJUNCTION describes a situation where cells do not receive the appropriate chromosomes during meiosis II (i.e., each cell receives 1 copy of chromosome #1, #2, </a:t>
            </a:r>
            <a:r>
              <a:rPr lang="en-US" dirty="0" err="1"/>
              <a:t>etc</a:t>
            </a:r>
            <a:r>
              <a:rPr lang="is-IS" dirty="0"/>
              <a:t>…)</a:t>
            </a:r>
            <a:endParaRPr lang="en-US" dirty="0"/>
          </a:p>
          <a:p>
            <a:pPr lvl="1">
              <a:buFont typeface="Wingdings" pitchFamily="2" charset="2"/>
              <a:buChar char="ü"/>
            </a:pPr>
            <a:r>
              <a:rPr lang="en-US" dirty="0"/>
              <a:t>Ultimately, if this gamete is used in reproduction the resulting offspring will end up with the wrong number of chromosomes</a:t>
            </a:r>
          </a:p>
          <a:p>
            <a:pPr lvl="2">
              <a:buFont typeface="Courier New" pitchFamily="49" charset="0"/>
              <a:buChar char="o"/>
            </a:pPr>
            <a:r>
              <a:rPr lang="en-US" dirty="0"/>
              <a:t>3 copies = TRISOMY</a:t>
            </a:r>
          </a:p>
          <a:p>
            <a:pPr lvl="2">
              <a:buFont typeface="Courier New" pitchFamily="49" charset="0"/>
              <a:buChar char="o"/>
            </a:pPr>
            <a:r>
              <a:rPr lang="en-US" dirty="0"/>
              <a:t>1 copy = MONOSOMY</a:t>
            </a:r>
          </a:p>
          <a:p>
            <a:pPr lvl="2">
              <a:buFont typeface="Courier New" pitchFamily="49" charset="0"/>
              <a:buChar char="o"/>
            </a:pPr>
            <a:endParaRPr lang="en-US" dirty="0"/>
          </a:p>
          <a:p>
            <a:pPr>
              <a:buFont typeface="Arial" pitchFamily="34" charset="0"/>
              <a:buChar char="•"/>
            </a:pPr>
            <a:r>
              <a:rPr lang="en-US" dirty="0"/>
              <a:t>In most cases embryos with </a:t>
            </a:r>
            <a:r>
              <a:rPr lang="en-US" dirty="0" err="1"/>
              <a:t>monosomy</a:t>
            </a:r>
            <a:r>
              <a:rPr lang="en-US" dirty="0"/>
              <a:t> or </a:t>
            </a:r>
            <a:r>
              <a:rPr lang="en-US" dirty="0" err="1"/>
              <a:t>trisomy</a:t>
            </a:r>
            <a:r>
              <a:rPr lang="en-US" dirty="0"/>
              <a:t> of a chromosome are not viable and do not survive</a:t>
            </a:r>
          </a:p>
          <a:p>
            <a:pPr lvl="1">
              <a:buFont typeface="Wingdings" pitchFamily="2" charset="2"/>
              <a:buChar char="ü"/>
            </a:pPr>
            <a:r>
              <a:rPr lang="en-US" dirty="0"/>
              <a:t>However, there are a few cases where the fetus will survive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Preview"/>
          <p:cNvPicPr>
            <a:picLocks noChangeAspect="1" noChangeArrowheads="1"/>
          </p:cNvPicPr>
          <p:nvPr/>
        </p:nvPicPr>
        <p:blipFill>
          <a:blip r:embed="rId2" cstate="print"/>
          <a:srcRect/>
          <a:stretch>
            <a:fillRect/>
          </a:stretch>
        </p:blipFill>
        <p:spPr bwMode="auto">
          <a:xfrm>
            <a:off x="5181600" y="2667000"/>
            <a:ext cx="3646550" cy="3921022"/>
          </a:xfrm>
          <a:prstGeom prst="rect">
            <a:avLst/>
          </a:prstGeom>
          <a:noFill/>
        </p:spPr>
      </p:pic>
      <p:sp>
        <p:nvSpPr>
          <p:cNvPr id="5" name="TextBox 4"/>
          <p:cNvSpPr txBox="1"/>
          <p:nvPr/>
        </p:nvSpPr>
        <p:spPr>
          <a:xfrm>
            <a:off x="2438400" y="685800"/>
            <a:ext cx="3829190" cy="707886"/>
          </a:xfrm>
          <a:prstGeom prst="rect">
            <a:avLst/>
          </a:prstGeom>
          <a:noFill/>
        </p:spPr>
        <p:txBody>
          <a:bodyPr wrap="none" rtlCol="0">
            <a:spAutoFit/>
          </a:bodyPr>
          <a:lstStyle/>
          <a:p>
            <a:pPr algn="ctr"/>
            <a:r>
              <a:rPr lang="en-US" sz="2000" dirty="0">
                <a:solidFill>
                  <a:schemeClr val="tx2"/>
                </a:solidFill>
              </a:rPr>
              <a:t>Bio 211- Anatomy and Physiology I </a:t>
            </a:r>
          </a:p>
          <a:p>
            <a:pPr algn="ctr"/>
            <a:endParaRPr lang="en-US" sz="2000" dirty="0">
              <a:solidFill>
                <a:schemeClr val="tx2"/>
              </a:solidFill>
            </a:endParaRPr>
          </a:p>
        </p:txBody>
      </p:sp>
      <p:sp>
        <p:nvSpPr>
          <p:cNvPr id="6" name="TextBox 5"/>
          <p:cNvSpPr txBox="1"/>
          <p:nvPr/>
        </p:nvSpPr>
        <p:spPr>
          <a:xfrm>
            <a:off x="533400" y="2438400"/>
            <a:ext cx="1482585" cy="923330"/>
          </a:xfrm>
          <a:prstGeom prst="rect">
            <a:avLst/>
          </a:prstGeom>
          <a:noFill/>
        </p:spPr>
        <p:txBody>
          <a:bodyPr wrap="none" rtlCol="0">
            <a:spAutoFit/>
          </a:bodyPr>
          <a:lstStyle/>
          <a:p>
            <a:r>
              <a:rPr lang="en-US" u="sng" dirty="0"/>
              <a:t>Today’s topics</a:t>
            </a:r>
          </a:p>
          <a:p>
            <a:r>
              <a:rPr lang="en-US" dirty="0"/>
              <a:t> </a:t>
            </a:r>
          </a:p>
          <a:p>
            <a:pPr>
              <a:buFont typeface="Arial" pitchFamily="34" charset="0"/>
              <a:buChar char="•"/>
            </a:pPr>
            <a:r>
              <a:rPr lang="en-US" dirty="0"/>
              <a:t>Heredity</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381000"/>
            <a:ext cx="3545907" cy="369332"/>
          </a:xfrm>
          <a:prstGeom prst="rect">
            <a:avLst/>
          </a:prstGeom>
          <a:noFill/>
        </p:spPr>
        <p:txBody>
          <a:bodyPr wrap="none" rtlCol="0">
            <a:spAutoFit/>
          </a:bodyPr>
          <a:lstStyle/>
          <a:p>
            <a:r>
              <a:rPr lang="en-US" dirty="0"/>
              <a:t>Heredity, Genotype, and Phenotype</a:t>
            </a:r>
          </a:p>
        </p:txBody>
      </p:sp>
      <p:sp>
        <p:nvSpPr>
          <p:cNvPr id="3" name="TextBox 2"/>
          <p:cNvSpPr txBox="1"/>
          <p:nvPr/>
        </p:nvSpPr>
        <p:spPr>
          <a:xfrm>
            <a:off x="381001" y="1143000"/>
            <a:ext cx="8458200" cy="4247317"/>
          </a:xfrm>
          <a:prstGeom prst="rect">
            <a:avLst/>
          </a:prstGeom>
          <a:noFill/>
        </p:spPr>
        <p:txBody>
          <a:bodyPr wrap="square" rtlCol="0">
            <a:spAutoFit/>
          </a:bodyPr>
          <a:lstStyle/>
          <a:p>
            <a:pPr>
              <a:buFont typeface="Arial" pitchFamily="34" charset="0"/>
              <a:buChar char="•"/>
            </a:pPr>
            <a:r>
              <a:rPr lang="en-US" dirty="0"/>
              <a:t>Since we all have two copies of every chromosome (one each from mom and dad), that also means that we have two copies of every gene </a:t>
            </a:r>
          </a:p>
          <a:p>
            <a:pPr lvl="1">
              <a:buFont typeface="Arial" pitchFamily="34" charset="0"/>
              <a:buChar char="•"/>
            </a:pPr>
            <a:r>
              <a:rPr lang="en-US" dirty="0"/>
              <a:t>	Different forms of each gene are called ALLELES</a:t>
            </a:r>
          </a:p>
          <a:p>
            <a:pPr lvl="1">
              <a:buFont typeface="Arial" pitchFamily="34" charset="0"/>
              <a:buChar char="•"/>
            </a:pPr>
            <a:endParaRPr lang="en-US" dirty="0"/>
          </a:p>
          <a:p>
            <a:pPr lvl="1">
              <a:buFont typeface="Arial" pitchFamily="34" charset="0"/>
              <a:buChar char="•"/>
            </a:pPr>
            <a:r>
              <a:rPr lang="en-US" dirty="0"/>
              <a:t>       Ex.: You might possess two slightly different versions of a given gene (one was 	inherited from mom and one from dad)</a:t>
            </a:r>
          </a:p>
          <a:p>
            <a:pPr lvl="1">
              <a:buFont typeface="Arial" pitchFamily="34" charset="0"/>
              <a:buChar char="•"/>
            </a:pPr>
            <a:endParaRPr lang="en-US" dirty="0"/>
          </a:p>
          <a:p>
            <a:pPr lvl="1">
              <a:buFont typeface="Arial" pitchFamily="34" charset="0"/>
              <a:buChar char="•"/>
            </a:pPr>
            <a:r>
              <a:rPr lang="en-US" dirty="0"/>
              <a:t>       There might be dozens or even hundreds of different versions of a gene in a 	population of people</a:t>
            </a:r>
          </a:p>
          <a:p>
            <a:pPr lvl="1">
              <a:buFont typeface="Arial" pitchFamily="34" charset="0"/>
              <a:buChar char="•"/>
            </a:pPr>
            <a:endParaRPr lang="en-US" dirty="0"/>
          </a:p>
          <a:p>
            <a:pPr>
              <a:buFont typeface="Arial" pitchFamily="34" charset="0"/>
              <a:buChar char="•"/>
            </a:pPr>
            <a:endParaRPr lang="en-US" dirty="0"/>
          </a:p>
          <a:p>
            <a:pPr>
              <a:buFont typeface="Arial" pitchFamily="34" charset="0"/>
              <a:buChar char="•"/>
            </a:pPr>
            <a:r>
              <a:rPr lang="en-US" b="1" dirty="0"/>
              <a:t>Genotype</a:t>
            </a:r>
            <a:r>
              <a:rPr lang="en-US" dirty="0"/>
              <a:t> = term that describes the GENETIC makeup of our cells (i.e., which alleles we have)</a:t>
            </a:r>
          </a:p>
          <a:p>
            <a:pPr>
              <a:buFont typeface="Arial" pitchFamily="34" charset="0"/>
              <a:buChar char="•"/>
            </a:pPr>
            <a:r>
              <a:rPr lang="en-US" b="1" dirty="0"/>
              <a:t>Phenotype</a:t>
            </a:r>
            <a:r>
              <a:rPr lang="en-US" dirty="0"/>
              <a:t> = term that describes how those alleles are expressed (i.e., our outward appearance or characteristics)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609600"/>
            <a:ext cx="45719" cy="369332"/>
          </a:xfrm>
          <a:prstGeom prst="rect">
            <a:avLst/>
          </a:prstGeom>
          <a:noFill/>
        </p:spPr>
        <p:txBody>
          <a:bodyPr wrap="square" rtlCol="0">
            <a:spAutoFit/>
          </a:bodyPr>
          <a:lstStyle/>
          <a:p>
            <a:endParaRPr lang="en-US" dirty="0"/>
          </a:p>
        </p:txBody>
      </p:sp>
      <p:sp>
        <p:nvSpPr>
          <p:cNvPr id="3" name="TextBox 2"/>
          <p:cNvSpPr txBox="1"/>
          <p:nvPr/>
        </p:nvSpPr>
        <p:spPr>
          <a:xfrm>
            <a:off x="2793482" y="76200"/>
            <a:ext cx="3073918" cy="369332"/>
          </a:xfrm>
          <a:prstGeom prst="rect">
            <a:avLst/>
          </a:prstGeom>
          <a:noFill/>
        </p:spPr>
        <p:txBody>
          <a:bodyPr wrap="none" rtlCol="0">
            <a:spAutoFit/>
          </a:bodyPr>
          <a:lstStyle/>
          <a:p>
            <a:r>
              <a:rPr lang="en-US" u="sng" dirty="0"/>
              <a:t>Dominant and recessive alleles</a:t>
            </a:r>
          </a:p>
        </p:txBody>
      </p:sp>
      <p:sp>
        <p:nvSpPr>
          <p:cNvPr id="5" name="TextBox 4"/>
          <p:cNvSpPr txBox="1"/>
          <p:nvPr/>
        </p:nvSpPr>
        <p:spPr>
          <a:xfrm>
            <a:off x="381000" y="533400"/>
            <a:ext cx="7848600" cy="646331"/>
          </a:xfrm>
          <a:prstGeom prst="rect">
            <a:avLst/>
          </a:prstGeom>
          <a:noFill/>
        </p:spPr>
        <p:txBody>
          <a:bodyPr wrap="square" rtlCol="0">
            <a:spAutoFit/>
          </a:bodyPr>
          <a:lstStyle/>
          <a:p>
            <a:pPr algn="ctr"/>
            <a:r>
              <a:rPr lang="en-US" dirty="0"/>
              <a:t>If our </a:t>
            </a:r>
            <a:r>
              <a:rPr lang="en-US" i="1" dirty="0"/>
              <a:t>genotype</a:t>
            </a:r>
            <a:r>
              <a:rPr lang="en-US" dirty="0"/>
              <a:t> dictates that we all have two copies of each gene (alleles), how do we know what our </a:t>
            </a:r>
            <a:r>
              <a:rPr lang="en-US" i="1" dirty="0"/>
              <a:t>phenotype</a:t>
            </a:r>
            <a:r>
              <a:rPr lang="en-US" dirty="0"/>
              <a:t> will be?</a:t>
            </a:r>
          </a:p>
        </p:txBody>
      </p:sp>
      <p:sp>
        <p:nvSpPr>
          <p:cNvPr id="6" name="TextBox 5"/>
          <p:cNvSpPr txBox="1"/>
          <p:nvPr/>
        </p:nvSpPr>
        <p:spPr>
          <a:xfrm>
            <a:off x="152400" y="1219200"/>
            <a:ext cx="8534400" cy="1477328"/>
          </a:xfrm>
          <a:prstGeom prst="rect">
            <a:avLst/>
          </a:prstGeom>
          <a:noFill/>
          <a:ln>
            <a:solidFill>
              <a:schemeClr val="accent1"/>
            </a:solidFill>
          </a:ln>
        </p:spPr>
        <p:txBody>
          <a:bodyPr wrap="square" rtlCol="0">
            <a:spAutoFit/>
          </a:bodyPr>
          <a:lstStyle/>
          <a:p>
            <a:pPr>
              <a:buFont typeface="Arial" pitchFamily="34" charset="0"/>
              <a:buChar char="•"/>
            </a:pPr>
            <a:r>
              <a:rPr lang="en-US" dirty="0">
                <a:solidFill>
                  <a:schemeClr val="tx2"/>
                </a:solidFill>
              </a:rPr>
              <a:t>DOMINANT ALLELES are expressed in our phenotype since they typically encode the “normal” protein and mask the effects of the “abnormal” recessive protein</a:t>
            </a:r>
          </a:p>
          <a:p>
            <a:pPr>
              <a:buFont typeface="Arial" pitchFamily="34" charset="0"/>
              <a:buChar char="•"/>
            </a:pPr>
            <a:endParaRPr lang="en-US" dirty="0">
              <a:solidFill>
                <a:schemeClr val="tx2"/>
              </a:solidFill>
            </a:endParaRPr>
          </a:p>
          <a:p>
            <a:pPr>
              <a:buFont typeface="Arial" pitchFamily="34" charset="0"/>
              <a:buChar char="•"/>
            </a:pPr>
            <a:r>
              <a:rPr lang="en-US" dirty="0">
                <a:solidFill>
                  <a:schemeClr val="tx2"/>
                </a:solidFill>
              </a:rPr>
              <a:t>RECESSIVE ALLELES typically encode the “abnormal” protein and are only expressed in our phenotype if a cell contains 2 recessive alleles</a:t>
            </a:r>
          </a:p>
        </p:txBody>
      </p:sp>
      <p:sp>
        <p:nvSpPr>
          <p:cNvPr id="10" name="TextBox 9"/>
          <p:cNvSpPr txBox="1"/>
          <p:nvPr/>
        </p:nvSpPr>
        <p:spPr>
          <a:xfrm>
            <a:off x="0" y="4114800"/>
            <a:ext cx="8991600" cy="2708434"/>
          </a:xfrm>
          <a:prstGeom prst="rect">
            <a:avLst/>
          </a:prstGeom>
          <a:noFill/>
        </p:spPr>
        <p:txBody>
          <a:bodyPr wrap="square" numCol="2" rtlCol="0">
            <a:spAutoFit/>
          </a:bodyPr>
          <a:lstStyle/>
          <a:p>
            <a:r>
              <a:rPr lang="en-US" sz="1700" b="1" dirty="0" err="1"/>
              <a:t>Codominance</a:t>
            </a:r>
            <a:r>
              <a:rPr lang="en-US" sz="1700" dirty="0"/>
              <a:t> – describes a situation where an individual has two different dominant alleles and </a:t>
            </a:r>
            <a:r>
              <a:rPr lang="en-US" sz="1700" b="1" u="sng" dirty="0"/>
              <a:t>both</a:t>
            </a:r>
            <a:r>
              <a:rPr lang="en-US" sz="1700" dirty="0"/>
              <a:t> are expressed in the phenotype</a:t>
            </a:r>
          </a:p>
          <a:p>
            <a:pPr lvl="1">
              <a:buFont typeface="Arial" pitchFamily="34" charset="0"/>
              <a:buChar char="•"/>
            </a:pPr>
            <a:r>
              <a:rPr lang="en-US" sz="1700" dirty="0"/>
              <a:t>	Blood type-dictated by proteins on surface of blood cells </a:t>
            </a:r>
          </a:p>
          <a:p>
            <a:pPr lvl="1">
              <a:buFont typeface="Arial" pitchFamily="34" charset="0"/>
              <a:buChar char="•"/>
            </a:pPr>
            <a:endParaRPr lang="en-US" sz="1700" dirty="0"/>
          </a:p>
          <a:p>
            <a:pPr lvl="1">
              <a:buFont typeface="Arial" pitchFamily="34" charset="0"/>
              <a:buChar char="•"/>
            </a:pPr>
            <a:endParaRPr lang="en-US" sz="1700" dirty="0"/>
          </a:p>
          <a:p>
            <a:pPr lvl="1">
              <a:buFont typeface="Arial" pitchFamily="34" charset="0"/>
              <a:buChar char="•"/>
            </a:pPr>
            <a:endParaRPr lang="en-US" sz="1700" dirty="0"/>
          </a:p>
          <a:p>
            <a:pPr lvl="1">
              <a:buFont typeface="Arial" pitchFamily="34" charset="0"/>
              <a:buChar char="•"/>
            </a:pPr>
            <a:endParaRPr lang="en-US" sz="1700" dirty="0"/>
          </a:p>
          <a:p>
            <a:pPr lvl="1">
              <a:buFont typeface="Arial" pitchFamily="34" charset="0"/>
              <a:buChar char="•"/>
            </a:pPr>
            <a:endParaRPr lang="en-US" sz="1700" dirty="0"/>
          </a:p>
          <a:p>
            <a:pPr lvl="2">
              <a:buFont typeface="Arial" pitchFamily="34" charset="0"/>
              <a:buChar char="•"/>
            </a:pPr>
            <a:r>
              <a:rPr lang="en-US" sz="1700" dirty="0"/>
              <a:t>A and B are both dominant, O is considered recessive</a:t>
            </a:r>
          </a:p>
          <a:p>
            <a:pPr lvl="2">
              <a:buFont typeface="Wingdings" pitchFamily="2" charset="2"/>
              <a:buChar char="ü"/>
            </a:pPr>
            <a:r>
              <a:rPr lang="en-US" sz="1700" dirty="0"/>
              <a:t>AA = Type A</a:t>
            </a:r>
          </a:p>
          <a:p>
            <a:pPr lvl="2">
              <a:buFont typeface="Wingdings" pitchFamily="2" charset="2"/>
              <a:buChar char="ü"/>
            </a:pPr>
            <a:r>
              <a:rPr lang="en-US" sz="1700" dirty="0"/>
              <a:t>AO = Type A</a:t>
            </a:r>
          </a:p>
          <a:p>
            <a:pPr lvl="2">
              <a:buFont typeface="Wingdings" pitchFamily="2" charset="2"/>
              <a:buChar char="ü"/>
            </a:pPr>
            <a:r>
              <a:rPr lang="en-US" sz="1700" dirty="0"/>
              <a:t>BB = Type B</a:t>
            </a:r>
          </a:p>
          <a:p>
            <a:pPr lvl="2">
              <a:buFont typeface="Wingdings" pitchFamily="2" charset="2"/>
              <a:buChar char="ü"/>
            </a:pPr>
            <a:r>
              <a:rPr lang="en-US" sz="1700" dirty="0"/>
              <a:t>BO = Type B</a:t>
            </a:r>
          </a:p>
          <a:p>
            <a:pPr lvl="2">
              <a:buFont typeface="Wingdings" pitchFamily="2" charset="2"/>
              <a:buChar char="ü"/>
            </a:pPr>
            <a:r>
              <a:rPr lang="en-US" sz="1700" dirty="0"/>
              <a:t>OO = Type O</a:t>
            </a:r>
          </a:p>
          <a:p>
            <a:pPr lvl="2">
              <a:buFont typeface="Wingdings" pitchFamily="2" charset="2"/>
              <a:buChar char="ü"/>
            </a:pPr>
            <a:r>
              <a:rPr lang="en-US" sz="1700" dirty="0">
                <a:solidFill>
                  <a:srgbClr val="FF0000"/>
                </a:solidFill>
              </a:rPr>
              <a:t>AB = Type AB (CODOMINANCE)</a:t>
            </a:r>
          </a:p>
        </p:txBody>
      </p:sp>
      <p:sp>
        <p:nvSpPr>
          <p:cNvPr id="7" name="TextBox 6"/>
          <p:cNvSpPr txBox="1"/>
          <p:nvPr/>
        </p:nvSpPr>
        <p:spPr>
          <a:xfrm>
            <a:off x="304800" y="2819400"/>
            <a:ext cx="8218280" cy="1200329"/>
          </a:xfrm>
          <a:prstGeom prst="rect">
            <a:avLst/>
          </a:prstGeom>
          <a:noFill/>
        </p:spPr>
        <p:txBody>
          <a:bodyPr wrap="square" rtlCol="0">
            <a:spAutoFit/>
          </a:bodyPr>
          <a:lstStyle/>
          <a:p>
            <a:pPr>
              <a:buFont typeface="Arial" pitchFamily="34" charset="0"/>
              <a:buChar char="•"/>
            </a:pPr>
            <a:r>
              <a:rPr lang="en-US" dirty="0"/>
              <a:t>Mutation in CFTR gene is recessive and can cause the genetic disease cystic fibrosis</a:t>
            </a:r>
          </a:p>
          <a:p>
            <a:pPr lvl="1">
              <a:buFont typeface="Wingdings" pitchFamily="2" charset="2"/>
              <a:buChar char="ü"/>
            </a:pPr>
            <a:r>
              <a:rPr lang="en-US" dirty="0"/>
              <a:t>“Carrier” has one dominant and one recessive allele – normal phenotype. But can pass that recessive allele to offspring increasing chances of offspring having that disease if other parent is also a “carrier”</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762000"/>
            <a:ext cx="8001000" cy="923330"/>
          </a:xfrm>
          <a:prstGeom prst="rect">
            <a:avLst/>
          </a:prstGeom>
        </p:spPr>
        <p:txBody>
          <a:bodyPr wrap="square">
            <a:spAutoFit/>
          </a:bodyPr>
          <a:lstStyle/>
          <a:p>
            <a:r>
              <a:rPr lang="en-US" b="1" dirty="0"/>
              <a:t>Incomplete dominance </a:t>
            </a:r>
            <a:r>
              <a:rPr lang="en-US" dirty="0"/>
              <a:t>– describes a situation where two different dominant alleles lead to a “middle of the road” phenotype</a:t>
            </a:r>
          </a:p>
          <a:p>
            <a:pPr lvl="1">
              <a:buFont typeface="Arial" pitchFamily="34" charset="0"/>
              <a:buChar char="•"/>
            </a:pPr>
            <a:r>
              <a:rPr lang="en-US" dirty="0"/>
              <a:t>	Red flower + White flower results in pink offspring  	</a:t>
            </a:r>
          </a:p>
        </p:txBody>
      </p:sp>
      <p:pic>
        <p:nvPicPr>
          <p:cNvPr id="1026" name="Picture 2"/>
          <p:cNvPicPr>
            <a:picLocks noChangeAspect="1" noChangeArrowheads="1"/>
          </p:cNvPicPr>
          <p:nvPr/>
        </p:nvPicPr>
        <p:blipFill>
          <a:blip r:embed="rId2" cstate="print"/>
          <a:srcRect t="13665" r="60000" b="13665"/>
          <a:stretch>
            <a:fillRect/>
          </a:stretch>
        </p:blipFill>
        <p:spPr bwMode="auto">
          <a:xfrm>
            <a:off x="6921676" y="1295400"/>
            <a:ext cx="1384124" cy="1766447"/>
          </a:xfrm>
          <a:prstGeom prst="rect">
            <a:avLst/>
          </a:prstGeom>
          <a:noFill/>
          <a:ln w="9525">
            <a:noFill/>
            <a:miter lim="800000"/>
            <a:headEnd/>
            <a:tailEnd/>
          </a:ln>
          <a:effectLst/>
        </p:spPr>
      </p:pic>
      <p:sp>
        <p:nvSpPr>
          <p:cNvPr id="5" name="TextBox 4"/>
          <p:cNvSpPr txBox="1"/>
          <p:nvPr/>
        </p:nvSpPr>
        <p:spPr>
          <a:xfrm>
            <a:off x="533400" y="1828800"/>
            <a:ext cx="6172200" cy="923330"/>
          </a:xfrm>
          <a:prstGeom prst="rect">
            <a:avLst/>
          </a:prstGeom>
          <a:noFill/>
        </p:spPr>
        <p:txBody>
          <a:bodyPr wrap="square" rtlCol="0">
            <a:spAutoFit/>
          </a:bodyPr>
          <a:lstStyle/>
          <a:p>
            <a:pPr lvl="1">
              <a:buFont typeface="Arial" pitchFamily="34" charset="0"/>
              <a:buChar char="•"/>
            </a:pPr>
            <a:r>
              <a:rPr lang="en-US" dirty="0"/>
              <a:t>       In reality, this is a HUGE reason why humans are 99.9% genetically similar yet </a:t>
            </a:r>
            <a:r>
              <a:rPr lang="en-US" dirty="0">
                <a:solidFill>
                  <a:schemeClr val="accent6">
                    <a:lumMod val="75000"/>
                  </a:schemeClr>
                </a:solidFill>
              </a:rPr>
              <a:t>WE ARE ALL UNIQUE!!!</a:t>
            </a:r>
          </a:p>
          <a:p>
            <a:endParaRPr lang="en-US" dirty="0"/>
          </a:p>
        </p:txBody>
      </p:sp>
      <p:pic>
        <p:nvPicPr>
          <p:cNvPr id="6" name="Picture 5" descr="f4-18_polygenic_inherit_c.jpg"/>
          <p:cNvPicPr>
            <a:picLocks noChangeAspect="1"/>
          </p:cNvPicPr>
          <p:nvPr/>
        </p:nvPicPr>
        <p:blipFill>
          <a:blip r:embed="rId3" cstate="print"/>
          <a:stretch>
            <a:fillRect/>
          </a:stretch>
        </p:blipFill>
        <p:spPr>
          <a:xfrm>
            <a:off x="38334" y="3581400"/>
            <a:ext cx="3466866" cy="2825496"/>
          </a:xfrm>
          <a:prstGeom prst="rect">
            <a:avLst/>
          </a:prstGeom>
        </p:spPr>
      </p:pic>
      <p:sp>
        <p:nvSpPr>
          <p:cNvPr id="7" name="TextBox 6"/>
          <p:cNvSpPr txBox="1"/>
          <p:nvPr/>
        </p:nvSpPr>
        <p:spPr>
          <a:xfrm>
            <a:off x="3505200" y="3581400"/>
            <a:ext cx="5410200" cy="2031325"/>
          </a:xfrm>
          <a:prstGeom prst="rect">
            <a:avLst/>
          </a:prstGeom>
          <a:noFill/>
        </p:spPr>
        <p:txBody>
          <a:bodyPr wrap="square" rtlCol="0">
            <a:spAutoFit/>
          </a:bodyPr>
          <a:lstStyle/>
          <a:p>
            <a:r>
              <a:rPr lang="en-US" b="1" dirty="0"/>
              <a:t>Polygenic inheritance – </a:t>
            </a:r>
            <a:r>
              <a:rPr lang="en-US" dirty="0"/>
              <a:t>when more than one gene contributes to a particular phenotype </a:t>
            </a:r>
          </a:p>
          <a:p>
            <a:pPr lvl="1">
              <a:buFont typeface="Arial" pitchFamily="34" charset="0"/>
              <a:buChar char="•"/>
            </a:pPr>
            <a:r>
              <a:rPr lang="en-US" dirty="0"/>
              <a:t>Eye color, skin tone, etc…</a:t>
            </a:r>
          </a:p>
          <a:p>
            <a:pPr lvl="1">
              <a:buFont typeface="Arial" pitchFamily="34" charset="0"/>
              <a:buChar char="•"/>
            </a:pPr>
            <a:r>
              <a:rPr lang="en-US" dirty="0"/>
              <a:t>Many diseases are polygenic in nature</a:t>
            </a:r>
          </a:p>
          <a:p>
            <a:pPr lvl="2">
              <a:buFont typeface="Wingdings" pitchFamily="2" charset="2"/>
              <a:buChar char="ü"/>
            </a:pPr>
            <a:r>
              <a:rPr lang="en-US" dirty="0"/>
              <a:t>Heart disease, hypertension, cancer are thought to be caused by the contribution of MANY different genes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143213</TotalTime>
  <Words>6404</Words>
  <Application>Microsoft Macintosh PowerPoint</Application>
  <PresentationFormat>On-screen Show (4:3)</PresentationFormat>
  <Paragraphs>986</Paragraphs>
  <Slides>94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94</vt:i4>
      </vt:variant>
    </vt:vector>
  </HeadingPairs>
  <TitlesOfParts>
    <vt:vector size="99" baseType="lpstr">
      <vt:lpstr>Arial</vt:lpstr>
      <vt:lpstr>Calibri</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WSU</dc:creator>
  <cp:lastModifiedBy>Garbrecht, Mark</cp:lastModifiedBy>
  <cp:revision>252</cp:revision>
  <cp:lastPrinted>2017-08-16T21:42:15Z</cp:lastPrinted>
  <dcterms:created xsi:type="dcterms:W3CDTF">2012-08-24T15:50:29Z</dcterms:created>
  <dcterms:modified xsi:type="dcterms:W3CDTF">2019-05-10T14:57:55Z</dcterms:modified>
</cp:coreProperties>
</file>