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sldIdLst>
    <p:sldId id="404" r:id="rId2"/>
    <p:sldId id="258" r:id="rId3"/>
    <p:sldId id="259" r:id="rId4"/>
    <p:sldId id="260" r:id="rId5"/>
    <p:sldId id="263" r:id="rId6"/>
    <p:sldId id="264" r:id="rId7"/>
    <p:sldId id="265" r:id="rId8"/>
    <p:sldId id="266" r:id="rId9"/>
    <p:sldId id="416" r:id="rId10"/>
    <p:sldId id="424" r:id="rId11"/>
    <p:sldId id="417" r:id="rId12"/>
    <p:sldId id="426" r:id="rId13"/>
    <p:sldId id="418" r:id="rId14"/>
    <p:sldId id="427" r:id="rId15"/>
    <p:sldId id="428" r:id="rId16"/>
    <p:sldId id="429" r:id="rId17"/>
    <p:sldId id="419" r:id="rId18"/>
    <p:sldId id="432" r:id="rId19"/>
    <p:sldId id="430" r:id="rId20"/>
    <p:sldId id="433" r:id="rId21"/>
    <p:sldId id="420" r:id="rId22"/>
    <p:sldId id="273" r:id="rId23"/>
    <p:sldId id="274" r:id="rId24"/>
    <p:sldId id="275" r:id="rId25"/>
    <p:sldId id="276" r:id="rId26"/>
    <p:sldId id="277" r:id="rId27"/>
    <p:sldId id="278" r:id="rId28"/>
    <p:sldId id="279" r:id="rId29"/>
    <p:sldId id="280" r:id="rId30"/>
    <p:sldId id="281" r:id="rId31"/>
    <p:sldId id="290" r:id="rId32"/>
    <p:sldId id="283" r:id="rId33"/>
    <p:sldId id="291" r:id="rId34"/>
    <p:sldId id="293" r:id="rId35"/>
    <p:sldId id="434" r:id="rId36"/>
    <p:sldId id="435" r:id="rId37"/>
    <p:sldId id="436" r:id="rId38"/>
    <p:sldId id="296" r:id="rId39"/>
    <p:sldId id="297" r:id="rId40"/>
    <p:sldId id="298" r:id="rId41"/>
    <p:sldId id="304" r:id="rId42"/>
    <p:sldId id="305" r:id="rId43"/>
    <p:sldId id="306" r:id="rId44"/>
    <p:sldId id="307" r:id="rId45"/>
    <p:sldId id="308" r:id="rId46"/>
    <p:sldId id="309" r:id="rId47"/>
    <p:sldId id="310" r:id="rId48"/>
    <p:sldId id="311" r:id="rId49"/>
    <p:sldId id="312" r:id="rId50"/>
    <p:sldId id="313" r:id="rId51"/>
    <p:sldId id="315" r:id="rId52"/>
    <p:sldId id="317" r:id="rId53"/>
    <p:sldId id="318" r:id="rId54"/>
    <p:sldId id="319" r:id="rId55"/>
    <p:sldId id="325" r:id="rId56"/>
    <p:sldId id="326" r:id="rId57"/>
    <p:sldId id="327" r:id="rId58"/>
    <p:sldId id="328" r:id="rId59"/>
    <p:sldId id="329" r:id="rId60"/>
    <p:sldId id="330" r:id="rId61"/>
    <p:sldId id="331" r:id="rId62"/>
    <p:sldId id="332" r:id="rId63"/>
    <p:sldId id="411" r:id="rId64"/>
    <p:sldId id="333" r:id="rId65"/>
    <p:sldId id="334" r:id="rId66"/>
    <p:sldId id="335" r:id="rId67"/>
    <p:sldId id="336" r:id="rId68"/>
    <p:sldId id="337" r:id="rId69"/>
    <p:sldId id="339" r:id="rId70"/>
    <p:sldId id="340" r:id="rId71"/>
    <p:sldId id="341" r:id="rId72"/>
    <p:sldId id="344" r:id="rId73"/>
    <p:sldId id="345" r:id="rId74"/>
    <p:sldId id="346" r:id="rId75"/>
    <p:sldId id="405" r:id="rId76"/>
    <p:sldId id="407" r:id="rId77"/>
    <p:sldId id="409" r:id="rId78"/>
    <p:sldId id="412" r:id="rId79"/>
    <p:sldId id="413" r:id="rId80"/>
    <p:sldId id="414" r:id="rId81"/>
    <p:sldId id="415" r:id="rId82"/>
    <p:sldId id="347" r:id="rId83"/>
    <p:sldId id="348" r:id="rId84"/>
    <p:sldId id="349" r:id="rId85"/>
    <p:sldId id="350" r:id="rId86"/>
    <p:sldId id="351" r:id="rId87"/>
    <p:sldId id="352" r:id="rId88"/>
    <p:sldId id="358" r:id="rId89"/>
    <p:sldId id="359" r:id="rId90"/>
    <p:sldId id="360" r:id="rId9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20" autoAdjust="0"/>
    <p:restoredTop sz="92488" autoAdjust="0"/>
  </p:normalViewPr>
  <p:slideViewPr>
    <p:cSldViewPr>
      <p:cViewPr varScale="1">
        <p:scale>
          <a:sx n="102" d="100"/>
          <a:sy n="102" d="100"/>
        </p:scale>
        <p:origin x="2176" y="168"/>
      </p:cViewPr>
      <p:guideLst>
        <p:guide orient="horz" pos="2160"/>
        <p:guide pos="2880"/>
      </p:guideLst>
    </p:cSldViewPr>
  </p:slideViewPr>
  <p:outlineViewPr>
    <p:cViewPr>
      <p:scale>
        <a:sx n="33" d="100"/>
        <a:sy n="33" d="100"/>
      </p:scale>
      <p:origin x="0" y="240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D4D16D-220E-4A90-827F-62F780F6F5D1}" type="datetimeFigureOut">
              <a:rPr lang="en-US" smtClean="0"/>
              <a:pPr/>
              <a:t>5/17/19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36B8DE-1DCE-4CBB-906E-DA7D2BCB2046}" type="slidenum">
              <a:rPr lang="en-US" smtClean="0"/>
              <a:pPr/>
              <a:t>‹#›</a:t>
            </a:fld>
            <a:endParaRPr lang="en-US"/>
          </a:p>
        </p:txBody>
      </p:sp>
    </p:spTree>
    <p:extLst>
      <p:ext uri="{BB962C8B-B14F-4D97-AF65-F5344CB8AC3E}">
        <p14:creationId xmlns:p14="http://schemas.microsoft.com/office/powerpoint/2010/main" val="4006227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6B8DE-1DCE-4CBB-906E-DA7D2BCB2046}" type="slidenum">
              <a:rPr lang="en-US" smtClean="0"/>
              <a:pPr/>
              <a:t>22</a:t>
            </a:fld>
            <a:endParaRPr lang="en-US"/>
          </a:p>
        </p:txBody>
      </p:sp>
    </p:spTree>
    <p:extLst>
      <p:ext uri="{BB962C8B-B14F-4D97-AF65-F5344CB8AC3E}">
        <p14:creationId xmlns:p14="http://schemas.microsoft.com/office/powerpoint/2010/main" val="1420500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210E71-6E1D-471C-8AA6-2E1A53F9DAF0}" type="slidenum">
              <a:rPr lang="en-US" smtClean="0"/>
              <a:pPr/>
              <a:t>26</a:t>
            </a:fld>
            <a:endParaRPr lang="en-US"/>
          </a:p>
        </p:txBody>
      </p:sp>
    </p:spTree>
    <p:extLst>
      <p:ext uri="{BB962C8B-B14F-4D97-AF65-F5344CB8AC3E}">
        <p14:creationId xmlns:p14="http://schemas.microsoft.com/office/powerpoint/2010/main" val="2010783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36B8DE-1DCE-4CBB-906E-DA7D2BCB2046}" type="slidenum">
              <a:rPr lang="en-US" smtClean="0"/>
              <a:pPr/>
              <a:t>64</a:t>
            </a:fld>
            <a:endParaRPr lang="en-US"/>
          </a:p>
        </p:txBody>
      </p:sp>
    </p:spTree>
    <p:extLst>
      <p:ext uri="{BB962C8B-B14F-4D97-AF65-F5344CB8AC3E}">
        <p14:creationId xmlns:p14="http://schemas.microsoft.com/office/powerpoint/2010/main" val="341062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6F7E79B-CEA7-4471-B0A1-2DDCF8D58E50}" type="slidenum">
              <a:rPr lang="en-US" smtClean="0"/>
              <a:pPr/>
              <a:t>70</a:t>
            </a:fld>
            <a:endParaRPr lang="en-US"/>
          </a:p>
        </p:txBody>
      </p:sp>
    </p:spTree>
    <p:extLst>
      <p:ext uri="{BB962C8B-B14F-4D97-AF65-F5344CB8AC3E}">
        <p14:creationId xmlns:p14="http://schemas.microsoft.com/office/powerpoint/2010/main" val="155661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288EB7E-23B5-4DB9-AD73-72D5619D19DC}" type="datetimeFigureOut">
              <a:rPr lang="en-US" smtClean="0"/>
              <a:pPr/>
              <a:t>5/17/19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357FD3-137F-40CD-9752-885DA369E0A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88EB7E-23B5-4DB9-AD73-72D5619D19DC}" type="datetimeFigureOut">
              <a:rPr lang="en-US" smtClean="0"/>
              <a:pPr/>
              <a:t>5/17/19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357FD3-137F-40CD-9752-885DA369E0A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88EB7E-23B5-4DB9-AD73-72D5619D19DC}" type="datetimeFigureOut">
              <a:rPr lang="en-US" smtClean="0"/>
              <a:pPr/>
              <a:t>5/17/19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357FD3-137F-40CD-9752-885DA369E0A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88EB7E-23B5-4DB9-AD73-72D5619D19DC}" type="datetimeFigureOut">
              <a:rPr lang="en-US" smtClean="0"/>
              <a:pPr/>
              <a:t>5/17/19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357FD3-137F-40CD-9752-885DA369E0A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88EB7E-23B5-4DB9-AD73-72D5619D19DC}" type="datetimeFigureOut">
              <a:rPr lang="en-US" smtClean="0"/>
              <a:pPr/>
              <a:t>5/17/19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357FD3-137F-40CD-9752-885DA369E0A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288EB7E-23B5-4DB9-AD73-72D5619D19DC}" type="datetimeFigureOut">
              <a:rPr lang="en-US" smtClean="0"/>
              <a:pPr/>
              <a:t>5/17/19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357FD3-137F-40CD-9752-885DA369E0A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288EB7E-23B5-4DB9-AD73-72D5619D19DC}" type="datetimeFigureOut">
              <a:rPr lang="en-US" smtClean="0"/>
              <a:pPr/>
              <a:t>5/17/19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357FD3-137F-40CD-9752-885DA369E0A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288EB7E-23B5-4DB9-AD73-72D5619D19DC}" type="datetimeFigureOut">
              <a:rPr lang="en-US" smtClean="0"/>
              <a:pPr/>
              <a:t>5/17/19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357FD3-137F-40CD-9752-885DA369E0A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88EB7E-23B5-4DB9-AD73-72D5619D19DC}" type="datetimeFigureOut">
              <a:rPr lang="en-US" smtClean="0"/>
              <a:pPr/>
              <a:t>5/17/19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357FD3-137F-40CD-9752-885DA369E0A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288EB7E-23B5-4DB9-AD73-72D5619D19DC}" type="datetimeFigureOut">
              <a:rPr lang="en-US" smtClean="0"/>
              <a:pPr/>
              <a:t>5/17/19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357FD3-137F-40CD-9752-885DA369E0A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288EB7E-23B5-4DB9-AD73-72D5619D19DC}" type="datetimeFigureOut">
              <a:rPr lang="en-US" smtClean="0"/>
              <a:pPr/>
              <a:t>5/17/19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357FD3-137F-40CD-9752-885DA369E0A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88EB7E-23B5-4DB9-AD73-72D5619D19DC}" type="datetimeFigureOut">
              <a:rPr lang="en-US" smtClean="0"/>
              <a:pPr/>
              <a:t>5/17/19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357FD3-137F-40CD-9752-885DA369E0A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8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8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Preview"/>
          <p:cNvPicPr>
            <a:picLocks noChangeAspect="1" noChangeArrowheads="1"/>
          </p:cNvPicPr>
          <p:nvPr/>
        </p:nvPicPr>
        <p:blipFill>
          <a:blip r:embed="rId2" cstate="print"/>
          <a:srcRect/>
          <a:stretch>
            <a:fillRect/>
          </a:stretch>
        </p:blipFill>
        <p:spPr bwMode="auto">
          <a:xfrm>
            <a:off x="5181600" y="2667000"/>
            <a:ext cx="3646550" cy="3921022"/>
          </a:xfrm>
          <a:prstGeom prst="rect">
            <a:avLst/>
          </a:prstGeom>
          <a:noFill/>
        </p:spPr>
      </p:pic>
      <p:sp>
        <p:nvSpPr>
          <p:cNvPr id="5" name="TextBox 4"/>
          <p:cNvSpPr txBox="1"/>
          <p:nvPr/>
        </p:nvSpPr>
        <p:spPr>
          <a:xfrm>
            <a:off x="2438400" y="685800"/>
            <a:ext cx="3829190" cy="400110"/>
          </a:xfrm>
          <a:prstGeom prst="rect">
            <a:avLst/>
          </a:prstGeom>
          <a:noFill/>
        </p:spPr>
        <p:txBody>
          <a:bodyPr wrap="none" rtlCol="0">
            <a:spAutoFit/>
          </a:bodyPr>
          <a:lstStyle/>
          <a:p>
            <a:pPr algn="ctr"/>
            <a:r>
              <a:rPr lang="en-US" sz="2000" dirty="0">
                <a:solidFill>
                  <a:schemeClr val="tx2"/>
                </a:solidFill>
              </a:rPr>
              <a:t>Bio 211- Anatomy and Physiology I </a:t>
            </a:r>
          </a:p>
        </p:txBody>
      </p:sp>
      <p:sp>
        <p:nvSpPr>
          <p:cNvPr id="6" name="TextBox 5"/>
          <p:cNvSpPr txBox="1"/>
          <p:nvPr/>
        </p:nvSpPr>
        <p:spPr>
          <a:xfrm>
            <a:off x="533400" y="2438400"/>
            <a:ext cx="1482585" cy="923330"/>
          </a:xfrm>
          <a:prstGeom prst="rect">
            <a:avLst/>
          </a:prstGeom>
          <a:noFill/>
        </p:spPr>
        <p:txBody>
          <a:bodyPr wrap="none" rtlCol="0">
            <a:spAutoFit/>
          </a:bodyPr>
          <a:lstStyle/>
          <a:p>
            <a:r>
              <a:rPr lang="en-US" u="sng" dirty="0"/>
              <a:t>Today’s topics</a:t>
            </a:r>
          </a:p>
          <a:p>
            <a:r>
              <a:rPr lang="en-US" dirty="0"/>
              <a:t> </a:t>
            </a:r>
          </a:p>
          <a:p>
            <a:pPr>
              <a:buFont typeface="Arial" pitchFamily="34" charset="0"/>
              <a:buChar char="•"/>
            </a:pPr>
            <a:r>
              <a:rPr lang="en-US" dirty="0"/>
              <a:t>Tissues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24200" y="76200"/>
            <a:ext cx="2608406" cy="369332"/>
          </a:xfrm>
          <a:prstGeom prst="rect">
            <a:avLst/>
          </a:prstGeom>
          <a:noFill/>
        </p:spPr>
        <p:txBody>
          <a:bodyPr wrap="none" rtlCol="0">
            <a:spAutoFit/>
          </a:bodyPr>
          <a:lstStyle/>
          <a:p>
            <a:r>
              <a:rPr lang="en-US" b="1" u="sng" dirty="0">
                <a:solidFill>
                  <a:srgbClr val="FF0000"/>
                </a:solidFill>
              </a:rPr>
              <a:t>Epithelial tissue histology</a:t>
            </a:r>
          </a:p>
        </p:txBody>
      </p:sp>
      <p:pic>
        <p:nvPicPr>
          <p:cNvPr id="3" name="Picture 2" descr="f5-04_external_surface__c.jpg"/>
          <p:cNvPicPr>
            <a:picLocks noChangeAspect="1"/>
          </p:cNvPicPr>
          <p:nvPr/>
        </p:nvPicPr>
        <p:blipFill>
          <a:blip r:embed="rId2" cstate="print"/>
          <a:srcRect b="7500"/>
          <a:stretch>
            <a:fillRect/>
          </a:stretch>
        </p:blipFill>
        <p:spPr>
          <a:xfrm>
            <a:off x="76200" y="1317199"/>
            <a:ext cx="3733800" cy="5540801"/>
          </a:xfrm>
          <a:prstGeom prst="rect">
            <a:avLst/>
          </a:prstGeom>
        </p:spPr>
      </p:pic>
      <p:sp>
        <p:nvSpPr>
          <p:cNvPr id="4" name="TextBox 3"/>
          <p:cNvSpPr txBox="1"/>
          <p:nvPr/>
        </p:nvSpPr>
        <p:spPr>
          <a:xfrm>
            <a:off x="685800" y="496669"/>
            <a:ext cx="2442592" cy="646331"/>
          </a:xfrm>
          <a:prstGeom prst="rect">
            <a:avLst/>
          </a:prstGeom>
          <a:noFill/>
        </p:spPr>
        <p:txBody>
          <a:bodyPr wrap="none" rtlCol="0">
            <a:spAutoFit/>
          </a:bodyPr>
          <a:lstStyle/>
          <a:p>
            <a:pPr algn="ctr"/>
            <a:r>
              <a:rPr lang="en-US" u="sng" dirty="0"/>
              <a:t>Simple </a:t>
            </a:r>
            <a:r>
              <a:rPr lang="en-US" u="sng" dirty="0" err="1"/>
              <a:t>Squamous</a:t>
            </a:r>
            <a:r>
              <a:rPr lang="en-US" u="sng" dirty="0"/>
              <a:t>:</a:t>
            </a:r>
          </a:p>
          <a:p>
            <a:pPr algn="ctr"/>
            <a:r>
              <a:rPr lang="en-US" dirty="0"/>
              <a:t>Single, layer of thin cells</a:t>
            </a:r>
          </a:p>
        </p:txBody>
      </p:sp>
      <p:pic>
        <p:nvPicPr>
          <p:cNvPr id="7" name="Picture 6"/>
          <p:cNvPicPr>
            <a:picLocks noChangeAspect="1"/>
          </p:cNvPicPr>
          <p:nvPr/>
        </p:nvPicPr>
        <p:blipFill>
          <a:blip r:embed="rId3"/>
          <a:stretch>
            <a:fillRect/>
          </a:stretch>
        </p:blipFill>
        <p:spPr>
          <a:xfrm>
            <a:off x="4953000" y="533400"/>
            <a:ext cx="3771900" cy="2159000"/>
          </a:xfrm>
          <a:prstGeom prst="rect">
            <a:avLst/>
          </a:prstGeom>
        </p:spPr>
      </p:pic>
      <p:pic>
        <p:nvPicPr>
          <p:cNvPr id="8" name="Picture 7"/>
          <p:cNvPicPr>
            <a:picLocks noChangeAspect="1"/>
          </p:cNvPicPr>
          <p:nvPr/>
        </p:nvPicPr>
        <p:blipFill>
          <a:blip r:embed="rId4"/>
          <a:stretch>
            <a:fillRect/>
          </a:stretch>
        </p:blipFill>
        <p:spPr>
          <a:xfrm>
            <a:off x="4191000" y="2847754"/>
            <a:ext cx="4953000" cy="3743546"/>
          </a:xfrm>
          <a:prstGeom prst="rect">
            <a:avLst/>
          </a:prstGeom>
        </p:spPr>
      </p:pic>
    </p:spTree>
    <p:extLst>
      <p:ext uri="{BB962C8B-B14F-4D97-AF65-F5344CB8AC3E}">
        <p14:creationId xmlns:p14="http://schemas.microsoft.com/office/powerpoint/2010/main" val="1930084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 y="990600"/>
            <a:ext cx="7340600" cy="5505450"/>
          </a:xfrm>
          <a:prstGeom prst="rect">
            <a:avLst/>
          </a:prstGeom>
        </p:spPr>
      </p:pic>
      <p:sp>
        <p:nvSpPr>
          <p:cNvPr id="3" name="TextBox 2"/>
          <p:cNvSpPr txBox="1"/>
          <p:nvPr/>
        </p:nvSpPr>
        <p:spPr>
          <a:xfrm>
            <a:off x="2362200" y="76200"/>
            <a:ext cx="4098147" cy="461665"/>
          </a:xfrm>
          <a:prstGeom prst="rect">
            <a:avLst/>
          </a:prstGeom>
          <a:noFill/>
        </p:spPr>
        <p:txBody>
          <a:bodyPr wrap="none" rtlCol="0">
            <a:spAutoFit/>
          </a:bodyPr>
          <a:lstStyle/>
          <a:p>
            <a:r>
              <a:rPr lang="en-US" sz="2400" dirty="0">
                <a:solidFill>
                  <a:srgbClr val="0000FF"/>
                </a:solidFill>
              </a:rPr>
              <a:t>SIMPLE CUBOIDAL EPITHELIUM</a:t>
            </a:r>
          </a:p>
        </p:txBody>
      </p:sp>
    </p:spTree>
    <p:extLst>
      <p:ext uri="{BB962C8B-B14F-4D97-AF65-F5344CB8AC3E}">
        <p14:creationId xmlns:p14="http://schemas.microsoft.com/office/powerpoint/2010/main" val="2132765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24200" y="76200"/>
            <a:ext cx="2608406" cy="369332"/>
          </a:xfrm>
          <a:prstGeom prst="rect">
            <a:avLst/>
          </a:prstGeom>
          <a:noFill/>
        </p:spPr>
        <p:txBody>
          <a:bodyPr wrap="none" rtlCol="0">
            <a:spAutoFit/>
          </a:bodyPr>
          <a:lstStyle/>
          <a:p>
            <a:r>
              <a:rPr lang="en-US" b="1" u="sng" dirty="0">
                <a:solidFill>
                  <a:srgbClr val="FF0000"/>
                </a:solidFill>
              </a:rPr>
              <a:t>Epithelial tissue histology</a:t>
            </a:r>
          </a:p>
        </p:txBody>
      </p:sp>
      <p:pic>
        <p:nvPicPr>
          <p:cNvPr id="5" name="Picture 4" descr="f5-05_kidney_tubules_c.jpg"/>
          <p:cNvPicPr>
            <a:picLocks noChangeAspect="1"/>
          </p:cNvPicPr>
          <p:nvPr/>
        </p:nvPicPr>
        <p:blipFill>
          <a:blip r:embed="rId2" cstate="print"/>
          <a:srcRect b="5000"/>
          <a:stretch>
            <a:fillRect/>
          </a:stretch>
        </p:blipFill>
        <p:spPr>
          <a:xfrm>
            <a:off x="76200" y="1283582"/>
            <a:ext cx="3657600" cy="5574418"/>
          </a:xfrm>
          <a:prstGeom prst="rect">
            <a:avLst/>
          </a:prstGeom>
        </p:spPr>
      </p:pic>
      <p:sp>
        <p:nvSpPr>
          <p:cNvPr id="6" name="TextBox 5"/>
          <p:cNvSpPr txBox="1"/>
          <p:nvPr/>
        </p:nvSpPr>
        <p:spPr>
          <a:xfrm>
            <a:off x="228600" y="468868"/>
            <a:ext cx="3429529" cy="646331"/>
          </a:xfrm>
          <a:prstGeom prst="rect">
            <a:avLst/>
          </a:prstGeom>
          <a:noFill/>
        </p:spPr>
        <p:txBody>
          <a:bodyPr wrap="none" rtlCol="0">
            <a:spAutoFit/>
          </a:bodyPr>
          <a:lstStyle/>
          <a:p>
            <a:pPr algn="ctr"/>
            <a:r>
              <a:rPr lang="en-US" u="sng" dirty="0"/>
              <a:t>Simple </a:t>
            </a:r>
            <a:r>
              <a:rPr lang="en-US" u="sng" dirty="0" err="1"/>
              <a:t>cuboidal</a:t>
            </a:r>
            <a:r>
              <a:rPr lang="en-US" u="sng" dirty="0"/>
              <a:t>:</a:t>
            </a:r>
          </a:p>
          <a:p>
            <a:pPr algn="ctr"/>
            <a:r>
              <a:rPr lang="en-US" dirty="0"/>
              <a:t>Single layer of cube or round cells</a:t>
            </a:r>
          </a:p>
        </p:txBody>
      </p:sp>
      <p:pic>
        <p:nvPicPr>
          <p:cNvPr id="7" name="Picture 6"/>
          <p:cNvPicPr>
            <a:picLocks noChangeAspect="1"/>
          </p:cNvPicPr>
          <p:nvPr/>
        </p:nvPicPr>
        <p:blipFill>
          <a:blip r:embed="rId3"/>
          <a:stretch>
            <a:fillRect/>
          </a:stretch>
        </p:blipFill>
        <p:spPr>
          <a:xfrm>
            <a:off x="4572000" y="609600"/>
            <a:ext cx="4038600" cy="3025052"/>
          </a:xfrm>
          <a:prstGeom prst="rect">
            <a:avLst/>
          </a:prstGeom>
        </p:spPr>
      </p:pic>
      <p:pic>
        <p:nvPicPr>
          <p:cNvPr id="8" name="Picture 7"/>
          <p:cNvPicPr>
            <a:picLocks noChangeAspect="1"/>
          </p:cNvPicPr>
          <p:nvPr/>
        </p:nvPicPr>
        <p:blipFill>
          <a:blip r:embed="rId4"/>
          <a:stretch>
            <a:fillRect/>
          </a:stretch>
        </p:blipFill>
        <p:spPr>
          <a:xfrm>
            <a:off x="4572000" y="3767593"/>
            <a:ext cx="4038600" cy="3052430"/>
          </a:xfrm>
          <a:prstGeom prst="rect">
            <a:avLst/>
          </a:prstGeom>
        </p:spPr>
      </p:pic>
    </p:spTree>
    <p:extLst>
      <p:ext uri="{BB962C8B-B14F-4D97-AF65-F5344CB8AC3E}">
        <p14:creationId xmlns:p14="http://schemas.microsoft.com/office/powerpoint/2010/main" val="855142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8000" y="1085850"/>
            <a:ext cx="7188200" cy="5391150"/>
          </a:xfrm>
          <a:prstGeom prst="rect">
            <a:avLst/>
          </a:prstGeom>
        </p:spPr>
      </p:pic>
      <p:sp>
        <p:nvSpPr>
          <p:cNvPr id="3" name="TextBox 2"/>
          <p:cNvSpPr txBox="1"/>
          <p:nvPr/>
        </p:nvSpPr>
        <p:spPr>
          <a:xfrm>
            <a:off x="2336638" y="228600"/>
            <a:ext cx="4292762" cy="461665"/>
          </a:xfrm>
          <a:prstGeom prst="rect">
            <a:avLst/>
          </a:prstGeom>
          <a:noFill/>
        </p:spPr>
        <p:txBody>
          <a:bodyPr wrap="none" rtlCol="0">
            <a:spAutoFit/>
          </a:bodyPr>
          <a:lstStyle/>
          <a:p>
            <a:r>
              <a:rPr lang="en-US" sz="2400" dirty="0">
                <a:solidFill>
                  <a:srgbClr val="0000FF"/>
                </a:solidFill>
              </a:rPr>
              <a:t>SIMPLE COLUMNAR EPITHELIUM</a:t>
            </a:r>
          </a:p>
        </p:txBody>
      </p:sp>
    </p:spTree>
    <p:extLst>
      <p:ext uri="{BB962C8B-B14F-4D97-AF65-F5344CB8AC3E}">
        <p14:creationId xmlns:p14="http://schemas.microsoft.com/office/powerpoint/2010/main" val="2368436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91000" y="2438400"/>
            <a:ext cx="4519961" cy="2895600"/>
          </a:xfrm>
          <a:prstGeom prst="rect">
            <a:avLst/>
          </a:prstGeom>
        </p:spPr>
      </p:pic>
      <p:pic>
        <p:nvPicPr>
          <p:cNvPr id="3" name="Picture 2"/>
          <p:cNvPicPr>
            <a:picLocks noChangeAspect="1"/>
          </p:cNvPicPr>
          <p:nvPr/>
        </p:nvPicPr>
        <p:blipFill>
          <a:blip r:embed="rId3"/>
          <a:stretch>
            <a:fillRect/>
          </a:stretch>
        </p:blipFill>
        <p:spPr>
          <a:xfrm>
            <a:off x="199016" y="152400"/>
            <a:ext cx="5058784" cy="2895600"/>
          </a:xfrm>
          <a:prstGeom prst="rect">
            <a:avLst/>
          </a:prstGeom>
        </p:spPr>
      </p:pic>
      <p:pic>
        <p:nvPicPr>
          <p:cNvPr id="4" name="Picture 3"/>
          <p:cNvPicPr>
            <a:picLocks noChangeAspect="1"/>
          </p:cNvPicPr>
          <p:nvPr/>
        </p:nvPicPr>
        <p:blipFill>
          <a:blip r:embed="rId4"/>
          <a:stretch>
            <a:fillRect/>
          </a:stretch>
        </p:blipFill>
        <p:spPr>
          <a:xfrm>
            <a:off x="37122" y="3323684"/>
            <a:ext cx="4153877" cy="3506962"/>
          </a:xfrm>
          <a:prstGeom prst="rect">
            <a:avLst/>
          </a:prstGeom>
        </p:spPr>
      </p:pic>
    </p:spTree>
    <p:extLst>
      <p:ext uri="{BB962C8B-B14F-4D97-AF65-F5344CB8AC3E}">
        <p14:creationId xmlns:p14="http://schemas.microsoft.com/office/powerpoint/2010/main" val="3314042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5-06_internal_surface__c.jpg"/>
          <p:cNvPicPr>
            <a:picLocks noChangeAspect="1"/>
          </p:cNvPicPr>
          <p:nvPr/>
        </p:nvPicPr>
        <p:blipFill>
          <a:blip r:embed="rId2" cstate="print"/>
          <a:stretch>
            <a:fillRect/>
          </a:stretch>
        </p:blipFill>
        <p:spPr>
          <a:xfrm>
            <a:off x="0" y="1371600"/>
            <a:ext cx="3425952" cy="5496180"/>
          </a:xfrm>
          <a:prstGeom prst="rect">
            <a:avLst/>
          </a:prstGeom>
        </p:spPr>
      </p:pic>
      <p:pic>
        <p:nvPicPr>
          <p:cNvPr id="3" name="Picture 2" descr="f5-07_mucosa_of_the_tra_c.jpg"/>
          <p:cNvPicPr>
            <a:picLocks noChangeAspect="1"/>
          </p:cNvPicPr>
          <p:nvPr/>
        </p:nvPicPr>
        <p:blipFill>
          <a:blip r:embed="rId3" cstate="print"/>
          <a:stretch>
            <a:fillRect/>
          </a:stretch>
        </p:blipFill>
        <p:spPr>
          <a:xfrm>
            <a:off x="5486400" y="1361820"/>
            <a:ext cx="3425952" cy="5496180"/>
          </a:xfrm>
          <a:prstGeom prst="rect">
            <a:avLst/>
          </a:prstGeom>
        </p:spPr>
      </p:pic>
      <p:sp>
        <p:nvSpPr>
          <p:cNvPr id="4" name="TextBox 3"/>
          <p:cNvSpPr txBox="1"/>
          <p:nvPr/>
        </p:nvSpPr>
        <p:spPr>
          <a:xfrm>
            <a:off x="381000" y="152400"/>
            <a:ext cx="2667000" cy="1200329"/>
          </a:xfrm>
          <a:prstGeom prst="rect">
            <a:avLst/>
          </a:prstGeom>
          <a:noFill/>
        </p:spPr>
        <p:txBody>
          <a:bodyPr wrap="square" rtlCol="0">
            <a:spAutoFit/>
          </a:bodyPr>
          <a:lstStyle/>
          <a:p>
            <a:pPr algn="ctr"/>
            <a:r>
              <a:rPr lang="en-US" u="sng" dirty="0"/>
              <a:t>Simple columnar:</a:t>
            </a:r>
          </a:p>
          <a:p>
            <a:pPr algn="ctr"/>
            <a:r>
              <a:rPr lang="en-US" dirty="0"/>
              <a:t>Single layer of tall cells, all cells reach the exposed surface, </a:t>
            </a:r>
            <a:r>
              <a:rPr lang="en-US" dirty="0" err="1"/>
              <a:t>microvilli</a:t>
            </a:r>
            <a:r>
              <a:rPr lang="en-US" dirty="0"/>
              <a:t> present</a:t>
            </a:r>
          </a:p>
        </p:txBody>
      </p:sp>
      <p:sp>
        <p:nvSpPr>
          <p:cNvPr id="6" name="TextBox 5"/>
          <p:cNvSpPr txBox="1"/>
          <p:nvPr/>
        </p:nvSpPr>
        <p:spPr>
          <a:xfrm>
            <a:off x="5638800" y="95071"/>
            <a:ext cx="3352800" cy="1200329"/>
          </a:xfrm>
          <a:prstGeom prst="rect">
            <a:avLst/>
          </a:prstGeom>
          <a:noFill/>
        </p:spPr>
        <p:txBody>
          <a:bodyPr wrap="square" rtlCol="0">
            <a:spAutoFit/>
          </a:bodyPr>
          <a:lstStyle/>
          <a:p>
            <a:pPr algn="ctr"/>
            <a:r>
              <a:rPr lang="en-US" u="sng" dirty="0" err="1"/>
              <a:t>Pseudostratified</a:t>
            </a:r>
            <a:r>
              <a:rPr lang="en-US" u="sng" dirty="0"/>
              <a:t> columnar:</a:t>
            </a:r>
          </a:p>
          <a:p>
            <a:pPr algn="ctr"/>
            <a:r>
              <a:rPr lang="en-US" dirty="0"/>
              <a:t>Single layer of columnar cells, nuclei are scattered, not all cells reach exposed surface</a:t>
            </a:r>
          </a:p>
        </p:txBody>
      </p:sp>
      <p:sp>
        <p:nvSpPr>
          <p:cNvPr id="7" name="TextBox 6"/>
          <p:cNvSpPr txBox="1"/>
          <p:nvPr/>
        </p:nvSpPr>
        <p:spPr>
          <a:xfrm>
            <a:off x="3962400" y="2145268"/>
            <a:ext cx="1046230" cy="369332"/>
          </a:xfrm>
          <a:prstGeom prst="rect">
            <a:avLst/>
          </a:prstGeom>
          <a:noFill/>
        </p:spPr>
        <p:txBody>
          <a:bodyPr wrap="none" rtlCol="0">
            <a:spAutoFit/>
          </a:bodyPr>
          <a:lstStyle/>
          <a:p>
            <a:r>
              <a:rPr lang="en-US" dirty="0" err="1"/>
              <a:t>Microvilli</a:t>
            </a:r>
            <a:endParaRPr lang="en-US" dirty="0"/>
          </a:p>
        </p:txBody>
      </p:sp>
      <p:cxnSp>
        <p:nvCxnSpPr>
          <p:cNvPr id="9" name="Straight Arrow Connector 8"/>
          <p:cNvCxnSpPr/>
          <p:nvPr/>
        </p:nvCxnSpPr>
        <p:spPr>
          <a:xfrm flipV="1">
            <a:off x="4648200" y="1754188"/>
            <a:ext cx="990600" cy="4556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10800000">
            <a:off x="3200400" y="1828800"/>
            <a:ext cx="8382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4608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9308" y="37123"/>
            <a:ext cx="4616138" cy="3060700"/>
          </a:xfrm>
          <a:prstGeom prst="rect">
            <a:avLst/>
          </a:prstGeom>
        </p:spPr>
      </p:pic>
      <p:pic>
        <p:nvPicPr>
          <p:cNvPr id="4" name="Picture 3"/>
          <p:cNvPicPr>
            <a:picLocks noChangeAspect="1"/>
          </p:cNvPicPr>
          <p:nvPr/>
        </p:nvPicPr>
        <p:blipFill>
          <a:blip r:embed="rId3"/>
          <a:stretch>
            <a:fillRect/>
          </a:stretch>
        </p:blipFill>
        <p:spPr>
          <a:xfrm>
            <a:off x="1295400" y="3566021"/>
            <a:ext cx="5029200" cy="3262671"/>
          </a:xfrm>
          <a:prstGeom prst="rect">
            <a:avLst/>
          </a:prstGeom>
        </p:spPr>
      </p:pic>
      <p:sp>
        <p:nvSpPr>
          <p:cNvPr id="5" name="TextBox 4"/>
          <p:cNvSpPr txBox="1"/>
          <p:nvPr/>
        </p:nvSpPr>
        <p:spPr>
          <a:xfrm>
            <a:off x="4720832" y="1066800"/>
            <a:ext cx="4511872" cy="369332"/>
          </a:xfrm>
          <a:prstGeom prst="rect">
            <a:avLst/>
          </a:prstGeom>
          <a:noFill/>
        </p:spPr>
        <p:txBody>
          <a:bodyPr wrap="none" rtlCol="0">
            <a:spAutoFit/>
          </a:bodyPr>
          <a:lstStyle/>
          <a:p>
            <a:r>
              <a:rPr lang="en-US" b="1" dirty="0">
                <a:solidFill>
                  <a:srgbClr val="0000FF"/>
                </a:solidFill>
              </a:rPr>
              <a:t>PSEUDOSTRATIFIED COLUMNAR EPITHELIUM</a:t>
            </a:r>
          </a:p>
        </p:txBody>
      </p:sp>
      <p:sp>
        <p:nvSpPr>
          <p:cNvPr id="6" name="TextBox 5"/>
          <p:cNvSpPr txBox="1"/>
          <p:nvPr/>
        </p:nvSpPr>
        <p:spPr>
          <a:xfrm>
            <a:off x="5029200" y="1905000"/>
            <a:ext cx="3839513" cy="646331"/>
          </a:xfrm>
          <a:prstGeom prst="rect">
            <a:avLst/>
          </a:prstGeom>
          <a:noFill/>
        </p:spPr>
        <p:txBody>
          <a:bodyPr wrap="none" rtlCol="0">
            <a:spAutoFit/>
          </a:bodyPr>
          <a:lstStyle/>
          <a:p>
            <a:pPr marL="285750" indent="-285750">
              <a:buFont typeface="Arial"/>
              <a:buChar char="•"/>
            </a:pPr>
            <a:r>
              <a:rPr lang="en-US" dirty="0">
                <a:solidFill>
                  <a:srgbClr val="0000FF"/>
                </a:solidFill>
              </a:rPr>
              <a:t>Note the nuclei at different levels</a:t>
            </a:r>
          </a:p>
          <a:p>
            <a:pPr marL="285750" indent="-285750">
              <a:buFont typeface="Arial"/>
              <a:buChar char="•"/>
            </a:pPr>
            <a:r>
              <a:rPr lang="en-US" dirty="0">
                <a:solidFill>
                  <a:srgbClr val="0000FF"/>
                </a:solidFill>
              </a:rPr>
              <a:t>Note the presence of GOBLET CELLS</a:t>
            </a:r>
          </a:p>
        </p:txBody>
      </p:sp>
    </p:spTree>
    <p:extLst>
      <p:ext uri="{BB962C8B-B14F-4D97-AF65-F5344CB8AC3E}">
        <p14:creationId xmlns:p14="http://schemas.microsoft.com/office/powerpoint/2010/main" val="828572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8000" y="1200150"/>
            <a:ext cx="7035800" cy="5276850"/>
          </a:xfrm>
          <a:prstGeom prst="rect">
            <a:avLst/>
          </a:prstGeom>
        </p:spPr>
      </p:pic>
      <p:sp>
        <p:nvSpPr>
          <p:cNvPr id="3" name="TextBox 2"/>
          <p:cNvSpPr txBox="1"/>
          <p:nvPr/>
        </p:nvSpPr>
        <p:spPr>
          <a:xfrm>
            <a:off x="2438400" y="147935"/>
            <a:ext cx="4822805" cy="461665"/>
          </a:xfrm>
          <a:prstGeom prst="rect">
            <a:avLst/>
          </a:prstGeom>
          <a:noFill/>
        </p:spPr>
        <p:txBody>
          <a:bodyPr wrap="none" rtlCol="0">
            <a:spAutoFit/>
          </a:bodyPr>
          <a:lstStyle/>
          <a:p>
            <a:r>
              <a:rPr lang="en-US" sz="2400" dirty="0">
                <a:solidFill>
                  <a:srgbClr val="0000FF"/>
                </a:solidFill>
              </a:rPr>
              <a:t>STRATIFIED SQUAMOUS EPITHELIUM</a:t>
            </a:r>
          </a:p>
        </p:txBody>
      </p:sp>
    </p:spTree>
    <p:extLst>
      <p:ext uri="{BB962C8B-B14F-4D97-AF65-F5344CB8AC3E}">
        <p14:creationId xmlns:p14="http://schemas.microsoft.com/office/powerpoint/2010/main" val="4085626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2400"/>
            <a:ext cx="4114800" cy="1107996"/>
          </a:xfrm>
          <a:prstGeom prst="rect">
            <a:avLst/>
          </a:prstGeom>
          <a:noFill/>
        </p:spPr>
        <p:txBody>
          <a:bodyPr wrap="square" rtlCol="0">
            <a:spAutoFit/>
          </a:bodyPr>
          <a:lstStyle/>
          <a:p>
            <a:pPr algn="ctr"/>
            <a:r>
              <a:rPr lang="en-US" u="sng" dirty="0"/>
              <a:t>Keratinized, stratified </a:t>
            </a:r>
            <a:r>
              <a:rPr lang="en-US" u="sng" dirty="0" err="1"/>
              <a:t>squamous</a:t>
            </a:r>
            <a:r>
              <a:rPr lang="en-US" u="sng" dirty="0"/>
              <a:t> epithelia</a:t>
            </a:r>
            <a:r>
              <a:rPr lang="en-US" dirty="0"/>
              <a:t>:</a:t>
            </a:r>
          </a:p>
          <a:p>
            <a:pPr algn="ctr"/>
            <a:r>
              <a:rPr lang="en-US" sz="1600" dirty="0"/>
              <a:t>Many layers of cells, lower cells are alive and dividing, upper cells are dead and filled with keratin, CANNOT SEE NUCLEI</a:t>
            </a:r>
          </a:p>
        </p:txBody>
      </p:sp>
      <p:sp>
        <p:nvSpPr>
          <p:cNvPr id="5" name="TextBox 4"/>
          <p:cNvSpPr txBox="1"/>
          <p:nvPr/>
        </p:nvSpPr>
        <p:spPr>
          <a:xfrm>
            <a:off x="5105399" y="228600"/>
            <a:ext cx="4267201" cy="892552"/>
          </a:xfrm>
          <a:prstGeom prst="rect">
            <a:avLst/>
          </a:prstGeom>
          <a:noFill/>
        </p:spPr>
        <p:txBody>
          <a:bodyPr wrap="square" rtlCol="0">
            <a:spAutoFit/>
          </a:bodyPr>
          <a:lstStyle/>
          <a:p>
            <a:pPr algn="ctr"/>
            <a:r>
              <a:rPr lang="en-US" u="sng" dirty="0"/>
              <a:t>Non-keratinized stratified </a:t>
            </a:r>
            <a:r>
              <a:rPr lang="en-US" u="sng" dirty="0" err="1"/>
              <a:t>squamous</a:t>
            </a:r>
            <a:r>
              <a:rPr lang="en-US" u="sng" dirty="0"/>
              <a:t> epithelia</a:t>
            </a:r>
            <a:r>
              <a:rPr lang="en-US" dirty="0"/>
              <a:t>:</a:t>
            </a:r>
          </a:p>
          <a:p>
            <a:pPr algn="ctr"/>
            <a:r>
              <a:rPr lang="en-US" sz="1600" dirty="0"/>
              <a:t>Many layers of cells, all alive, CAN SEE NUCLEI</a:t>
            </a:r>
          </a:p>
        </p:txBody>
      </p:sp>
      <p:pic>
        <p:nvPicPr>
          <p:cNvPr id="1030" name="Picture 6" descr="https://www.researchgate.net/publication/49942221/figure/fig1/AS:601589702221840@1520441570480/The-non-keratinized-stratified-squamous-epithelium-of-the-tongue-dorsum-displaying-the.png">
            <a:extLst>
              <a:ext uri="{FF2B5EF4-FFF2-40B4-BE49-F238E27FC236}">
                <a16:creationId xmlns:a16="http://schemas.microsoft.com/office/drawing/2014/main" id="{3D991A97-8671-314F-A816-332676553C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252" y="1804993"/>
            <a:ext cx="403602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EA450F1-A507-8840-B54A-A3F2F4110A7C}"/>
              </a:ext>
            </a:extLst>
          </p:cNvPr>
          <p:cNvPicPr>
            <a:picLocks noChangeAspect="1"/>
          </p:cNvPicPr>
          <p:nvPr/>
        </p:nvPicPr>
        <p:blipFill>
          <a:blip r:embed="rId3"/>
          <a:stretch>
            <a:fillRect/>
          </a:stretch>
        </p:blipFill>
        <p:spPr>
          <a:xfrm>
            <a:off x="186728" y="1676400"/>
            <a:ext cx="4343400" cy="3478181"/>
          </a:xfrm>
          <a:prstGeom prst="rect">
            <a:avLst/>
          </a:prstGeom>
        </p:spPr>
      </p:pic>
    </p:spTree>
    <p:extLst>
      <p:ext uri="{BB962C8B-B14F-4D97-AF65-F5344CB8AC3E}">
        <p14:creationId xmlns:p14="http://schemas.microsoft.com/office/powerpoint/2010/main" val="14625070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352800"/>
            <a:ext cx="4942937" cy="3289300"/>
          </a:xfrm>
          <a:prstGeom prst="rect">
            <a:avLst/>
          </a:prstGeom>
        </p:spPr>
      </p:pic>
      <p:pic>
        <p:nvPicPr>
          <p:cNvPr id="3" name="Picture 2"/>
          <p:cNvPicPr>
            <a:picLocks noChangeAspect="1"/>
          </p:cNvPicPr>
          <p:nvPr/>
        </p:nvPicPr>
        <p:blipFill>
          <a:blip r:embed="rId3"/>
          <a:stretch>
            <a:fillRect/>
          </a:stretch>
        </p:blipFill>
        <p:spPr>
          <a:xfrm>
            <a:off x="3962400" y="457200"/>
            <a:ext cx="5029200" cy="3991429"/>
          </a:xfrm>
          <a:prstGeom prst="rect">
            <a:avLst/>
          </a:prstGeom>
        </p:spPr>
      </p:pic>
      <p:sp>
        <p:nvSpPr>
          <p:cNvPr id="4" name="TextBox 3"/>
          <p:cNvSpPr txBox="1"/>
          <p:nvPr/>
        </p:nvSpPr>
        <p:spPr>
          <a:xfrm>
            <a:off x="304800" y="1447800"/>
            <a:ext cx="3452412" cy="400110"/>
          </a:xfrm>
          <a:prstGeom prst="rect">
            <a:avLst/>
          </a:prstGeom>
          <a:noFill/>
        </p:spPr>
        <p:txBody>
          <a:bodyPr wrap="none" rtlCol="0">
            <a:spAutoFit/>
          </a:bodyPr>
          <a:lstStyle/>
          <a:p>
            <a:r>
              <a:rPr lang="en-US" sz="2000" dirty="0">
                <a:solidFill>
                  <a:srgbClr val="0000FF"/>
                </a:solidFill>
              </a:rPr>
              <a:t>Stratified squamous epithelium</a:t>
            </a:r>
          </a:p>
        </p:txBody>
      </p:sp>
      <p:sp>
        <p:nvSpPr>
          <p:cNvPr id="5" name="TextBox 4"/>
          <p:cNvSpPr txBox="1"/>
          <p:nvPr/>
        </p:nvSpPr>
        <p:spPr>
          <a:xfrm>
            <a:off x="990600" y="1143000"/>
            <a:ext cx="1855421" cy="400110"/>
          </a:xfrm>
          <a:prstGeom prst="rect">
            <a:avLst/>
          </a:prstGeom>
          <a:noFill/>
        </p:spPr>
        <p:txBody>
          <a:bodyPr wrap="none" rtlCol="0">
            <a:spAutoFit/>
          </a:bodyPr>
          <a:lstStyle/>
          <a:p>
            <a:r>
              <a:rPr lang="en-US" sz="2000" dirty="0">
                <a:solidFill>
                  <a:srgbClr val="0000FF"/>
                </a:solidFill>
              </a:rPr>
              <a:t>Non-keratinized</a:t>
            </a:r>
          </a:p>
        </p:txBody>
      </p:sp>
    </p:spTree>
    <p:extLst>
      <p:ext uri="{BB962C8B-B14F-4D97-AF65-F5344CB8AC3E}">
        <p14:creationId xmlns:p14="http://schemas.microsoft.com/office/powerpoint/2010/main" val="3423622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1-08_the_bodys_structu_c.jpg"/>
          <p:cNvPicPr>
            <a:picLocks noChangeAspect="1"/>
          </p:cNvPicPr>
          <p:nvPr/>
        </p:nvPicPr>
        <p:blipFill>
          <a:blip r:embed="rId2" cstate="print"/>
          <a:stretch>
            <a:fillRect/>
          </a:stretch>
        </p:blipFill>
        <p:spPr>
          <a:xfrm>
            <a:off x="228600" y="990600"/>
            <a:ext cx="3371088" cy="5018990"/>
          </a:xfrm>
          <a:prstGeom prst="rect">
            <a:avLst/>
          </a:prstGeom>
        </p:spPr>
      </p:pic>
      <p:sp>
        <p:nvSpPr>
          <p:cNvPr id="4" name="TextBox 3"/>
          <p:cNvSpPr txBox="1"/>
          <p:nvPr/>
        </p:nvSpPr>
        <p:spPr>
          <a:xfrm>
            <a:off x="2286000" y="228600"/>
            <a:ext cx="4097788" cy="400110"/>
          </a:xfrm>
          <a:prstGeom prst="rect">
            <a:avLst/>
          </a:prstGeom>
          <a:noFill/>
        </p:spPr>
        <p:txBody>
          <a:bodyPr wrap="none" rtlCol="0">
            <a:spAutoFit/>
          </a:bodyPr>
          <a:lstStyle/>
          <a:p>
            <a:r>
              <a:rPr lang="en-US" sz="2000" dirty="0"/>
              <a:t>Structural hierarchy in human biology</a:t>
            </a:r>
          </a:p>
        </p:txBody>
      </p:sp>
      <p:sp>
        <p:nvSpPr>
          <p:cNvPr id="5" name="TextBox 4"/>
          <p:cNvSpPr txBox="1"/>
          <p:nvPr/>
        </p:nvSpPr>
        <p:spPr>
          <a:xfrm>
            <a:off x="5257800" y="1066800"/>
            <a:ext cx="3692486" cy="4801314"/>
          </a:xfrm>
          <a:prstGeom prst="rect">
            <a:avLst/>
          </a:prstGeom>
          <a:noFill/>
        </p:spPr>
        <p:txBody>
          <a:bodyPr wrap="none" rtlCol="0">
            <a:spAutoFit/>
          </a:bodyPr>
          <a:lstStyle/>
          <a:p>
            <a:r>
              <a:rPr lang="en-US" dirty="0"/>
              <a:t>Human Body</a:t>
            </a:r>
          </a:p>
          <a:p>
            <a:endParaRPr lang="en-US" dirty="0"/>
          </a:p>
          <a:p>
            <a:r>
              <a:rPr lang="en-US" dirty="0"/>
              <a:t>Organ system (cardiovascular system)</a:t>
            </a:r>
          </a:p>
          <a:p>
            <a:endParaRPr lang="en-US" dirty="0"/>
          </a:p>
          <a:p>
            <a:r>
              <a:rPr lang="en-US" dirty="0"/>
              <a:t>Organ (Heart)</a:t>
            </a:r>
          </a:p>
          <a:p>
            <a:endParaRPr lang="en-US" dirty="0"/>
          </a:p>
          <a:p>
            <a:r>
              <a:rPr lang="en-US" dirty="0"/>
              <a:t>Tissue (cardiac muscle)</a:t>
            </a:r>
          </a:p>
          <a:p>
            <a:endParaRPr lang="en-US" dirty="0"/>
          </a:p>
          <a:p>
            <a:r>
              <a:rPr lang="en-US" dirty="0"/>
              <a:t>Cells (</a:t>
            </a:r>
            <a:r>
              <a:rPr lang="en-US" dirty="0" err="1"/>
              <a:t>cardiomyocytes</a:t>
            </a:r>
            <a:r>
              <a:rPr lang="en-US" dirty="0"/>
              <a:t>)</a:t>
            </a:r>
          </a:p>
          <a:p>
            <a:endParaRPr lang="en-US" dirty="0"/>
          </a:p>
          <a:p>
            <a:r>
              <a:rPr lang="en-US" dirty="0"/>
              <a:t>Organelles (nucleus, ribosome)</a:t>
            </a:r>
          </a:p>
          <a:p>
            <a:endParaRPr lang="en-US" dirty="0"/>
          </a:p>
          <a:p>
            <a:r>
              <a:rPr lang="en-US" dirty="0"/>
              <a:t>Macromolecule (Protein, DNA)</a:t>
            </a:r>
          </a:p>
          <a:p>
            <a:endParaRPr lang="en-US" dirty="0"/>
          </a:p>
          <a:p>
            <a:r>
              <a:rPr lang="en-US" dirty="0"/>
              <a:t>Molecule (amino acid)</a:t>
            </a:r>
          </a:p>
          <a:p>
            <a:endParaRPr lang="en-US" dirty="0"/>
          </a:p>
          <a:p>
            <a:r>
              <a:rPr lang="en-US" dirty="0"/>
              <a:t>Atom (nitrogen, carbon, oxygen)</a:t>
            </a:r>
          </a:p>
        </p:txBody>
      </p:sp>
      <p:sp>
        <p:nvSpPr>
          <p:cNvPr id="6" name="TextBox 5"/>
          <p:cNvSpPr txBox="1"/>
          <p:nvPr/>
        </p:nvSpPr>
        <p:spPr>
          <a:xfrm>
            <a:off x="3733800" y="5638800"/>
            <a:ext cx="970779" cy="369332"/>
          </a:xfrm>
          <a:prstGeom prst="rect">
            <a:avLst/>
          </a:prstGeom>
          <a:noFill/>
        </p:spPr>
        <p:txBody>
          <a:bodyPr wrap="none" rtlCol="0">
            <a:spAutoFit/>
          </a:bodyPr>
          <a:lstStyle/>
          <a:p>
            <a:r>
              <a:rPr lang="en-US" i="1" dirty="0">
                <a:solidFill>
                  <a:schemeClr val="tx2"/>
                </a:solidFill>
              </a:rPr>
              <a:t>Smallest</a:t>
            </a:r>
          </a:p>
        </p:txBody>
      </p:sp>
      <p:sp>
        <p:nvSpPr>
          <p:cNvPr id="7" name="TextBox 6"/>
          <p:cNvSpPr txBox="1"/>
          <p:nvPr/>
        </p:nvSpPr>
        <p:spPr>
          <a:xfrm>
            <a:off x="3657600" y="914400"/>
            <a:ext cx="1447799" cy="646331"/>
          </a:xfrm>
          <a:prstGeom prst="rect">
            <a:avLst/>
          </a:prstGeom>
          <a:noFill/>
        </p:spPr>
        <p:txBody>
          <a:bodyPr wrap="square" rtlCol="0">
            <a:spAutoFit/>
          </a:bodyPr>
          <a:lstStyle/>
          <a:p>
            <a:r>
              <a:rPr lang="en-US" i="1" dirty="0">
                <a:solidFill>
                  <a:schemeClr val="tx2"/>
                </a:solidFill>
              </a:rPr>
              <a:t>Biggest, most complex</a:t>
            </a:r>
          </a:p>
        </p:txBody>
      </p:sp>
      <p:sp>
        <p:nvSpPr>
          <p:cNvPr id="8" name="Up Arrow 7"/>
          <p:cNvSpPr/>
          <p:nvPr/>
        </p:nvSpPr>
        <p:spPr>
          <a:xfrm>
            <a:off x="4038600" y="1752600"/>
            <a:ext cx="457200" cy="3657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029200" y="3276600"/>
            <a:ext cx="3810000" cy="2895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400800" y="6248400"/>
            <a:ext cx="891591" cy="369332"/>
          </a:xfrm>
          <a:prstGeom prst="rect">
            <a:avLst/>
          </a:prstGeom>
          <a:noFill/>
        </p:spPr>
        <p:txBody>
          <a:bodyPr wrap="none" rtlCol="0">
            <a:spAutoFit/>
          </a:bodyPr>
          <a:lstStyle/>
          <a:p>
            <a:r>
              <a:rPr lang="en-US" dirty="0"/>
              <a:t>DONE!!</a:t>
            </a:r>
          </a:p>
        </p:txBody>
      </p:sp>
      <p:sp>
        <p:nvSpPr>
          <p:cNvPr id="11" name="5-Point Star 10"/>
          <p:cNvSpPr/>
          <p:nvPr/>
        </p:nvSpPr>
        <p:spPr>
          <a:xfrm>
            <a:off x="7620000" y="2743200"/>
            <a:ext cx="304800"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04800"/>
            <a:ext cx="5562490" cy="461665"/>
          </a:xfrm>
          <a:prstGeom prst="rect">
            <a:avLst/>
          </a:prstGeom>
          <a:noFill/>
        </p:spPr>
        <p:txBody>
          <a:bodyPr wrap="none" rtlCol="0">
            <a:spAutoFit/>
          </a:bodyPr>
          <a:lstStyle/>
          <a:p>
            <a:r>
              <a:rPr lang="en-US" sz="2400" dirty="0">
                <a:solidFill>
                  <a:srgbClr val="0000FF"/>
                </a:solidFill>
              </a:rPr>
              <a:t>Keratinized stratified squamous epithelium</a:t>
            </a:r>
          </a:p>
        </p:txBody>
      </p:sp>
      <p:pic>
        <p:nvPicPr>
          <p:cNvPr id="3" name="Picture 2"/>
          <p:cNvPicPr>
            <a:picLocks noChangeAspect="1"/>
          </p:cNvPicPr>
          <p:nvPr/>
        </p:nvPicPr>
        <p:blipFill>
          <a:blip r:embed="rId2"/>
          <a:stretch>
            <a:fillRect/>
          </a:stretch>
        </p:blipFill>
        <p:spPr>
          <a:xfrm>
            <a:off x="30887" y="838200"/>
            <a:ext cx="4769713" cy="3352800"/>
          </a:xfrm>
          <a:prstGeom prst="rect">
            <a:avLst/>
          </a:prstGeom>
        </p:spPr>
      </p:pic>
      <p:pic>
        <p:nvPicPr>
          <p:cNvPr id="4" name="Picture 3"/>
          <p:cNvPicPr>
            <a:picLocks noChangeAspect="1"/>
          </p:cNvPicPr>
          <p:nvPr/>
        </p:nvPicPr>
        <p:blipFill>
          <a:blip r:embed="rId3"/>
          <a:stretch>
            <a:fillRect/>
          </a:stretch>
        </p:blipFill>
        <p:spPr>
          <a:xfrm>
            <a:off x="4648200" y="3352800"/>
            <a:ext cx="4343400" cy="3478181"/>
          </a:xfrm>
          <a:prstGeom prst="rect">
            <a:avLst/>
          </a:prstGeom>
        </p:spPr>
      </p:pic>
      <p:sp>
        <p:nvSpPr>
          <p:cNvPr id="5" name="TextBox 4"/>
          <p:cNvSpPr txBox="1"/>
          <p:nvPr/>
        </p:nvSpPr>
        <p:spPr>
          <a:xfrm>
            <a:off x="5962232" y="1252522"/>
            <a:ext cx="2287806" cy="369332"/>
          </a:xfrm>
          <a:prstGeom prst="rect">
            <a:avLst/>
          </a:prstGeom>
          <a:noFill/>
        </p:spPr>
        <p:txBody>
          <a:bodyPr wrap="none" rtlCol="0">
            <a:spAutoFit/>
          </a:bodyPr>
          <a:lstStyle/>
          <a:p>
            <a:r>
              <a:rPr lang="en-US" dirty="0">
                <a:solidFill>
                  <a:srgbClr val="0000FF"/>
                </a:solidFill>
              </a:rPr>
              <a:t>Dead, keratinized cells</a:t>
            </a:r>
          </a:p>
        </p:txBody>
      </p:sp>
      <p:sp>
        <p:nvSpPr>
          <p:cNvPr id="6" name="Right Arrow 5"/>
          <p:cNvSpPr/>
          <p:nvPr/>
        </p:nvSpPr>
        <p:spPr>
          <a:xfrm rot="5144423">
            <a:off x="6557926" y="2682619"/>
            <a:ext cx="2124147" cy="14743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ight Arrow 6"/>
          <p:cNvSpPr/>
          <p:nvPr/>
        </p:nvSpPr>
        <p:spPr>
          <a:xfrm rot="10800000" flipV="1">
            <a:off x="4876800" y="1524000"/>
            <a:ext cx="10668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375900" y="5415835"/>
            <a:ext cx="1184940" cy="369332"/>
          </a:xfrm>
          <a:prstGeom prst="rect">
            <a:avLst/>
          </a:prstGeom>
          <a:noFill/>
        </p:spPr>
        <p:txBody>
          <a:bodyPr wrap="none" rtlCol="0">
            <a:spAutoFit/>
          </a:bodyPr>
          <a:lstStyle/>
          <a:p>
            <a:r>
              <a:rPr lang="en-US" dirty="0">
                <a:solidFill>
                  <a:srgbClr val="0000FF"/>
                </a:solidFill>
              </a:rPr>
              <a:t>Living cells</a:t>
            </a:r>
          </a:p>
        </p:txBody>
      </p:sp>
      <p:cxnSp>
        <p:nvCxnSpPr>
          <p:cNvPr id="12" name="Straight Arrow Connector 11"/>
          <p:cNvCxnSpPr/>
          <p:nvPr/>
        </p:nvCxnSpPr>
        <p:spPr>
          <a:xfrm flipV="1">
            <a:off x="1676400" y="2667000"/>
            <a:ext cx="1828800" cy="2590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2895600" y="5410200"/>
            <a:ext cx="2590800" cy="152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5881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8000" y="381000"/>
            <a:ext cx="8128000" cy="6096000"/>
          </a:xfrm>
          <a:prstGeom prst="rect">
            <a:avLst/>
          </a:prstGeom>
        </p:spPr>
      </p:pic>
    </p:spTree>
    <p:extLst>
      <p:ext uri="{BB962C8B-B14F-4D97-AF65-F5344CB8AC3E}">
        <p14:creationId xmlns:p14="http://schemas.microsoft.com/office/powerpoint/2010/main" val="491136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5-11_allantoic_duct_of_c.jpg"/>
          <p:cNvPicPr>
            <a:picLocks noChangeAspect="1"/>
          </p:cNvPicPr>
          <p:nvPr/>
        </p:nvPicPr>
        <p:blipFill>
          <a:blip r:embed="rId3" cstate="print"/>
          <a:srcRect b="10000"/>
          <a:stretch>
            <a:fillRect/>
          </a:stretch>
        </p:blipFill>
        <p:spPr>
          <a:xfrm>
            <a:off x="381000" y="609600"/>
            <a:ext cx="3810000" cy="5501073"/>
          </a:xfrm>
          <a:prstGeom prst="rect">
            <a:avLst/>
          </a:prstGeom>
        </p:spPr>
      </p:pic>
      <p:sp>
        <p:nvSpPr>
          <p:cNvPr id="5" name="TextBox 4"/>
          <p:cNvSpPr txBox="1"/>
          <p:nvPr/>
        </p:nvSpPr>
        <p:spPr>
          <a:xfrm>
            <a:off x="4267200" y="1219200"/>
            <a:ext cx="4648200" cy="3139321"/>
          </a:xfrm>
          <a:prstGeom prst="rect">
            <a:avLst/>
          </a:prstGeom>
          <a:noFill/>
        </p:spPr>
        <p:txBody>
          <a:bodyPr wrap="square" rtlCol="0" anchor="t">
            <a:spAutoFit/>
          </a:bodyPr>
          <a:lstStyle/>
          <a:p>
            <a:pPr algn="ctr"/>
            <a:r>
              <a:rPr lang="en-US" u="sng" dirty="0"/>
              <a:t>Transitional epithelium:</a:t>
            </a:r>
          </a:p>
          <a:p>
            <a:pPr algn="ctr"/>
            <a:r>
              <a:rPr lang="en-US" dirty="0"/>
              <a:t>Cells are alive and overlapping, may appear single layer when tissue is stretched</a:t>
            </a:r>
          </a:p>
          <a:p>
            <a:pPr algn="ctr"/>
            <a:endParaRPr lang="en-US" dirty="0"/>
          </a:p>
          <a:p>
            <a:pPr algn="ctr"/>
            <a:endParaRPr lang="en-US" dirty="0"/>
          </a:p>
          <a:p>
            <a:pPr>
              <a:buFontTx/>
              <a:buChar char="-"/>
            </a:pPr>
            <a:r>
              <a:rPr lang="en-US" dirty="0"/>
              <a:t>Found in tissues that need to stretch on a regular basis</a:t>
            </a:r>
          </a:p>
          <a:p>
            <a:pPr>
              <a:buFontTx/>
              <a:buChar char="-"/>
            </a:pPr>
            <a:endParaRPr lang="en-US" dirty="0"/>
          </a:p>
          <a:p>
            <a:pPr>
              <a:buFontTx/>
              <a:buChar char="-"/>
            </a:pPr>
            <a:r>
              <a:rPr lang="en-US" dirty="0"/>
              <a:t>Have a </a:t>
            </a:r>
            <a:r>
              <a:rPr lang="en-US" dirty="0" err="1"/>
              <a:t>cuboidal</a:t>
            </a:r>
            <a:r>
              <a:rPr lang="en-US" dirty="0"/>
              <a:t> appearance in a relaxed tissue but “TRANSITION” to a </a:t>
            </a:r>
            <a:r>
              <a:rPr lang="en-US" dirty="0" err="1"/>
              <a:t>squamous</a:t>
            </a:r>
            <a:r>
              <a:rPr lang="en-US" dirty="0"/>
              <a:t> appearance when stretched</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789325"/>
            <a:ext cx="7696200" cy="3477875"/>
          </a:xfrm>
          <a:prstGeom prst="rect">
            <a:avLst/>
          </a:prstGeom>
          <a:noFill/>
        </p:spPr>
        <p:txBody>
          <a:bodyPr wrap="square" rtlCol="0">
            <a:spAutoFit/>
          </a:bodyPr>
          <a:lstStyle/>
          <a:p>
            <a:pPr algn="ctr"/>
            <a:r>
              <a:rPr lang="en-US" sz="2000" dirty="0"/>
              <a:t>Tips to identifying and classifying epithelial tissues</a:t>
            </a:r>
          </a:p>
          <a:p>
            <a:endParaRPr lang="en-US" sz="2000" dirty="0"/>
          </a:p>
          <a:p>
            <a:endParaRPr lang="en-US" sz="2000" dirty="0"/>
          </a:p>
          <a:p>
            <a:pPr marL="342900" indent="-342900">
              <a:buFont typeface="+mj-lt"/>
              <a:buAutoNum type="arabicPeriod"/>
            </a:pPr>
            <a:r>
              <a:rPr lang="en-US" sz="2000" dirty="0"/>
              <a:t>Identify the number of layers of cells</a:t>
            </a:r>
          </a:p>
          <a:p>
            <a:pPr marL="342900" indent="-342900">
              <a:buFont typeface="+mj-lt"/>
              <a:buAutoNum type="arabicPeriod"/>
            </a:pPr>
            <a:endParaRPr lang="en-US" sz="2000" dirty="0"/>
          </a:p>
          <a:p>
            <a:pPr marL="342900" indent="-342900">
              <a:buFont typeface="+mj-lt"/>
              <a:buAutoNum type="arabicPeriod"/>
            </a:pPr>
            <a:r>
              <a:rPr lang="en-US" sz="2000" dirty="0"/>
              <a:t>Classify the shape of the cells</a:t>
            </a:r>
          </a:p>
          <a:p>
            <a:pPr marL="342900" indent="-342900">
              <a:buFont typeface="+mj-lt"/>
              <a:buAutoNum type="arabicPeriod"/>
            </a:pPr>
            <a:endParaRPr lang="en-US" sz="2000" dirty="0"/>
          </a:p>
          <a:p>
            <a:pPr marL="342900" indent="-342900">
              <a:buFont typeface="+mj-lt"/>
              <a:buAutoNum type="arabicPeriod"/>
            </a:pPr>
            <a:r>
              <a:rPr lang="en-US" sz="2000" dirty="0"/>
              <a:t>Number of layers and shape of cell tells you the name of the tissue</a:t>
            </a:r>
          </a:p>
          <a:p>
            <a:pPr marL="800100" lvl="1" indent="-342900">
              <a:buFont typeface="Arial" pitchFamily="34" charset="0"/>
              <a:buChar char="•"/>
            </a:pPr>
            <a:r>
              <a:rPr lang="en-US" sz="2000" dirty="0"/>
              <a:t>Stratified </a:t>
            </a:r>
            <a:r>
              <a:rPr lang="en-US" sz="2000" dirty="0" err="1"/>
              <a:t>sqaumous</a:t>
            </a:r>
            <a:r>
              <a:rPr lang="en-US" sz="2000" dirty="0"/>
              <a:t> (SEVERAL LAYERS of THIN, FLAT cells)</a:t>
            </a:r>
          </a:p>
          <a:p>
            <a:pPr marL="800100" lvl="1" indent="-342900">
              <a:buFont typeface="Arial" pitchFamily="34" charset="0"/>
              <a:buChar char="•"/>
            </a:pPr>
            <a:r>
              <a:rPr lang="en-US" sz="2000" dirty="0"/>
              <a:t> Simple </a:t>
            </a:r>
            <a:r>
              <a:rPr lang="en-US" sz="2000" dirty="0" err="1"/>
              <a:t>cuboidal</a:t>
            </a:r>
            <a:r>
              <a:rPr lang="en-US" sz="2000" dirty="0"/>
              <a:t> (ONE LAYER of CUBE-SHAPED cells)</a:t>
            </a:r>
          </a:p>
          <a:p>
            <a:pPr marL="800100" lvl="1" indent="-342900">
              <a:buFont typeface="Arial" pitchFamily="34" charset="0"/>
              <a:buChar char="•"/>
            </a:pPr>
            <a:r>
              <a:rPr lang="en-US" sz="2000" dirty="0"/>
              <a:t>Etc….</a:t>
            </a:r>
          </a:p>
        </p:txBody>
      </p:sp>
      <p:sp>
        <p:nvSpPr>
          <p:cNvPr id="3" name="TextBox 2"/>
          <p:cNvSpPr txBox="1"/>
          <p:nvPr/>
        </p:nvSpPr>
        <p:spPr>
          <a:xfrm>
            <a:off x="533400" y="4800600"/>
            <a:ext cx="8169276" cy="707886"/>
          </a:xfrm>
          <a:prstGeom prst="rect">
            <a:avLst/>
          </a:prstGeom>
          <a:noFill/>
          <a:ln>
            <a:solidFill>
              <a:schemeClr val="tx2"/>
            </a:solidFill>
          </a:ln>
        </p:spPr>
        <p:txBody>
          <a:bodyPr wrap="square" rtlCol="0">
            <a:spAutoFit/>
          </a:bodyPr>
          <a:lstStyle/>
          <a:p>
            <a:r>
              <a:rPr lang="en-US" sz="2000" i="1" dirty="0">
                <a:solidFill>
                  <a:srgbClr val="FF0000"/>
                </a:solidFill>
              </a:rPr>
              <a:t>Since epithelial tissues are often found lining  something you will typically see epithelial tissues next to open spaces (white space on a microscope slide)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76200"/>
            <a:ext cx="7924800" cy="1477328"/>
          </a:xfrm>
          <a:prstGeom prst="rect">
            <a:avLst/>
          </a:prstGeom>
          <a:noFill/>
        </p:spPr>
        <p:txBody>
          <a:bodyPr wrap="square" rtlCol="0">
            <a:spAutoFit/>
          </a:bodyPr>
          <a:lstStyle/>
          <a:p>
            <a:pPr algn="ctr"/>
            <a:r>
              <a:rPr lang="en-US" dirty="0"/>
              <a:t>Connective Tissue</a:t>
            </a:r>
          </a:p>
          <a:p>
            <a:pPr algn="ctr"/>
            <a:endParaRPr lang="en-US" dirty="0"/>
          </a:p>
          <a:p>
            <a:pPr algn="ctr"/>
            <a:r>
              <a:rPr lang="en-US" dirty="0"/>
              <a:t>Tissue derived from the mesoderm that provides protection and support for the body and its organs, often composed of dense fibers, large amount of extracellular material with relatively few cells</a:t>
            </a:r>
          </a:p>
        </p:txBody>
      </p:sp>
      <p:sp>
        <p:nvSpPr>
          <p:cNvPr id="3" name="TextBox 2"/>
          <p:cNvSpPr txBox="1"/>
          <p:nvPr/>
        </p:nvSpPr>
        <p:spPr>
          <a:xfrm>
            <a:off x="304800" y="1676400"/>
            <a:ext cx="8610600" cy="4524316"/>
          </a:xfrm>
          <a:prstGeom prst="rect">
            <a:avLst/>
          </a:prstGeom>
          <a:noFill/>
        </p:spPr>
        <p:txBody>
          <a:bodyPr wrap="square" rtlCol="0">
            <a:spAutoFit/>
          </a:bodyPr>
          <a:lstStyle/>
          <a:p>
            <a:r>
              <a:rPr lang="en-US" dirty="0"/>
              <a:t>Major Functions:</a:t>
            </a:r>
          </a:p>
          <a:p>
            <a:pPr marL="342900" indent="-342900">
              <a:buFont typeface="+mj-lt"/>
              <a:buAutoNum type="arabicPeriod"/>
            </a:pPr>
            <a:r>
              <a:rPr lang="en-US" dirty="0"/>
              <a:t>Connection – connective tissue binds bones to muscle (tendons), bones to other bones (ligaments) and keeps organs in place</a:t>
            </a:r>
          </a:p>
          <a:p>
            <a:pPr marL="342900" indent="-342900">
              <a:buFont typeface="+mj-lt"/>
              <a:buAutoNum type="arabicPeriod"/>
            </a:pPr>
            <a:r>
              <a:rPr lang="en-US" dirty="0"/>
              <a:t>Support – bones help support the weight of the body, cartilage supports structures like the nose and ear</a:t>
            </a:r>
          </a:p>
          <a:p>
            <a:pPr marL="342900" indent="-342900">
              <a:buFont typeface="+mj-lt"/>
              <a:buAutoNum type="arabicPeriod"/>
            </a:pPr>
            <a:r>
              <a:rPr lang="en-US" dirty="0"/>
              <a:t>Protection – </a:t>
            </a:r>
          </a:p>
          <a:p>
            <a:pPr marL="800100" lvl="1" indent="-342900">
              <a:buFont typeface="Arial" pitchFamily="34" charset="0"/>
              <a:buChar char="•"/>
            </a:pPr>
            <a:r>
              <a:rPr lang="en-US" dirty="0">
                <a:solidFill>
                  <a:srgbClr val="FF0000"/>
                </a:solidFill>
              </a:rPr>
              <a:t>Physical</a:t>
            </a:r>
            <a:r>
              <a:rPr lang="en-US" dirty="0"/>
              <a:t>- delicate organs like the brain, kidneys, eyes, etc… are often surrounded by bone and adipose tissue for protection</a:t>
            </a:r>
          </a:p>
          <a:p>
            <a:pPr marL="800100" lvl="1" indent="-342900">
              <a:buFont typeface="Arial" pitchFamily="34" charset="0"/>
              <a:buChar char="•"/>
            </a:pPr>
            <a:r>
              <a:rPr lang="en-US" dirty="0">
                <a:solidFill>
                  <a:srgbClr val="FF0000"/>
                </a:solidFill>
              </a:rPr>
              <a:t>Immune </a:t>
            </a:r>
            <a:r>
              <a:rPr lang="en-US" dirty="0"/>
              <a:t>– LEUKOCYTES (white blood cells) and LYMPHATIC organs are connective tissues that protects the body from invasion by bacteria and viruses</a:t>
            </a:r>
          </a:p>
          <a:p>
            <a:pPr marL="342900" indent="-342900">
              <a:buFont typeface="+mj-lt"/>
              <a:buAutoNum type="arabicPeriod"/>
            </a:pPr>
            <a:r>
              <a:rPr lang="en-US" dirty="0"/>
              <a:t>Movement – Bones help move body with help of muscle, muscles attached to bones compress some body cavities</a:t>
            </a:r>
          </a:p>
          <a:p>
            <a:pPr marL="342900" indent="-342900">
              <a:buFont typeface="+mj-lt"/>
              <a:buAutoNum type="arabicPeriod"/>
            </a:pPr>
            <a:r>
              <a:rPr lang="en-US" dirty="0"/>
              <a:t>Storage and heat production – Adipose tissue (Fat) stores energy for later use and preserves/generates heat</a:t>
            </a:r>
          </a:p>
          <a:p>
            <a:pPr marL="342900" indent="-342900">
              <a:buFont typeface="+mj-lt"/>
              <a:buAutoNum type="arabicPeriod"/>
            </a:pPr>
            <a:r>
              <a:rPr lang="en-US" dirty="0"/>
              <a:t>Transport – Blood transports gases, nutrients, waste, hormones to distant parts of the body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0" y="533400"/>
            <a:ext cx="2637069" cy="369332"/>
          </a:xfrm>
          <a:prstGeom prst="rect">
            <a:avLst/>
          </a:prstGeom>
          <a:noFill/>
        </p:spPr>
        <p:txBody>
          <a:bodyPr wrap="none" rtlCol="0">
            <a:spAutoFit/>
          </a:bodyPr>
          <a:lstStyle/>
          <a:p>
            <a:r>
              <a:rPr lang="en-US" dirty="0"/>
              <a:t>Types of connective tissue</a:t>
            </a:r>
          </a:p>
        </p:txBody>
      </p:sp>
      <p:sp>
        <p:nvSpPr>
          <p:cNvPr id="3" name="TextBox 2"/>
          <p:cNvSpPr txBox="1"/>
          <p:nvPr/>
        </p:nvSpPr>
        <p:spPr>
          <a:xfrm>
            <a:off x="609600" y="1600200"/>
            <a:ext cx="8001000" cy="3416320"/>
          </a:xfrm>
          <a:prstGeom prst="rect">
            <a:avLst/>
          </a:prstGeom>
          <a:noFill/>
        </p:spPr>
        <p:txBody>
          <a:bodyPr wrap="square" rtlCol="0">
            <a:spAutoFit/>
          </a:bodyPr>
          <a:lstStyle/>
          <a:p>
            <a:pPr marL="342900" indent="-342900">
              <a:buFont typeface="+mj-lt"/>
              <a:buAutoNum type="arabicPeriod"/>
            </a:pPr>
            <a:r>
              <a:rPr lang="en-US" dirty="0"/>
              <a:t>Fibrous connective tissue – </a:t>
            </a:r>
          </a:p>
          <a:p>
            <a:pPr marL="800100" lvl="1" indent="-342900">
              <a:buFont typeface="Arial" pitchFamily="34" charset="0"/>
              <a:buChar char="•"/>
            </a:pPr>
            <a:r>
              <a:rPr lang="en-US" dirty="0"/>
              <a:t>What most people think of when talking about connective tissue</a:t>
            </a:r>
          </a:p>
          <a:p>
            <a:pPr marL="800100" lvl="1" indent="-342900">
              <a:buFont typeface="Arial" pitchFamily="34" charset="0"/>
              <a:buChar char="•"/>
            </a:pPr>
            <a:r>
              <a:rPr lang="en-US" dirty="0"/>
              <a:t>Ligaments and tendons contain fibrous C.T.</a:t>
            </a:r>
          </a:p>
          <a:p>
            <a:pPr marL="342900" indent="-342900">
              <a:buFont typeface="+mj-lt"/>
              <a:buAutoNum type="arabicPeriod"/>
            </a:pPr>
            <a:r>
              <a:rPr lang="en-US" dirty="0"/>
              <a:t>Cartilage – </a:t>
            </a:r>
          </a:p>
          <a:p>
            <a:pPr marL="800100" lvl="1" indent="-342900">
              <a:buFont typeface="Arial" pitchFamily="34" charset="0"/>
              <a:buChar char="•"/>
            </a:pPr>
            <a:r>
              <a:rPr lang="en-US" dirty="0"/>
              <a:t>Rubbery C.T. that supports nose and ears, found between bones</a:t>
            </a:r>
          </a:p>
          <a:p>
            <a:pPr marL="342900" indent="-342900">
              <a:buFont typeface="+mj-lt"/>
              <a:buAutoNum type="arabicPeriod"/>
            </a:pPr>
            <a:r>
              <a:rPr lang="en-US" dirty="0"/>
              <a:t>Bone – </a:t>
            </a:r>
          </a:p>
          <a:p>
            <a:pPr marL="800100" lvl="1" indent="-342900">
              <a:buFont typeface="Arial" pitchFamily="34" charset="0"/>
              <a:buChar char="•"/>
            </a:pPr>
            <a:r>
              <a:rPr lang="en-US" dirty="0"/>
              <a:t>Rigid C.T. that protects body organs, supports weight of body, helps produce movement</a:t>
            </a:r>
          </a:p>
          <a:p>
            <a:pPr marL="342900" indent="-342900">
              <a:buFont typeface="+mj-lt"/>
              <a:buAutoNum type="arabicPeriod"/>
            </a:pPr>
            <a:r>
              <a:rPr lang="en-US" dirty="0"/>
              <a:t>Blood – </a:t>
            </a:r>
          </a:p>
          <a:p>
            <a:pPr marL="800100" lvl="1" indent="-342900">
              <a:buFont typeface="Arial" pitchFamily="34" charset="0"/>
              <a:buChar char="•"/>
            </a:pPr>
            <a:r>
              <a:rPr lang="en-US" dirty="0"/>
              <a:t>Fluid C.T. that functions to transport materials throughout body, also serves protective immune function through leukocytes</a:t>
            </a:r>
          </a:p>
          <a:p>
            <a:pPr marL="342900" indent="-342900">
              <a:buFont typeface="+mj-lt"/>
              <a:buAutoNum type="arabicPeriod"/>
            </a:pP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0" y="228600"/>
            <a:ext cx="2882328" cy="400110"/>
          </a:xfrm>
          <a:prstGeom prst="rect">
            <a:avLst/>
          </a:prstGeom>
          <a:noFill/>
        </p:spPr>
        <p:txBody>
          <a:bodyPr wrap="none" rtlCol="0">
            <a:spAutoFit/>
          </a:bodyPr>
          <a:lstStyle/>
          <a:p>
            <a:r>
              <a:rPr lang="en-US" sz="2000" dirty="0"/>
              <a:t>Fibrous Connective Tissue</a:t>
            </a:r>
          </a:p>
        </p:txBody>
      </p:sp>
      <p:sp>
        <p:nvSpPr>
          <p:cNvPr id="3" name="TextBox 2"/>
          <p:cNvSpPr txBox="1"/>
          <p:nvPr/>
        </p:nvSpPr>
        <p:spPr>
          <a:xfrm>
            <a:off x="381000" y="1066800"/>
            <a:ext cx="8763001" cy="646331"/>
          </a:xfrm>
          <a:prstGeom prst="rect">
            <a:avLst/>
          </a:prstGeom>
          <a:noFill/>
        </p:spPr>
        <p:txBody>
          <a:bodyPr wrap="square" rtlCol="0">
            <a:spAutoFit/>
          </a:bodyPr>
          <a:lstStyle/>
          <a:p>
            <a:r>
              <a:rPr lang="en-US" dirty="0"/>
              <a:t>A diverse type of C.T. composed of cells, fibers, and ground substance (appears as empty space)</a:t>
            </a:r>
          </a:p>
        </p:txBody>
      </p:sp>
      <p:sp>
        <p:nvSpPr>
          <p:cNvPr id="4" name="TextBox 3"/>
          <p:cNvSpPr txBox="1"/>
          <p:nvPr/>
        </p:nvSpPr>
        <p:spPr>
          <a:xfrm>
            <a:off x="152401" y="1905000"/>
            <a:ext cx="8686800" cy="3416320"/>
          </a:xfrm>
          <a:prstGeom prst="rect">
            <a:avLst/>
          </a:prstGeom>
          <a:noFill/>
        </p:spPr>
        <p:txBody>
          <a:bodyPr wrap="square" rtlCol="0">
            <a:spAutoFit/>
          </a:bodyPr>
          <a:lstStyle/>
          <a:p>
            <a:pPr marL="342900" indent="-342900">
              <a:buFont typeface="+mj-lt"/>
              <a:buAutoNum type="arabicPeriod"/>
            </a:pPr>
            <a:r>
              <a:rPr lang="en-US" dirty="0"/>
              <a:t>Cells – </a:t>
            </a:r>
          </a:p>
          <a:p>
            <a:pPr marL="800100" lvl="1" indent="-342900">
              <a:buFont typeface="Arial" pitchFamily="34" charset="0"/>
              <a:buChar char="•"/>
            </a:pPr>
            <a:r>
              <a:rPr lang="en-US" b="1" dirty="0">
                <a:solidFill>
                  <a:srgbClr val="FF0000"/>
                </a:solidFill>
              </a:rPr>
              <a:t>Fibroblasts – large cells that produce the fibers and ground substance</a:t>
            </a:r>
          </a:p>
          <a:p>
            <a:pPr marL="800100" lvl="1" indent="-342900">
              <a:buFont typeface="Arial" pitchFamily="34" charset="0"/>
              <a:buChar char="•"/>
            </a:pPr>
            <a:endParaRPr lang="en-US" b="1" dirty="0"/>
          </a:p>
          <a:p>
            <a:pPr marL="800100" lvl="1" indent="-342900">
              <a:buFont typeface="Arial" pitchFamily="34" charset="0"/>
              <a:buChar char="•"/>
            </a:pPr>
            <a:r>
              <a:rPr lang="en-US" dirty="0"/>
              <a:t>Leukocytes (WBCs) – important part of immune system that monitors body for 			                  invasion and coordinates immune response</a:t>
            </a:r>
          </a:p>
          <a:p>
            <a:pPr marL="1257300" lvl="2" indent="-342900">
              <a:buFont typeface="Wingdings" charset="2"/>
              <a:buChar char="ü"/>
            </a:pPr>
            <a:r>
              <a:rPr lang="en-US" dirty="0"/>
              <a:t>Lymphocytes produce ANTIBODIES when a bacteria or virus is detected.</a:t>
            </a:r>
          </a:p>
          <a:p>
            <a:pPr marL="2171700" lvl="4" indent="-342900">
              <a:buFont typeface="Courier New"/>
              <a:buChar char="o"/>
            </a:pPr>
            <a:r>
              <a:rPr lang="en-US" dirty="0"/>
              <a:t>Antibodies are proteins that recognize specific proteins on surface of invaders and “flag” them so macrophages can destroy them</a:t>
            </a:r>
          </a:p>
          <a:p>
            <a:pPr marL="1257300" lvl="2" indent="-342900">
              <a:buFont typeface="Wingdings" charset="2"/>
              <a:buChar char="ü"/>
            </a:pPr>
            <a:r>
              <a:rPr lang="en-US" dirty="0"/>
              <a:t>Macrophages – phagocytic cells that look for, engulf, and destroy pathogens</a:t>
            </a:r>
          </a:p>
          <a:p>
            <a:pPr marL="1257300" lvl="2" indent="-342900">
              <a:buFont typeface="Wingdings" charset="2"/>
              <a:buChar char="ü"/>
            </a:pPr>
            <a:endParaRPr lang="en-US" dirty="0"/>
          </a:p>
          <a:p>
            <a:pPr marL="800100" lvl="1" indent="-342900">
              <a:buFont typeface="Arial" pitchFamily="34" charset="0"/>
              <a:buChar char="•"/>
            </a:pPr>
            <a:r>
              <a:rPr lang="en-US" dirty="0" err="1"/>
              <a:t>Adipocytes</a:t>
            </a:r>
            <a:r>
              <a:rPr lang="en-US" dirty="0"/>
              <a:t> – cells designed to store large vacuoles of fat, cellular part of adipose 		     tissue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914400"/>
            <a:ext cx="8001000" cy="4801314"/>
          </a:xfrm>
          <a:prstGeom prst="rect">
            <a:avLst/>
          </a:prstGeom>
          <a:noFill/>
        </p:spPr>
        <p:txBody>
          <a:bodyPr wrap="square" rtlCol="0">
            <a:spAutoFit/>
          </a:bodyPr>
          <a:lstStyle/>
          <a:p>
            <a:pPr marL="342900" indent="-342900">
              <a:buAutoNum type="arabicPeriod" startAt="2"/>
            </a:pPr>
            <a:r>
              <a:rPr lang="en-US" dirty="0"/>
              <a:t>Fibers – </a:t>
            </a:r>
          </a:p>
          <a:p>
            <a:pPr marL="800100" lvl="1" indent="-342900">
              <a:buFont typeface="Arial" pitchFamily="34" charset="0"/>
              <a:buChar char="•"/>
            </a:pPr>
            <a:r>
              <a:rPr lang="en-US" b="1" dirty="0" err="1"/>
              <a:t>Collagenous</a:t>
            </a:r>
            <a:r>
              <a:rPr lang="en-US" dirty="0"/>
              <a:t> – made of a protein called COLLAGEN</a:t>
            </a:r>
          </a:p>
          <a:p>
            <a:pPr marL="1257300" lvl="2" indent="-342900">
              <a:buFont typeface="Wingdings" pitchFamily="2" charset="2"/>
              <a:buChar char="ü"/>
            </a:pPr>
            <a:r>
              <a:rPr lang="en-US" dirty="0"/>
              <a:t>Very strong and flexible</a:t>
            </a:r>
          </a:p>
          <a:p>
            <a:pPr marL="1257300" lvl="2" indent="-342900">
              <a:buFont typeface="Wingdings" pitchFamily="2" charset="2"/>
              <a:buChar char="ü"/>
            </a:pPr>
            <a:r>
              <a:rPr lang="en-US" dirty="0"/>
              <a:t>Major component of tendons and ligaments</a:t>
            </a:r>
          </a:p>
          <a:p>
            <a:pPr marL="800100" lvl="1" indent="-342900">
              <a:buFont typeface="Arial" pitchFamily="34" charset="0"/>
              <a:buChar char="•"/>
            </a:pPr>
            <a:r>
              <a:rPr lang="en-US" b="1" dirty="0"/>
              <a:t>Reticular fibers </a:t>
            </a:r>
            <a:r>
              <a:rPr lang="en-US" dirty="0"/>
              <a:t>– collagen fibers COATED WITH GLYCOPROTEINS</a:t>
            </a:r>
          </a:p>
          <a:p>
            <a:pPr marL="1257300" lvl="2" indent="-342900">
              <a:buFont typeface="Wingdings" pitchFamily="2" charset="2"/>
              <a:buChar char="ü"/>
            </a:pPr>
            <a:r>
              <a:rPr lang="en-US" dirty="0"/>
              <a:t>Found inside several organs for structural support</a:t>
            </a:r>
          </a:p>
          <a:p>
            <a:pPr marL="800100" lvl="1" indent="-342900">
              <a:buFont typeface="Arial" pitchFamily="34" charset="0"/>
              <a:buChar char="•"/>
            </a:pPr>
            <a:r>
              <a:rPr lang="en-US" b="1" dirty="0"/>
              <a:t>Elastic fibers </a:t>
            </a:r>
            <a:r>
              <a:rPr lang="en-US" dirty="0"/>
              <a:t>– Thin fibers made of the protein ELASTIN</a:t>
            </a:r>
          </a:p>
          <a:p>
            <a:pPr marL="1257300" lvl="2" indent="-342900">
              <a:buFont typeface="Wingdings" pitchFamily="2" charset="2"/>
              <a:buChar char="ü"/>
            </a:pPr>
            <a:r>
              <a:rPr lang="en-US" dirty="0" err="1"/>
              <a:t>Elastin</a:t>
            </a:r>
            <a:r>
              <a:rPr lang="en-US" dirty="0"/>
              <a:t> fibers are coiled like a “slinky” and allow the fibers to stretch and then return to normal shape</a:t>
            </a:r>
          </a:p>
          <a:p>
            <a:pPr marL="1257300" lvl="2" indent="-342900">
              <a:buFont typeface="Wingdings" pitchFamily="2" charset="2"/>
              <a:buChar char="ü"/>
            </a:pPr>
            <a:r>
              <a:rPr lang="en-US" dirty="0"/>
              <a:t>Very important for elasticity of skin and lung tissue (makes things stretchy)</a:t>
            </a:r>
          </a:p>
          <a:p>
            <a:pPr marL="1257300" lvl="2" indent="-342900">
              <a:buFont typeface="Wingdings" pitchFamily="2" charset="2"/>
              <a:buChar char="ü"/>
            </a:pPr>
            <a:endParaRPr lang="en-US" dirty="0"/>
          </a:p>
          <a:p>
            <a:pPr marL="342900" indent="-342900">
              <a:buAutoNum type="arabicPeriod" startAt="3"/>
            </a:pPr>
            <a:r>
              <a:rPr lang="en-US" dirty="0"/>
              <a:t>Ground substance – </a:t>
            </a:r>
          </a:p>
          <a:p>
            <a:pPr marL="800100" lvl="1" indent="-342900">
              <a:buFont typeface="Arial" pitchFamily="34" charset="0"/>
              <a:buChar char="•"/>
            </a:pPr>
            <a:r>
              <a:rPr lang="en-US" dirty="0"/>
              <a:t>Fills the space not occupied by fibers and cells</a:t>
            </a:r>
          </a:p>
          <a:p>
            <a:pPr marL="800100" lvl="1" indent="-342900">
              <a:buFont typeface="Arial" pitchFamily="34" charset="0"/>
              <a:buChar char="•"/>
            </a:pPr>
            <a:r>
              <a:rPr lang="en-US" dirty="0"/>
              <a:t>Composed of large carbohydrates, proteoglycans, and glycoproteins</a:t>
            </a:r>
          </a:p>
          <a:p>
            <a:pPr marL="800100" lvl="1" indent="-342900">
              <a:buFont typeface="Arial" pitchFamily="34" charset="0"/>
              <a:buChar char="•"/>
            </a:pPr>
            <a:r>
              <a:rPr lang="en-US" dirty="0"/>
              <a:t>Also contains water, waste products, electrolytes, </a:t>
            </a:r>
            <a:r>
              <a:rPr lang="en-US" dirty="0" err="1"/>
              <a:t>etc</a:t>
            </a:r>
            <a:r>
              <a:rPr lang="en-US" dirty="0"/>
              <a:t>….</a:t>
            </a:r>
          </a:p>
          <a:p>
            <a:pPr marL="800100" lvl="1" indent="-342900">
              <a:buFont typeface="Arial" pitchFamily="34" charset="0"/>
              <a:buChar char="•"/>
            </a:pPr>
            <a:r>
              <a:rPr lang="en-US" dirty="0"/>
              <a:t>Cushion and protect the cells of the C.T.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0800" y="533400"/>
            <a:ext cx="3443187" cy="369332"/>
          </a:xfrm>
          <a:prstGeom prst="rect">
            <a:avLst/>
          </a:prstGeom>
          <a:noFill/>
        </p:spPr>
        <p:txBody>
          <a:bodyPr wrap="none" rtlCol="0">
            <a:spAutoFit/>
          </a:bodyPr>
          <a:lstStyle/>
          <a:p>
            <a:r>
              <a:rPr lang="en-US" dirty="0"/>
              <a:t>Types of Fibrous Connective Tissue</a:t>
            </a:r>
          </a:p>
        </p:txBody>
      </p:sp>
      <p:sp>
        <p:nvSpPr>
          <p:cNvPr id="3" name="TextBox 2"/>
          <p:cNvSpPr txBox="1"/>
          <p:nvPr/>
        </p:nvSpPr>
        <p:spPr>
          <a:xfrm>
            <a:off x="130059" y="1219200"/>
            <a:ext cx="8785341" cy="4247317"/>
          </a:xfrm>
          <a:prstGeom prst="rect">
            <a:avLst/>
          </a:prstGeom>
          <a:noFill/>
        </p:spPr>
        <p:txBody>
          <a:bodyPr wrap="square" rtlCol="0">
            <a:spAutoFit/>
          </a:bodyPr>
          <a:lstStyle/>
          <a:p>
            <a:pPr marL="342900" indent="-342900">
              <a:buFont typeface="+mj-lt"/>
              <a:buAutoNum type="arabicPeriod"/>
            </a:pPr>
            <a:r>
              <a:rPr lang="en-US" dirty="0"/>
              <a:t>Loose fibrous connective tissue</a:t>
            </a:r>
          </a:p>
          <a:p>
            <a:pPr marL="342900" indent="-342900">
              <a:buFont typeface="+mj-lt"/>
              <a:buAutoNum type="arabicPeriod"/>
            </a:pPr>
            <a:endParaRPr lang="en-US" dirty="0"/>
          </a:p>
          <a:p>
            <a:pPr marL="800100" lvl="1" indent="-342900">
              <a:buFont typeface="Arial" pitchFamily="34" charset="0"/>
              <a:buChar char="•"/>
            </a:pPr>
            <a:r>
              <a:rPr lang="en-US" dirty="0"/>
              <a:t>Much more ground substance than fibers and cells</a:t>
            </a:r>
          </a:p>
          <a:p>
            <a:pPr marL="1257300" lvl="2" indent="-342900">
              <a:buFont typeface="Wingdings" pitchFamily="2" charset="2"/>
              <a:buChar char="ü"/>
            </a:pPr>
            <a:r>
              <a:rPr lang="en-US" dirty="0"/>
              <a:t>3 Types – </a:t>
            </a:r>
            <a:r>
              <a:rPr lang="en-US" b="1" dirty="0" err="1"/>
              <a:t>Areolar</a:t>
            </a:r>
            <a:r>
              <a:rPr lang="en-US" dirty="0"/>
              <a:t> : many randomly oriented fibers (COLLAGEN AND ELASTIN)</a:t>
            </a:r>
          </a:p>
          <a:p>
            <a:pPr marL="2171700" lvl="4" indent="-342900"/>
            <a:r>
              <a:rPr lang="en-US" dirty="0"/>
              <a:t> 	</a:t>
            </a:r>
            <a:r>
              <a:rPr lang="en-US" b="1" dirty="0"/>
              <a:t>Reticular</a:t>
            </a:r>
            <a:r>
              <a:rPr lang="en-US" dirty="0"/>
              <a:t>: many randomly oriented RETICULAR fibers</a:t>
            </a:r>
          </a:p>
          <a:p>
            <a:pPr marL="2171700" lvl="4" indent="-342900"/>
            <a:r>
              <a:rPr lang="en-US" dirty="0"/>
              <a:t>	</a:t>
            </a:r>
            <a:r>
              <a:rPr lang="en-US" b="1" dirty="0"/>
              <a:t>Adipose</a:t>
            </a:r>
            <a:r>
              <a:rPr lang="en-US" dirty="0"/>
              <a:t>: Few fibers and many adipose cells filled with lipid</a:t>
            </a:r>
          </a:p>
          <a:p>
            <a:pPr marL="2171700" lvl="4" indent="-342900"/>
            <a:endParaRPr lang="en-US" dirty="0"/>
          </a:p>
          <a:p>
            <a:pPr marL="342900" indent="-342900">
              <a:buFont typeface="+mj-lt"/>
              <a:buAutoNum type="arabicPeriod"/>
            </a:pPr>
            <a:r>
              <a:rPr lang="en-US" dirty="0"/>
              <a:t>Dense fibrous connective tissue</a:t>
            </a:r>
          </a:p>
          <a:p>
            <a:pPr marL="800100" lvl="1" indent="-342900">
              <a:buFont typeface="Arial" pitchFamily="34" charset="0"/>
              <a:buChar char="•"/>
            </a:pPr>
            <a:r>
              <a:rPr lang="en-US" dirty="0"/>
              <a:t>Many more collagen fibers than ground substance and cells</a:t>
            </a:r>
          </a:p>
          <a:p>
            <a:pPr marL="800100" lvl="1" indent="-342900">
              <a:buFont typeface="Arial" pitchFamily="34" charset="0"/>
              <a:buChar char="•"/>
            </a:pPr>
            <a:endParaRPr lang="en-US" dirty="0"/>
          </a:p>
          <a:p>
            <a:pPr marL="800100" lvl="1" indent="-342900">
              <a:buFont typeface="Wingdings" pitchFamily="2" charset="2"/>
              <a:buChar char="ü"/>
            </a:pPr>
            <a:r>
              <a:rPr lang="en-US" dirty="0"/>
              <a:t>2 Types – </a:t>
            </a:r>
            <a:r>
              <a:rPr lang="en-US" b="1" dirty="0"/>
              <a:t>Dense regular</a:t>
            </a:r>
            <a:r>
              <a:rPr lang="en-US" dirty="0"/>
              <a:t>: collagen fibers are densely packed and parallel to 	 		                         each other. </a:t>
            </a:r>
          </a:p>
          <a:p>
            <a:pPr marL="800100" lvl="1" indent="-342900">
              <a:buFont typeface="Wingdings" pitchFamily="2" charset="2"/>
              <a:buChar char="ü"/>
            </a:pPr>
            <a:endParaRPr lang="en-US" dirty="0"/>
          </a:p>
          <a:p>
            <a:pPr marL="1257300" lvl="2" indent="-342900"/>
            <a:r>
              <a:rPr lang="en-US" dirty="0"/>
              <a:t>               </a:t>
            </a:r>
            <a:r>
              <a:rPr lang="en-US" b="1" dirty="0"/>
              <a:t>Dense irregular</a:t>
            </a:r>
            <a:r>
              <a:rPr lang="en-US" dirty="0"/>
              <a:t>: collagen fibers are densely packed but run in 			          random directions.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5-14a_spread_of_the_me_c.jpg"/>
          <p:cNvPicPr>
            <a:picLocks noChangeAspect="1"/>
          </p:cNvPicPr>
          <p:nvPr/>
        </p:nvPicPr>
        <p:blipFill>
          <a:blip r:embed="rId2" cstate="print"/>
          <a:stretch>
            <a:fillRect/>
          </a:stretch>
        </p:blipFill>
        <p:spPr>
          <a:xfrm>
            <a:off x="76200" y="20336"/>
            <a:ext cx="3733800" cy="2833021"/>
          </a:xfrm>
          <a:prstGeom prst="rect">
            <a:avLst/>
          </a:prstGeom>
        </p:spPr>
      </p:pic>
      <p:pic>
        <p:nvPicPr>
          <p:cNvPr id="4" name="Picture 3" descr="f5-16a_adipose_tissue_c.jpg"/>
          <p:cNvPicPr>
            <a:picLocks noChangeAspect="1"/>
          </p:cNvPicPr>
          <p:nvPr/>
        </p:nvPicPr>
        <p:blipFill>
          <a:blip r:embed="rId3" cstate="print"/>
          <a:stretch>
            <a:fillRect/>
          </a:stretch>
        </p:blipFill>
        <p:spPr>
          <a:xfrm>
            <a:off x="152400" y="3352800"/>
            <a:ext cx="4567036" cy="3505200"/>
          </a:xfrm>
          <a:prstGeom prst="rect">
            <a:avLst/>
          </a:prstGeom>
        </p:spPr>
      </p:pic>
      <p:sp>
        <p:nvSpPr>
          <p:cNvPr id="5" name="TextBox 4"/>
          <p:cNvSpPr txBox="1"/>
          <p:nvPr/>
        </p:nvSpPr>
        <p:spPr>
          <a:xfrm>
            <a:off x="4945626" y="762000"/>
            <a:ext cx="4129548" cy="923330"/>
          </a:xfrm>
          <a:prstGeom prst="rect">
            <a:avLst/>
          </a:prstGeom>
          <a:noFill/>
        </p:spPr>
        <p:txBody>
          <a:bodyPr wrap="square" rtlCol="0">
            <a:spAutoFit/>
          </a:bodyPr>
          <a:lstStyle/>
          <a:p>
            <a:r>
              <a:rPr lang="en-US" dirty="0" err="1"/>
              <a:t>Areolar</a:t>
            </a:r>
            <a:r>
              <a:rPr lang="en-US" dirty="0"/>
              <a:t> tissue – relatively few fibers, lots of ground substance, randomly arranged fibers</a:t>
            </a:r>
          </a:p>
        </p:txBody>
      </p:sp>
      <p:sp>
        <p:nvSpPr>
          <p:cNvPr id="7" name="TextBox 6"/>
          <p:cNvSpPr txBox="1"/>
          <p:nvPr/>
        </p:nvSpPr>
        <p:spPr>
          <a:xfrm>
            <a:off x="4934740" y="4343400"/>
            <a:ext cx="3893574" cy="923330"/>
          </a:xfrm>
          <a:prstGeom prst="rect">
            <a:avLst/>
          </a:prstGeom>
          <a:noFill/>
        </p:spPr>
        <p:txBody>
          <a:bodyPr wrap="square" rtlCol="0">
            <a:spAutoFit/>
          </a:bodyPr>
          <a:lstStyle/>
          <a:p>
            <a:r>
              <a:rPr lang="en-US" dirty="0"/>
              <a:t>Adipose – very few fibers, tissue contains MANY adipose cells that look empty (where lipids are stored)</a:t>
            </a:r>
          </a:p>
        </p:txBody>
      </p:sp>
      <p:sp>
        <p:nvSpPr>
          <p:cNvPr id="8" name="TextBox 7"/>
          <p:cNvSpPr txBox="1"/>
          <p:nvPr/>
        </p:nvSpPr>
        <p:spPr>
          <a:xfrm>
            <a:off x="5486400" y="76200"/>
            <a:ext cx="3588774" cy="369332"/>
          </a:xfrm>
          <a:prstGeom prst="rect">
            <a:avLst/>
          </a:prstGeom>
          <a:noFill/>
        </p:spPr>
        <p:txBody>
          <a:bodyPr wrap="square" rtlCol="0">
            <a:spAutoFit/>
          </a:bodyPr>
          <a:lstStyle/>
          <a:p>
            <a:r>
              <a:rPr lang="en-US" u="sng" dirty="0"/>
              <a:t>Loose Fibrous Connective Tissue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33800" y="76200"/>
            <a:ext cx="1150700" cy="400110"/>
          </a:xfrm>
          <a:prstGeom prst="rect">
            <a:avLst/>
          </a:prstGeom>
          <a:noFill/>
        </p:spPr>
        <p:txBody>
          <a:bodyPr wrap="none" rtlCol="0">
            <a:spAutoFit/>
          </a:bodyPr>
          <a:lstStyle/>
          <a:p>
            <a:r>
              <a:rPr lang="en-US" sz="2000" u="sng" dirty="0"/>
              <a:t>Histology</a:t>
            </a:r>
          </a:p>
        </p:txBody>
      </p:sp>
      <p:sp>
        <p:nvSpPr>
          <p:cNvPr id="3" name="TextBox 2"/>
          <p:cNvSpPr txBox="1"/>
          <p:nvPr/>
        </p:nvSpPr>
        <p:spPr>
          <a:xfrm>
            <a:off x="1143000" y="609600"/>
            <a:ext cx="6705599" cy="923330"/>
          </a:xfrm>
          <a:prstGeom prst="rect">
            <a:avLst/>
          </a:prstGeom>
          <a:noFill/>
        </p:spPr>
        <p:txBody>
          <a:bodyPr wrap="square" rtlCol="0">
            <a:spAutoFit/>
          </a:bodyPr>
          <a:lstStyle/>
          <a:p>
            <a:r>
              <a:rPr lang="en-US" dirty="0"/>
              <a:t>The study of cells and tissues and how they are arranged into organs</a:t>
            </a:r>
          </a:p>
          <a:p>
            <a:pPr lvl="1">
              <a:buFont typeface="Arial" pitchFamily="34" charset="0"/>
              <a:buChar char="•"/>
            </a:pPr>
            <a:r>
              <a:rPr lang="en-US" dirty="0"/>
              <a:t>	Allows us to see how cells are arranged in a particular tissue  	type and how tissues help form an organ</a:t>
            </a:r>
          </a:p>
        </p:txBody>
      </p:sp>
      <p:sp>
        <p:nvSpPr>
          <p:cNvPr id="4" name="TextBox 3"/>
          <p:cNvSpPr txBox="1"/>
          <p:nvPr/>
        </p:nvSpPr>
        <p:spPr>
          <a:xfrm>
            <a:off x="228600" y="1828800"/>
            <a:ext cx="8915400" cy="1477328"/>
          </a:xfrm>
          <a:prstGeom prst="rect">
            <a:avLst/>
          </a:prstGeom>
          <a:noFill/>
        </p:spPr>
        <p:txBody>
          <a:bodyPr wrap="square" rtlCol="0">
            <a:spAutoFit/>
          </a:bodyPr>
          <a:lstStyle/>
          <a:p>
            <a:pPr>
              <a:buFont typeface="Arial" pitchFamily="34" charset="0"/>
              <a:buChar char="•"/>
            </a:pPr>
            <a:r>
              <a:rPr lang="en-US" dirty="0"/>
              <a:t>200+ types of cells in our bodies are broken down into 4 primary tissue classes or categories:</a:t>
            </a:r>
          </a:p>
          <a:p>
            <a:pPr marL="800100" lvl="1" indent="-342900" algn="ctr">
              <a:buFont typeface="+mj-lt"/>
              <a:buAutoNum type="arabicPeriod"/>
            </a:pPr>
            <a:r>
              <a:rPr lang="en-US" dirty="0">
                <a:solidFill>
                  <a:srgbClr val="FF0000"/>
                </a:solidFill>
              </a:rPr>
              <a:t>Epithelial</a:t>
            </a:r>
          </a:p>
          <a:p>
            <a:pPr marL="800100" lvl="1" indent="-342900" algn="ctr">
              <a:buFont typeface="+mj-lt"/>
              <a:buAutoNum type="arabicPeriod"/>
            </a:pPr>
            <a:r>
              <a:rPr lang="en-US" dirty="0">
                <a:solidFill>
                  <a:srgbClr val="FF0000"/>
                </a:solidFill>
              </a:rPr>
              <a:t>Connective</a:t>
            </a:r>
          </a:p>
          <a:p>
            <a:pPr marL="800100" lvl="1" indent="-342900" algn="ctr">
              <a:buFont typeface="+mj-lt"/>
              <a:buAutoNum type="arabicPeriod"/>
            </a:pPr>
            <a:r>
              <a:rPr lang="en-US" dirty="0">
                <a:solidFill>
                  <a:srgbClr val="FF0000"/>
                </a:solidFill>
              </a:rPr>
              <a:t>Nervous</a:t>
            </a:r>
          </a:p>
          <a:p>
            <a:pPr marL="800100" lvl="1" indent="-342900" algn="ctr">
              <a:buFont typeface="+mj-lt"/>
              <a:buAutoNum type="arabicPeriod"/>
            </a:pPr>
            <a:r>
              <a:rPr lang="en-US" dirty="0">
                <a:solidFill>
                  <a:srgbClr val="FF0000"/>
                </a:solidFill>
              </a:rPr>
              <a:t>Muscular</a:t>
            </a:r>
          </a:p>
        </p:txBody>
      </p:sp>
      <p:pic>
        <p:nvPicPr>
          <p:cNvPr id="5" name="Picture 4" descr="table5-01_the_four_prim.jpg"/>
          <p:cNvPicPr>
            <a:picLocks noChangeAspect="1"/>
          </p:cNvPicPr>
          <p:nvPr/>
        </p:nvPicPr>
        <p:blipFill rotWithShape="1">
          <a:blip r:embed="rId2" cstate="print"/>
          <a:srcRect t="4427" b="5830"/>
          <a:stretch/>
        </p:blipFill>
        <p:spPr>
          <a:xfrm>
            <a:off x="53788" y="3352800"/>
            <a:ext cx="9023684" cy="32004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5-17a_tendon_dense_reg_c.jpg"/>
          <p:cNvPicPr>
            <a:picLocks noChangeAspect="1"/>
          </p:cNvPicPr>
          <p:nvPr/>
        </p:nvPicPr>
        <p:blipFill>
          <a:blip r:embed="rId2" cstate="print"/>
          <a:stretch>
            <a:fillRect/>
          </a:stretch>
        </p:blipFill>
        <p:spPr>
          <a:xfrm>
            <a:off x="5468974" y="43497"/>
            <a:ext cx="3554140" cy="2670048"/>
          </a:xfrm>
          <a:prstGeom prst="rect">
            <a:avLst/>
          </a:prstGeom>
        </p:spPr>
      </p:pic>
      <p:pic>
        <p:nvPicPr>
          <p:cNvPr id="3" name="Picture 2" descr="f5-18a_dermis_of_the_sk_c.jpg"/>
          <p:cNvPicPr>
            <a:picLocks noChangeAspect="1"/>
          </p:cNvPicPr>
          <p:nvPr/>
        </p:nvPicPr>
        <p:blipFill>
          <a:blip r:embed="rId3" cstate="print"/>
          <a:stretch>
            <a:fillRect/>
          </a:stretch>
        </p:blipFill>
        <p:spPr>
          <a:xfrm>
            <a:off x="-18143" y="3995737"/>
            <a:ext cx="3810000" cy="2862263"/>
          </a:xfrm>
          <a:prstGeom prst="rect">
            <a:avLst/>
          </a:prstGeom>
        </p:spPr>
      </p:pic>
      <p:sp>
        <p:nvSpPr>
          <p:cNvPr id="5" name="TextBox 4"/>
          <p:cNvSpPr txBox="1"/>
          <p:nvPr/>
        </p:nvSpPr>
        <p:spPr>
          <a:xfrm>
            <a:off x="3962400" y="3724870"/>
            <a:ext cx="5181600" cy="923330"/>
          </a:xfrm>
          <a:prstGeom prst="rect">
            <a:avLst/>
          </a:prstGeom>
          <a:noFill/>
        </p:spPr>
        <p:txBody>
          <a:bodyPr wrap="square" rtlCol="0">
            <a:spAutoFit/>
          </a:bodyPr>
          <a:lstStyle/>
          <a:p>
            <a:r>
              <a:rPr lang="en-US" dirty="0"/>
              <a:t>Dense regular –  few cells , very little ground substance, tightly packed collagen fibers, all running parallel to each other</a:t>
            </a:r>
          </a:p>
        </p:txBody>
      </p:sp>
      <p:sp>
        <p:nvSpPr>
          <p:cNvPr id="6" name="TextBox 5"/>
          <p:cNvSpPr txBox="1"/>
          <p:nvPr/>
        </p:nvSpPr>
        <p:spPr>
          <a:xfrm>
            <a:off x="4368228" y="5472442"/>
            <a:ext cx="4495800" cy="923330"/>
          </a:xfrm>
          <a:prstGeom prst="rect">
            <a:avLst/>
          </a:prstGeom>
          <a:noFill/>
        </p:spPr>
        <p:txBody>
          <a:bodyPr wrap="square" rtlCol="0">
            <a:spAutoFit/>
          </a:bodyPr>
          <a:lstStyle/>
          <a:p>
            <a:r>
              <a:rPr lang="en-US" dirty="0"/>
              <a:t>Dense irregular – very little ground substance, very few visible cells, tightly packed collagen fibers are randomly arranged</a:t>
            </a:r>
          </a:p>
        </p:txBody>
      </p:sp>
      <p:sp>
        <p:nvSpPr>
          <p:cNvPr id="7" name="TextBox 6"/>
          <p:cNvSpPr txBox="1"/>
          <p:nvPr/>
        </p:nvSpPr>
        <p:spPr>
          <a:xfrm>
            <a:off x="5181600" y="2826603"/>
            <a:ext cx="3250057" cy="369332"/>
          </a:xfrm>
          <a:prstGeom prst="rect">
            <a:avLst/>
          </a:prstGeom>
          <a:noFill/>
        </p:spPr>
        <p:txBody>
          <a:bodyPr wrap="none" rtlCol="0">
            <a:spAutoFit/>
          </a:bodyPr>
          <a:lstStyle/>
          <a:p>
            <a:r>
              <a:rPr lang="en-US" u="sng" dirty="0"/>
              <a:t>Dense Fibrous Connective Tissue</a:t>
            </a:r>
          </a:p>
        </p:txBody>
      </p:sp>
      <p:pic>
        <p:nvPicPr>
          <p:cNvPr id="1026" name="Picture 2" descr="ttp://holscience.com/wp-content/uploads/2014/11/Dense-Regular-Connective-Tissu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43" y="35957"/>
            <a:ext cx="5159148" cy="3159978"/>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flipH="1" flipV="1">
            <a:off x="4368228" y="3248799"/>
            <a:ext cx="381000" cy="4850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8431657" y="2590800"/>
            <a:ext cx="255143" cy="1066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6" idx="1"/>
          </p:cNvCxnSpPr>
          <p:nvPr/>
        </p:nvCxnSpPr>
        <p:spPr>
          <a:xfrm flipH="1">
            <a:off x="3791857" y="5934107"/>
            <a:ext cx="5763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9800" y="609600"/>
            <a:ext cx="4395306" cy="369332"/>
          </a:xfrm>
          <a:prstGeom prst="rect">
            <a:avLst/>
          </a:prstGeom>
          <a:noFill/>
        </p:spPr>
        <p:txBody>
          <a:bodyPr wrap="none" rtlCol="0">
            <a:spAutoFit/>
          </a:bodyPr>
          <a:lstStyle/>
          <a:p>
            <a:r>
              <a:rPr lang="en-US" dirty="0"/>
              <a:t>Tips for identifying fibrous connective tissues</a:t>
            </a:r>
          </a:p>
        </p:txBody>
      </p:sp>
      <p:sp>
        <p:nvSpPr>
          <p:cNvPr id="3" name="TextBox 2"/>
          <p:cNvSpPr txBox="1"/>
          <p:nvPr/>
        </p:nvSpPr>
        <p:spPr>
          <a:xfrm>
            <a:off x="152400" y="1447800"/>
            <a:ext cx="8076313" cy="3139321"/>
          </a:xfrm>
          <a:prstGeom prst="rect">
            <a:avLst/>
          </a:prstGeom>
          <a:noFill/>
        </p:spPr>
        <p:txBody>
          <a:bodyPr wrap="none" rtlCol="0">
            <a:spAutoFit/>
          </a:bodyPr>
          <a:lstStyle/>
          <a:p>
            <a:pPr marL="342900" indent="-342900">
              <a:buFont typeface="+mj-lt"/>
              <a:buAutoNum type="arabicPeriod"/>
            </a:pPr>
            <a:r>
              <a:rPr lang="en-US" dirty="0"/>
              <a:t>First look at relative amount of fibers </a:t>
            </a:r>
          </a:p>
          <a:p>
            <a:pPr marL="800100" lvl="1" indent="-342900">
              <a:buFont typeface="Arial" pitchFamily="34" charset="0"/>
              <a:buChar char="•"/>
            </a:pPr>
            <a:r>
              <a:rPr lang="en-US" dirty="0"/>
              <a:t>Many fibers=dense C.T.</a:t>
            </a:r>
          </a:p>
          <a:p>
            <a:pPr marL="800100" lvl="1" indent="-342900">
              <a:buFont typeface="Arial" pitchFamily="34" charset="0"/>
              <a:buChar char="•"/>
            </a:pPr>
            <a:r>
              <a:rPr lang="en-US" dirty="0"/>
              <a:t>Few fibers=loose C.T.</a:t>
            </a:r>
          </a:p>
          <a:p>
            <a:pPr marL="342900" indent="-342900">
              <a:buFont typeface="+mj-lt"/>
              <a:buAutoNum type="arabicPeriod"/>
            </a:pPr>
            <a:r>
              <a:rPr lang="en-US" dirty="0"/>
              <a:t>Next, look at the direction the fibers are running</a:t>
            </a:r>
          </a:p>
          <a:p>
            <a:pPr marL="800100" lvl="1" indent="-342900">
              <a:buFont typeface="Arial" pitchFamily="34" charset="0"/>
              <a:buChar char="•"/>
            </a:pPr>
            <a:r>
              <a:rPr lang="en-US" dirty="0"/>
              <a:t>Parallel = Dense regular</a:t>
            </a:r>
          </a:p>
          <a:p>
            <a:pPr marL="800100" lvl="1" indent="-342900">
              <a:buFont typeface="Arial" pitchFamily="34" charset="0"/>
              <a:buChar char="•"/>
            </a:pPr>
            <a:r>
              <a:rPr lang="en-US" dirty="0"/>
              <a:t>Random=Dense irregular or any of the loose C.T.</a:t>
            </a:r>
          </a:p>
          <a:p>
            <a:pPr marL="342900" indent="-342900">
              <a:buFont typeface="+mj-lt"/>
              <a:buAutoNum type="arabicPeriod"/>
            </a:pPr>
            <a:r>
              <a:rPr lang="en-US" dirty="0"/>
              <a:t>Finally, look at the relative amount of ground substance and cells</a:t>
            </a:r>
          </a:p>
          <a:p>
            <a:pPr marL="800100" lvl="1" indent="-342900">
              <a:buFont typeface="Arial" pitchFamily="34" charset="0"/>
              <a:buChar char="•"/>
            </a:pPr>
            <a:r>
              <a:rPr lang="en-US" dirty="0"/>
              <a:t>On histology slides, ground substance usually looks like open space</a:t>
            </a:r>
          </a:p>
          <a:p>
            <a:pPr marL="800100" lvl="1" indent="-342900">
              <a:buFont typeface="Arial" pitchFamily="34" charset="0"/>
              <a:buChar char="•"/>
            </a:pPr>
            <a:r>
              <a:rPr lang="en-US" dirty="0"/>
              <a:t>Lots of open space and a few cells = </a:t>
            </a:r>
            <a:r>
              <a:rPr lang="en-US" dirty="0" err="1"/>
              <a:t>areolar</a:t>
            </a:r>
            <a:endParaRPr lang="en-US" dirty="0"/>
          </a:p>
          <a:p>
            <a:pPr marL="800100" lvl="1" indent="-342900">
              <a:buFont typeface="Arial" pitchFamily="34" charset="0"/>
              <a:buChar char="•"/>
            </a:pPr>
            <a:r>
              <a:rPr lang="en-US" dirty="0"/>
              <a:t>Few fibers and BIG OPEN SPACES where lipid </a:t>
            </a:r>
            <a:r>
              <a:rPr lang="en-US" dirty="0" err="1"/>
              <a:t>vaculoles</a:t>
            </a:r>
            <a:r>
              <a:rPr lang="en-US" dirty="0"/>
              <a:t> used to be = adipose</a:t>
            </a:r>
          </a:p>
          <a:p>
            <a:pPr marL="1257300" lvl="2" indent="-342900">
              <a:buFont typeface="Wingdings" pitchFamily="2" charset="2"/>
              <a:buChar char="ü"/>
            </a:pPr>
            <a:r>
              <a:rPr lang="en-US" dirty="0"/>
              <a:t>Sort of has a honeycomb structure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Preview"/>
          <p:cNvPicPr>
            <a:picLocks noChangeAspect="1" noChangeArrowheads="1"/>
          </p:cNvPicPr>
          <p:nvPr/>
        </p:nvPicPr>
        <p:blipFill>
          <a:blip r:embed="rId2" cstate="print"/>
          <a:srcRect/>
          <a:stretch>
            <a:fillRect/>
          </a:stretch>
        </p:blipFill>
        <p:spPr bwMode="auto">
          <a:xfrm>
            <a:off x="5181600" y="2667000"/>
            <a:ext cx="3646550" cy="3921022"/>
          </a:xfrm>
          <a:prstGeom prst="rect">
            <a:avLst/>
          </a:prstGeom>
          <a:noFill/>
        </p:spPr>
      </p:pic>
      <p:sp>
        <p:nvSpPr>
          <p:cNvPr id="5" name="TextBox 4"/>
          <p:cNvSpPr txBox="1"/>
          <p:nvPr/>
        </p:nvSpPr>
        <p:spPr>
          <a:xfrm>
            <a:off x="2438400" y="685800"/>
            <a:ext cx="3829190" cy="707886"/>
          </a:xfrm>
          <a:prstGeom prst="rect">
            <a:avLst/>
          </a:prstGeom>
          <a:noFill/>
        </p:spPr>
        <p:txBody>
          <a:bodyPr wrap="none" rtlCol="0">
            <a:spAutoFit/>
          </a:bodyPr>
          <a:lstStyle/>
          <a:p>
            <a:pPr algn="ctr"/>
            <a:r>
              <a:rPr lang="en-US" sz="2000" dirty="0">
                <a:solidFill>
                  <a:schemeClr val="tx2"/>
                </a:solidFill>
              </a:rPr>
              <a:t>Bio 211- Anatomy and Physiology I </a:t>
            </a:r>
          </a:p>
          <a:p>
            <a:pPr algn="ctr"/>
            <a:endParaRPr lang="en-US" sz="2000" dirty="0">
              <a:solidFill>
                <a:schemeClr val="tx2"/>
              </a:solidFill>
            </a:endParaRPr>
          </a:p>
        </p:txBody>
      </p:sp>
      <p:sp>
        <p:nvSpPr>
          <p:cNvPr id="6" name="TextBox 5"/>
          <p:cNvSpPr txBox="1"/>
          <p:nvPr/>
        </p:nvSpPr>
        <p:spPr>
          <a:xfrm>
            <a:off x="533400" y="2438400"/>
            <a:ext cx="1913665" cy="1477328"/>
          </a:xfrm>
          <a:prstGeom prst="rect">
            <a:avLst/>
          </a:prstGeom>
          <a:noFill/>
        </p:spPr>
        <p:txBody>
          <a:bodyPr wrap="none" rtlCol="0">
            <a:spAutoFit/>
          </a:bodyPr>
          <a:lstStyle/>
          <a:p>
            <a:r>
              <a:rPr lang="en-US" u="sng" dirty="0"/>
              <a:t>Today’s topics</a:t>
            </a:r>
          </a:p>
          <a:p>
            <a:r>
              <a:rPr lang="en-US" dirty="0"/>
              <a:t> </a:t>
            </a:r>
          </a:p>
          <a:p>
            <a:pPr>
              <a:buFont typeface="Arial" pitchFamily="34" charset="0"/>
              <a:buChar char="•"/>
            </a:pPr>
            <a:r>
              <a:rPr lang="en-US" dirty="0"/>
              <a:t>Connective tissue</a:t>
            </a:r>
          </a:p>
          <a:p>
            <a:pPr>
              <a:buFont typeface="Arial" pitchFamily="34" charset="0"/>
              <a:buChar char="•"/>
            </a:pPr>
            <a:r>
              <a:rPr lang="en-US" dirty="0"/>
              <a:t>Bone</a:t>
            </a:r>
          </a:p>
          <a:p>
            <a:pPr>
              <a:buFont typeface="Arial" pitchFamily="34" charset="0"/>
              <a:buChar char="•"/>
            </a:pPr>
            <a:r>
              <a:rPr lang="en-US" dirty="0"/>
              <a:t>Blood</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86313" y="0"/>
            <a:ext cx="1221012" cy="400110"/>
          </a:xfrm>
          <a:prstGeom prst="rect">
            <a:avLst/>
          </a:prstGeom>
          <a:noFill/>
        </p:spPr>
        <p:txBody>
          <a:bodyPr wrap="square" rtlCol="0">
            <a:spAutoFit/>
          </a:bodyPr>
          <a:lstStyle/>
          <a:p>
            <a:r>
              <a:rPr lang="en-US" sz="2000" dirty="0"/>
              <a:t>Cartilage</a:t>
            </a:r>
          </a:p>
        </p:txBody>
      </p:sp>
      <p:sp>
        <p:nvSpPr>
          <p:cNvPr id="3" name="TextBox 2"/>
          <p:cNvSpPr txBox="1"/>
          <p:nvPr/>
        </p:nvSpPr>
        <p:spPr>
          <a:xfrm>
            <a:off x="389669" y="609600"/>
            <a:ext cx="7870962" cy="646331"/>
          </a:xfrm>
          <a:prstGeom prst="rect">
            <a:avLst/>
          </a:prstGeom>
          <a:noFill/>
        </p:spPr>
        <p:txBody>
          <a:bodyPr wrap="square" rtlCol="0">
            <a:spAutoFit/>
          </a:bodyPr>
          <a:lstStyle/>
          <a:p>
            <a:r>
              <a:rPr lang="en-US" dirty="0"/>
              <a:t>Flexible, rubbery connective tissue that plays an important supportive role</a:t>
            </a:r>
          </a:p>
          <a:p>
            <a:pPr lvl="1">
              <a:buFont typeface="Arial" pitchFamily="34" charset="0"/>
              <a:buChar char="•"/>
            </a:pPr>
            <a:r>
              <a:rPr lang="en-US" dirty="0"/>
              <a:t>	Ears, nose, between bones of some joints</a:t>
            </a:r>
          </a:p>
        </p:txBody>
      </p:sp>
      <p:sp>
        <p:nvSpPr>
          <p:cNvPr id="4" name="TextBox 3"/>
          <p:cNvSpPr txBox="1"/>
          <p:nvPr/>
        </p:nvSpPr>
        <p:spPr>
          <a:xfrm>
            <a:off x="0" y="1371600"/>
            <a:ext cx="9143999" cy="646331"/>
          </a:xfrm>
          <a:prstGeom prst="rect">
            <a:avLst/>
          </a:prstGeom>
          <a:noFill/>
        </p:spPr>
        <p:txBody>
          <a:bodyPr wrap="square" rtlCol="0">
            <a:spAutoFit/>
          </a:bodyPr>
          <a:lstStyle/>
          <a:p>
            <a:pPr>
              <a:buFont typeface="Arial" pitchFamily="34" charset="0"/>
              <a:buChar char="•"/>
            </a:pPr>
            <a:r>
              <a:rPr lang="en-US" dirty="0"/>
              <a:t>Cells of cartilage that secrete the matrix are known as CHONDROBLASTS, once surrounded by matrix (in small cavities called LACUNAE), they are known as CHONDROCYTES</a:t>
            </a:r>
          </a:p>
        </p:txBody>
      </p:sp>
      <p:sp>
        <p:nvSpPr>
          <p:cNvPr id="5" name="TextBox 4"/>
          <p:cNvSpPr txBox="1"/>
          <p:nvPr/>
        </p:nvSpPr>
        <p:spPr>
          <a:xfrm>
            <a:off x="76200" y="2438400"/>
            <a:ext cx="9144000" cy="2031325"/>
          </a:xfrm>
          <a:prstGeom prst="rect">
            <a:avLst/>
          </a:prstGeom>
          <a:noFill/>
        </p:spPr>
        <p:txBody>
          <a:bodyPr wrap="square" rtlCol="0">
            <a:spAutoFit/>
          </a:bodyPr>
          <a:lstStyle/>
          <a:p>
            <a:r>
              <a:rPr lang="en-US" dirty="0"/>
              <a:t>Three types of cartilage: </a:t>
            </a:r>
          </a:p>
          <a:p>
            <a:endParaRPr lang="en-US" dirty="0"/>
          </a:p>
          <a:p>
            <a:pPr marL="800100" lvl="1" indent="-342900">
              <a:buFont typeface="+mj-lt"/>
              <a:buAutoNum type="arabicPeriod"/>
            </a:pPr>
            <a:r>
              <a:rPr lang="en-US" dirty="0"/>
              <a:t>	</a:t>
            </a:r>
            <a:r>
              <a:rPr lang="en-US" dirty="0">
                <a:solidFill>
                  <a:srgbClr val="008000"/>
                </a:solidFill>
              </a:rPr>
              <a:t>Hyaline cartilage – has a clear, glassy appearance; contains many thin collagen fibers</a:t>
            </a:r>
          </a:p>
          <a:p>
            <a:pPr marL="1257300" lvl="2" indent="-342900">
              <a:buFont typeface="Arial" pitchFamily="34" charset="0"/>
              <a:buChar char="•"/>
            </a:pPr>
            <a:r>
              <a:rPr lang="en-US" dirty="0">
                <a:solidFill>
                  <a:srgbClr val="008000"/>
                </a:solidFill>
              </a:rPr>
              <a:t>Usually surrounded by </a:t>
            </a:r>
            <a:r>
              <a:rPr lang="en-US" b="1" i="1" dirty="0">
                <a:solidFill>
                  <a:srgbClr val="FF6600"/>
                </a:solidFill>
              </a:rPr>
              <a:t>PERICHONDRIUM</a:t>
            </a:r>
            <a:r>
              <a:rPr lang="en-US" dirty="0">
                <a:solidFill>
                  <a:srgbClr val="FF6600"/>
                </a:solidFill>
              </a:rPr>
              <a:t> </a:t>
            </a:r>
            <a:r>
              <a:rPr lang="en-US" dirty="0">
                <a:solidFill>
                  <a:srgbClr val="008000"/>
                </a:solidFill>
              </a:rPr>
              <a:t>made of dense, irregular CT (protective covering)</a:t>
            </a:r>
          </a:p>
          <a:p>
            <a:pPr marL="1257300" lvl="2" indent="-342900">
              <a:buFont typeface="Arial" pitchFamily="34" charset="0"/>
              <a:buChar char="•"/>
            </a:pPr>
            <a:r>
              <a:rPr lang="en-US" dirty="0">
                <a:solidFill>
                  <a:srgbClr val="008000"/>
                </a:solidFill>
              </a:rPr>
              <a:t>Precursor to osseous tissue, </a:t>
            </a:r>
          </a:p>
          <a:p>
            <a:pPr marL="1257300" lvl="2" indent="-342900">
              <a:buFont typeface="Arial" pitchFamily="34" charset="0"/>
              <a:buChar char="•"/>
            </a:pPr>
            <a:r>
              <a:rPr lang="en-US" dirty="0" err="1">
                <a:solidFill>
                  <a:srgbClr val="008000"/>
                </a:solidFill>
              </a:rPr>
              <a:t>Articular</a:t>
            </a:r>
            <a:r>
              <a:rPr lang="en-US" dirty="0">
                <a:solidFill>
                  <a:srgbClr val="008000"/>
                </a:solidFill>
              </a:rPr>
              <a:t> cartilage, trachea, larynx, costal cartilage</a:t>
            </a:r>
          </a:p>
        </p:txBody>
      </p:sp>
      <p:sp>
        <p:nvSpPr>
          <p:cNvPr id="6" name="TextBox 5"/>
          <p:cNvSpPr txBox="1"/>
          <p:nvPr/>
        </p:nvSpPr>
        <p:spPr>
          <a:xfrm>
            <a:off x="457200" y="4495800"/>
            <a:ext cx="8458200" cy="2308324"/>
          </a:xfrm>
          <a:prstGeom prst="rect">
            <a:avLst/>
          </a:prstGeom>
          <a:noFill/>
        </p:spPr>
        <p:txBody>
          <a:bodyPr wrap="square" rtlCol="0">
            <a:spAutoFit/>
          </a:bodyPr>
          <a:lstStyle/>
          <a:p>
            <a:pPr marL="342900" indent="-342900">
              <a:buAutoNum type="arabicPeriod" startAt="2"/>
            </a:pPr>
            <a:r>
              <a:rPr lang="en-US" dirty="0"/>
              <a:t>Elastic cartilage – contains many </a:t>
            </a:r>
            <a:r>
              <a:rPr lang="en-US" dirty="0" err="1"/>
              <a:t>elastin</a:t>
            </a:r>
            <a:r>
              <a:rPr lang="en-US" dirty="0"/>
              <a:t> fibers</a:t>
            </a:r>
          </a:p>
          <a:p>
            <a:pPr marL="800100" lvl="1" indent="-342900">
              <a:buFont typeface="Arial" pitchFamily="34" charset="0"/>
              <a:buChar char="•"/>
            </a:pPr>
            <a:r>
              <a:rPr lang="en-US" dirty="0"/>
              <a:t>Provides flexible support for the outer ear, part of larynx</a:t>
            </a:r>
          </a:p>
          <a:p>
            <a:pPr marL="800100" lvl="1" indent="-342900">
              <a:buFont typeface="Arial" pitchFamily="34" charset="0"/>
              <a:buChar char="•"/>
            </a:pPr>
            <a:endParaRPr lang="en-US" dirty="0"/>
          </a:p>
          <a:p>
            <a:pPr marL="342900" indent="-342900">
              <a:buAutoNum type="arabicPeriod" startAt="3"/>
            </a:pPr>
            <a:r>
              <a:rPr lang="en-US" dirty="0" err="1"/>
              <a:t>Fibrocartilage</a:t>
            </a:r>
            <a:r>
              <a:rPr lang="en-US" dirty="0"/>
              <a:t> – contains many course, collagen BUNDLES, rather than random collagen fibers, like in hyaline cartilage</a:t>
            </a:r>
          </a:p>
          <a:p>
            <a:pPr marL="800100" lvl="1" indent="-342900">
              <a:buFont typeface="Arial" pitchFamily="34" charset="0"/>
              <a:buChar char="•"/>
            </a:pPr>
            <a:r>
              <a:rPr lang="en-US" dirty="0"/>
              <a:t>Supportive CT that resists compression and absorbs shock</a:t>
            </a:r>
          </a:p>
          <a:p>
            <a:pPr marL="800100" lvl="1" indent="-342900">
              <a:buFont typeface="Arial" pitchFamily="34" charset="0"/>
              <a:buChar char="•"/>
            </a:pPr>
            <a:r>
              <a:rPr lang="en-US" dirty="0"/>
              <a:t>Found in pubic </a:t>
            </a:r>
            <a:r>
              <a:rPr lang="en-US" dirty="0" err="1"/>
              <a:t>symphysis</a:t>
            </a:r>
            <a:r>
              <a:rPr lang="en-US" dirty="0"/>
              <a:t> and between vertebrae (</a:t>
            </a:r>
            <a:r>
              <a:rPr lang="en-US" dirty="0" err="1"/>
              <a:t>intervertebral</a:t>
            </a:r>
            <a:r>
              <a:rPr lang="en-US" dirty="0"/>
              <a:t> discs)</a:t>
            </a:r>
          </a:p>
          <a:p>
            <a:pPr marL="800100" lvl="1" indent="-342900">
              <a:buFont typeface="Arial" pitchFamily="34" charset="0"/>
              <a:buChar char="•"/>
            </a:pP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5-19_fetal_skeleton_cb.jpg"/>
          <p:cNvPicPr>
            <a:picLocks noChangeAspect="1"/>
          </p:cNvPicPr>
          <p:nvPr/>
        </p:nvPicPr>
        <p:blipFill>
          <a:blip r:embed="rId2" cstate="print"/>
          <a:stretch>
            <a:fillRect/>
          </a:stretch>
        </p:blipFill>
        <p:spPr>
          <a:xfrm>
            <a:off x="-1752" y="1600200"/>
            <a:ext cx="3277362" cy="5257800"/>
          </a:xfrm>
          <a:prstGeom prst="rect">
            <a:avLst/>
          </a:prstGeom>
        </p:spPr>
      </p:pic>
      <p:sp>
        <p:nvSpPr>
          <p:cNvPr id="5" name="TextBox 4"/>
          <p:cNvSpPr txBox="1"/>
          <p:nvPr/>
        </p:nvSpPr>
        <p:spPr>
          <a:xfrm>
            <a:off x="3823306" y="0"/>
            <a:ext cx="1053494" cy="369332"/>
          </a:xfrm>
          <a:prstGeom prst="rect">
            <a:avLst/>
          </a:prstGeom>
          <a:noFill/>
        </p:spPr>
        <p:txBody>
          <a:bodyPr wrap="none" rtlCol="0">
            <a:spAutoFit/>
          </a:bodyPr>
          <a:lstStyle/>
          <a:p>
            <a:r>
              <a:rPr lang="en-US" u="sng" dirty="0"/>
              <a:t>Histology</a:t>
            </a:r>
          </a:p>
        </p:txBody>
      </p:sp>
      <p:sp>
        <p:nvSpPr>
          <p:cNvPr id="6" name="TextBox 5"/>
          <p:cNvSpPr txBox="1"/>
          <p:nvPr/>
        </p:nvSpPr>
        <p:spPr>
          <a:xfrm>
            <a:off x="228600" y="381000"/>
            <a:ext cx="2743200" cy="1323439"/>
          </a:xfrm>
          <a:prstGeom prst="rect">
            <a:avLst/>
          </a:prstGeom>
          <a:noFill/>
        </p:spPr>
        <p:txBody>
          <a:bodyPr wrap="square" rtlCol="0">
            <a:spAutoFit/>
          </a:bodyPr>
          <a:lstStyle/>
          <a:p>
            <a:pPr algn="ctr"/>
            <a:r>
              <a:rPr lang="en-US" sz="1600" b="1" dirty="0"/>
              <a:t>Hyaline cartilage:</a:t>
            </a:r>
          </a:p>
          <a:p>
            <a:pPr algn="ctr"/>
            <a:r>
              <a:rPr lang="en-US" sz="1600" dirty="0"/>
              <a:t>Smooth, glassy appearance; individual fibers usually can’t be seen; often surrounded by fibrous PERICHONDRIUM</a:t>
            </a:r>
          </a:p>
        </p:txBody>
      </p:sp>
      <p:sp>
        <p:nvSpPr>
          <p:cNvPr id="9" name="5-Point Star 8"/>
          <p:cNvSpPr/>
          <p:nvPr/>
        </p:nvSpPr>
        <p:spPr>
          <a:xfrm>
            <a:off x="152400" y="76200"/>
            <a:ext cx="457200" cy="457200"/>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stretch>
            <a:fillRect/>
          </a:stretch>
        </p:blipFill>
        <p:spPr>
          <a:xfrm>
            <a:off x="3529945" y="838200"/>
            <a:ext cx="5493471" cy="41148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8027" y="635000"/>
            <a:ext cx="2832100" cy="2870200"/>
          </a:xfrm>
          <a:prstGeom prst="rect">
            <a:avLst/>
          </a:prstGeom>
        </p:spPr>
      </p:pic>
      <p:sp>
        <p:nvSpPr>
          <p:cNvPr id="5" name="TextBox 4"/>
          <p:cNvSpPr txBox="1"/>
          <p:nvPr/>
        </p:nvSpPr>
        <p:spPr>
          <a:xfrm>
            <a:off x="6248400" y="635000"/>
            <a:ext cx="1794181" cy="369332"/>
          </a:xfrm>
          <a:prstGeom prst="rect">
            <a:avLst/>
          </a:prstGeom>
          <a:noFill/>
        </p:spPr>
        <p:txBody>
          <a:bodyPr wrap="none" rtlCol="0">
            <a:spAutoFit/>
          </a:bodyPr>
          <a:lstStyle/>
          <a:p>
            <a:r>
              <a:rPr lang="en-US" dirty="0">
                <a:solidFill>
                  <a:srgbClr val="0000FF"/>
                </a:solidFill>
              </a:rPr>
              <a:t>FIBROCARTILAGE</a:t>
            </a:r>
          </a:p>
        </p:txBody>
      </p:sp>
      <p:sp>
        <p:nvSpPr>
          <p:cNvPr id="6" name="TextBox 5"/>
          <p:cNvSpPr txBox="1"/>
          <p:nvPr/>
        </p:nvSpPr>
        <p:spPr>
          <a:xfrm>
            <a:off x="3581400" y="1828800"/>
            <a:ext cx="3894779" cy="369332"/>
          </a:xfrm>
          <a:prstGeom prst="rect">
            <a:avLst/>
          </a:prstGeom>
          <a:noFill/>
        </p:spPr>
        <p:txBody>
          <a:bodyPr wrap="none" rtlCol="0">
            <a:spAutoFit/>
          </a:bodyPr>
          <a:lstStyle/>
          <a:p>
            <a:r>
              <a:rPr lang="en-US" dirty="0">
                <a:solidFill>
                  <a:srgbClr val="0000FF"/>
                </a:solidFill>
              </a:rPr>
              <a:t>Visible collagen fibers (thin and fibrous)</a:t>
            </a:r>
          </a:p>
        </p:txBody>
      </p:sp>
      <p:cxnSp>
        <p:nvCxnSpPr>
          <p:cNvPr id="8" name="Straight Arrow Connector 7"/>
          <p:cNvCxnSpPr/>
          <p:nvPr/>
        </p:nvCxnSpPr>
        <p:spPr>
          <a:xfrm flipH="1">
            <a:off x="2514600" y="1981200"/>
            <a:ext cx="1066800" cy="381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026" name="Picture 2" descr="Image result for fibrocartilage">
            <a:extLst>
              <a:ext uri="{FF2B5EF4-FFF2-40B4-BE49-F238E27FC236}">
                <a16:creationId xmlns:a16="http://schemas.microsoft.com/office/drawing/2014/main" id="{749D0D25-5C32-164D-83BB-2CFB7CAD2F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9698" y="2888051"/>
            <a:ext cx="4894302" cy="32628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680556" y="3733800"/>
            <a:ext cx="3810000" cy="2857500"/>
          </a:xfrm>
          <a:prstGeom prst="rect">
            <a:avLst/>
          </a:prstGeom>
        </p:spPr>
      </p:pic>
      <p:cxnSp>
        <p:nvCxnSpPr>
          <p:cNvPr id="9" name="Straight Arrow Connector 8"/>
          <p:cNvCxnSpPr/>
          <p:nvPr/>
        </p:nvCxnSpPr>
        <p:spPr>
          <a:xfrm flipH="1">
            <a:off x="2819400" y="2209800"/>
            <a:ext cx="1752600" cy="1828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680825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61289" y="280597"/>
            <a:ext cx="1659379" cy="369332"/>
          </a:xfrm>
          <a:prstGeom prst="rect">
            <a:avLst/>
          </a:prstGeom>
          <a:noFill/>
        </p:spPr>
        <p:txBody>
          <a:bodyPr wrap="none" rtlCol="0">
            <a:spAutoFit/>
          </a:bodyPr>
          <a:lstStyle/>
          <a:p>
            <a:r>
              <a:rPr lang="en-US" dirty="0">
                <a:solidFill>
                  <a:srgbClr val="0000FF"/>
                </a:solidFill>
              </a:rPr>
              <a:t>Elastic Cartilage</a:t>
            </a:r>
          </a:p>
        </p:txBody>
      </p:sp>
      <p:pic>
        <p:nvPicPr>
          <p:cNvPr id="3" name="Picture 2"/>
          <p:cNvPicPr>
            <a:picLocks noChangeAspect="1"/>
          </p:cNvPicPr>
          <p:nvPr/>
        </p:nvPicPr>
        <p:blipFill>
          <a:blip r:embed="rId2"/>
          <a:stretch>
            <a:fillRect/>
          </a:stretch>
        </p:blipFill>
        <p:spPr>
          <a:xfrm>
            <a:off x="457200" y="1066800"/>
            <a:ext cx="3479800" cy="2336800"/>
          </a:xfrm>
          <a:prstGeom prst="rect">
            <a:avLst/>
          </a:prstGeom>
        </p:spPr>
      </p:pic>
      <p:pic>
        <p:nvPicPr>
          <p:cNvPr id="5" name="Picture 4"/>
          <p:cNvPicPr>
            <a:picLocks noChangeAspect="1"/>
          </p:cNvPicPr>
          <p:nvPr/>
        </p:nvPicPr>
        <p:blipFill>
          <a:blip r:embed="rId3"/>
          <a:stretch>
            <a:fillRect/>
          </a:stretch>
        </p:blipFill>
        <p:spPr>
          <a:xfrm>
            <a:off x="533400" y="3439395"/>
            <a:ext cx="4191000" cy="3139205"/>
          </a:xfrm>
          <a:prstGeom prst="rect">
            <a:avLst/>
          </a:prstGeom>
        </p:spPr>
      </p:pic>
      <p:sp>
        <p:nvSpPr>
          <p:cNvPr id="6" name="TextBox 5"/>
          <p:cNvSpPr txBox="1"/>
          <p:nvPr/>
        </p:nvSpPr>
        <p:spPr>
          <a:xfrm>
            <a:off x="4794338" y="2209800"/>
            <a:ext cx="4334803" cy="369332"/>
          </a:xfrm>
          <a:prstGeom prst="rect">
            <a:avLst/>
          </a:prstGeom>
          <a:noFill/>
        </p:spPr>
        <p:txBody>
          <a:bodyPr wrap="none" rtlCol="0">
            <a:spAutoFit/>
          </a:bodyPr>
          <a:lstStyle/>
          <a:p>
            <a:r>
              <a:rPr lang="en-US" dirty="0">
                <a:solidFill>
                  <a:srgbClr val="0000FF"/>
                </a:solidFill>
              </a:rPr>
              <a:t>DARK, heavy fibers seen in between lacunae</a:t>
            </a:r>
          </a:p>
        </p:txBody>
      </p:sp>
      <p:cxnSp>
        <p:nvCxnSpPr>
          <p:cNvPr id="8" name="Straight Arrow Connector 7"/>
          <p:cNvCxnSpPr/>
          <p:nvPr/>
        </p:nvCxnSpPr>
        <p:spPr>
          <a:xfrm flipH="1">
            <a:off x="3886200" y="2743200"/>
            <a:ext cx="1905000" cy="2362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2895600" y="2590800"/>
            <a:ext cx="1676400" cy="2057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64781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62400" y="164068"/>
            <a:ext cx="668773" cy="369332"/>
          </a:xfrm>
          <a:prstGeom prst="rect">
            <a:avLst/>
          </a:prstGeom>
          <a:noFill/>
        </p:spPr>
        <p:txBody>
          <a:bodyPr wrap="none" rtlCol="0">
            <a:spAutoFit/>
          </a:bodyPr>
          <a:lstStyle/>
          <a:p>
            <a:r>
              <a:rPr lang="en-US" dirty="0"/>
              <a:t>Bone</a:t>
            </a:r>
          </a:p>
        </p:txBody>
      </p:sp>
      <p:sp>
        <p:nvSpPr>
          <p:cNvPr id="3" name="TextBox 2"/>
          <p:cNvSpPr txBox="1"/>
          <p:nvPr/>
        </p:nvSpPr>
        <p:spPr>
          <a:xfrm>
            <a:off x="304801" y="685800"/>
            <a:ext cx="8382000" cy="1625060"/>
          </a:xfrm>
          <a:prstGeom prst="rect">
            <a:avLst/>
          </a:prstGeom>
          <a:noFill/>
        </p:spPr>
        <p:txBody>
          <a:bodyPr wrap="square" rtlCol="0">
            <a:spAutoFit/>
          </a:bodyPr>
          <a:lstStyle/>
          <a:p>
            <a:pPr>
              <a:lnSpc>
                <a:spcPct val="140000"/>
              </a:lnSpc>
              <a:buFont typeface="Arial" pitchFamily="34" charset="0"/>
              <a:buChar char="•"/>
            </a:pPr>
            <a:r>
              <a:rPr lang="en-US" dirty="0"/>
              <a:t>Technically, the word “bone” describes bone as an organ………. and not </a:t>
            </a:r>
            <a:r>
              <a:rPr lang="en-US" b="1" dirty="0"/>
              <a:t>bone tissue</a:t>
            </a:r>
          </a:p>
          <a:p>
            <a:pPr>
              <a:lnSpc>
                <a:spcPct val="140000"/>
              </a:lnSpc>
              <a:buFont typeface="Arial" pitchFamily="34" charset="0"/>
              <a:buChar char="•"/>
            </a:pPr>
            <a:r>
              <a:rPr lang="en-US" dirty="0"/>
              <a:t>OSSEOUS TISSUE is the connective tissue commonly known as bone</a:t>
            </a:r>
          </a:p>
          <a:p>
            <a:pPr>
              <a:lnSpc>
                <a:spcPct val="140000"/>
              </a:lnSpc>
              <a:buFont typeface="Arial" pitchFamily="34" charset="0"/>
              <a:buChar char="•"/>
            </a:pPr>
            <a:r>
              <a:rPr lang="en-US" dirty="0"/>
              <a:t>All bones are covered by fibrous tissue known as PERIOSTEUM (similar to </a:t>
            </a:r>
            <a:r>
              <a:rPr lang="en-US" dirty="0" err="1"/>
              <a:t>perichondrium</a:t>
            </a:r>
            <a:r>
              <a:rPr lang="en-US" dirty="0"/>
              <a:t>) that serves as an anchor point for attachment of tendons and ligaments</a:t>
            </a:r>
          </a:p>
        </p:txBody>
      </p:sp>
      <p:sp>
        <p:nvSpPr>
          <p:cNvPr id="4" name="TextBox 3"/>
          <p:cNvSpPr txBox="1"/>
          <p:nvPr/>
        </p:nvSpPr>
        <p:spPr>
          <a:xfrm>
            <a:off x="152400" y="3505200"/>
            <a:ext cx="5410200" cy="2308324"/>
          </a:xfrm>
          <a:prstGeom prst="rect">
            <a:avLst/>
          </a:prstGeom>
          <a:noFill/>
        </p:spPr>
        <p:txBody>
          <a:bodyPr wrap="square" rtlCol="0">
            <a:spAutoFit/>
          </a:bodyPr>
          <a:lstStyle/>
          <a:p>
            <a:r>
              <a:rPr lang="en-US" dirty="0"/>
              <a:t>Two types of osseous tissue (bone):</a:t>
            </a:r>
          </a:p>
          <a:p>
            <a:pPr marL="800100" lvl="1" indent="-342900">
              <a:buFont typeface="+mj-lt"/>
              <a:buAutoNum type="arabicPeriod"/>
            </a:pPr>
            <a:r>
              <a:rPr lang="en-US" dirty="0"/>
              <a:t>Spongy bone (</a:t>
            </a:r>
            <a:r>
              <a:rPr lang="en-US" dirty="0" err="1"/>
              <a:t>cancellous</a:t>
            </a:r>
            <a:r>
              <a:rPr lang="en-US" dirty="0"/>
              <a:t>) – osseous tissue found  in the heads of long bones, vertebral bodies, etc…</a:t>
            </a:r>
          </a:p>
          <a:p>
            <a:pPr marL="800100" lvl="1" indent="-342900">
              <a:buFont typeface="+mj-lt"/>
              <a:buAutoNum type="arabicPeriod"/>
            </a:pPr>
            <a:endParaRPr lang="en-US" dirty="0"/>
          </a:p>
          <a:p>
            <a:pPr marL="800100" lvl="1" indent="-342900">
              <a:buFont typeface="+mj-lt"/>
              <a:buAutoNum type="arabicPeriod"/>
            </a:pPr>
            <a:endParaRPr lang="en-US" dirty="0"/>
          </a:p>
          <a:p>
            <a:pPr marL="800100" lvl="1" indent="-342900">
              <a:buFont typeface="+mj-lt"/>
              <a:buAutoNum type="arabicPeriod"/>
            </a:pPr>
            <a:r>
              <a:rPr lang="en-US" dirty="0"/>
              <a:t>Compact bone – dense osseous tissue that surrounds spongy bone</a:t>
            </a:r>
          </a:p>
        </p:txBody>
      </p:sp>
      <p:pic>
        <p:nvPicPr>
          <p:cNvPr id="5" name="Picture 4"/>
          <p:cNvPicPr>
            <a:picLocks noChangeAspect="1"/>
          </p:cNvPicPr>
          <p:nvPr/>
        </p:nvPicPr>
        <p:blipFill>
          <a:blip r:embed="rId2"/>
          <a:stretch>
            <a:fillRect/>
          </a:stretch>
        </p:blipFill>
        <p:spPr>
          <a:xfrm>
            <a:off x="5486400" y="2340231"/>
            <a:ext cx="3155867" cy="2384169"/>
          </a:xfrm>
          <a:prstGeom prst="rect">
            <a:avLst/>
          </a:prstGeom>
        </p:spPr>
      </p:pic>
      <p:pic>
        <p:nvPicPr>
          <p:cNvPr id="6" name="Picture 5"/>
          <p:cNvPicPr>
            <a:picLocks noChangeAspect="1"/>
          </p:cNvPicPr>
          <p:nvPr/>
        </p:nvPicPr>
        <p:blipFill>
          <a:blip r:embed="rId3"/>
          <a:stretch>
            <a:fillRect/>
          </a:stretch>
        </p:blipFill>
        <p:spPr>
          <a:xfrm>
            <a:off x="5461000" y="4723828"/>
            <a:ext cx="3225800" cy="2153222"/>
          </a:xfrm>
          <a:prstGeom prst="rect">
            <a:avLst/>
          </a:prstGeom>
        </p:spPr>
      </p:pic>
      <p:sp>
        <p:nvSpPr>
          <p:cNvPr id="7" name="TextBox 6"/>
          <p:cNvSpPr txBox="1"/>
          <p:nvPr/>
        </p:nvSpPr>
        <p:spPr>
          <a:xfrm>
            <a:off x="139535" y="5975955"/>
            <a:ext cx="5042065" cy="646331"/>
          </a:xfrm>
          <a:prstGeom prst="rect">
            <a:avLst/>
          </a:prstGeom>
          <a:noFill/>
          <a:ln>
            <a:solidFill>
              <a:schemeClr val="accent1"/>
            </a:solidFill>
          </a:ln>
        </p:spPr>
        <p:txBody>
          <a:bodyPr wrap="square" rtlCol="0">
            <a:spAutoFit/>
          </a:bodyPr>
          <a:lstStyle/>
          <a:p>
            <a:r>
              <a:rPr lang="en-US" dirty="0">
                <a:solidFill>
                  <a:schemeClr val="tx2"/>
                </a:solidFill>
              </a:rPr>
              <a:t>We’ll learn much more about bone anatomy and physiology shortly!!</a:t>
            </a:r>
          </a:p>
        </p:txBody>
      </p:sp>
    </p:spTree>
    <p:extLst>
      <p:ext uri="{BB962C8B-B14F-4D97-AF65-F5344CB8AC3E}">
        <p14:creationId xmlns:p14="http://schemas.microsoft.com/office/powerpoint/2010/main" val="2569402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5-22_compact_bone_c.jpg"/>
          <p:cNvPicPr>
            <a:picLocks noChangeAspect="1"/>
          </p:cNvPicPr>
          <p:nvPr/>
        </p:nvPicPr>
        <p:blipFill>
          <a:blip r:embed="rId2" cstate="print"/>
          <a:stretch>
            <a:fillRect/>
          </a:stretch>
        </p:blipFill>
        <p:spPr>
          <a:xfrm>
            <a:off x="0" y="107576"/>
            <a:ext cx="4191000" cy="6723530"/>
          </a:xfrm>
          <a:prstGeom prst="rect">
            <a:avLst/>
          </a:prstGeom>
        </p:spPr>
      </p:pic>
      <p:sp>
        <p:nvSpPr>
          <p:cNvPr id="4" name="TextBox 3"/>
          <p:cNvSpPr txBox="1"/>
          <p:nvPr/>
        </p:nvSpPr>
        <p:spPr>
          <a:xfrm>
            <a:off x="4495800" y="609600"/>
            <a:ext cx="4495800" cy="4801315"/>
          </a:xfrm>
          <a:prstGeom prst="rect">
            <a:avLst/>
          </a:prstGeom>
          <a:noFill/>
        </p:spPr>
        <p:txBody>
          <a:bodyPr wrap="square" rtlCol="0">
            <a:spAutoFit/>
          </a:bodyPr>
          <a:lstStyle/>
          <a:p>
            <a:pPr algn="ctr"/>
            <a:r>
              <a:rPr lang="en-US" b="1" dirty="0"/>
              <a:t>Compact Bone</a:t>
            </a:r>
          </a:p>
          <a:p>
            <a:endParaRPr lang="en-US" dirty="0"/>
          </a:p>
          <a:p>
            <a:pPr>
              <a:buFont typeface="Arial" pitchFamily="34" charset="0"/>
              <a:buChar char="•"/>
            </a:pPr>
            <a:r>
              <a:rPr lang="en-US" dirty="0"/>
              <a:t>Bone cells called OSTEOCYTES live in lacunae, like in cartilage</a:t>
            </a:r>
          </a:p>
          <a:p>
            <a:pPr>
              <a:buFont typeface="Arial" pitchFamily="34" charset="0"/>
              <a:buChar char="•"/>
            </a:pPr>
            <a:endParaRPr lang="en-US" dirty="0"/>
          </a:p>
          <a:p>
            <a:pPr>
              <a:buFont typeface="Arial" pitchFamily="34" charset="0"/>
              <a:buChar char="•"/>
            </a:pPr>
            <a:r>
              <a:rPr lang="en-US" dirty="0"/>
              <a:t>Blood vessels and nerves run the length of the bone in canals called HAVERSIAN CANALS (</a:t>
            </a:r>
            <a:r>
              <a:rPr lang="en-US" dirty="0">
                <a:solidFill>
                  <a:srgbClr val="0000FF"/>
                </a:solidFill>
              </a:rPr>
              <a:t>sometimes called Central Canal</a:t>
            </a:r>
            <a:r>
              <a:rPr lang="en-US" dirty="0"/>
              <a:t>)</a:t>
            </a:r>
          </a:p>
          <a:p>
            <a:pPr>
              <a:buFont typeface="Arial" pitchFamily="34" charset="0"/>
              <a:buChar char="•"/>
            </a:pPr>
            <a:endParaRPr lang="en-US" dirty="0"/>
          </a:p>
          <a:p>
            <a:pPr>
              <a:buFont typeface="Arial" pitchFamily="34" charset="0"/>
              <a:buChar char="•"/>
            </a:pPr>
            <a:r>
              <a:rPr lang="en-US" dirty="0"/>
              <a:t>Osteocytes live in lacunae in concentric circles around the central canals (that’s where the blood supply and food is!)</a:t>
            </a:r>
          </a:p>
          <a:p>
            <a:pPr>
              <a:buFont typeface="Arial" pitchFamily="34" charset="0"/>
              <a:buChar char="•"/>
            </a:pPr>
            <a:endParaRPr lang="en-US" dirty="0"/>
          </a:p>
          <a:p>
            <a:pPr>
              <a:buFont typeface="Arial" pitchFamily="34" charset="0"/>
              <a:buChar char="•"/>
            </a:pPr>
            <a:r>
              <a:rPr lang="en-US" dirty="0"/>
              <a:t>One </a:t>
            </a:r>
            <a:r>
              <a:rPr lang="en-US" b="1" dirty="0">
                <a:solidFill>
                  <a:srgbClr val="FF6600"/>
                </a:solidFill>
              </a:rPr>
              <a:t>OSTEON</a:t>
            </a:r>
            <a:r>
              <a:rPr lang="en-US" dirty="0"/>
              <a:t> consists of a Central canal and rings of osteocytes that are laying down bone matrix</a:t>
            </a:r>
          </a:p>
          <a:p>
            <a:pPr>
              <a:buFont typeface="Arial" pitchFamily="34" charset="0"/>
              <a:buChar char="•"/>
            </a:pP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62400" y="381000"/>
            <a:ext cx="728084" cy="369332"/>
          </a:xfrm>
          <a:prstGeom prst="rect">
            <a:avLst/>
          </a:prstGeom>
          <a:noFill/>
        </p:spPr>
        <p:txBody>
          <a:bodyPr wrap="none" rtlCol="0">
            <a:spAutoFit/>
          </a:bodyPr>
          <a:lstStyle/>
          <a:p>
            <a:r>
              <a:rPr lang="en-US" dirty="0"/>
              <a:t>Blood</a:t>
            </a:r>
          </a:p>
        </p:txBody>
      </p:sp>
      <p:sp>
        <p:nvSpPr>
          <p:cNvPr id="3" name="TextBox 2"/>
          <p:cNvSpPr txBox="1"/>
          <p:nvPr/>
        </p:nvSpPr>
        <p:spPr>
          <a:xfrm>
            <a:off x="533400" y="1219200"/>
            <a:ext cx="8153400" cy="4801315"/>
          </a:xfrm>
          <a:prstGeom prst="rect">
            <a:avLst/>
          </a:prstGeom>
          <a:noFill/>
        </p:spPr>
        <p:txBody>
          <a:bodyPr wrap="square" rtlCol="0">
            <a:spAutoFit/>
          </a:bodyPr>
          <a:lstStyle/>
          <a:p>
            <a:pPr>
              <a:buFont typeface="Arial" pitchFamily="34" charset="0"/>
              <a:buChar char="•"/>
            </a:pPr>
            <a:r>
              <a:rPr lang="en-US" dirty="0"/>
              <a:t>Fluid connective tissue that plays an important role in transportation of many substances and also very important in immune protection via LEUKOCYTES (i.e., white blood cells)</a:t>
            </a:r>
          </a:p>
          <a:p>
            <a:pPr>
              <a:buFont typeface="Arial" pitchFamily="34" charset="0"/>
              <a:buChar char="•"/>
            </a:pPr>
            <a:endParaRPr lang="en-US" dirty="0"/>
          </a:p>
          <a:p>
            <a:pPr>
              <a:buFont typeface="Arial" pitchFamily="34" charset="0"/>
              <a:buChar char="•"/>
            </a:pPr>
            <a:r>
              <a:rPr lang="en-US" dirty="0"/>
              <a:t>Non-cellular ground substance is known as PLASMA</a:t>
            </a:r>
          </a:p>
          <a:p>
            <a:pPr>
              <a:buFont typeface="Arial" pitchFamily="34" charset="0"/>
              <a:buChar char="•"/>
            </a:pPr>
            <a:endParaRPr lang="en-US" dirty="0"/>
          </a:p>
          <a:p>
            <a:pPr>
              <a:buFont typeface="Arial" pitchFamily="34" charset="0"/>
              <a:buChar char="•"/>
            </a:pPr>
            <a:r>
              <a:rPr lang="en-US" dirty="0"/>
              <a:t>Cells and cell fragments are referred to as </a:t>
            </a:r>
            <a:r>
              <a:rPr lang="en-US" u="sng" dirty="0">
                <a:solidFill>
                  <a:srgbClr val="FF0000"/>
                </a:solidFill>
              </a:rPr>
              <a:t>FORMED ELEMENTS </a:t>
            </a:r>
            <a:r>
              <a:rPr lang="en-US" dirty="0"/>
              <a:t>of blood:</a:t>
            </a:r>
          </a:p>
          <a:p>
            <a:pPr>
              <a:buFont typeface="Arial" pitchFamily="34" charset="0"/>
              <a:buChar char="•"/>
            </a:pPr>
            <a:endParaRPr lang="en-US" dirty="0"/>
          </a:p>
          <a:p>
            <a:pPr lvl="1">
              <a:buFont typeface="Arial" pitchFamily="34" charset="0"/>
              <a:buChar char="•"/>
            </a:pPr>
            <a:r>
              <a:rPr lang="en-US" dirty="0">
                <a:solidFill>
                  <a:srgbClr val="FF0000"/>
                </a:solidFill>
              </a:rPr>
              <a:t>Erythrocytes</a:t>
            </a:r>
            <a:r>
              <a:rPr lang="en-US" dirty="0"/>
              <a:t> (red blood cells)</a:t>
            </a:r>
          </a:p>
          <a:p>
            <a:pPr lvl="2">
              <a:buFont typeface="Wingdings" pitchFamily="2" charset="2"/>
              <a:buChar char="ü"/>
            </a:pPr>
            <a:r>
              <a:rPr lang="en-US" dirty="0"/>
              <a:t>The only cells in the body without a nucleus</a:t>
            </a:r>
          </a:p>
          <a:p>
            <a:pPr lvl="2">
              <a:buFont typeface="Wingdings" pitchFamily="2" charset="2"/>
              <a:buChar char="ü"/>
            </a:pPr>
            <a:r>
              <a:rPr lang="en-US" dirty="0"/>
              <a:t>Responsible for carrying O</a:t>
            </a:r>
            <a:r>
              <a:rPr lang="en-US" baseline="-25000" dirty="0"/>
              <a:t>2</a:t>
            </a:r>
            <a:r>
              <a:rPr lang="en-US" dirty="0"/>
              <a:t> and CO</a:t>
            </a:r>
            <a:r>
              <a:rPr lang="en-US" baseline="-25000" dirty="0"/>
              <a:t>2 </a:t>
            </a:r>
            <a:r>
              <a:rPr lang="en-US" dirty="0"/>
              <a:t> between lungs and body tissues</a:t>
            </a:r>
          </a:p>
          <a:p>
            <a:pPr lvl="1">
              <a:buFont typeface="Arial" pitchFamily="34" charset="0"/>
              <a:buChar char="•"/>
            </a:pPr>
            <a:r>
              <a:rPr lang="en-US" dirty="0">
                <a:solidFill>
                  <a:srgbClr val="FF0000"/>
                </a:solidFill>
              </a:rPr>
              <a:t>Leukocytes</a:t>
            </a:r>
            <a:r>
              <a:rPr lang="en-US" dirty="0"/>
              <a:t> (white blood cells)</a:t>
            </a:r>
          </a:p>
          <a:p>
            <a:pPr lvl="2">
              <a:buFont typeface="Wingdings" pitchFamily="2" charset="2"/>
              <a:buChar char="ü"/>
            </a:pPr>
            <a:r>
              <a:rPr lang="en-US" dirty="0"/>
              <a:t>5 different types of cells all with specific functions that contribute to immune protection</a:t>
            </a:r>
          </a:p>
          <a:p>
            <a:pPr lvl="1">
              <a:buFont typeface="Arial" pitchFamily="34" charset="0"/>
              <a:buChar char="•"/>
            </a:pPr>
            <a:r>
              <a:rPr lang="en-US" dirty="0">
                <a:solidFill>
                  <a:srgbClr val="FF0000"/>
                </a:solidFill>
              </a:rPr>
              <a:t>Platelets</a:t>
            </a:r>
          </a:p>
          <a:p>
            <a:pPr lvl="2">
              <a:buFont typeface="Wingdings" pitchFamily="2" charset="2"/>
              <a:buChar char="ü"/>
            </a:pPr>
            <a:r>
              <a:rPr lang="en-US" dirty="0"/>
              <a:t>Cell fragments that are important in the process of blood clotting and directing new blood vessel growth</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33800" y="152400"/>
            <a:ext cx="856325" cy="369332"/>
          </a:xfrm>
          <a:prstGeom prst="rect">
            <a:avLst/>
          </a:prstGeom>
          <a:noFill/>
        </p:spPr>
        <p:txBody>
          <a:bodyPr wrap="none" rtlCol="0">
            <a:spAutoFit/>
          </a:bodyPr>
          <a:lstStyle/>
          <a:p>
            <a:r>
              <a:rPr lang="en-US" u="sng" dirty="0"/>
              <a:t>Tissues</a:t>
            </a:r>
          </a:p>
        </p:txBody>
      </p:sp>
      <p:sp>
        <p:nvSpPr>
          <p:cNvPr id="3" name="TextBox 2"/>
          <p:cNvSpPr txBox="1"/>
          <p:nvPr/>
        </p:nvSpPr>
        <p:spPr>
          <a:xfrm>
            <a:off x="609600" y="609600"/>
            <a:ext cx="8534400" cy="2862323"/>
          </a:xfrm>
          <a:prstGeom prst="rect">
            <a:avLst/>
          </a:prstGeom>
          <a:noFill/>
        </p:spPr>
        <p:txBody>
          <a:bodyPr wrap="square" rtlCol="0">
            <a:spAutoFit/>
          </a:bodyPr>
          <a:lstStyle/>
          <a:p>
            <a:r>
              <a:rPr lang="en-US" dirty="0"/>
              <a:t>A group of similar cells derived from a common embryonic origin that are arranged in a way that allows them to carry out a particular STRUCTURAL or PHYSIOLOGICAL function</a:t>
            </a:r>
          </a:p>
          <a:p>
            <a:pPr lvl="1">
              <a:buFont typeface="Arial" pitchFamily="34" charset="0"/>
              <a:buChar char="•"/>
            </a:pPr>
            <a:r>
              <a:rPr lang="en-US" dirty="0"/>
              <a:t>	</a:t>
            </a:r>
            <a:r>
              <a:rPr lang="en-US" b="1" dirty="0"/>
              <a:t> STRUCTURAL </a:t>
            </a:r>
          </a:p>
          <a:p>
            <a:pPr marL="1257300" lvl="2" indent="-342900">
              <a:buFont typeface="Wingdings" pitchFamily="2" charset="2"/>
              <a:buChar char="ü"/>
            </a:pPr>
            <a:r>
              <a:rPr lang="en-US" dirty="0"/>
              <a:t>Bone (type of connective tissue) supports and protects the body and allows muscles to produce movement </a:t>
            </a:r>
          </a:p>
          <a:p>
            <a:pPr lvl="1">
              <a:buFont typeface="Arial" pitchFamily="34" charset="0"/>
              <a:buChar char="•"/>
            </a:pPr>
            <a:r>
              <a:rPr lang="en-US" dirty="0"/>
              <a:t>      	 </a:t>
            </a:r>
            <a:r>
              <a:rPr lang="en-US" b="1" dirty="0"/>
              <a:t>PHYSIOLOGICAL</a:t>
            </a:r>
          </a:p>
          <a:p>
            <a:pPr lvl="2">
              <a:buFont typeface="Wingdings" pitchFamily="2" charset="2"/>
              <a:buChar char="ü"/>
            </a:pPr>
            <a:r>
              <a:rPr lang="en-US" dirty="0"/>
              <a:t>Epithelial tissues lining the digestive system allows the body to absorb nutrients from the foods we eat</a:t>
            </a:r>
          </a:p>
          <a:p>
            <a:pPr lvl="2">
              <a:buFont typeface="Wingdings" pitchFamily="2" charset="2"/>
              <a:buChar char="ü"/>
            </a:pPr>
            <a:endParaRPr lang="en-US" dirty="0"/>
          </a:p>
          <a:p>
            <a:pPr lvl="1">
              <a:buFont typeface="Arial" pitchFamily="34" charset="0"/>
              <a:buChar char="•"/>
            </a:pPr>
            <a:r>
              <a:rPr lang="en-US" dirty="0"/>
              <a:t>        </a:t>
            </a:r>
            <a:r>
              <a:rPr lang="en-US" dirty="0">
                <a:solidFill>
                  <a:srgbClr val="FF0000"/>
                </a:solidFill>
              </a:rPr>
              <a:t>Many tissues have both a structural and physiological function (bone)</a:t>
            </a:r>
          </a:p>
        </p:txBody>
      </p:sp>
      <p:sp>
        <p:nvSpPr>
          <p:cNvPr id="4" name="TextBox 3"/>
          <p:cNvSpPr txBox="1"/>
          <p:nvPr/>
        </p:nvSpPr>
        <p:spPr>
          <a:xfrm>
            <a:off x="0" y="4521875"/>
            <a:ext cx="9144000" cy="1200329"/>
          </a:xfrm>
          <a:prstGeom prst="rect">
            <a:avLst/>
          </a:prstGeom>
          <a:noFill/>
        </p:spPr>
        <p:txBody>
          <a:bodyPr wrap="square" rtlCol="0">
            <a:spAutoFit/>
          </a:bodyPr>
          <a:lstStyle/>
          <a:p>
            <a:r>
              <a:rPr lang="en-US" dirty="0"/>
              <a:t>Tissues differ from one another in the types of cells which make up the tissue, as well as by the type and amount of EXTRACELLULAR MATRIX that surrounds the cells</a:t>
            </a:r>
          </a:p>
          <a:p>
            <a:endParaRPr lang="en-US" dirty="0"/>
          </a:p>
          <a:p>
            <a:pPr lvl="1">
              <a:buFont typeface="Arial" pitchFamily="34" charset="0"/>
              <a:buChar char="•"/>
            </a:pPr>
            <a:r>
              <a:rPr lang="en-US" dirty="0"/>
              <a:t>	Matrix contains protein fibers, water, minerals, nutrients, waste products</a:t>
            </a:r>
          </a:p>
        </p:txBody>
      </p:sp>
      <p:sp>
        <p:nvSpPr>
          <p:cNvPr id="5" name="TextBox 4"/>
          <p:cNvSpPr txBox="1"/>
          <p:nvPr/>
        </p:nvSpPr>
        <p:spPr>
          <a:xfrm>
            <a:off x="1524000" y="4050268"/>
            <a:ext cx="5836566" cy="369332"/>
          </a:xfrm>
          <a:prstGeom prst="rect">
            <a:avLst/>
          </a:prstGeom>
          <a:noFill/>
          <a:ln w="22225">
            <a:solidFill>
              <a:schemeClr val="accent1"/>
            </a:solidFill>
          </a:ln>
        </p:spPr>
        <p:txBody>
          <a:bodyPr wrap="none" rtlCol="0">
            <a:spAutoFit/>
          </a:bodyPr>
          <a:lstStyle/>
          <a:p>
            <a:r>
              <a:rPr lang="en-US" dirty="0"/>
              <a:t>Tissue = cells + extracellular matrix (or extracellular material)</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5-23_blood_smear_c.jpg"/>
          <p:cNvPicPr>
            <a:picLocks noChangeAspect="1"/>
          </p:cNvPicPr>
          <p:nvPr/>
        </p:nvPicPr>
        <p:blipFill>
          <a:blip r:embed="rId2" cstate="print"/>
          <a:stretch>
            <a:fillRect/>
          </a:stretch>
        </p:blipFill>
        <p:spPr>
          <a:xfrm>
            <a:off x="228600" y="823530"/>
            <a:ext cx="3429000" cy="5501070"/>
          </a:xfrm>
          <a:prstGeom prst="rect">
            <a:avLst/>
          </a:prstGeom>
        </p:spPr>
      </p:pic>
      <p:sp>
        <p:nvSpPr>
          <p:cNvPr id="3" name="TextBox 2"/>
          <p:cNvSpPr txBox="1"/>
          <p:nvPr/>
        </p:nvSpPr>
        <p:spPr>
          <a:xfrm>
            <a:off x="3657600" y="1371600"/>
            <a:ext cx="5410200" cy="3693319"/>
          </a:xfrm>
          <a:prstGeom prst="rect">
            <a:avLst/>
          </a:prstGeom>
          <a:noFill/>
        </p:spPr>
        <p:txBody>
          <a:bodyPr wrap="square" rtlCol="0">
            <a:spAutoFit/>
          </a:bodyPr>
          <a:lstStyle/>
          <a:p>
            <a:pPr algn="ctr"/>
            <a:r>
              <a:rPr lang="en-US" dirty="0"/>
              <a:t>Blood</a:t>
            </a:r>
          </a:p>
          <a:p>
            <a:pPr algn="ctr"/>
            <a:endParaRPr lang="en-US" dirty="0"/>
          </a:p>
          <a:p>
            <a:pPr>
              <a:buFont typeface="Arial" pitchFamily="34" charset="0"/>
              <a:buChar char="•"/>
            </a:pPr>
            <a:r>
              <a:rPr lang="en-US" dirty="0"/>
              <a:t>Consists of plasma, erythrocytes (RBCs) and leukocytes (WBCs)</a:t>
            </a:r>
          </a:p>
          <a:p>
            <a:pPr>
              <a:buFont typeface="Arial" pitchFamily="34" charset="0"/>
              <a:buChar char="•"/>
            </a:pPr>
            <a:endParaRPr lang="en-US" dirty="0"/>
          </a:p>
          <a:p>
            <a:pPr>
              <a:buFont typeface="Arial" pitchFamily="34" charset="0"/>
              <a:buChar char="•"/>
            </a:pPr>
            <a:r>
              <a:rPr lang="en-US" dirty="0"/>
              <a:t>Erythrocytes are round, with a faint center, and NO NUCLEUS</a:t>
            </a:r>
          </a:p>
          <a:p>
            <a:pPr>
              <a:buFont typeface="Arial" pitchFamily="34" charset="0"/>
              <a:buChar char="•"/>
            </a:pPr>
            <a:endParaRPr lang="en-US" dirty="0"/>
          </a:p>
          <a:p>
            <a:pPr>
              <a:buFont typeface="Arial" pitchFamily="34" charset="0"/>
              <a:buChar char="•"/>
            </a:pPr>
            <a:r>
              <a:rPr lang="en-US" dirty="0"/>
              <a:t>Leukocytes are larger and have a large, obvious nucleus</a:t>
            </a:r>
          </a:p>
          <a:p>
            <a:pPr>
              <a:buFont typeface="Arial" pitchFamily="34" charset="0"/>
              <a:buChar char="•"/>
            </a:pPr>
            <a:endParaRPr lang="en-US" dirty="0"/>
          </a:p>
          <a:p>
            <a:pPr>
              <a:buFont typeface="Arial" pitchFamily="34" charset="0"/>
              <a:buChar char="•"/>
            </a:pPr>
            <a:r>
              <a:rPr lang="en-US" dirty="0"/>
              <a:t>Different types of leukocytes can be identified by the shape and size of its nucleus (later on in Bio 212)</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15146" y="152400"/>
            <a:ext cx="1566454" cy="369332"/>
          </a:xfrm>
          <a:prstGeom prst="rect">
            <a:avLst/>
          </a:prstGeom>
          <a:noFill/>
        </p:spPr>
        <p:txBody>
          <a:bodyPr wrap="none" rtlCol="0">
            <a:spAutoFit/>
          </a:bodyPr>
          <a:lstStyle/>
          <a:p>
            <a:r>
              <a:rPr lang="en-US" dirty="0"/>
              <a:t>Nervous tissue</a:t>
            </a:r>
          </a:p>
        </p:txBody>
      </p:sp>
      <p:sp>
        <p:nvSpPr>
          <p:cNvPr id="3" name="TextBox 2"/>
          <p:cNvSpPr txBox="1"/>
          <p:nvPr/>
        </p:nvSpPr>
        <p:spPr>
          <a:xfrm>
            <a:off x="228600" y="762000"/>
            <a:ext cx="8915400" cy="5078314"/>
          </a:xfrm>
          <a:prstGeom prst="rect">
            <a:avLst/>
          </a:prstGeom>
          <a:noFill/>
        </p:spPr>
        <p:txBody>
          <a:bodyPr wrap="square" rtlCol="0">
            <a:spAutoFit/>
          </a:bodyPr>
          <a:lstStyle/>
          <a:p>
            <a:r>
              <a:rPr lang="en-US" dirty="0"/>
              <a:t>Specialized, “excitable” tissue found in central nervous system and peripheral nervous system</a:t>
            </a:r>
          </a:p>
          <a:p>
            <a:endParaRPr lang="en-US" dirty="0"/>
          </a:p>
          <a:p>
            <a:pPr lvl="1">
              <a:buFont typeface="Arial" pitchFamily="34" charset="0"/>
              <a:buChar char="•"/>
            </a:pPr>
            <a:r>
              <a:rPr lang="en-US" dirty="0"/>
              <a:t>       Tissues receive and transmit electrical signals (called an </a:t>
            </a:r>
            <a:r>
              <a:rPr lang="en-US" dirty="0">
                <a:solidFill>
                  <a:srgbClr val="0000FF"/>
                </a:solidFill>
              </a:rPr>
              <a:t>ACTION POTENTIAL</a:t>
            </a:r>
            <a:r>
              <a:rPr lang="en-US" dirty="0"/>
              <a:t>) from one part of the body to another</a:t>
            </a:r>
          </a:p>
          <a:p>
            <a:pPr lvl="2">
              <a:buFont typeface="Wingdings" pitchFamily="2" charset="2"/>
              <a:buChar char="ü"/>
            </a:pPr>
            <a:r>
              <a:rPr lang="en-US" dirty="0"/>
              <a:t>Action potentials are generated when ions flow back and forth across the cell membrane</a:t>
            </a:r>
          </a:p>
          <a:p>
            <a:pPr lvl="1">
              <a:buFont typeface="Arial" pitchFamily="34" charset="0"/>
              <a:buChar char="•"/>
            </a:pPr>
            <a:endParaRPr lang="en-US" dirty="0"/>
          </a:p>
          <a:p>
            <a:pPr lvl="1">
              <a:buFont typeface="Arial" pitchFamily="34" charset="0"/>
              <a:buChar char="•"/>
            </a:pPr>
            <a:r>
              <a:rPr lang="en-US" dirty="0"/>
              <a:t>        </a:t>
            </a:r>
            <a:r>
              <a:rPr lang="en-US" dirty="0">
                <a:solidFill>
                  <a:srgbClr val="FF0000"/>
                </a:solidFill>
              </a:rPr>
              <a:t>Central nervous system = brain and spinal cord</a:t>
            </a:r>
          </a:p>
          <a:p>
            <a:pPr lvl="1">
              <a:buFont typeface="Arial" pitchFamily="34" charset="0"/>
              <a:buChar char="•"/>
            </a:pPr>
            <a:r>
              <a:rPr lang="en-US" dirty="0"/>
              <a:t>        </a:t>
            </a:r>
            <a:r>
              <a:rPr lang="en-US" dirty="0">
                <a:solidFill>
                  <a:srgbClr val="0000FF"/>
                </a:solidFill>
              </a:rPr>
              <a:t>Peripheral nervous system = all the other nerves in our body</a:t>
            </a:r>
          </a:p>
          <a:p>
            <a:pPr lvl="1">
              <a:buFont typeface="Arial" pitchFamily="34" charset="0"/>
              <a:buChar char="•"/>
            </a:pPr>
            <a:endParaRPr lang="en-US" dirty="0"/>
          </a:p>
          <a:p>
            <a:pPr lvl="1">
              <a:buFont typeface="Arial" pitchFamily="34" charset="0"/>
              <a:buChar char="•"/>
            </a:pPr>
            <a:r>
              <a:rPr lang="en-US" dirty="0"/>
              <a:t>        Cells are excitable, meaning they receive and respond to stimuli very rapidly and    	can transmit signals as well</a:t>
            </a:r>
          </a:p>
          <a:p>
            <a:pPr lvl="1">
              <a:buFont typeface="Arial" pitchFamily="34" charset="0"/>
              <a:buChar char="•"/>
            </a:pPr>
            <a:endParaRPr lang="en-US" dirty="0"/>
          </a:p>
          <a:p>
            <a:pPr lvl="1">
              <a:buFont typeface="Arial" pitchFamily="34" charset="0"/>
              <a:buChar char="•"/>
            </a:pPr>
            <a:r>
              <a:rPr lang="en-US" dirty="0"/>
              <a:t>        Cells of nervous tissue : </a:t>
            </a:r>
          </a:p>
          <a:p>
            <a:pPr lvl="2">
              <a:buFont typeface="Wingdings" pitchFamily="2" charset="2"/>
              <a:buChar char="ü"/>
            </a:pPr>
            <a:r>
              <a:rPr lang="en-US" dirty="0"/>
              <a:t>NEURONS (nerve cells) – cells that transport signals</a:t>
            </a:r>
          </a:p>
          <a:p>
            <a:pPr lvl="2">
              <a:buFont typeface="Wingdings" pitchFamily="2" charset="2"/>
              <a:buChar char="ü"/>
            </a:pPr>
            <a:r>
              <a:rPr lang="en-US" dirty="0"/>
              <a:t>GLIAL CELLS – support cells in the nervous system that nourish and protect the neurons</a:t>
            </a:r>
          </a:p>
          <a:p>
            <a:pPr lvl="2">
              <a:buFont typeface="Wingdings" pitchFamily="2" charset="2"/>
              <a:buChar char="ü"/>
            </a:pP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5-24_spinal_cord_smear_c.jpg"/>
          <p:cNvPicPr>
            <a:picLocks noChangeAspect="1"/>
          </p:cNvPicPr>
          <p:nvPr/>
        </p:nvPicPr>
        <p:blipFill>
          <a:blip r:embed="rId2" cstate="print"/>
          <a:stretch>
            <a:fillRect/>
          </a:stretch>
        </p:blipFill>
        <p:spPr>
          <a:xfrm>
            <a:off x="152400" y="457200"/>
            <a:ext cx="3733800" cy="5990053"/>
          </a:xfrm>
          <a:prstGeom prst="rect">
            <a:avLst/>
          </a:prstGeom>
        </p:spPr>
      </p:pic>
      <p:sp>
        <p:nvSpPr>
          <p:cNvPr id="3" name="TextBox 2"/>
          <p:cNvSpPr txBox="1"/>
          <p:nvPr/>
        </p:nvSpPr>
        <p:spPr>
          <a:xfrm>
            <a:off x="4267200" y="914400"/>
            <a:ext cx="4876800" cy="3970318"/>
          </a:xfrm>
          <a:prstGeom prst="rect">
            <a:avLst/>
          </a:prstGeom>
          <a:noFill/>
        </p:spPr>
        <p:txBody>
          <a:bodyPr wrap="square" rtlCol="0">
            <a:spAutoFit/>
          </a:bodyPr>
          <a:lstStyle/>
          <a:p>
            <a:r>
              <a:rPr lang="en-US" dirty="0"/>
              <a:t>Neuron anatomy:</a:t>
            </a:r>
          </a:p>
          <a:p>
            <a:endParaRPr lang="en-US" dirty="0"/>
          </a:p>
          <a:p>
            <a:pPr>
              <a:buFont typeface="Arial" pitchFamily="34" charset="0"/>
              <a:buChar char="•"/>
            </a:pPr>
            <a:r>
              <a:rPr lang="en-US" dirty="0"/>
              <a:t>SOMA = cell body, often round or oval shaped. The soma contains the nucleus and other organelles.</a:t>
            </a:r>
          </a:p>
          <a:p>
            <a:pPr>
              <a:buFont typeface="Arial" pitchFamily="34" charset="0"/>
              <a:buChar char="•"/>
            </a:pPr>
            <a:endParaRPr lang="en-US" dirty="0"/>
          </a:p>
          <a:p>
            <a:pPr>
              <a:buFont typeface="Arial" pitchFamily="34" charset="0"/>
              <a:buChar char="•"/>
            </a:pPr>
            <a:r>
              <a:rPr lang="en-US" dirty="0"/>
              <a:t>DENDRITES = short processes that receive signals coming from other neurons</a:t>
            </a:r>
          </a:p>
          <a:p>
            <a:pPr>
              <a:buFont typeface="Arial" pitchFamily="34" charset="0"/>
              <a:buChar char="•"/>
            </a:pPr>
            <a:endParaRPr lang="en-US" dirty="0"/>
          </a:p>
          <a:p>
            <a:pPr>
              <a:buFont typeface="Arial" pitchFamily="34" charset="0"/>
              <a:buChar char="•"/>
            </a:pPr>
            <a:r>
              <a:rPr lang="en-US" dirty="0"/>
              <a:t>AXON = large nerve fiber that sends signals to other neurons or eventually to final organ or tissue</a:t>
            </a:r>
          </a:p>
          <a:p>
            <a:pPr>
              <a:buFont typeface="Arial" pitchFamily="34" charset="0"/>
              <a:buChar char="•"/>
            </a:pPr>
            <a:endParaRPr lang="en-US" dirty="0"/>
          </a:p>
          <a:p>
            <a:pPr>
              <a:buFont typeface="Arial" pitchFamily="34" charset="0"/>
              <a:buChar char="•"/>
            </a:pP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34880" y="76200"/>
            <a:ext cx="1494320" cy="369332"/>
          </a:xfrm>
          <a:prstGeom prst="rect">
            <a:avLst/>
          </a:prstGeom>
          <a:noFill/>
        </p:spPr>
        <p:txBody>
          <a:bodyPr wrap="none" rtlCol="0">
            <a:spAutoFit/>
          </a:bodyPr>
          <a:lstStyle/>
          <a:p>
            <a:r>
              <a:rPr lang="en-US" u="sng" dirty="0"/>
              <a:t>Muscle Tissue</a:t>
            </a:r>
          </a:p>
        </p:txBody>
      </p:sp>
      <p:sp>
        <p:nvSpPr>
          <p:cNvPr id="3" name="TextBox 2"/>
          <p:cNvSpPr txBox="1"/>
          <p:nvPr/>
        </p:nvSpPr>
        <p:spPr>
          <a:xfrm>
            <a:off x="914400" y="609600"/>
            <a:ext cx="7322069" cy="369332"/>
          </a:xfrm>
          <a:prstGeom prst="rect">
            <a:avLst/>
          </a:prstGeom>
          <a:noFill/>
        </p:spPr>
        <p:txBody>
          <a:bodyPr wrap="none" rtlCol="0">
            <a:spAutoFit/>
          </a:bodyPr>
          <a:lstStyle/>
          <a:p>
            <a:r>
              <a:rPr lang="en-US" dirty="0"/>
              <a:t>Specialized tissue with cells which are designed to contract when stimulated</a:t>
            </a:r>
          </a:p>
        </p:txBody>
      </p:sp>
      <p:sp>
        <p:nvSpPr>
          <p:cNvPr id="4" name="TextBox 3"/>
          <p:cNvSpPr txBox="1"/>
          <p:nvPr/>
        </p:nvSpPr>
        <p:spPr>
          <a:xfrm>
            <a:off x="228600" y="1066800"/>
            <a:ext cx="8686800" cy="923330"/>
          </a:xfrm>
          <a:prstGeom prst="rect">
            <a:avLst/>
          </a:prstGeom>
          <a:noFill/>
        </p:spPr>
        <p:txBody>
          <a:bodyPr wrap="square" rtlCol="0">
            <a:spAutoFit/>
          </a:bodyPr>
          <a:lstStyle/>
          <a:p>
            <a:r>
              <a:rPr lang="en-US" dirty="0"/>
              <a:t>Muscle contraction exerts force on other tissues and organs</a:t>
            </a:r>
          </a:p>
          <a:p>
            <a:pPr lvl="1">
              <a:buFont typeface="Arial" pitchFamily="34" charset="0"/>
              <a:buChar char="•"/>
            </a:pPr>
            <a:r>
              <a:rPr lang="en-US" dirty="0"/>
              <a:t>	Required for movement of bones, movement of food through digestive system, breathing, movement of the eyeballs, constriction of blood vessels etc…</a:t>
            </a:r>
          </a:p>
        </p:txBody>
      </p:sp>
      <p:sp>
        <p:nvSpPr>
          <p:cNvPr id="5" name="TextBox 4"/>
          <p:cNvSpPr txBox="1"/>
          <p:nvPr/>
        </p:nvSpPr>
        <p:spPr>
          <a:xfrm>
            <a:off x="2971800" y="2133600"/>
            <a:ext cx="2422458" cy="369332"/>
          </a:xfrm>
          <a:prstGeom prst="rect">
            <a:avLst/>
          </a:prstGeom>
          <a:noFill/>
        </p:spPr>
        <p:txBody>
          <a:bodyPr wrap="none" rtlCol="0">
            <a:spAutoFit/>
          </a:bodyPr>
          <a:lstStyle/>
          <a:p>
            <a:r>
              <a:rPr lang="en-US" u="sng" dirty="0"/>
              <a:t>3 types of muscle tissue</a:t>
            </a:r>
          </a:p>
        </p:txBody>
      </p:sp>
      <p:sp>
        <p:nvSpPr>
          <p:cNvPr id="6" name="TextBox 5"/>
          <p:cNvSpPr txBox="1"/>
          <p:nvPr/>
        </p:nvSpPr>
        <p:spPr>
          <a:xfrm>
            <a:off x="0" y="2590800"/>
            <a:ext cx="9144000" cy="3693319"/>
          </a:xfrm>
          <a:prstGeom prst="rect">
            <a:avLst/>
          </a:prstGeom>
          <a:noFill/>
        </p:spPr>
        <p:txBody>
          <a:bodyPr wrap="square" rtlCol="0">
            <a:spAutoFit/>
          </a:bodyPr>
          <a:lstStyle/>
          <a:p>
            <a:pPr marL="342900" indent="-342900">
              <a:buFont typeface="+mj-lt"/>
              <a:buAutoNum type="arabicPeriod"/>
            </a:pPr>
            <a:r>
              <a:rPr lang="en-US" dirty="0"/>
              <a:t>Skeletal muscle – long cylindrical cells are called </a:t>
            </a:r>
            <a:r>
              <a:rPr lang="en-US" u="sng" dirty="0">
                <a:solidFill>
                  <a:srgbClr val="3366FF"/>
                </a:solidFill>
              </a:rPr>
              <a:t>MUSCLE FIBERS</a:t>
            </a:r>
          </a:p>
          <a:p>
            <a:pPr marL="800100" lvl="1" indent="-342900">
              <a:buFont typeface="Arial" pitchFamily="34" charset="0"/>
              <a:buChar char="•"/>
            </a:pPr>
            <a:r>
              <a:rPr lang="en-US" dirty="0"/>
              <a:t>Overlapping ACTIN and MYOSIN protein fibers cause STRIATIONS (alternating light and dark bands)</a:t>
            </a:r>
          </a:p>
          <a:p>
            <a:pPr marL="800100" lvl="1" indent="-342900">
              <a:buFont typeface="Arial" pitchFamily="34" charset="0"/>
              <a:buChar char="•"/>
            </a:pPr>
            <a:r>
              <a:rPr lang="en-US" dirty="0"/>
              <a:t>Voluntary muscle tissue- typically under conscious control</a:t>
            </a:r>
          </a:p>
          <a:p>
            <a:pPr marL="800100" lvl="1" indent="-342900">
              <a:buFont typeface="Arial" pitchFamily="34" charset="0"/>
              <a:buChar char="•"/>
            </a:pPr>
            <a:r>
              <a:rPr lang="en-US" dirty="0"/>
              <a:t>Long, cylindrical and usually multinucleated</a:t>
            </a:r>
          </a:p>
          <a:p>
            <a:pPr marL="800100" lvl="1" indent="-342900">
              <a:buFont typeface="Arial" pitchFamily="34" charset="0"/>
              <a:buChar char="•"/>
            </a:pPr>
            <a:endParaRPr lang="en-US" dirty="0"/>
          </a:p>
          <a:p>
            <a:pPr marL="342900" indent="-342900">
              <a:buFont typeface="+mj-lt"/>
              <a:buAutoNum type="arabicPeriod"/>
            </a:pPr>
            <a:r>
              <a:rPr lang="en-US" dirty="0"/>
              <a:t>Cardiac muscle – shorter, often branched cells are called </a:t>
            </a:r>
            <a:r>
              <a:rPr lang="en-US" u="sng" dirty="0">
                <a:solidFill>
                  <a:srgbClr val="3366FF"/>
                </a:solidFill>
              </a:rPr>
              <a:t>CARDIOMYOCYTES</a:t>
            </a:r>
          </a:p>
          <a:p>
            <a:pPr marL="800100" lvl="1" indent="-342900">
              <a:buFont typeface="Arial" pitchFamily="34" charset="0"/>
              <a:buChar char="•"/>
            </a:pPr>
            <a:r>
              <a:rPr lang="en-US" dirty="0"/>
              <a:t>Also striated</a:t>
            </a:r>
          </a:p>
          <a:p>
            <a:pPr marL="800100" lvl="1" indent="-342900">
              <a:buFont typeface="Arial" pitchFamily="34" charset="0"/>
              <a:buChar char="•"/>
            </a:pPr>
            <a:r>
              <a:rPr lang="en-US" dirty="0"/>
              <a:t>Contain one centrally located nucleus often surrounded by a clear “halo” </a:t>
            </a:r>
          </a:p>
          <a:p>
            <a:pPr marL="800100" lvl="1" indent="-342900">
              <a:buFont typeface="Arial" pitchFamily="34" charset="0"/>
              <a:buChar char="•"/>
            </a:pPr>
            <a:r>
              <a:rPr lang="en-US" dirty="0"/>
              <a:t>INTERCALATED DISKS are found at the ends of each cell</a:t>
            </a:r>
          </a:p>
          <a:p>
            <a:pPr marL="1257300" lvl="2" indent="-342900">
              <a:buFont typeface="Wingdings" pitchFamily="2" charset="2"/>
              <a:buChar char="ü"/>
            </a:pPr>
            <a:r>
              <a:rPr lang="en-US" dirty="0"/>
              <a:t>These are connections that allow signals to travel from one </a:t>
            </a:r>
            <a:r>
              <a:rPr lang="en-US" dirty="0" err="1"/>
              <a:t>myocyte</a:t>
            </a:r>
            <a:r>
              <a:rPr lang="en-US" dirty="0"/>
              <a:t> to another allowing all the cells of the heart to beat at nearly the same time</a:t>
            </a:r>
          </a:p>
          <a:p>
            <a:pPr marL="800100" lvl="1" indent="-342900">
              <a:buFont typeface="Arial" pitchFamily="34" charset="0"/>
              <a:buChar char="•"/>
            </a:pPr>
            <a:r>
              <a:rPr lang="en-US" dirty="0"/>
              <a:t>Cardiac muscle is INVOLUNTARY, meaning we can’t consciously control contraction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685800"/>
            <a:ext cx="8915400" cy="2585323"/>
          </a:xfrm>
          <a:prstGeom prst="rect">
            <a:avLst/>
          </a:prstGeom>
          <a:noFill/>
        </p:spPr>
        <p:txBody>
          <a:bodyPr wrap="square" rtlCol="0">
            <a:spAutoFit/>
          </a:bodyPr>
          <a:lstStyle/>
          <a:p>
            <a:pPr marL="342900" indent="-342900">
              <a:buAutoNum type="arabicPeriod" startAt="3"/>
            </a:pPr>
            <a:r>
              <a:rPr lang="en-US" dirty="0"/>
              <a:t>Smooth muscle – long cells that are tapered at the ends (thinner at the ends than in the middle)</a:t>
            </a:r>
          </a:p>
          <a:p>
            <a:pPr marL="800100" lvl="1" indent="-342900">
              <a:buFont typeface="Arial" pitchFamily="34" charset="0"/>
              <a:buChar char="•"/>
            </a:pPr>
            <a:r>
              <a:rPr lang="en-US" dirty="0"/>
              <a:t>Smooth muscle cells ARE NOT STRIATED</a:t>
            </a:r>
          </a:p>
          <a:p>
            <a:pPr marL="800100" lvl="1" indent="-342900">
              <a:buFont typeface="Arial" pitchFamily="34" charset="0"/>
              <a:buChar char="•"/>
            </a:pPr>
            <a:r>
              <a:rPr lang="en-US" dirty="0"/>
              <a:t>One nucleus per cell</a:t>
            </a:r>
          </a:p>
          <a:p>
            <a:pPr marL="800100" lvl="1" indent="-342900">
              <a:buFont typeface="Arial" pitchFamily="34" charset="0"/>
              <a:buChar char="•"/>
            </a:pPr>
            <a:r>
              <a:rPr lang="en-US" dirty="0"/>
              <a:t>Smooth muscle is involuntary</a:t>
            </a:r>
          </a:p>
          <a:p>
            <a:pPr marL="800100" lvl="1" indent="-342900">
              <a:buFont typeface="Arial" pitchFamily="34" charset="0"/>
              <a:buChar char="•"/>
            </a:pPr>
            <a:r>
              <a:rPr lang="en-US" dirty="0"/>
              <a:t>Body uses smooth muscle to control many important physiological functions	</a:t>
            </a:r>
          </a:p>
          <a:p>
            <a:pPr marL="1257300" lvl="2" indent="-342900">
              <a:buFont typeface="Wingdings" pitchFamily="2" charset="2"/>
              <a:buChar char="ü"/>
            </a:pPr>
            <a:r>
              <a:rPr lang="en-US" dirty="0"/>
              <a:t>Dilation and constriction of the pupil in the eye</a:t>
            </a:r>
          </a:p>
          <a:p>
            <a:pPr marL="1257300" lvl="2" indent="-342900">
              <a:buFont typeface="Wingdings" pitchFamily="2" charset="2"/>
              <a:buChar char="ü"/>
            </a:pPr>
            <a:r>
              <a:rPr lang="en-US" dirty="0"/>
              <a:t>Contraction of GI tract (esophagus, stomach, intestines)</a:t>
            </a:r>
          </a:p>
          <a:p>
            <a:pPr marL="1257300" lvl="2" indent="-342900">
              <a:buFont typeface="Wingdings" pitchFamily="2" charset="2"/>
              <a:buChar char="ü"/>
            </a:pPr>
            <a:r>
              <a:rPr lang="en-US" dirty="0"/>
              <a:t>Dilation and constriction of blood vessels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5-25b_skeletal_muscle_c.jpg"/>
          <p:cNvPicPr>
            <a:picLocks noChangeAspect="1"/>
          </p:cNvPicPr>
          <p:nvPr/>
        </p:nvPicPr>
        <p:blipFill>
          <a:blip r:embed="rId2" cstate="print"/>
          <a:stretch>
            <a:fillRect/>
          </a:stretch>
        </p:blipFill>
        <p:spPr>
          <a:xfrm>
            <a:off x="32075" y="196733"/>
            <a:ext cx="3516913" cy="3613267"/>
          </a:xfrm>
          <a:prstGeom prst="rect">
            <a:avLst/>
          </a:prstGeom>
        </p:spPr>
      </p:pic>
      <p:sp>
        <p:nvSpPr>
          <p:cNvPr id="5" name="TextBox 4"/>
          <p:cNvSpPr txBox="1"/>
          <p:nvPr/>
        </p:nvSpPr>
        <p:spPr>
          <a:xfrm>
            <a:off x="4114800" y="685800"/>
            <a:ext cx="4495800" cy="2585323"/>
          </a:xfrm>
          <a:prstGeom prst="rect">
            <a:avLst/>
          </a:prstGeom>
          <a:noFill/>
        </p:spPr>
        <p:txBody>
          <a:bodyPr wrap="square" rtlCol="0">
            <a:spAutoFit/>
          </a:bodyPr>
          <a:lstStyle/>
          <a:p>
            <a:pPr algn="ctr"/>
            <a:r>
              <a:rPr lang="en-US" dirty="0"/>
              <a:t>Skeletal muscle:</a:t>
            </a:r>
          </a:p>
          <a:p>
            <a:pPr algn="ctr"/>
            <a:endParaRPr lang="en-US" dirty="0"/>
          </a:p>
          <a:p>
            <a:pPr>
              <a:buFont typeface="Arial" pitchFamily="34" charset="0"/>
              <a:buChar char="•"/>
            </a:pPr>
            <a:r>
              <a:rPr lang="en-US" dirty="0"/>
              <a:t>Muscle fibers are long and cylindrical</a:t>
            </a:r>
          </a:p>
          <a:p>
            <a:pPr>
              <a:buFont typeface="Arial" pitchFamily="34" charset="0"/>
              <a:buChar char="•"/>
            </a:pPr>
            <a:r>
              <a:rPr lang="en-US" dirty="0"/>
              <a:t>Muscle fibers run parallel to each other</a:t>
            </a:r>
          </a:p>
          <a:p>
            <a:pPr>
              <a:buFont typeface="Arial" pitchFamily="34" charset="0"/>
              <a:buChar char="•"/>
            </a:pPr>
            <a:r>
              <a:rPr lang="en-US" dirty="0"/>
              <a:t>Striations look like alternating light and dark lines</a:t>
            </a:r>
          </a:p>
          <a:p>
            <a:pPr>
              <a:buFont typeface="Arial" pitchFamily="34" charset="0"/>
              <a:buChar char="•"/>
            </a:pPr>
            <a:r>
              <a:rPr lang="en-US" dirty="0"/>
              <a:t>More than one nucleus can be seen in each muscle fiber and are typically located near the plasma membrane</a:t>
            </a:r>
          </a:p>
        </p:txBody>
      </p:sp>
      <p:pic>
        <p:nvPicPr>
          <p:cNvPr id="2" name="Picture 1"/>
          <p:cNvPicPr>
            <a:picLocks noChangeAspect="1"/>
          </p:cNvPicPr>
          <p:nvPr/>
        </p:nvPicPr>
        <p:blipFill>
          <a:blip r:embed="rId3"/>
          <a:stretch>
            <a:fillRect/>
          </a:stretch>
        </p:blipFill>
        <p:spPr>
          <a:xfrm>
            <a:off x="3657600" y="3376336"/>
            <a:ext cx="4648200" cy="3481664"/>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5-26b_wall_of_heart_ca_c.jpg"/>
          <p:cNvPicPr>
            <a:picLocks noChangeAspect="1"/>
          </p:cNvPicPr>
          <p:nvPr/>
        </p:nvPicPr>
        <p:blipFill>
          <a:blip r:embed="rId2" cstate="print"/>
          <a:stretch>
            <a:fillRect/>
          </a:stretch>
        </p:blipFill>
        <p:spPr>
          <a:xfrm>
            <a:off x="0" y="0"/>
            <a:ext cx="4204138" cy="4267200"/>
          </a:xfrm>
          <a:prstGeom prst="rect">
            <a:avLst/>
          </a:prstGeom>
        </p:spPr>
      </p:pic>
      <p:sp>
        <p:nvSpPr>
          <p:cNvPr id="3" name="TextBox 2"/>
          <p:cNvSpPr txBox="1"/>
          <p:nvPr/>
        </p:nvSpPr>
        <p:spPr>
          <a:xfrm>
            <a:off x="4495800" y="76200"/>
            <a:ext cx="4267200" cy="3139321"/>
          </a:xfrm>
          <a:prstGeom prst="rect">
            <a:avLst/>
          </a:prstGeom>
          <a:noFill/>
        </p:spPr>
        <p:txBody>
          <a:bodyPr wrap="square" rtlCol="0">
            <a:spAutoFit/>
          </a:bodyPr>
          <a:lstStyle/>
          <a:p>
            <a:pPr algn="ctr"/>
            <a:r>
              <a:rPr lang="en-US" dirty="0"/>
              <a:t>Cardiac muscle:</a:t>
            </a:r>
          </a:p>
          <a:p>
            <a:endParaRPr lang="en-US" dirty="0"/>
          </a:p>
          <a:p>
            <a:pPr>
              <a:buFont typeface="Arial" pitchFamily="34" charset="0"/>
              <a:buChar char="•"/>
            </a:pPr>
            <a:r>
              <a:rPr lang="en-US" dirty="0" err="1"/>
              <a:t>Cardiomyocytes</a:t>
            </a:r>
            <a:r>
              <a:rPr lang="en-US" dirty="0"/>
              <a:t> are shorter than muscle fibers and are often branched</a:t>
            </a:r>
          </a:p>
          <a:p>
            <a:pPr>
              <a:buFont typeface="Arial" pitchFamily="34" charset="0"/>
              <a:buChar char="•"/>
            </a:pPr>
            <a:endParaRPr lang="en-US" dirty="0"/>
          </a:p>
          <a:p>
            <a:pPr>
              <a:buFont typeface="Arial" pitchFamily="34" charset="0"/>
              <a:buChar char="•"/>
            </a:pPr>
            <a:r>
              <a:rPr lang="en-US" dirty="0"/>
              <a:t>Visible striations</a:t>
            </a:r>
          </a:p>
          <a:p>
            <a:pPr>
              <a:buFont typeface="Arial" pitchFamily="34" charset="0"/>
              <a:buChar char="•"/>
            </a:pPr>
            <a:endParaRPr lang="en-US" dirty="0"/>
          </a:p>
          <a:p>
            <a:pPr>
              <a:buFont typeface="Arial" pitchFamily="34" charset="0"/>
              <a:buChar char="•"/>
            </a:pPr>
            <a:r>
              <a:rPr lang="en-US" dirty="0"/>
              <a:t>Intercalated disks appear as thick dark bands on each end of the cell</a:t>
            </a:r>
          </a:p>
          <a:p>
            <a:pPr>
              <a:buFont typeface="Arial" pitchFamily="34" charset="0"/>
              <a:buChar char="•"/>
            </a:pPr>
            <a:endParaRPr lang="en-US" dirty="0"/>
          </a:p>
          <a:p>
            <a:pPr>
              <a:buFont typeface="Arial" pitchFamily="34" charset="0"/>
              <a:buChar char="•"/>
            </a:pPr>
            <a:r>
              <a:rPr lang="en-US" dirty="0"/>
              <a:t>Single nucleus is centrally located</a:t>
            </a:r>
          </a:p>
        </p:txBody>
      </p:sp>
      <p:pic>
        <p:nvPicPr>
          <p:cNvPr id="4" name="Picture 3"/>
          <p:cNvPicPr>
            <a:picLocks noChangeAspect="1"/>
          </p:cNvPicPr>
          <p:nvPr/>
        </p:nvPicPr>
        <p:blipFill>
          <a:blip r:embed="rId3"/>
          <a:stretch>
            <a:fillRect/>
          </a:stretch>
        </p:blipFill>
        <p:spPr>
          <a:xfrm>
            <a:off x="4394200" y="3267264"/>
            <a:ext cx="4216400" cy="3476436"/>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5-27_wall_of_stomach_c.jpg"/>
          <p:cNvPicPr>
            <a:picLocks noChangeAspect="1"/>
          </p:cNvPicPr>
          <p:nvPr/>
        </p:nvPicPr>
        <p:blipFill>
          <a:blip r:embed="rId2" cstate="print"/>
          <a:stretch>
            <a:fillRect/>
          </a:stretch>
        </p:blipFill>
        <p:spPr>
          <a:xfrm>
            <a:off x="0" y="762000"/>
            <a:ext cx="3505200" cy="5623316"/>
          </a:xfrm>
          <a:prstGeom prst="rect">
            <a:avLst/>
          </a:prstGeom>
        </p:spPr>
      </p:pic>
      <p:sp>
        <p:nvSpPr>
          <p:cNvPr id="3" name="TextBox 2"/>
          <p:cNvSpPr txBox="1"/>
          <p:nvPr/>
        </p:nvSpPr>
        <p:spPr>
          <a:xfrm>
            <a:off x="3429000" y="152400"/>
            <a:ext cx="5638800" cy="1754326"/>
          </a:xfrm>
          <a:prstGeom prst="rect">
            <a:avLst/>
          </a:prstGeom>
          <a:noFill/>
        </p:spPr>
        <p:txBody>
          <a:bodyPr wrap="square" rtlCol="0">
            <a:spAutoFit/>
          </a:bodyPr>
          <a:lstStyle/>
          <a:p>
            <a:r>
              <a:rPr lang="en-US" dirty="0"/>
              <a:t>Smooth muscle:</a:t>
            </a:r>
          </a:p>
          <a:p>
            <a:endParaRPr lang="en-US" dirty="0"/>
          </a:p>
          <a:p>
            <a:pPr>
              <a:buFont typeface="Arial" pitchFamily="34" charset="0"/>
              <a:buChar char="•"/>
            </a:pPr>
            <a:r>
              <a:rPr lang="en-US" dirty="0"/>
              <a:t>Smooth muscle cells overlap each other and are short and tapered</a:t>
            </a:r>
          </a:p>
          <a:p>
            <a:pPr>
              <a:buFont typeface="Arial" pitchFamily="34" charset="0"/>
              <a:buChar char="•"/>
            </a:pPr>
            <a:r>
              <a:rPr lang="en-US" dirty="0"/>
              <a:t>Single nucleus that is located in the center of the cell</a:t>
            </a:r>
          </a:p>
          <a:p>
            <a:pPr>
              <a:buFont typeface="Arial" pitchFamily="34" charset="0"/>
              <a:buChar char="•"/>
            </a:pPr>
            <a:r>
              <a:rPr lang="en-US" dirty="0"/>
              <a:t>NO STRIATIONS!!</a:t>
            </a:r>
          </a:p>
        </p:txBody>
      </p:sp>
      <p:pic>
        <p:nvPicPr>
          <p:cNvPr id="4" name="Picture 3"/>
          <p:cNvPicPr>
            <a:picLocks noChangeAspect="1"/>
          </p:cNvPicPr>
          <p:nvPr/>
        </p:nvPicPr>
        <p:blipFill>
          <a:blip r:embed="rId3"/>
          <a:stretch>
            <a:fillRect/>
          </a:stretch>
        </p:blipFill>
        <p:spPr>
          <a:xfrm>
            <a:off x="4343400" y="1928884"/>
            <a:ext cx="3886200" cy="4852916"/>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3600" y="990600"/>
            <a:ext cx="4382033" cy="646331"/>
          </a:xfrm>
          <a:prstGeom prst="rect">
            <a:avLst/>
          </a:prstGeom>
          <a:noFill/>
        </p:spPr>
        <p:txBody>
          <a:bodyPr wrap="none" rtlCol="0">
            <a:spAutoFit/>
          </a:bodyPr>
          <a:lstStyle/>
          <a:p>
            <a:r>
              <a:rPr lang="en-US" dirty="0"/>
              <a:t>Tips for identifying different types of muscle:</a:t>
            </a:r>
          </a:p>
          <a:p>
            <a:endParaRPr lang="en-US" dirty="0"/>
          </a:p>
        </p:txBody>
      </p:sp>
      <p:sp>
        <p:nvSpPr>
          <p:cNvPr id="3" name="TextBox 2"/>
          <p:cNvSpPr txBox="1"/>
          <p:nvPr/>
        </p:nvSpPr>
        <p:spPr>
          <a:xfrm>
            <a:off x="304800" y="1828800"/>
            <a:ext cx="8839200" cy="2031325"/>
          </a:xfrm>
          <a:prstGeom prst="rect">
            <a:avLst/>
          </a:prstGeom>
          <a:noFill/>
        </p:spPr>
        <p:txBody>
          <a:bodyPr wrap="square" rtlCol="0">
            <a:spAutoFit/>
          </a:bodyPr>
          <a:lstStyle/>
          <a:p>
            <a:pPr marL="342900" indent="-342900">
              <a:buFont typeface="+mj-lt"/>
              <a:buAutoNum type="arabicPeriod"/>
            </a:pPr>
            <a:r>
              <a:rPr lang="en-US" dirty="0"/>
              <a:t>First, look for striations</a:t>
            </a:r>
          </a:p>
          <a:p>
            <a:pPr marL="800100" lvl="1" indent="-342900">
              <a:buFont typeface="Arial" pitchFamily="34" charset="0"/>
              <a:buChar char="•"/>
            </a:pPr>
            <a:r>
              <a:rPr lang="en-US" dirty="0"/>
              <a:t>YES – it is either skeletal or cardiac</a:t>
            </a:r>
          </a:p>
          <a:p>
            <a:pPr marL="800100" lvl="1" indent="-342900">
              <a:buFont typeface="Arial" pitchFamily="34" charset="0"/>
              <a:buChar char="•"/>
            </a:pPr>
            <a:r>
              <a:rPr lang="en-US" dirty="0"/>
              <a:t>NO – it must be smooth</a:t>
            </a:r>
          </a:p>
          <a:p>
            <a:pPr marL="342900" indent="-342900">
              <a:buFont typeface="+mj-lt"/>
              <a:buAutoNum type="arabicPeriod"/>
            </a:pPr>
            <a:r>
              <a:rPr lang="en-US" dirty="0"/>
              <a:t>Look at the nuclei and shape of the cell</a:t>
            </a:r>
          </a:p>
          <a:p>
            <a:pPr marL="800100" lvl="1" indent="-342900">
              <a:buFont typeface="Arial" pitchFamily="34" charset="0"/>
              <a:buChar char="•"/>
            </a:pPr>
            <a:r>
              <a:rPr lang="en-US" dirty="0"/>
              <a:t>Skeletal muscle fiber has more than one nucleus and cells looks like a long cylinder</a:t>
            </a:r>
          </a:p>
          <a:p>
            <a:pPr marL="800100" lvl="1" indent="-342900">
              <a:buFont typeface="Arial" pitchFamily="34" charset="0"/>
              <a:buChar char="•"/>
            </a:pPr>
            <a:r>
              <a:rPr lang="en-US" dirty="0"/>
              <a:t>Cardiac </a:t>
            </a:r>
            <a:r>
              <a:rPr lang="en-US" dirty="0" err="1"/>
              <a:t>myocytes</a:t>
            </a:r>
            <a:r>
              <a:rPr lang="en-US" dirty="0"/>
              <a:t> are shorter and are often branched and only contain one nucleus surrounded by clear open space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33800" y="76200"/>
            <a:ext cx="1460656" cy="369332"/>
          </a:xfrm>
          <a:prstGeom prst="rect">
            <a:avLst/>
          </a:prstGeom>
          <a:noFill/>
        </p:spPr>
        <p:txBody>
          <a:bodyPr wrap="none" rtlCol="0">
            <a:spAutoFit/>
          </a:bodyPr>
          <a:lstStyle/>
          <a:p>
            <a:r>
              <a:rPr lang="en-US" dirty="0"/>
              <a:t>Cell Junctions</a:t>
            </a:r>
          </a:p>
        </p:txBody>
      </p:sp>
      <p:sp>
        <p:nvSpPr>
          <p:cNvPr id="5" name="TextBox 4"/>
          <p:cNvSpPr txBox="1"/>
          <p:nvPr/>
        </p:nvSpPr>
        <p:spPr>
          <a:xfrm>
            <a:off x="381000" y="838200"/>
            <a:ext cx="8305800" cy="1200329"/>
          </a:xfrm>
          <a:prstGeom prst="rect">
            <a:avLst/>
          </a:prstGeom>
          <a:noFill/>
        </p:spPr>
        <p:txBody>
          <a:bodyPr wrap="square" rtlCol="0">
            <a:spAutoFit/>
          </a:bodyPr>
          <a:lstStyle/>
          <a:p>
            <a:r>
              <a:rPr lang="en-US" dirty="0"/>
              <a:t>With the exception of blood cells, all the cells in our bodies need to be in contact with other cells or tissues to function normally</a:t>
            </a:r>
          </a:p>
          <a:p>
            <a:pPr lvl="1">
              <a:buFont typeface="Arial" pitchFamily="34" charset="0"/>
              <a:buChar char="•"/>
            </a:pPr>
            <a:r>
              <a:rPr lang="en-US" dirty="0"/>
              <a:t>	allows nearby cells to communicate and perform coordinated functions</a:t>
            </a:r>
          </a:p>
          <a:p>
            <a:pPr lvl="1">
              <a:buFont typeface="Arial" pitchFamily="34" charset="0"/>
              <a:buChar char="•"/>
            </a:pPr>
            <a:r>
              <a:rPr lang="en-US" dirty="0"/>
              <a:t>       allows many cells to come together and form a tissue</a:t>
            </a:r>
          </a:p>
        </p:txBody>
      </p:sp>
      <p:sp>
        <p:nvSpPr>
          <p:cNvPr id="7" name="TextBox 6"/>
          <p:cNvSpPr txBox="1"/>
          <p:nvPr/>
        </p:nvSpPr>
        <p:spPr>
          <a:xfrm>
            <a:off x="76200" y="2895600"/>
            <a:ext cx="4953000" cy="3693319"/>
          </a:xfrm>
          <a:prstGeom prst="rect">
            <a:avLst/>
          </a:prstGeom>
          <a:noFill/>
        </p:spPr>
        <p:txBody>
          <a:bodyPr wrap="square" rtlCol="0">
            <a:spAutoFit/>
          </a:bodyPr>
          <a:lstStyle/>
          <a:p>
            <a:r>
              <a:rPr lang="en-US" dirty="0">
                <a:solidFill>
                  <a:srgbClr val="3366FF"/>
                </a:solidFill>
              </a:rPr>
              <a:t>Tight junctions</a:t>
            </a:r>
            <a:r>
              <a:rPr lang="en-US" dirty="0"/>
              <a:t>:</a:t>
            </a:r>
          </a:p>
          <a:p>
            <a:pPr lvl="1">
              <a:lnSpc>
                <a:spcPct val="120000"/>
              </a:lnSpc>
              <a:buFont typeface="Arial" pitchFamily="34" charset="0"/>
              <a:buChar char="•"/>
            </a:pPr>
            <a:r>
              <a:rPr lang="en-US" dirty="0"/>
              <a:t>Plasma membrane proteins form grooves and ridges that help adjacent cells attach to one another like a zipper; like a Zip-loc bag</a:t>
            </a:r>
          </a:p>
          <a:p>
            <a:pPr lvl="1">
              <a:lnSpc>
                <a:spcPct val="120000"/>
              </a:lnSpc>
              <a:buFont typeface="Arial" pitchFamily="34" charset="0"/>
              <a:buChar char="•"/>
            </a:pPr>
            <a:r>
              <a:rPr lang="en-US" dirty="0"/>
              <a:t>Tight junction completely circles the cell so there are no gaps between adjacent cells</a:t>
            </a:r>
          </a:p>
          <a:p>
            <a:pPr lvl="2">
              <a:lnSpc>
                <a:spcPct val="120000"/>
              </a:lnSpc>
              <a:buFont typeface="Wingdings" pitchFamily="2" charset="2"/>
              <a:buChar char="ü"/>
            </a:pPr>
            <a:r>
              <a:rPr lang="en-US" dirty="0"/>
              <a:t>Ensures that most things </a:t>
            </a:r>
            <a:r>
              <a:rPr lang="en-US" dirty="0">
                <a:solidFill>
                  <a:srgbClr val="FF0000"/>
                </a:solidFill>
              </a:rPr>
              <a:t>can’t</a:t>
            </a:r>
            <a:r>
              <a:rPr lang="en-US" dirty="0"/>
              <a:t> pass between the cells of an epithelial tissue </a:t>
            </a:r>
          </a:p>
          <a:p>
            <a:pPr lvl="2">
              <a:lnSpc>
                <a:spcPct val="120000"/>
              </a:lnSpc>
              <a:buFont typeface="Wingdings" pitchFamily="2" charset="2"/>
              <a:buChar char="ü"/>
            </a:pPr>
            <a:r>
              <a:rPr lang="en-US" dirty="0"/>
              <a:t>Prevents pathogens from entering through skin, keeps fluids in proper location</a:t>
            </a:r>
          </a:p>
        </p:txBody>
      </p:sp>
      <p:sp>
        <p:nvSpPr>
          <p:cNvPr id="6" name="TextBox 5"/>
          <p:cNvSpPr txBox="1"/>
          <p:nvPr/>
        </p:nvSpPr>
        <p:spPr>
          <a:xfrm>
            <a:off x="3276600" y="2438400"/>
            <a:ext cx="2416815" cy="369332"/>
          </a:xfrm>
          <a:prstGeom prst="rect">
            <a:avLst/>
          </a:prstGeom>
          <a:noFill/>
        </p:spPr>
        <p:txBody>
          <a:bodyPr wrap="none" rtlCol="0">
            <a:spAutoFit/>
          </a:bodyPr>
          <a:lstStyle/>
          <a:p>
            <a:r>
              <a:rPr lang="en-US" u="sng" dirty="0"/>
              <a:t>3 Types of cell junctions</a:t>
            </a:r>
          </a:p>
        </p:txBody>
      </p:sp>
      <p:pic>
        <p:nvPicPr>
          <p:cNvPr id="2050" name="Picture 2" descr="mage result for tight jun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2051384"/>
            <a:ext cx="3048000" cy="46923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41881" y="76200"/>
            <a:ext cx="1920719" cy="369332"/>
          </a:xfrm>
          <a:prstGeom prst="rect">
            <a:avLst/>
          </a:prstGeom>
          <a:noFill/>
        </p:spPr>
        <p:txBody>
          <a:bodyPr wrap="none" rtlCol="0">
            <a:spAutoFit/>
          </a:bodyPr>
          <a:lstStyle/>
          <a:p>
            <a:r>
              <a:rPr lang="en-US" dirty="0"/>
              <a:t>Studying Histology</a:t>
            </a:r>
          </a:p>
        </p:txBody>
      </p:sp>
      <p:sp>
        <p:nvSpPr>
          <p:cNvPr id="3" name="TextBox 2"/>
          <p:cNvSpPr txBox="1"/>
          <p:nvPr/>
        </p:nvSpPr>
        <p:spPr>
          <a:xfrm>
            <a:off x="457200" y="609600"/>
            <a:ext cx="8382000" cy="923330"/>
          </a:xfrm>
          <a:prstGeom prst="rect">
            <a:avLst/>
          </a:prstGeom>
          <a:noFill/>
        </p:spPr>
        <p:txBody>
          <a:bodyPr wrap="square" rtlCol="0">
            <a:spAutoFit/>
          </a:bodyPr>
          <a:lstStyle/>
          <a:p>
            <a:r>
              <a:rPr lang="en-US" dirty="0"/>
              <a:t>Biologists use microscopes to examine tissue sections (very thin slices) colored with various stains or antibodies (used to visualize proteins) to determine the location and arrangement of cells within a tissue </a:t>
            </a:r>
          </a:p>
        </p:txBody>
      </p:sp>
      <p:sp>
        <p:nvSpPr>
          <p:cNvPr id="12" name="TextBox 11"/>
          <p:cNvSpPr txBox="1"/>
          <p:nvPr/>
        </p:nvSpPr>
        <p:spPr>
          <a:xfrm>
            <a:off x="5257800" y="2743200"/>
            <a:ext cx="3733800" cy="923330"/>
          </a:xfrm>
          <a:prstGeom prst="rect">
            <a:avLst/>
          </a:prstGeom>
          <a:noFill/>
          <a:ln>
            <a:solidFill>
              <a:schemeClr val="accent1">
                <a:shade val="50000"/>
              </a:schemeClr>
            </a:solidFill>
          </a:ln>
        </p:spPr>
        <p:txBody>
          <a:bodyPr wrap="square" rtlCol="0">
            <a:spAutoFit/>
          </a:bodyPr>
          <a:lstStyle/>
          <a:p>
            <a:r>
              <a:rPr lang="en-US" i="1" dirty="0">
                <a:solidFill>
                  <a:schemeClr val="tx2"/>
                </a:solidFill>
              </a:rPr>
              <a:t>Depending on the stain used, you can visualize cytoplasm, nuclei, even specific proteins!</a:t>
            </a:r>
          </a:p>
        </p:txBody>
      </p:sp>
      <p:pic>
        <p:nvPicPr>
          <p:cNvPr id="13" name="Picture 12" descr="Image25 cropped.tif"/>
          <p:cNvPicPr>
            <a:picLocks noChangeAspect="1"/>
          </p:cNvPicPr>
          <p:nvPr/>
        </p:nvPicPr>
        <p:blipFill>
          <a:blip r:embed="rId2" cstate="print"/>
          <a:stretch>
            <a:fillRect/>
          </a:stretch>
        </p:blipFill>
        <p:spPr>
          <a:xfrm>
            <a:off x="152400" y="1905000"/>
            <a:ext cx="4774510" cy="4648200"/>
          </a:xfrm>
          <a:prstGeom prst="rect">
            <a:avLst/>
          </a:prstGeom>
        </p:spPr>
      </p:pic>
      <p:sp>
        <p:nvSpPr>
          <p:cNvPr id="14" name="TextBox 13"/>
          <p:cNvSpPr txBox="1"/>
          <p:nvPr/>
        </p:nvSpPr>
        <p:spPr>
          <a:xfrm>
            <a:off x="5486400" y="4267200"/>
            <a:ext cx="1410964" cy="369332"/>
          </a:xfrm>
          <a:prstGeom prst="rect">
            <a:avLst/>
          </a:prstGeom>
          <a:noFill/>
        </p:spPr>
        <p:txBody>
          <a:bodyPr wrap="none" rtlCol="0">
            <a:spAutoFit/>
          </a:bodyPr>
          <a:lstStyle/>
          <a:p>
            <a:r>
              <a:rPr lang="en-US" dirty="0"/>
              <a:t>Purple nuclei</a:t>
            </a:r>
          </a:p>
        </p:txBody>
      </p:sp>
      <p:sp>
        <p:nvSpPr>
          <p:cNvPr id="15" name="TextBox 14"/>
          <p:cNvSpPr txBox="1"/>
          <p:nvPr/>
        </p:nvSpPr>
        <p:spPr>
          <a:xfrm>
            <a:off x="5486400" y="5715000"/>
            <a:ext cx="1594219" cy="369332"/>
          </a:xfrm>
          <a:prstGeom prst="rect">
            <a:avLst/>
          </a:prstGeom>
          <a:noFill/>
        </p:spPr>
        <p:txBody>
          <a:bodyPr wrap="none" rtlCol="0">
            <a:spAutoFit/>
          </a:bodyPr>
          <a:lstStyle/>
          <a:p>
            <a:r>
              <a:rPr lang="en-US" dirty="0"/>
              <a:t>Pink cytoplasm</a:t>
            </a:r>
          </a:p>
        </p:txBody>
      </p:sp>
      <p:sp>
        <p:nvSpPr>
          <p:cNvPr id="16" name="TextBox 15"/>
          <p:cNvSpPr txBox="1"/>
          <p:nvPr/>
        </p:nvSpPr>
        <p:spPr>
          <a:xfrm>
            <a:off x="5334000" y="4800600"/>
            <a:ext cx="2971800" cy="646331"/>
          </a:xfrm>
          <a:prstGeom prst="rect">
            <a:avLst/>
          </a:prstGeom>
          <a:noFill/>
        </p:spPr>
        <p:txBody>
          <a:bodyPr wrap="square" rtlCol="0">
            <a:spAutoFit/>
          </a:bodyPr>
          <a:lstStyle/>
          <a:p>
            <a:r>
              <a:rPr lang="en-US" dirty="0"/>
              <a:t>Brown stain shows location of a specific lung protein</a:t>
            </a:r>
          </a:p>
        </p:txBody>
      </p:sp>
      <p:cxnSp>
        <p:nvCxnSpPr>
          <p:cNvPr id="18" name="Straight Arrow Connector 17"/>
          <p:cNvCxnSpPr/>
          <p:nvPr/>
        </p:nvCxnSpPr>
        <p:spPr>
          <a:xfrm rot="10800000">
            <a:off x="4191000" y="4191000"/>
            <a:ext cx="10668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0800000">
            <a:off x="3962400" y="4876800"/>
            <a:ext cx="13716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flipV="1">
            <a:off x="3581400" y="5943600"/>
            <a:ext cx="17526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5029200" cy="4358116"/>
          </a:xfrm>
          <a:prstGeom prst="rect">
            <a:avLst/>
          </a:prstGeom>
          <a:noFill/>
        </p:spPr>
        <p:txBody>
          <a:bodyPr wrap="square" rtlCol="0">
            <a:spAutoFit/>
          </a:bodyPr>
          <a:lstStyle/>
          <a:p>
            <a:r>
              <a:rPr lang="en-US" dirty="0" err="1">
                <a:solidFill>
                  <a:srgbClr val="3366FF"/>
                </a:solidFill>
              </a:rPr>
              <a:t>Desmosomes</a:t>
            </a:r>
            <a:r>
              <a:rPr lang="en-US" dirty="0"/>
              <a:t>:</a:t>
            </a:r>
          </a:p>
          <a:p>
            <a:pPr lvl="1">
              <a:lnSpc>
                <a:spcPct val="120000"/>
              </a:lnSpc>
              <a:buFont typeface="Arial" pitchFamily="34" charset="0"/>
              <a:buChar char="•"/>
            </a:pPr>
            <a:r>
              <a:rPr lang="en-US" dirty="0"/>
              <a:t>	Proteins on the surface of adjacent cells form a “patch” with intermediate filaments running through them </a:t>
            </a:r>
          </a:p>
          <a:p>
            <a:pPr lvl="1">
              <a:lnSpc>
                <a:spcPct val="120000"/>
              </a:lnSpc>
              <a:buFont typeface="Arial" pitchFamily="34" charset="0"/>
              <a:buChar char="•"/>
            </a:pPr>
            <a:r>
              <a:rPr lang="en-US" dirty="0"/>
              <a:t>        The </a:t>
            </a:r>
            <a:r>
              <a:rPr lang="en-US" dirty="0" err="1"/>
              <a:t>desmosomes</a:t>
            </a:r>
            <a:r>
              <a:rPr lang="en-US" dirty="0"/>
              <a:t> from 2 cells fit together like a button or snap</a:t>
            </a:r>
          </a:p>
          <a:p>
            <a:pPr lvl="1">
              <a:lnSpc>
                <a:spcPct val="120000"/>
              </a:lnSpc>
              <a:buFont typeface="Arial" pitchFamily="34" charset="0"/>
              <a:buChar char="•"/>
            </a:pPr>
            <a:r>
              <a:rPr lang="en-US" dirty="0"/>
              <a:t>        This provides a firm attachment between cells, but allows solutes to pass between cells (PARACELLULAR ROUTE)</a:t>
            </a:r>
          </a:p>
          <a:p>
            <a:pPr lvl="1">
              <a:lnSpc>
                <a:spcPct val="120000"/>
              </a:lnSpc>
            </a:pPr>
            <a:endParaRPr lang="en-US" dirty="0"/>
          </a:p>
          <a:p>
            <a:pPr lvl="1">
              <a:lnSpc>
                <a:spcPct val="120000"/>
              </a:lnSpc>
              <a:buFont typeface="Arial" pitchFamily="34" charset="0"/>
              <a:buChar char="•"/>
            </a:pPr>
            <a:r>
              <a:rPr lang="en-US" b="1" dirty="0">
                <a:solidFill>
                  <a:srgbClr val="FF0000"/>
                </a:solidFill>
              </a:rPr>
              <a:t>         </a:t>
            </a:r>
            <a:r>
              <a:rPr lang="en-US" b="1" dirty="0" err="1">
                <a:solidFill>
                  <a:srgbClr val="FF0000"/>
                </a:solidFill>
              </a:rPr>
              <a:t>Hemidesmosomes</a:t>
            </a:r>
            <a:r>
              <a:rPr lang="en-US" b="1" dirty="0"/>
              <a:t> </a:t>
            </a:r>
            <a:r>
              <a:rPr lang="en-US" dirty="0"/>
              <a:t>(half desmosome) attach epithelial cells to the basement membrane</a:t>
            </a:r>
          </a:p>
        </p:txBody>
      </p:sp>
      <p:sp>
        <p:nvSpPr>
          <p:cNvPr id="3" name="TextBox 2"/>
          <p:cNvSpPr txBox="1"/>
          <p:nvPr/>
        </p:nvSpPr>
        <p:spPr>
          <a:xfrm>
            <a:off x="304800" y="4494276"/>
            <a:ext cx="4648200" cy="2363724"/>
          </a:xfrm>
          <a:prstGeom prst="rect">
            <a:avLst/>
          </a:prstGeom>
          <a:noFill/>
        </p:spPr>
        <p:txBody>
          <a:bodyPr wrap="square" rtlCol="0">
            <a:spAutoFit/>
          </a:bodyPr>
          <a:lstStyle/>
          <a:p>
            <a:r>
              <a:rPr lang="en-US" dirty="0">
                <a:solidFill>
                  <a:srgbClr val="3366FF"/>
                </a:solidFill>
              </a:rPr>
              <a:t>Gap junctions</a:t>
            </a:r>
            <a:r>
              <a:rPr lang="en-US" dirty="0"/>
              <a:t>:</a:t>
            </a:r>
          </a:p>
          <a:p>
            <a:pPr lvl="2">
              <a:lnSpc>
                <a:spcPct val="120000"/>
              </a:lnSpc>
              <a:buFont typeface="Arial" pitchFamily="34" charset="0"/>
              <a:buChar char="•"/>
            </a:pPr>
            <a:r>
              <a:rPr lang="en-US" dirty="0"/>
              <a:t>    Proteins form a pore called a CONNEXON that joins up with the </a:t>
            </a:r>
            <a:r>
              <a:rPr lang="en-US" dirty="0" err="1"/>
              <a:t>connexon</a:t>
            </a:r>
            <a:r>
              <a:rPr lang="en-US" dirty="0"/>
              <a:t> of an adjacent cell</a:t>
            </a:r>
          </a:p>
          <a:p>
            <a:pPr lvl="2">
              <a:lnSpc>
                <a:spcPct val="120000"/>
              </a:lnSpc>
              <a:buFont typeface="Arial" pitchFamily="34" charset="0"/>
              <a:buChar char="•"/>
            </a:pPr>
            <a:r>
              <a:rPr lang="en-US" dirty="0"/>
              <a:t>    Allows ions, nutrients, and cell signaling molecules to pass freely between cells</a:t>
            </a:r>
          </a:p>
        </p:txBody>
      </p:sp>
      <p:pic>
        <p:nvPicPr>
          <p:cNvPr id="4" name="Picture 3"/>
          <p:cNvPicPr>
            <a:picLocks noChangeAspect="1"/>
          </p:cNvPicPr>
          <p:nvPr/>
        </p:nvPicPr>
        <p:blipFill>
          <a:blip r:embed="rId2"/>
          <a:stretch>
            <a:fillRect/>
          </a:stretch>
        </p:blipFill>
        <p:spPr>
          <a:xfrm>
            <a:off x="5295034" y="152400"/>
            <a:ext cx="3763433" cy="67056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96929" y="392668"/>
            <a:ext cx="827471" cy="369332"/>
          </a:xfrm>
          <a:prstGeom prst="rect">
            <a:avLst/>
          </a:prstGeom>
          <a:noFill/>
        </p:spPr>
        <p:txBody>
          <a:bodyPr wrap="none" rtlCol="0">
            <a:spAutoFit/>
          </a:bodyPr>
          <a:lstStyle/>
          <a:p>
            <a:r>
              <a:rPr lang="en-US" dirty="0"/>
              <a:t>Glands</a:t>
            </a:r>
          </a:p>
        </p:txBody>
      </p:sp>
      <p:sp>
        <p:nvSpPr>
          <p:cNvPr id="3" name="TextBox 2"/>
          <p:cNvSpPr txBox="1"/>
          <p:nvPr/>
        </p:nvSpPr>
        <p:spPr>
          <a:xfrm>
            <a:off x="533401" y="877669"/>
            <a:ext cx="8458199" cy="646331"/>
          </a:xfrm>
          <a:prstGeom prst="rect">
            <a:avLst/>
          </a:prstGeom>
          <a:noFill/>
        </p:spPr>
        <p:txBody>
          <a:bodyPr wrap="square" rtlCol="0">
            <a:spAutoFit/>
          </a:bodyPr>
          <a:lstStyle/>
          <a:p>
            <a:r>
              <a:rPr lang="en-US" dirty="0"/>
              <a:t>Glands are organs or cells that produce a substance that is to be used by another nearby tissue,  a tissue in another part of the body, or eliminated from the body (waste)</a:t>
            </a:r>
          </a:p>
        </p:txBody>
      </p:sp>
      <p:sp>
        <p:nvSpPr>
          <p:cNvPr id="4" name="TextBox 3"/>
          <p:cNvSpPr txBox="1"/>
          <p:nvPr/>
        </p:nvSpPr>
        <p:spPr>
          <a:xfrm>
            <a:off x="76201" y="1905000"/>
            <a:ext cx="8534400" cy="646331"/>
          </a:xfrm>
          <a:prstGeom prst="rect">
            <a:avLst/>
          </a:prstGeom>
          <a:noFill/>
        </p:spPr>
        <p:txBody>
          <a:bodyPr wrap="square" rtlCol="0">
            <a:spAutoFit/>
          </a:bodyPr>
          <a:lstStyle/>
          <a:p>
            <a:r>
              <a:rPr lang="en-US" dirty="0"/>
              <a:t>Examples:</a:t>
            </a:r>
          </a:p>
          <a:p>
            <a:pPr lvl="1">
              <a:buFont typeface="Arial"/>
              <a:buChar char="•"/>
            </a:pPr>
            <a:r>
              <a:rPr lang="en-US" dirty="0"/>
              <a:t>Salivary glands, sweat glands, prostate, pituitary gland, etc…</a:t>
            </a:r>
          </a:p>
        </p:txBody>
      </p:sp>
      <p:sp>
        <p:nvSpPr>
          <p:cNvPr id="5" name="TextBox 4"/>
          <p:cNvSpPr txBox="1"/>
          <p:nvPr/>
        </p:nvSpPr>
        <p:spPr>
          <a:xfrm>
            <a:off x="381000" y="3048000"/>
            <a:ext cx="7848600" cy="2862322"/>
          </a:xfrm>
          <a:prstGeom prst="rect">
            <a:avLst/>
          </a:prstGeom>
          <a:noFill/>
        </p:spPr>
        <p:txBody>
          <a:bodyPr wrap="square" rtlCol="0">
            <a:spAutoFit/>
          </a:bodyPr>
          <a:lstStyle/>
          <a:p>
            <a:pPr algn="ctr"/>
            <a:r>
              <a:rPr lang="en-US" u="sng" dirty="0"/>
              <a:t>2 Categories of glands:</a:t>
            </a:r>
          </a:p>
          <a:p>
            <a:pPr algn="ctr"/>
            <a:endParaRPr lang="en-US" u="sng" dirty="0"/>
          </a:p>
          <a:p>
            <a:pPr marL="342900" indent="-342900">
              <a:buFont typeface="+mj-lt"/>
              <a:buAutoNum type="arabicPeriod"/>
            </a:pPr>
            <a:r>
              <a:rPr lang="en-US" dirty="0">
                <a:solidFill>
                  <a:srgbClr val="FF0000"/>
                </a:solidFill>
              </a:rPr>
              <a:t>Endocrine glands </a:t>
            </a:r>
            <a:r>
              <a:rPr lang="en-US" dirty="0"/>
              <a:t>– glands that produce substances that will be used by other cells or tissues WITHIN the body</a:t>
            </a:r>
          </a:p>
          <a:p>
            <a:pPr marL="800100" lvl="1" indent="-342900">
              <a:buFont typeface="Arial" pitchFamily="34" charset="0"/>
              <a:buChar char="•"/>
            </a:pPr>
            <a:r>
              <a:rPr lang="en-US" dirty="0"/>
              <a:t>Typically glands that produce hormones that enter the </a:t>
            </a:r>
            <a:r>
              <a:rPr lang="en-US" dirty="0">
                <a:solidFill>
                  <a:srgbClr val="FF0000"/>
                </a:solidFill>
              </a:rPr>
              <a:t>bloodstream</a:t>
            </a:r>
            <a:r>
              <a:rPr lang="en-US" dirty="0"/>
              <a:t> (i.e., endocrine system)</a:t>
            </a:r>
          </a:p>
          <a:p>
            <a:pPr marL="800100" lvl="1" indent="-342900">
              <a:buFont typeface="Arial" pitchFamily="34" charset="0"/>
              <a:buChar char="•"/>
            </a:pPr>
            <a:endParaRPr lang="en-US" dirty="0"/>
          </a:p>
          <a:p>
            <a:pPr marL="342900" indent="-342900">
              <a:buFont typeface="+mj-lt"/>
              <a:buAutoNum type="arabicPeriod"/>
            </a:pPr>
            <a:r>
              <a:rPr lang="en-US" dirty="0">
                <a:solidFill>
                  <a:srgbClr val="0000FF"/>
                </a:solidFill>
              </a:rPr>
              <a:t>Exocrine glands </a:t>
            </a:r>
            <a:r>
              <a:rPr lang="en-US" dirty="0"/>
              <a:t>– produce substances that will leave the body or be deposited into the cavity of another organ (i.e., digestive or reproductive tracts)</a:t>
            </a:r>
          </a:p>
          <a:p>
            <a:pPr marL="800100" lvl="1" indent="-342900">
              <a:buFont typeface="Arial" pitchFamily="34" charset="0"/>
              <a:buChar char="•"/>
            </a:pPr>
            <a:r>
              <a:rPr lang="en-US" dirty="0"/>
              <a:t>Sweat glands, salivary glands, liver, pancreas, prostate, etc….</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0"/>
            <a:ext cx="8217827" cy="2031325"/>
          </a:xfrm>
          <a:prstGeom prst="rect">
            <a:avLst/>
          </a:prstGeom>
          <a:noFill/>
        </p:spPr>
        <p:txBody>
          <a:bodyPr wrap="none" rtlCol="0">
            <a:spAutoFit/>
          </a:bodyPr>
          <a:lstStyle/>
          <a:p>
            <a:r>
              <a:rPr lang="en-US" dirty="0"/>
              <a:t>Glands can also be classified by the </a:t>
            </a:r>
            <a:r>
              <a:rPr lang="en-US" dirty="0">
                <a:solidFill>
                  <a:srgbClr val="0000FF"/>
                </a:solidFill>
              </a:rPr>
              <a:t>type</a:t>
            </a:r>
            <a:r>
              <a:rPr lang="en-US" dirty="0"/>
              <a:t> of secretions……..</a:t>
            </a:r>
          </a:p>
          <a:p>
            <a:endParaRPr lang="en-US" dirty="0"/>
          </a:p>
          <a:p>
            <a:pPr lvl="1">
              <a:buFont typeface="Arial" pitchFamily="34" charset="0"/>
              <a:buChar char="•"/>
            </a:pPr>
            <a:r>
              <a:rPr lang="en-US" dirty="0"/>
              <a:t>	Serous – thin watery fluids (sweat, saliva)</a:t>
            </a:r>
          </a:p>
          <a:p>
            <a:pPr lvl="1">
              <a:buFont typeface="Arial" pitchFamily="34" charset="0"/>
              <a:buChar char="•"/>
            </a:pPr>
            <a:r>
              <a:rPr lang="en-US" dirty="0"/>
              <a:t>        Mucous – thick, stringy fluid (saliva, lung mucus)</a:t>
            </a:r>
          </a:p>
          <a:p>
            <a:pPr lvl="1">
              <a:buFont typeface="Arial" pitchFamily="34" charset="0"/>
              <a:buChar char="•"/>
            </a:pPr>
            <a:r>
              <a:rPr lang="en-US" dirty="0"/>
              <a:t>        Mixed – produce both serous and mucous secretions (some salivary glands)</a:t>
            </a:r>
          </a:p>
          <a:p>
            <a:pPr lvl="1">
              <a:buFont typeface="Arial" pitchFamily="34" charset="0"/>
              <a:buChar char="•"/>
            </a:pPr>
            <a:r>
              <a:rPr lang="en-US" dirty="0"/>
              <a:t>        </a:t>
            </a:r>
            <a:r>
              <a:rPr lang="en-US" dirty="0" err="1"/>
              <a:t>Cytogenic</a:t>
            </a:r>
            <a:r>
              <a:rPr lang="en-US" dirty="0"/>
              <a:t> – actually secrete whole cells!</a:t>
            </a:r>
          </a:p>
          <a:p>
            <a:pPr lvl="2">
              <a:buFont typeface="Wingdings" pitchFamily="2" charset="2"/>
              <a:buChar char="ü"/>
            </a:pPr>
            <a:r>
              <a:rPr lang="en-US" dirty="0"/>
              <a:t>Ovary and testes produce and secrete eggs and sperm</a:t>
            </a:r>
          </a:p>
        </p:txBody>
      </p:sp>
      <p:sp>
        <p:nvSpPr>
          <p:cNvPr id="4" name="TextBox 3"/>
          <p:cNvSpPr txBox="1"/>
          <p:nvPr/>
        </p:nvSpPr>
        <p:spPr>
          <a:xfrm>
            <a:off x="0" y="2438400"/>
            <a:ext cx="4495800" cy="2308324"/>
          </a:xfrm>
          <a:prstGeom prst="rect">
            <a:avLst/>
          </a:prstGeom>
          <a:noFill/>
        </p:spPr>
        <p:txBody>
          <a:bodyPr wrap="square" rtlCol="0">
            <a:spAutoFit/>
          </a:bodyPr>
          <a:lstStyle/>
          <a:p>
            <a:r>
              <a:rPr lang="en-US" dirty="0"/>
              <a:t>Or classified by their </a:t>
            </a:r>
            <a:r>
              <a:rPr lang="en-US" dirty="0">
                <a:solidFill>
                  <a:srgbClr val="FF0000"/>
                </a:solidFill>
              </a:rPr>
              <a:t>mode</a:t>
            </a:r>
            <a:r>
              <a:rPr lang="en-US" dirty="0"/>
              <a:t> of secretion:</a:t>
            </a:r>
          </a:p>
          <a:p>
            <a:pPr lvl="1">
              <a:buFont typeface="Arial" pitchFamily="34" charset="0"/>
              <a:buChar char="•"/>
            </a:pPr>
            <a:r>
              <a:rPr lang="en-US" dirty="0" err="1">
                <a:solidFill>
                  <a:srgbClr val="008000"/>
                </a:solidFill>
              </a:rPr>
              <a:t>Merocrine</a:t>
            </a:r>
            <a:r>
              <a:rPr lang="en-US" dirty="0">
                <a:solidFill>
                  <a:srgbClr val="008000"/>
                </a:solidFill>
              </a:rPr>
              <a:t> </a:t>
            </a:r>
            <a:r>
              <a:rPr lang="en-US" dirty="0"/>
              <a:t>– cells of the gland produce a substance and then release it into the duct via exocytosis</a:t>
            </a:r>
          </a:p>
          <a:p>
            <a:pPr lvl="1">
              <a:buFont typeface="Arial" pitchFamily="34" charset="0"/>
              <a:buChar char="•"/>
            </a:pPr>
            <a:endParaRPr lang="en-US" dirty="0"/>
          </a:p>
          <a:p>
            <a:pPr lvl="1">
              <a:buFont typeface="Arial" pitchFamily="34" charset="0"/>
              <a:buChar char="•"/>
            </a:pPr>
            <a:r>
              <a:rPr lang="en-US" dirty="0" err="1">
                <a:solidFill>
                  <a:srgbClr val="3366FF"/>
                </a:solidFill>
              </a:rPr>
              <a:t>Holocrine</a:t>
            </a:r>
            <a:r>
              <a:rPr lang="en-US" dirty="0">
                <a:solidFill>
                  <a:srgbClr val="3366FF"/>
                </a:solidFill>
              </a:rPr>
              <a:t> </a:t>
            </a:r>
            <a:r>
              <a:rPr lang="en-US" dirty="0"/>
              <a:t>– cells of the gland produce a substance and then rupture, thereby releasing the substance into the ducts</a:t>
            </a:r>
          </a:p>
        </p:txBody>
      </p:sp>
      <p:pic>
        <p:nvPicPr>
          <p:cNvPr id="5" name="Picture 4" descr="f5-31_modes_of_exocrine_c.jpg"/>
          <p:cNvPicPr>
            <a:picLocks noChangeAspect="1"/>
          </p:cNvPicPr>
          <p:nvPr/>
        </p:nvPicPr>
        <p:blipFill>
          <a:blip r:embed="rId2" cstate="print"/>
          <a:stretch>
            <a:fillRect/>
          </a:stretch>
        </p:blipFill>
        <p:spPr>
          <a:xfrm>
            <a:off x="4572000" y="2370075"/>
            <a:ext cx="4555174" cy="4487925"/>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33800" y="0"/>
            <a:ext cx="1316451" cy="369332"/>
          </a:xfrm>
          <a:prstGeom prst="rect">
            <a:avLst/>
          </a:prstGeom>
          <a:noFill/>
        </p:spPr>
        <p:txBody>
          <a:bodyPr wrap="none" rtlCol="0">
            <a:spAutoFit/>
          </a:bodyPr>
          <a:lstStyle/>
          <a:p>
            <a:r>
              <a:rPr lang="en-US" u="sng" dirty="0"/>
              <a:t>Membranes</a:t>
            </a:r>
          </a:p>
        </p:txBody>
      </p:sp>
      <p:pic>
        <p:nvPicPr>
          <p:cNvPr id="3" name="Picture 2" descr="f5-32_histology_of_a_mu_c.jpg"/>
          <p:cNvPicPr>
            <a:picLocks noChangeAspect="1"/>
          </p:cNvPicPr>
          <p:nvPr/>
        </p:nvPicPr>
        <p:blipFill>
          <a:blip r:embed="rId2" cstate="print"/>
          <a:stretch>
            <a:fillRect/>
          </a:stretch>
        </p:blipFill>
        <p:spPr>
          <a:xfrm>
            <a:off x="0" y="3429000"/>
            <a:ext cx="8229600" cy="3406521"/>
          </a:xfrm>
          <a:prstGeom prst="rect">
            <a:avLst/>
          </a:prstGeom>
        </p:spPr>
      </p:pic>
      <p:sp>
        <p:nvSpPr>
          <p:cNvPr id="4" name="TextBox 3"/>
          <p:cNvSpPr txBox="1"/>
          <p:nvPr/>
        </p:nvSpPr>
        <p:spPr>
          <a:xfrm>
            <a:off x="0" y="457200"/>
            <a:ext cx="9144000" cy="2862322"/>
          </a:xfrm>
          <a:prstGeom prst="rect">
            <a:avLst/>
          </a:prstGeom>
          <a:noFill/>
        </p:spPr>
        <p:txBody>
          <a:bodyPr wrap="square" rtlCol="0">
            <a:spAutoFit/>
          </a:bodyPr>
          <a:lstStyle/>
          <a:p>
            <a:r>
              <a:rPr lang="en-US" dirty="0"/>
              <a:t>Membranes describe the portion of an organ or tissue that is exposed to the lumen or external surface of that organ (3 types we’ll cover)</a:t>
            </a:r>
          </a:p>
          <a:p>
            <a:endParaRPr lang="en-US" dirty="0"/>
          </a:p>
          <a:p>
            <a:pPr lvl="1">
              <a:buFont typeface="Arial" pitchFamily="34" charset="0"/>
              <a:buChar char="•"/>
            </a:pPr>
            <a:r>
              <a:rPr lang="en-US" dirty="0"/>
              <a:t>       Composed of epithelial cell layer, basement membrane, and connective tissue</a:t>
            </a:r>
          </a:p>
          <a:p>
            <a:pPr lvl="1">
              <a:buFont typeface="Arial" pitchFamily="34" charset="0"/>
              <a:buChar char="•"/>
            </a:pPr>
            <a:r>
              <a:rPr lang="en-US" dirty="0"/>
              <a:t>       Skin is sort of a unique “dry” membrane</a:t>
            </a:r>
          </a:p>
          <a:p>
            <a:pPr lvl="1">
              <a:buFont typeface="Arial" pitchFamily="34" charset="0"/>
              <a:buChar char="•"/>
            </a:pPr>
            <a:r>
              <a:rPr lang="en-US" dirty="0"/>
              <a:t>       </a:t>
            </a:r>
            <a:r>
              <a:rPr lang="en-US" dirty="0">
                <a:solidFill>
                  <a:srgbClr val="FF0000"/>
                </a:solidFill>
              </a:rPr>
              <a:t>Mucous membranes secrete mucus and line organs exposed to the external environment    </a:t>
            </a:r>
            <a:r>
              <a:rPr lang="en-US" dirty="0"/>
              <a:t>(lungs, digestive system, reproductive system)</a:t>
            </a:r>
          </a:p>
          <a:p>
            <a:pPr lvl="1">
              <a:buFont typeface="Arial" pitchFamily="34" charset="0"/>
              <a:buChar char="•"/>
            </a:pPr>
            <a:r>
              <a:rPr lang="en-US" dirty="0"/>
              <a:t>       </a:t>
            </a:r>
            <a:r>
              <a:rPr lang="en-US" dirty="0">
                <a:solidFill>
                  <a:srgbClr val="3366FF"/>
                </a:solidFill>
              </a:rPr>
              <a:t>Serous membranes produce serous fluid, a thin and slippery lubricating fluid</a:t>
            </a:r>
          </a:p>
          <a:p>
            <a:pPr lvl="2">
              <a:buFont typeface="Wingdings" pitchFamily="2" charset="2"/>
              <a:buChar char="ü"/>
            </a:pPr>
            <a:r>
              <a:rPr lang="en-US" dirty="0"/>
              <a:t>Pleural, pericardial, and peritoneal membranes are serous membranes</a:t>
            </a:r>
          </a:p>
          <a:p>
            <a:pPr lvl="1">
              <a:buFont typeface="Arial"/>
              <a:buChar char="•"/>
            </a:pPr>
            <a:r>
              <a:rPr lang="en-US" dirty="0"/>
              <a:t>       </a:t>
            </a:r>
            <a:r>
              <a:rPr lang="en-US" dirty="0">
                <a:solidFill>
                  <a:srgbClr val="008000"/>
                </a:solidFill>
              </a:rPr>
              <a:t>Synovial membranes secrete synovial fluid of joints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Preview"/>
          <p:cNvPicPr>
            <a:picLocks noChangeAspect="1" noChangeArrowheads="1"/>
          </p:cNvPicPr>
          <p:nvPr/>
        </p:nvPicPr>
        <p:blipFill>
          <a:blip r:embed="rId2" cstate="print"/>
          <a:srcRect/>
          <a:stretch>
            <a:fillRect/>
          </a:stretch>
        </p:blipFill>
        <p:spPr bwMode="auto">
          <a:xfrm>
            <a:off x="5181600" y="2667000"/>
            <a:ext cx="3646550" cy="3921022"/>
          </a:xfrm>
          <a:prstGeom prst="rect">
            <a:avLst/>
          </a:prstGeom>
          <a:noFill/>
        </p:spPr>
      </p:pic>
      <p:sp>
        <p:nvSpPr>
          <p:cNvPr id="5" name="TextBox 4"/>
          <p:cNvSpPr txBox="1"/>
          <p:nvPr/>
        </p:nvSpPr>
        <p:spPr>
          <a:xfrm>
            <a:off x="2438400" y="685800"/>
            <a:ext cx="3829190" cy="707886"/>
          </a:xfrm>
          <a:prstGeom prst="rect">
            <a:avLst/>
          </a:prstGeom>
          <a:noFill/>
        </p:spPr>
        <p:txBody>
          <a:bodyPr wrap="none" rtlCol="0">
            <a:spAutoFit/>
          </a:bodyPr>
          <a:lstStyle/>
          <a:p>
            <a:pPr algn="ctr"/>
            <a:r>
              <a:rPr lang="en-US" sz="2000" dirty="0">
                <a:solidFill>
                  <a:schemeClr val="tx2"/>
                </a:solidFill>
              </a:rPr>
              <a:t>Bio 211- Anatomy and Physiology I </a:t>
            </a:r>
          </a:p>
          <a:p>
            <a:pPr algn="ctr"/>
            <a:endParaRPr lang="en-US" sz="2000" dirty="0">
              <a:solidFill>
                <a:schemeClr val="tx2"/>
              </a:solidFill>
            </a:endParaRPr>
          </a:p>
        </p:txBody>
      </p:sp>
      <p:sp>
        <p:nvSpPr>
          <p:cNvPr id="6" name="TextBox 5"/>
          <p:cNvSpPr txBox="1"/>
          <p:nvPr/>
        </p:nvSpPr>
        <p:spPr>
          <a:xfrm>
            <a:off x="533400" y="2438400"/>
            <a:ext cx="2465227" cy="1200329"/>
          </a:xfrm>
          <a:prstGeom prst="rect">
            <a:avLst/>
          </a:prstGeom>
          <a:noFill/>
        </p:spPr>
        <p:txBody>
          <a:bodyPr wrap="none" rtlCol="0">
            <a:spAutoFit/>
          </a:bodyPr>
          <a:lstStyle/>
          <a:p>
            <a:r>
              <a:rPr lang="en-US" u="sng" dirty="0"/>
              <a:t>Today’s topics</a:t>
            </a:r>
          </a:p>
          <a:p>
            <a:r>
              <a:rPr lang="en-US" dirty="0"/>
              <a:t> </a:t>
            </a:r>
          </a:p>
          <a:p>
            <a:pPr>
              <a:buFont typeface="Arial" pitchFamily="34" charset="0"/>
              <a:buChar char="•"/>
            </a:pPr>
            <a:r>
              <a:rPr lang="en-US" dirty="0" err="1"/>
              <a:t>Integumentary</a:t>
            </a:r>
            <a:r>
              <a:rPr lang="en-US" dirty="0"/>
              <a:t> system I</a:t>
            </a:r>
          </a:p>
          <a:p>
            <a:pPr lvl="1"/>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97863" y="0"/>
            <a:ext cx="2417137" cy="369332"/>
          </a:xfrm>
          <a:prstGeom prst="rect">
            <a:avLst/>
          </a:prstGeom>
          <a:noFill/>
        </p:spPr>
        <p:txBody>
          <a:bodyPr wrap="none" rtlCol="0">
            <a:spAutoFit/>
          </a:bodyPr>
          <a:lstStyle/>
          <a:p>
            <a:r>
              <a:rPr lang="en-US" dirty="0" err="1"/>
              <a:t>Integumentary</a:t>
            </a:r>
            <a:r>
              <a:rPr lang="en-US" dirty="0"/>
              <a:t>  system</a:t>
            </a:r>
          </a:p>
        </p:txBody>
      </p:sp>
      <p:sp>
        <p:nvSpPr>
          <p:cNvPr id="3" name="TextBox 2"/>
          <p:cNvSpPr txBox="1"/>
          <p:nvPr/>
        </p:nvSpPr>
        <p:spPr>
          <a:xfrm>
            <a:off x="228600" y="609600"/>
            <a:ext cx="8458200" cy="1754327"/>
          </a:xfrm>
          <a:prstGeom prst="rect">
            <a:avLst/>
          </a:prstGeom>
          <a:noFill/>
        </p:spPr>
        <p:txBody>
          <a:bodyPr wrap="square" rtlCol="0">
            <a:spAutoFit/>
          </a:bodyPr>
          <a:lstStyle/>
          <a:p>
            <a:r>
              <a:rPr lang="en-US" dirty="0"/>
              <a:t>The </a:t>
            </a:r>
            <a:r>
              <a:rPr lang="en-US" dirty="0" err="1"/>
              <a:t>integumentary</a:t>
            </a:r>
            <a:r>
              <a:rPr lang="en-US" dirty="0"/>
              <a:t> system is the organ commonly referred to as “skin” or INTEGUMENT</a:t>
            </a:r>
          </a:p>
          <a:p>
            <a:endParaRPr lang="en-US" dirty="0"/>
          </a:p>
          <a:p>
            <a:pPr lvl="1">
              <a:buFont typeface="Arial" pitchFamily="34" charset="0"/>
              <a:buChar char="•"/>
            </a:pPr>
            <a:r>
              <a:rPr lang="en-US" dirty="0"/>
              <a:t>	The </a:t>
            </a:r>
            <a:r>
              <a:rPr lang="en-US" dirty="0" err="1"/>
              <a:t>integumentary</a:t>
            </a:r>
            <a:r>
              <a:rPr lang="en-US" dirty="0"/>
              <a:t> system is composed of the skin itself PLUS all of the accessory organs associated with it:	</a:t>
            </a:r>
          </a:p>
          <a:p>
            <a:pPr marL="1257300" lvl="2" indent="-342900">
              <a:buFont typeface="Wingdings" pitchFamily="2" charset="2"/>
              <a:buChar char="ü"/>
            </a:pPr>
            <a:r>
              <a:rPr lang="en-US" dirty="0"/>
              <a:t>Hair, nails, glands, etc….</a:t>
            </a:r>
          </a:p>
          <a:p>
            <a:endParaRPr lang="en-US" dirty="0"/>
          </a:p>
        </p:txBody>
      </p:sp>
      <p:sp>
        <p:nvSpPr>
          <p:cNvPr id="4" name="TextBox 3"/>
          <p:cNvSpPr txBox="1"/>
          <p:nvPr/>
        </p:nvSpPr>
        <p:spPr>
          <a:xfrm>
            <a:off x="6400800" y="2514600"/>
            <a:ext cx="2514600" cy="1200329"/>
          </a:xfrm>
          <a:prstGeom prst="rect">
            <a:avLst/>
          </a:prstGeom>
          <a:noFill/>
        </p:spPr>
        <p:txBody>
          <a:bodyPr wrap="square" rtlCol="0">
            <a:spAutoFit/>
          </a:bodyPr>
          <a:lstStyle/>
          <a:p>
            <a:pPr>
              <a:buFont typeface="Arial" pitchFamily="34" charset="0"/>
              <a:buChar char="•"/>
            </a:pPr>
            <a:r>
              <a:rPr lang="en-US" dirty="0"/>
              <a:t>Largest organ of the body and makes up about 15% of our body weight</a:t>
            </a:r>
          </a:p>
        </p:txBody>
      </p:sp>
      <p:pic>
        <p:nvPicPr>
          <p:cNvPr id="6" name="Picture 5"/>
          <p:cNvPicPr>
            <a:picLocks noChangeAspect="1"/>
          </p:cNvPicPr>
          <p:nvPr/>
        </p:nvPicPr>
        <p:blipFill>
          <a:blip r:embed="rId2"/>
          <a:stretch>
            <a:fillRect/>
          </a:stretch>
        </p:blipFill>
        <p:spPr>
          <a:xfrm>
            <a:off x="27142" y="2026753"/>
            <a:ext cx="6068858" cy="4755047"/>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621268"/>
            <a:ext cx="6969280" cy="400110"/>
          </a:xfrm>
          <a:prstGeom prst="rect">
            <a:avLst/>
          </a:prstGeom>
          <a:noFill/>
        </p:spPr>
        <p:txBody>
          <a:bodyPr wrap="none" rtlCol="0">
            <a:spAutoFit/>
          </a:bodyPr>
          <a:lstStyle/>
          <a:p>
            <a:r>
              <a:rPr lang="en-US" sz="2000" dirty="0"/>
              <a:t>Skin is very important both medically and socially/psychologically</a:t>
            </a:r>
          </a:p>
        </p:txBody>
      </p:sp>
      <p:sp>
        <p:nvSpPr>
          <p:cNvPr id="3" name="TextBox 2"/>
          <p:cNvSpPr txBox="1"/>
          <p:nvPr/>
        </p:nvSpPr>
        <p:spPr>
          <a:xfrm>
            <a:off x="152400" y="1661279"/>
            <a:ext cx="8686800" cy="3416320"/>
          </a:xfrm>
          <a:prstGeom prst="rect">
            <a:avLst/>
          </a:prstGeom>
          <a:noFill/>
        </p:spPr>
        <p:txBody>
          <a:bodyPr wrap="square" rtlCol="0">
            <a:spAutoFit/>
          </a:bodyPr>
          <a:lstStyle/>
          <a:p>
            <a:pPr>
              <a:buFont typeface="Arial" pitchFamily="34" charset="0"/>
              <a:buChar char="•"/>
            </a:pPr>
            <a:r>
              <a:rPr lang="en-US" dirty="0"/>
              <a:t> The average person probably spends more time taking care of their skin than any other organ of the body</a:t>
            </a:r>
          </a:p>
          <a:p>
            <a:pPr>
              <a:buFont typeface="Arial" pitchFamily="34" charset="0"/>
              <a:buChar char="•"/>
            </a:pPr>
            <a:endParaRPr lang="en-US" dirty="0"/>
          </a:p>
          <a:p>
            <a:pPr>
              <a:buFont typeface="Arial" pitchFamily="34" charset="0"/>
              <a:buChar char="•"/>
            </a:pPr>
            <a:r>
              <a:rPr lang="en-US" dirty="0"/>
              <a:t>People in the USA spend BILLIONS of dollars per year on skin care products and cosmetics</a:t>
            </a:r>
          </a:p>
          <a:p>
            <a:pPr lvl="1">
              <a:buFont typeface="Wingdings" pitchFamily="2" charset="2"/>
              <a:buChar char="ü"/>
            </a:pPr>
            <a:r>
              <a:rPr lang="en-US" dirty="0"/>
              <a:t>Many of which don’t actually help the HEALTH of our skin</a:t>
            </a:r>
          </a:p>
          <a:p>
            <a:pPr lvl="1">
              <a:buFont typeface="Wingdings" pitchFamily="2" charset="2"/>
              <a:buChar char="ü"/>
            </a:pPr>
            <a:endParaRPr lang="en-US" dirty="0"/>
          </a:p>
          <a:p>
            <a:pPr>
              <a:buFont typeface="Arial" pitchFamily="34" charset="0"/>
              <a:buChar char="•"/>
            </a:pPr>
            <a:r>
              <a:rPr lang="en-US" dirty="0"/>
              <a:t>Whether we like it or not (or care to admit it) people often make judgments about a person based on their skin!</a:t>
            </a:r>
          </a:p>
          <a:p>
            <a:pPr lvl="1">
              <a:buFont typeface="Wingdings" pitchFamily="2" charset="2"/>
              <a:buChar char="ü"/>
            </a:pPr>
            <a:endParaRPr lang="en-US" dirty="0"/>
          </a:p>
          <a:p>
            <a:pPr>
              <a:buFont typeface="Arial" pitchFamily="34" charset="0"/>
              <a:buChar char="•"/>
            </a:pPr>
            <a:r>
              <a:rPr lang="en-US" dirty="0"/>
              <a:t>Skin conditions can also affect people’s own self image and sociability</a:t>
            </a:r>
          </a:p>
          <a:p>
            <a:pPr lvl="1">
              <a:buFont typeface="Wingdings" pitchFamily="2" charset="2"/>
              <a:buChar char="ü"/>
            </a:pPr>
            <a:r>
              <a:rPr lang="en-US" dirty="0"/>
              <a:t>     Acne, dandruff, eczema, psoriasis, etc….</a:t>
            </a:r>
          </a:p>
          <a:p>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76200"/>
            <a:ext cx="6969280" cy="400110"/>
          </a:xfrm>
          <a:prstGeom prst="rect">
            <a:avLst/>
          </a:prstGeom>
          <a:noFill/>
        </p:spPr>
        <p:txBody>
          <a:bodyPr wrap="none" rtlCol="0">
            <a:spAutoFit/>
          </a:bodyPr>
          <a:lstStyle/>
          <a:p>
            <a:r>
              <a:rPr lang="en-US" sz="2000" u="sng" dirty="0"/>
              <a:t>Skin is very important both medically and socially/psychologically</a:t>
            </a:r>
          </a:p>
        </p:txBody>
      </p:sp>
      <p:sp>
        <p:nvSpPr>
          <p:cNvPr id="3" name="TextBox 2"/>
          <p:cNvSpPr txBox="1"/>
          <p:nvPr/>
        </p:nvSpPr>
        <p:spPr>
          <a:xfrm>
            <a:off x="304800" y="1046202"/>
            <a:ext cx="8808565" cy="1477328"/>
          </a:xfrm>
          <a:prstGeom prst="rect">
            <a:avLst/>
          </a:prstGeom>
          <a:noFill/>
        </p:spPr>
        <p:txBody>
          <a:bodyPr wrap="none" rtlCol="0">
            <a:spAutoFit/>
          </a:bodyPr>
          <a:lstStyle/>
          <a:p>
            <a:pPr>
              <a:buFont typeface="Arial" pitchFamily="34" charset="0"/>
              <a:buChar char="•"/>
            </a:pPr>
            <a:r>
              <a:rPr lang="en-US" dirty="0"/>
              <a:t>Many systemic disorders have symptoms that are seen in the skin</a:t>
            </a:r>
          </a:p>
          <a:p>
            <a:pPr>
              <a:buFont typeface="Arial" pitchFamily="34" charset="0"/>
              <a:buChar char="•"/>
            </a:pPr>
            <a:endParaRPr lang="en-US" dirty="0"/>
          </a:p>
          <a:p>
            <a:pPr lvl="1">
              <a:buFont typeface="Wingdings" pitchFamily="2" charset="2"/>
              <a:buChar char="ü"/>
            </a:pPr>
            <a:r>
              <a:rPr lang="en-US" dirty="0"/>
              <a:t>You can learn a lot about a person’s health and well-being just by looking at their skin</a:t>
            </a:r>
          </a:p>
          <a:p>
            <a:pPr lvl="2"/>
            <a:r>
              <a:rPr lang="en-US" dirty="0"/>
              <a:t>(important for those of you going into the healthcare field)</a:t>
            </a:r>
          </a:p>
          <a:p>
            <a:pPr lvl="1">
              <a:buFont typeface="Arial" pitchFamily="34" charset="0"/>
              <a:buChar char="•"/>
            </a:pPr>
            <a:endParaRPr lang="en-US" dirty="0"/>
          </a:p>
        </p:txBody>
      </p:sp>
      <p:sp>
        <p:nvSpPr>
          <p:cNvPr id="4" name="TextBox 3"/>
          <p:cNvSpPr txBox="1"/>
          <p:nvPr/>
        </p:nvSpPr>
        <p:spPr>
          <a:xfrm>
            <a:off x="457200" y="2672477"/>
            <a:ext cx="8229600" cy="2585323"/>
          </a:xfrm>
          <a:prstGeom prst="rect">
            <a:avLst/>
          </a:prstGeom>
          <a:noFill/>
        </p:spPr>
        <p:txBody>
          <a:bodyPr wrap="square" rtlCol="0">
            <a:spAutoFit/>
          </a:bodyPr>
          <a:lstStyle/>
          <a:p>
            <a:pPr>
              <a:buFont typeface="Wingdings" pitchFamily="2" charset="2"/>
              <a:buChar char="v"/>
            </a:pPr>
            <a:r>
              <a:rPr lang="en-US" dirty="0"/>
              <a:t>Pale skin – may be anemic</a:t>
            </a:r>
          </a:p>
          <a:p>
            <a:pPr>
              <a:buFont typeface="Wingdings" pitchFamily="2" charset="2"/>
              <a:buChar char="v"/>
            </a:pPr>
            <a:r>
              <a:rPr lang="en-US" dirty="0"/>
              <a:t>Excessive or lack of hair – may be a hormonal disorder</a:t>
            </a:r>
          </a:p>
          <a:p>
            <a:pPr>
              <a:buFont typeface="Wingdings" pitchFamily="2" charset="2"/>
              <a:buChar char="v"/>
            </a:pPr>
            <a:r>
              <a:rPr lang="en-US" dirty="0"/>
              <a:t>Ulcers on foot – may be a complication of diabetes</a:t>
            </a:r>
          </a:p>
          <a:p>
            <a:pPr>
              <a:buFont typeface="Wingdings" pitchFamily="2" charset="2"/>
              <a:buChar char="v"/>
            </a:pPr>
            <a:r>
              <a:rPr lang="en-US" dirty="0"/>
              <a:t>Thickening or thinning of the skin – may be a connective tissue disorder</a:t>
            </a:r>
          </a:p>
          <a:p>
            <a:pPr>
              <a:buFont typeface="Wingdings" pitchFamily="2" charset="2"/>
              <a:buChar char="v"/>
            </a:pPr>
            <a:r>
              <a:rPr lang="en-US" dirty="0"/>
              <a:t>Edema (Swelling) – may be an indication of heart disease or vascular damage</a:t>
            </a:r>
          </a:p>
          <a:p>
            <a:pPr>
              <a:buFont typeface="Wingdings" pitchFamily="2" charset="2"/>
              <a:buChar char="v"/>
            </a:pPr>
            <a:endParaRPr lang="en-US" dirty="0"/>
          </a:p>
          <a:p>
            <a:pPr>
              <a:buFont typeface="Wingdings" pitchFamily="2" charset="2"/>
              <a:buChar char="v"/>
            </a:pPr>
            <a:r>
              <a:rPr lang="en-US" dirty="0"/>
              <a:t>Overall skin tone:</a:t>
            </a:r>
          </a:p>
          <a:p>
            <a:pPr lvl="1">
              <a:buFont typeface="Arial" pitchFamily="34" charset="0"/>
              <a:buChar char="•"/>
            </a:pPr>
            <a:r>
              <a:rPr lang="en-US" dirty="0"/>
              <a:t>Jaundice – a yellowing of the skin due to the buildup of </a:t>
            </a:r>
            <a:r>
              <a:rPr lang="en-US" dirty="0" err="1"/>
              <a:t>bilirubin</a:t>
            </a:r>
            <a:r>
              <a:rPr lang="en-US" dirty="0"/>
              <a:t> (indicates a poorly functioning liver)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s Pictures 095.jpg"/>
          <p:cNvPicPr>
            <a:picLocks noChangeAspect="1"/>
          </p:cNvPicPr>
          <p:nvPr/>
        </p:nvPicPr>
        <p:blipFill>
          <a:blip r:embed="rId2" cstate="print"/>
          <a:stretch>
            <a:fillRect/>
          </a:stretch>
        </p:blipFill>
        <p:spPr>
          <a:xfrm>
            <a:off x="50800" y="209550"/>
            <a:ext cx="4292600" cy="3219450"/>
          </a:xfrm>
          <a:prstGeom prst="rect">
            <a:avLst/>
          </a:prstGeom>
        </p:spPr>
      </p:pic>
      <p:pic>
        <p:nvPicPr>
          <p:cNvPr id="3" name="Picture 2" descr="Zander in hat.jpg"/>
          <p:cNvPicPr>
            <a:picLocks noChangeAspect="1"/>
          </p:cNvPicPr>
          <p:nvPr/>
        </p:nvPicPr>
        <p:blipFill>
          <a:blip r:embed="rId3" cstate="print"/>
          <a:srcRect b="17992"/>
          <a:stretch>
            <a:fillRect/>
          </a:stretch>
        </p:blipFill>
        <p:spPr>
          <a:xfrm>
            <a:off x="4495800" y="442532"/>
            <a:ext cx="2590800" cy="2834068"/>
          </a:xfrm>
          <a:prstGeom prst="rect">
            <a:avLst/>
          </a:prstGeom>
        </p:spPr>
      </p:pic>
      <p:sp>
        <p:nvSpPr>
          <p:cNvPr id="4" name="TextBox 3"/>
          <p:cNvSpPr txBox="1"/>
          <p:nvPr/>
        </p:nvSpPr>
        <p:spPr>
          <a:xfrm>
            <a:off x="0" y="3733800"/>
            <a:ext cx="4267200" cy="2031325"/>
          </a:xfrm>
          <a:prstGeom prst="rect">
            <a:avLst/>
          </a:prstGeom>
          <a:noFill/>
        </p:spPr>
        <p:txBody>
          <a:bodyPr wrap="square" rtlCol="0">
            <a:spAutoFit/>
          </a:bodyPr>
          <a:lstStyle/>
          <a:p>
            <a:r>
              <a:rPr lang="en-US" dirty="0" err="1"/>
              <a:t>Zander</a:t>
            </a:r>
            <a:r>
              <a:rPr lang="en-US" dirty="0"/>
              <a:t> at about two weeks old</a:t>
            </a:r>
          </a:p>
          <a:p>
            <a:endParaRPr lang="en-US" dirty="0"/>
          </a:p>
          <a:p>
            <a:pPr lvl="1">
              <a:buFont typeface="Arial" pitchFamily="34" charset="0"/>
              <a:buChar char="•"/>
            </a:pPr>
            <a:endParaRPr lang="en-US" dirty="0"/>
          </a:p>
          <a:p>
            <a:pPr lvl="1">
              <a:buFont typeface="Arial" pitchFamily="34" charset="0"/>
              <a:buChar char="•"/>
            </a:pPr>
            <a:r>
              <a:rPr lang="en-US" dirty="0"/>
              <a:t>Jaundice is pretty common in babies since their livers may not be able to efficiently remove </a:t>
            </a:r>
            <a:r>
              <a:rPr lang="en-US" dirty="0" err="1"/>
              <a:t>bilirubin</a:t>
            </a:r>
            <a:r>
              <a:rPr lang="en-US" dirty="0"/>
              <a:t> from the bloodstream</a:t>
            </a:r>
          </a:p>
        </p:txBody>
      </p:sp>
      <p:sp>
        <p:nvSpPr>
          <p:cNvPr id="5" name="TextBox 4"/>
          <p:cNvSpPr txBox="1"/>
          <p:nvPr/>
        </p:nvSpPr>
        <p:spPr>
          <a:xfrm>
            <a:off x="4038600" y="3581400"/>
            <a:ext cx="1676400" cy="923330"/>
          </a:xfrm>
          <a:prstGeom prst="rect">
            <a:avLst/>
          </a:prstGeom>
          <a:noFill/>
          <a:ln>
            <a:solidFill>
              <a:schemeClr val="accent1"/>
            </a:solidFill>
          </a:ln>
        </p:spPr>
        <p:txBody>
          <a:bodyPr wrap="square" rtlCol="0">
            <a:spAutoFit/>
          </a:bodyPr>
          <a:lstStyle/>
          <a:p>
            <a:r>
              <a:rPr lang="en-US" dirty="0" err="1"/>
              <a:t>Zander</a:t>
            </a:r>
            <a:r>
              <a:rPr lang="en-US" dirty="0"/>
              <a:t> later on</a:t>
            </a:r>
          </a:p>
          <a:p>
            <a:endParaRPr lang="en-US" dirty="0"/>
          </a:p>
          <a:p>
            <a:pPr>
              <a:buFont typeface="Arial" pitchFamily="34" charset="0"/>
              <a:buChar char="•"/>
            </a:pPr>
            <a:r>
              <a:rPr lang="en-US" dirty="0"/>
              <a:t>He’s OK now!!</a:t>
            </a:r>
          </a:p>
        </p:txBody>
      </p:sp>
      <p:pic>
        <p:nvPicPr>
          <p:cNvPr id="7" name="Picture 6" descr="2013-05-08 09.48.53.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800" y="2971800"/>
            <a:ext cx="2857500" cy="381000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2800" y="228600"/>
            <a:ext cx="1532792" cy="369332"/>
          </a:xfrm>
          <a:prstGeom prst="rect">
            <a:avLst/>
          </a:prstGeom>
          <a:noFill/>
        </p:spPr>
        <p:txBody>
          <a:bodyPr wrap="none" rtlCol="0">
            <a:spAutoFit/>
          </a:bodyPr>
          <a:lstStyle/>
          <a:p>
            <a:r>
              <a:rPr lang="en-US" dirty="0"/>
              <a:t>Skin Functions</a:t>
            </a:r>
          </a:p>
        </p:txBody>
      </p:sp>
      <p:sp>
        <p:nvSpPr>
          <p:cNvPr id="4" name="TextBox 3"/>
          <p:cNvSpPr txBox="1"/>
          <p:nvPr/>
        </p:nvSpPr>
        <p:spPr>
          <a:xfrm>
            <a:off x="533401" y="990600"/>
            <a:ext cx="8610600" cy="646331"/>
          </a:xfrm>
          <a:prstGeom prst="rect">
            <a:avLst/>
          </a:prstGeom>
          <a:noFill/>
        </p:spPr>
        <p:txBody>
          <a:bodyPr wrap="square" rtlCol="0">
            <a:spAutoFit/>
          </a:bodyPr>
          <a:lstStyle/>
          <a:p>
            <a:r>
              <a:rPr lang="en-US" dirty="0"/>
              <a:t>Skin has many functions including protection, vitamin synthesis, thermoregulation, sensation, and social functions</a:t>
            </a:r>
          </a:p>
        </p:txBody>
      </p:sp>
      <p:sp>
        <p:nvSpPr>
          <p:cNvPr id="5" name="TextBox 4"/>
          <p:cNvSpPr txBox="1"/>
          <p:nvPr/>
        </p:nvSpPr>
        <p:spPr>
          <a:xfrm>
            <a:off x="381000" y="2209800"/>
            <a:ext cx="8534400" cy="2585323"/>
          </a:xfrm>
          <a:prstGeom prst="rect">
            <a:avLst/>
          </a:prstGeom>
          <a:noFill/>
        </p:spPr>
        <p:txBody>
          <a:bodyPr wrap="square" rtlCol="0">
            <a:spAutoFit/>
          </a:bodyPr>
          <a:lstStyle/>
          <a:p>
            <a:pPr marL="342900" indent="-342900">
              <a:buFont typeface="+mj-lt"/>
              <a:buAutoNum type="arabicPeriod"/>
            </a:pPr>
            <a:r>
              <a:rPr lang="en-US" dirty="0"/>
              <a:t>Protection – Keratinized epithelial cells make the skin resistant to many injuries and acts as a great protection barrier</a:t>
            </a:r>
          </a:p>
          <a:p>
            <a:pPr marL="800100" lvl="1" indent="-342900">
              <a:buFont typeface="Arial" pitchFamily="34" charset="0"/>
              <a:buChar char="•"/>
            </a:pPr>
            <a:r>
              <a:rPr lang="en-US" dirty="0"/>
              <a:t>Skin acts as a barrier to keep water, chemicals and foreign invaders out</a:t>
            </a:r>
          </a:p>
          <a:p>
            <a:pPr marL="1257300" lvl="2" indent="-342900">
              <a:buFont typeface="Wingdings" pitchFamily="2" charset="2"/>
              <a:buChar char="ü"/>
            </a:pPr>
            <a:r>
              <a:rPr lang="en-US" dirty="0"/>
              <a:t>Keratin in skin cells makes them waterproof</a:t>
            </a:r>
          </a:p>
          <a:p>
            <a:pPr marL="1257300" lvl="2" indent="-342900">
              <a:buFont typeface="Wingdings" pitchFamily="2" charset="2"/>
              <a:buChar char="ü"/>
            </a:pPr>
            <a:r>
              <a:rPr lang="en-US" dirty="0"/>
              <a:t>Many dangerous chemicals can’t penetrate skin</a:t>
            </a:r>
          </a:p>
          <a:p>
            <a:pPr marL="1257300" lvl="2" indent="-342900">
              <a:buFont typeface="Wingdings" pitchFamily="2" charset="2"/>
              <a:buChar char="ü"/>
            </a:pPr>
            <a:r>
              <a:rPr lang="en-US" u="sng" dirty="0"/>
              <a:t>Tight junctions </a:t>
            </a:r>
            <a:r>
              <a:rPr lang="en-US" dirty="0"/>
              <a:t>of skin epithelial cells prevent bacteria and viruses from entering (skin surface is also slightly acidic)</a:t>
            </a:r>
          </a:p>
          <a:p>
            <a:pPr marL="800100" lvl="1" indent="-342900">
              <a:buFont typeface="Arial" pitchFamily="34" charset="0"/>
              <a:buChar char="•"/>
            </a:pPr>
            <a:r>
              <a:rPr lang="en-US" dirty="0"/>
              <a:t>Physical injuries are easily repaired since keratinized skin is very resistant to abrasion and trauma.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81400" y="304800"/>
            <a:ext cx="1779654" cy="369332"/>
          </a:xfrm>
          <a:prstGeom prst="rect">
            <a:avLst/>
          </a:prstGeom>
          <a:noFill/>
        </p:spPr>
        <p:txBody>
          <a:bodyPr wrap="none" rtlCol="0">
            <a:spAutoFit/>
          </a:bodyPr>
          <a:lstStyle/>
          <a:p>
            <a:r>
              <a:rPr lang="en-US" u="sng" dirty="0"/>
              <a:t>Epithelial Tissues</a:t>
            </a:r>
          </a:p>
        </p:txBody>
      </p:sp>
      <p:sp>
        <p:nvSpPr>
          <p:cNvPr id="3" name="TextBox 2"/>
          <p:cNvSpPr txBox="1"/>
          <p:nvPr/>
        </p:nvSpPr>
        <p:spPr>
          <a:xfrm>
            <a:off x="152400" y="914400"/>
            <a:ext cx="8839200" cy="1477328"/>
          </a:xfrm>
          <a:prstGeom prst="rect">
            <a:avLst/>
          </a:prstGeom>
          <a:noFill/>
        </p:spPr>
        <p:txBody>
          <a:bodyPr wrap="square" rtlCol="0">
            <a:spAutoFit/>
          </a:bodyPr>
          <a:lstStyle/>
          <a:p>
            <a:r>
              <a:rPr lang="en-US" b="1" dirty="0">
                <a:solidFill>
                  <a:srgbClr val="FF0000"/>
                </a:solidFill>
              </a:rPr>
              <a:t>EPITHELIAL TISSUES </a:t>
            </a:r>
            <a:r>
              <a:rPr lang="en-US" dirty="0"/>
              <a:t>are characterized by a layer of tightly bound cells that are one or more layers thick (1-20), bound to a </a:t>
            </a:r>
            <a:r>
              <a:rPr lang="en-US" b="1" dirty="0">
                <a:solidFill>
                  <a:srgbClr val="008000"/>
                </a:solidFill>
              </a:rPr>
              <a:t>BASEMENT MEMBRANE </a:t>
            </a:r>
            <a:r>
              <a:rPr lang="en-US" dirty="0"/>
              <a:t>and are usually exposed to the outside environment or to the inside of the body</a:t>
            </a:r>
          </a:p>
          <a:p>
            <a:endParaRPr lang="en-US" dirty="0"/>
          </a:p>
          <a:p>
            <a:pPr lvl="1">
              <a:buFont typeface="Arial" pitchFamily="34" charset="0"/>
              <a:buChar char="•"/>
            </a:pPr>
            <a:r>
              <a:rPr lang="en-US" dirty="0"/>
              <a:t>Examples : skin, lining of digestive system, lining of lungs, lining of blood vessels, etc…</a:t>
            </a:r>
          </a:p>
        </p:txBody>
      </p:sp>
      <p:pic>
        <p:nvPicPr>
          <p:cNvPr id="4098" name="Picture 2"/>
          <p:cNvPicPr>
            <a:picLocks noChangeAspect="1" noChangeArrowheads="1"/>
          </p:cNvPicPr>
          <p:nvPr/>
        </p:nvPicPr>
        <p:blipFill>
          <a:blip r:embed="rId2" cstate="print"/>
          <a:srcRect l="30000" t="17329" r="24000" b="62383"/>
          <a:stretch>
            <a:fillRect/>
          </a:stretch>
        </p:blipFill>
        <p:spPr bwMode="auto">
          <a:xfrm>
            <a:off x="2547147" y="2895600"/>
            <a:ext cx="4139310" cy="1264162"/>
          </a:xfrm>
          <a:prstGeom prst="rect">
            <a:avLst/>
          </a:prstGeom>
          <a:noFill/>
          <a:ln w="9525">
            <a:noFill/>
            <a:miter lim="800000"/>
            <a:headEnd/>
            <a:tailEnd/>
          </a:ln>
          <a:effectLst/>
        </p:spPr>
      </p:pic>
      <p:cxnSp>
        <p:nvCxnSpPr>
          <p:cNvPr id="6" name="Straight Connector 5"/>
          <p:cNvCxnSpPr/>
          <p:nvPr/>
        </p:nvCxnSpPr>
        <p:spPr>
          <a:xfrm>
            <a:off x="1600200" y="3352800"/>
            <a:ext cx="1752600" cy="13393"/>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200" y="3124200"/>
            <a:ext cx="1516762" cy="369332"/>
          </a:xfrm>
          <a:prstGeom prst="rect">
            <a:avLst/>
          </a:prstGeom>
          <a:noFill/>
        </p:spPr>
        <p:txBody>
          <a:bodyPr wrap="none" rtlCol="0">
            <a:spAutoFit/>
          </a:bodyPr>
          <a:lstStyle/>
          <a:p>
            <a:r>
              <a:rPr lang="en-US" dirty="0"/>
              <a:t>Epithelial cells</a:t>
            </a:r>
          </a:p>
        </p:txBody>
      </p:sp>
      <p:cxnSp>
        <p:nvCxnSpPr>
          <p:cNvPr id="11" name="Straight Connector 10"/>
          <p:cNvCxnSpPr/>
          <p:nvPr/>
        </p:nvCxnSpPr>
        <p:spPr>
          <a:xfrm flipV="1">
            <a:off x="2286000" y="3617889"/>
            <a:ext cx="1283595" cy="344511"/>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4530" y="3657600"/>
            <a:ext cx="2204001" cy="369332"/>
          </a:xfrm>
          <a:prstGeom prst="rect">
            <a:avLst/>
          </a:prstGeom>
          <a:noFill/>
        </p:spPr>
        <p:txBody>
          <a:bodyPr wrap="none" rtlCol="0">
            <a:spAutoFit/>
          </a:bodyPr>
          <a:lstStyle/>
          <a:p>
            <a:r>
              <a:rPr lang="en-US" dirty="0"/>
              <a:t>Basement membrane</a:t>
            </a:r>
          </a:p>
        </p:txBody>
      </p:sp>
      <p:sp>
        <p:nvSpPr>
          <p:cNvPr id="13" name="Freeform 12"/>
          <p:cNvSpPr/>
          <p:nvPr/>
        </p:nvSpPr>
        <p:spPr>
          <a:xfrm>
            <a:off x="3592132" y="3873789"/>
            <a:ext cx="3193961" cy="262654"/>
          </a:xfrm>
          <a:custGeom>
            <a:avLst/>
            <a:gdLst>
              <a:gd name="connsiteX0" fmla="*/ 0 w 3193961"/>
              <a:gd name="connsiteY0" fmla="*/ 54267 h 262654"/>
              <a:gd name="connsiteX1" fmla="*/ 656823 w 3193961"/>
              <a:gd name="connsiteY1" fmla="*/ 41388 h 262654"/>
              <a:gd name="connsiteX2" fmla="*/ 669702 w 3193961"/>
              <a:gd name="connsiteY2" fmla="*/ 80025 h 262654"/>
              <a:gd name="connsiteX3" fmla="*/ 875764 w 3193961"/>
              <a:gd name="connsiteY3" fmla="*/ 92904 h 262654"/>
              <a:gd name="connsiteX4" fmla="*/ 1313645 w 3193961"/>
              <a:gd name="connsiteY4" fmla="*/ 80025 h 262654"/>
              <a:gd name="connsiteX5" fmla="*/ 1429555 w 3193961"/>
              <a:gd name="connsiteY5" fmla="*/ 41388 h 262654"/>
              <a:gd name="connsiteX6" fmla="*/ 1519707 w 3193961"/>
              <a:gd name="connsiteY6" fmla="*/ 67146 h 262654"/>
              <a:gd name="connsiteX7" fmla="*/ 1584102 w 3193961"/>
              <a:gd name="connsiteY7" fmla="*/ 131541 h 262654"/>
              <a:gd name="connsiteX8" fmla="*/ 2653048 w 3193961"/>
              <a:gd name="connsiteY8" fmla="*/ 144419 h 262654"/>
              <a:gd name="connsiteX9" fmla="*/ 3090930 w 3193961"/>
              <a:gd name="connsiteY9" fmla="*/ 183056 h 262654"/>
              <a:gd name="connsiteX10" fmla="*/ 3155324 w 3193961"/>
              <a:gd name="connsiteY10" fmla="*/ 131541 h 262654"/>
              <a:gd name="connsiteX11" fmla="*/ 3181082 w 3193961"/>
              <a:gd name="connsiteY11" fmla="*/ 170177 h 262654"/>
              <a:gd name="connsiteX12" fmla="*/ 3193961 w 3193961"/>
              <a:gd name="connsiteY12" fmla="*/ 208814 h 26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3961" h="262654">
                <a:moveTo>
                  <a:pt x="0" y="54267"/>
                </a:moveTo>
                <a:cubicBezTo>
                  <a:pt x="267313" y="806"/>
                  <a:pt x="222241" y="0"/>
                  <a:pt x="656823" y="41388"/>
                </a:cubicBezTo>
                <a:cubicBezTo>
                  <a:pt x="670338" y="42675"/>
                  <a:pt x="656487" y="76916"/>
                  <a:pt x="669702" y="80025"/>
                </a:cubicBezTo>
                <a:cubicBezTo>
                  <a:pt x="736694" y="95788"/>
                  <a:pt x="807077" y="88611"/>
                  <a:pt x="875764" y="92904"/>
                </a:cubicBezTo>
                <a:cubicBezTo>
                  <a:pt x="1021724" y="88611"/>
                  <a:pt x="1168249" y="93550"/>
                  <a:pt x="1313645" y="80025"/>
                </a:cubicBezTo>
                <a:cubicBezTo>
                  <a:pt x="1354197" y="76253"/>
                  <a:pt x="1429555" y="41388"/>
                  <a:pt x="1429555" y="41388"/>
                </a:cubicBezTo>
                <a:cubicBezTo>
                  <a:pt x="1432921" y="42229"/>
                  <a:pt x="1511308" y="60427"/>
                  <a:pt x="1519707" y="67146"/>
                </a:cubicBezTo>
                <a:cubicBezTo>
                  <a:pt x="1542933" y="85727"/>
                  <a:pt x="1543704" y="130132"/>
                  <a:pt x="1584102" y="131541"/>
                </a:cubicBezTo>
                <a:cubicBezTo>
                  <a:pt x="1940227" y="143964"/>
                  <a:pt x="2296733" y="140126"/>
                  <a:pt x="2653048" y="144419"/>
                </a:cubicBezTo>
                <a:cubicBezTo>
                  <a:pt x="2830400" y="262654"/>
                  <a:pt x="2699384" y="197040"/>
                  <a:pt x="3090930" y="183056"/>
                </a:cubicBezTo>
                <a:cubicBezTo>
                  <a:pt x="3100753" y="168321"/>
                  <a:pt x="3122583" y="118444"/>
                  <a:pt x="3155324" y="131541"/>
                </a:cubicBezTo>
                <a:cubicBezTo>
                  <a:pt x="3169695" y="137290"/>
                  <a:pt x="3172496" y="157298"/>
                  <a:pt x="3181082" y="170177"/>
                </a:cubicBezTo>
                <a:lnTo>
                  <a:pt x="3193961" y="208814"/>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3656527" y="3760631"/>
            <a:ext cx="3049312" cy="536394"/>
          </a:xfrm>
          <a:custGeom>
            <a:avLst/>
            <a:gdLst>
              <a:gd name="connsiteX0" fmla="*/ 0 w 3049312"/>
              <a:gd name="connsiteY0" fmla="*/ 450761 h 536394"/>
              <a:gd name="connsiteX1" fmla="*/ 437881 w 3049312"/>
              <a:gd name="connsiteY1" fmla="*/ 193183 h 536394"/>
              <a:gd name="connsiteX2" fmla="*/ 592428 w 3049312"/>
              <a:gd name="connsiteY2" fmla="*/ 141668 h 536394"/>
              <a:gd name="connsiteX3" fmla="*/ 759853 w 3049312"/>
              <a:gd name="connsiteY3" fmla="*/ 51515 h 536394"/>
              <a:gd name="connsiteX4" fmla="*/ 1609859 w 3049312"/>
              <a:gd name="connsiteY4" fmla="*/ 64394 h 536394"/>
              <a:gd name="connsiteX5" fmla="*/ 1700011 w 3049312"/>
              <a:gd name="connsiteY5" fmla="*/ 103031 h 536394"/>
              <a:gd name="connsiteX6" fmla="*/ 2125014 w 3049312"/>
              <a:gd name="connsiteY6" fmla="*/ 115910 h 536394"/>
              <a:gd name="connsiteX7" fmla="*/ 2137893 w 3049312"/>
              <a:gd name="connsiteY7" fmla="*/ 296214 h 536394"/>
              <a:gd name="connsiteX8" fmla="*/ 2215166 w 3049312"/>
              <a:gd name="connsiteY8" fmla="*/ 309093 h 536394"/>
              <a:gd name="connsiteX9" fmla="*/ 2627290 w 3049312"/>
              <a:gd name="connsiteY9" fmla="*/ 321972 h 536394"/>
              <a:gd name="connsiteX10" fmla="*/ 2640169 w 3049312"/>
              <a:gd name="connsiteY10" fmla="*/ 386366 h 536394"/>
              <a:gd name="connsiteX11" fmla="*/ 2653048 w 3049312"/>
              <a:gd name="connsiteY11" fmla="*/ 425003 h 536394"/>
              <a:gd name="connsiteX12" fmla="*/ 2730321 w 3049312"/>
              <a:gd name="connsiteY12" fmla="*/ 450761 h 536394"/>
              <a:gd name="connsiteX13" fmla="*/ 2781836 w 3049312"/>
              <a:gd name="connsiteY13" fmla="*/ 489397 h 536394"/>
              <a:gd name="connsiteX14" fmla="*/ 2987898 w 3049312"/>
              <a:gd name="connsiteY14" fmla="*/ 476518 h 536394"/>
              <a:gd name="connsiteX15" fmla="*/ 3000777 w 3049312"/>
              <a:gd name="connsiteY15" fmla="*/ 103031 h 536394"/>
              <a:gd name="connsiteX16" fmla="*/ 3026535 w 3049312"/>
              <a:gd name="connsiteY16" fmla="*/ 0 h 536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9312" h="536394">
                <a:moveTo>
                  <a:pt x="0" y="450761"/>
                </a:moveTo>
                <a:cubicBezTo>
                  <a:pt x="145960" y="364902"/>
                  <a:pt x="287746" y="271514"/>
                  <a:pt x="437881" y="193183"/>
                </a:cubicBezTo>
                <a:cubicBezTo>
                  <a:pt x="486025" y="168065"/>
                  <a:pt x="542724" y="163538"/>
                  <a:pt x="592428" y="141668"/>
                </a:cubicBezTo>
                <a:cubicBezTo>
                  <a:pt x="650445" y="116140"/>
                  <a:pt x="759853" y="51515"/>
                  <a:pt x="759853" y="51515"/>
                </a:cubicBezTo>
                <a:lnTo>
                  <a:pt x="1609859" y="64394"/>
                </a:lnTo>
                <a:cubicBezTo>
                  <a:pt x="1696559" y="66907"/>
                  <a:pt x="1594141" y="94447"/>
                  <a:pt x="1700011" y="103031"/>
                </a:cubicBezTo>
                <a:cubicBezTo>
                  <a:pt x="1841280" y="114485"/>
                  <a:pt x="1983346" y="111617"/>
                  <a:pt x="2125014" y="115910"/>
                </a:cubicBezTo>
                <a:cubicBezTo>
                  <a:pt x="2129307" y="176011"/>
                  <a:pt x="2112412" y="241612"/>
                  <a:pt x="2137893" y="296214"/>
                </a:cubicBezTo>
                <a:cubicBezTo>
                  <a:pt x="2148936" y="319877"/>
                  <a:pt x="2189089" y="307721"/>
                  <a:pt x="2215166" y="309093"/>
                </a:cubicBezTo>
                <a:cubicBezTo>
                  <a:pt x="2352418" y="316317"/>
                  <a:pt x="2489915" y="317679"/>
                  <a:pt x="2627290" y="321972"/>
                </a:cubicBezTo>
                <a:cubicBezTo>
                  <a:pt x="2631583" y="343437"/>
                  <a:pt x="2634860" y="365130"/>
                  <a:pt x="2640169" y="386366"/>
                </a:cubicBezTo>
                <a:cubicBezTo>
                  <a:pt x="2643462" y="399536"/>
                  <a:pt x="2642001" y="417112"/>
                  <a:pt x="2653048" y="425003"/>
                </a:cubicBezTo>
                <a:cubicBezTo>
                  <a:pt x="2675142" y="440784"/>
                  <a:pt x="2730321" y="450761"/>
                  <a:pt x="2730321" y="450761"/>
                </a:cubicBezTo>
                <a:cubicBezTo>
                  <a:pt x="2747493" y="463640"/>
                  <a:pt x="2760478" y="487261"/>
                  <a:pt x="2781836" y="489397"/>
                </a:cubicBezTo>
                <a:cubicBezTo>
                  <a:pt x="2850316" y="496245"/>
                  <a:pt x="2953968" y="536394"/>
                  <a:pt x="2987898" y="476518"/>
                </a:cubicBezTo>
                <a:cubicBezTo>
                  <a:pt x="3049312" y="368140"/>
                  <a:pt x="2993867" y="227409"/>
                  <a:pt x="3000777" y="103031"/>
                </a:cubicBezTo>
                <a:cubicBezTo>
                  <a:pt x="3005626" y="15758"/>
                  <a:pt x="2993969" y="32566"/>
                  <a:pt x="3026535" y="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3450465" y="3898774"/>
            <a:ext cx="2691684" cy="316911"/>
          </a:xfrm>
          <a:custGeom>
            <a:avLst/>
            <a:gdLst>
              <a:gd name="connsiteX0" fmla="*/ 0 w 2691684"/>
              <a:gd name="connsiteY0" fmla="*/ 170950 h 316911"/>
              <a:gd name="connsiteX1" fmla="*/ 824248 w 2691684"/>
              <a:gd name="connsiteY1" fmla="*/ 183829 h 316911"/>
              <a:gd name="connsiteX2" fmla="*/ 1403797 w 2691684"/>
              <a:gd name="connsiteY2" fmla="*/ 183829 h 316911"/>
              <a:gd name="connsiteX3" fmla="*/ 1506828 w 2691684"/>
              <a:gd name="connsiteY3" fmla="*/ 55040 h 316911"/>
              <a:gd name="connsiteX4" fmla="*/ 1545465 w 2691684"/>
              <a:gd name="connsiteY4" fmla="*/ 29282 h 316911"/>
              <a:gd name="connsiteX5" fmla="*/ 1609859 w 2691684"/>
              <a:gd name="connsiteY5" fmla="*/ 16403 h 316911"/>
              <a:gd name="connsiteX6" fmla="*/ 1648496 w 2691684"/>
              <a:gd name="connsiteY6" fmla="*/ 3525 h 316911"/>
              <a:gd name="connsiteX7" fmla="*/ 1996225 w 2691684"/>
              <a:gd name="connsiteY7" fmla="*/ 16403 h 316911"/>
              <a:gd name="connsiteX8" fmla="*/ 2009104 w 2691684"/>
              <a:gd name="connsiteY8" fmla="*/ 55040 h 316911"/>
              <a:gd name="connsiteX9" fmla="*/ 2021983 w 2691684"/>
              <a:gd name="connsiteY9" fmla="*/ 299739 h 316911"/>
              <a:gd name="connsiteX10" fmla="*/ 2073498 w 2691684"/>
              <a:gd name="connsiteY10" fmla="*/ 312618 h 316911"/>
              <a:gd name="connsiteX11" fmla="*/ 2691684 w 2691684"/>
              <a:gd name="connsiteY11" fmla="*/ 312618 h 31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91684" h="316911">
                <a:moveTo>
                  <a:pt x="0" y="170950"/>
                </a:moveTo>
                <a:cubicBezTo>
                  <a:pt x="274749" y="175243"/>
                  <a:pt x="549640" y="174021"/>
                  <a:pt x="824248" y="183829"/>
                </a:cubicBezTo>
                <a:cubicBezTo>
                  <a:pt x="1391575" y="204091"/>
                  <a:pt x="742993" y="236694"/>
                  <a:pt x="1403797" y="183829"/>
                </a:cubicBezTo>
                <a:cubicBezTo>
                  <a:pt x="1447989" y="117540"/>
                  <a:pt x="1449734" y="103977"/>
                  <a:pt x="1506828" y="55040"/>
                </a:cubicBezTo>
                <a:cubicBezTo>
                  <a:pt x="1518580" y="44967"/>
                  <a:pt x="1530972" y="34717"/>
                  <a:pt x="1545465" y="29282"/>
                </a:cubicBezTo>
                <a:cubicBezTo>
                  <a:pt x="1565961" y="21596"/>
                  <a:pt x="1588623" y="21712"/>
                  <a:pt x="1609859" y="16403"/>
                </a:cubicBezTo>
                <a:cubicBezTo>
                  <a:pt x="1623029" y="13111"/>
                  <a:pt x="1635617" y="7818"/>
                  <a:pt x="1648496" y="3525"/>
                </a:cubicBezTo>
                <a:cubicBezTo>
                  <a:pt x="1764406" y="7818"/>
                  <a:pt x="1881402" y="0"/>
                  <a:pt x="1996225" y="16403"/>
                </a:cubicBezTo>
                <a:cubicBezTo>
                  <a:pt x="2009664" y="18323"/>
                  <a:pt x="2007875" y="41520"/>
                  <a:pt x="2009104" y="55040"/>
                </a:cubicBezTo>
                <a:cubicBezTo>
                  <a:pt x="2016499" y="136384"/>
                  <a:pt x="2002173" y="220498"/>
                  <a:pt x="2021983" y="299739"/>
                </a:cubicBezTo>
                <a:cubicBezTo>
                  <a:pt x="2026276" y="316911"/>
                  <a:pt x="2055801" y="312278"/>
                  <a:pt x="2073498" y="312618"/>
                </a:cubicBezTo>
                <a:cubicBezTo>
                  <a:pt x="2279522" y="316580"/>
                  <a:pt x="2485622" y="312618"/>
                  <a:pt x="2691684" y="312618"/>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ight Brace 15"/>
          <p:cNvSpPr/>
          <p:nvPr/>
        </p:nvSpPr>
        <p:spPr>
          <a:xfrm>
            <a:off x="6781800" y="3657600"/>
            <a:ext cx="533400" cy="6096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a:off x="7300173" y="3748827"/>
            <a:ext cx="1833515" cy="369332"/>
          </a:xfrm>
          <a:prstGeom prst="rect">
            <a:avLst/>
          </a:prstGeom>
          <a:noFill/>
        </p:spPr>
        <p:txBody>
          <a:bodyPr wrap="none" rtlCol="0">
            <a:spAutoFit/>
          </a:bodyPr>
          <a:lstStyle/>
          <a:p>
            <a:r>
              <a:rPr lang="en-US" dirty="0"/>
              <a:t>Connective tissue</a:t>
            </a:r>
          </a:p>
        </p:txBody>
      </p:sp>
      <p:sp>
        <p:nvSpPr>
          <p:cNvPr id="18" name="TextBox 17"/>
          <p:cNvSpPr txBox="1"/>
          <p:nvPr/>
        </p:nvSpPr>
        <p:spPr>
          <a:xfrm>
            <a:off x="152400" y="5715000"/>
            <a:ext cx="8828314" cy="646331"/>
          </a:xfrm>
          <a:prstGeom prst="rect">
            <a:avLst/>
          </a:prstGeom>
          <a:noFill/>
          <a:ln>
            <a:solidFill>
              <a:schemeClr val="accent1">
                <a:shade val="50000"/>
              </a:schemeClr>
            </a:solidFill>
          </a:ln>
        </p:spPr>
        <p:txBody>
          <a:bodyPr wrap="none" rtlCol="0">
            <a:spAutoFit/>
          </a:bodyPr>
          <a:lstStyle/>
          <a:p>
            <a:r>
              <a:rPr lang="en-US" dirty="0"/>
              <a:t>Basement membrane acts like a biological glue to hold cells to connective tissue underneath</a:t>
            </a:r>
          </a:p>
          <a:p>
            <a:pPr lvl="1">
              <a:buFont typeface="Arial" pitchFamily="34" charset="0"/>
              <a:buChar char="•"/>
            </a:pPr>
            <a:r>
              <a:rPr lang="en-US" dirty="0"/>
              <a:t>	composed of collagen, and a variety of </a:t>
            </a:r>
            <a:r>
              <a:rPr lang="en-US" dirty="0" err="1"/>
              <a:t>glycoproteins</a:t>
            </a:r>
            <a:r>
              <a:rPr lang="en-US" dirty="0"/>
              <a:t> and </a:t>
            </a:r>
            <a:r>
              <a:rPr lang="en-US" dirty="0" err="1"/>
              <a:t>proteoglycans</a:t>
            </a:r>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72608" y="381000"/>
            <a:ext cx="2230867" cy="369332"/>
          </a:xfrm>
          <a:prstGeom prst="rect">
            <a:avLst/>
          </a:prstGeom>
          <a:noFill/>
        </p:spPr>
        <p:txBody>
          <a:bodyPr wrap="none" rtlCol="0">
            <a:spAutoFit/>
          </a:bodyPr>
          <a:lstStyle/>
          <a:p>
            <a:r>
              <a:rPr lang="en-US" dirty="0"/>
              <a:t>Skin Functions, cont…</a:t>
            </a:r>
          </a:p>
        </p:txBody>
      </p:sp>
      <p:sp>
        <p:nvSpPr>
          <p:cNvPr id="3" name="TextBox 2"/>
          <p:cNvSpPr txBox="1"/>
          <p:nvPr/>
        </p:nvSpPr>
        <p:spPr>
          <a:xfrm>
            <a:off x="228600" y="1447800"/>
            <a:ext cx="8763001" cy="3416320"/>
          </a:xfrm>
          <a:prstGeom prst="rect">
            <a:avLst/>
          </a:prstGeom>
          <a:noFill/>
        </p:spPr>
        <p:txBody>
          <a:bodyPr wrap="square" rtlCol="0">
            <a:spAutoFit/>
          </a:bodyPr>
          <a:lstStyle/>
          <a:p>
            <a:pPr marL="342900" indent="-342900">
              <a:buAutoNum type="arabicPeriod" startAt="2"/>
            </a:pPr>
            <a:r>
              <a:rPr lang="en-US" dirty="0"/>
              <a:t>Synthesis – When exposed to sunlight, the skin plays a role in the synthesis of Vitamin D</a:t>
            </a:r>
          </a:p>
          <a:p>
            <a:pPr marL="342900" indent="-342900">
              <a:buAutoNum type="arabicPeriod" startAt="2"/>
            </a:pPr>
            <a:endParaRPr lang="en-US" dirty="0"/>
          </a:p>
          <a:p>
            <a:pPr marL="342900" indent="-342900">
              <a:buAutoNum type="arabicPeriod" startAt="2"/>
            </a:pPr>
            <a:r>
              <a:rPr lang="en-US" dirty="0"/>
              <a:t>Sensation – Skin is the most extensive and important sensory organ</a:t>
            </a:r>
          </a:p>
          <a:p>
            <a:pPr marL="800100" lvl="1" indent="-342900">
              <a:buFont typeface="Arial" pitchFamily="34" charset="0"/>
              <a:buChar char="•"/>
            </a:pPr>
            <a:r>
              <a:rPr lang="en-US" dirty="0"/>
              <a:t>Sensory organs in skin tell us when something is too hot, too cold, too sharp, etc…</a:t>
            </a:r>
          </a:p>
          <a:p>
            <a:pPr marL="800100" lvl="1" indent="-342900">
              <a:buFont typeface="Arial" pitchFamily="34" charset="0"/>
              <a:buChar char="•"/>
            </a:pPr>
            <a:r>
              <a:rPr lang="en-US" dirty="0"/>
              <a:t>Serves both a protective function and information processing</a:t>
            </a:r>
          </a:p>
          <a:p>
            <a:pPr marL="800100" lvl="1" indent="-342900">
              <a:buFont typeface="Arial" pitchFamily="34" charset="0"/>
              <a:buChar char="•"/>
            </a:pPr>
            <a:r>
              <a:rPr lang="en-US" dirty="0"/>
              <a:t>Distribution of sensory structures will vary in different parts of the body </a:t>
            </a:r>
          </a:p>
          <a:p>
            <a:pPr marL="800100" lvl="1" indent="-342900">
              <a:buFont typeface="Arial" pitchFamily="34" charset="0"/>
              <a:buChar char="•"/>
            </a:pPr>
            <a:endParaRPr lang="en-US" dirty="0"/>
          </a:p>
          <a:p>
            <a:pPr marL="342900" indent="-342900">
              <a:buAutoNum type="arabicPeriod" startAt="4"/>
            </a:pPr>
            <a:r>
              <a:rPr lang="en-US" dirty="0"/>
              <a:t>Thermoregulation – </a:t>
            </a:r>
            <a:r>
              <a:rPr lang="en-US" dirty="0" err="1"/>
              <a:t>Thermoreceptors</a:t>
            </a:r>
            <a:r>
              <a:rPr lang="en-US" dirty="0"/>
              <a:t> in skin provide information on temperature and play a role in the feedback loops that cause shivering, sweating, vasoconstriction, and </a:t>
            </a:r>
            <a:r>
              <a:rPr lang="en-US" dirty="0" err="1"/>
              <a:t>vasodilation</a:t>
            </a:r>
            <a:endParaRPr lang="en-US" dirty="0"/>
          </a:p>
          <a:p>
            <a:pPr marL="342900" indent="-342900">
              <a:buAutoNum type="arabicPeriod" startAt="4"/>
            </a:pPr>
            <a:endParaRPr lang="en-US" dirty="0"/>
          </a:p>
          <a:p>
            <a:pPr marL="342900" indent="-342900">
              <a:buAutoNum type="arabicPeriod" startAt="4"/>
            </a:pPr>
            <a:r>
              <a:rPr lang="en-US" dirty="0"/>
              <a:t>Social functions – facial expressions and blushing give non-verbal communication cues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17269" y="76200"/>
            <a:ext cx="2145331" cy="369332"/>
          </a:xfrm>
          <a:prstGeom prst="rect">
            <a:avLst/>
          </a:prstGeom>
          <a:noFill/>
        </p:spPr>
        <p:txBody>
          <a:bodyPr wrap="none" rtlCol="0">
            <a:spAutoFit/>
          </a:bodyPr>
          <a:lstStyle/>
          <a:p>
            <a:r>
              <a:rPr lang="en-US" dirty="0"/>
              <a:t>Structure of the skin</a:t>
            </a:r>
          </a:p>
        </p:txBody>
      </p:sp>
      <p:sp>
        <p:nvSpPr>
          <p:cNvPr id="3" name="TextBox 2"/>
          <p:cNvSpPr txBox="1"/>
          <p:nvPr/>
        </p:nvSpPr>
        <p:spPr>
          <a:xfrm>
            <a:off x="1295400" y="457200"/>
            <a:ext cx="6119560" cy="369332"/>
          </a:xfrm>
          <a:prstGeom prst="rect">
            <a:avLst/>
          </a:prstGeom>
          <a:noFill/>
        </p:spPr>
        <p:txBody>
          <a:bodyPr wrap="none" rtlCol="0">
            <a:spAutoFit/>
          </a:bodyPr>
          <a:lstStyle/>
          <a:p>
            <a:r>
              <a:rPr lang="en-US" dirty="0"/>
              <a:t>Skin consists of two distinct layers:  EPIDERMIS and the DERMIS</a:t>
            </a:r>
          </a:p>
        </p:txBody>
      </p:sp>
      <p:sp>
        <p:nvSpPr>
          <p:cNvPr id="4" name="TextBox 3"/>
          <p:cNvSpPr txBox="1"/>
          <p:nvPr/>
        </p:nvSpPr>
        <p:spPr>
          <a:xfrm>
            <a:off x="533400" y="851892"/>
            <a:ext cx="8153400" cy="5909310"/>
          </a:xfrm>
          <a:prstGeom prst="rect">
            <a:avLst/>
          </a:prstGeom>
          <a:noFill/>
        </p:spPr>
        <p:txBody>
          <a:bodyPr wrap="square" rtlCol="0">
            <a:spAutoFit/>
          </a:bodyPr>
          <a:lstStyle/>
          <a:p>
            <a:pPr marL="342900" indent="-342900"/>
            <a:r>
              <a:rPr lang="en-US" u="sng" dirty="0"/>
              <a:t>EPIDERMIS</a:t>
            </a:r>
            <a:r>
              <a:rPr lang="en-US" dirty="0"/>
              <a:t> – the upper layer of skin that is composed of a layer of stratified, </a:t>
            </a:r>
            <a:r>
              <a:rPr lang="en-US" dirty="0" err="1"/>
              <a:t>squamous</a:t>
            </a:r>
            <a:r>
              <a:rPr lang="en-US" dirty="0"/>
              <a:t>, keratinized epithelial cells, stem cells, and sensory cells</a:t>
            </a:r>
          </a:p>
          <a:p>
            <a:pPr marL="800100" lvl="1" indent="-342900">
              <a:buFont typeface="Arial" pitchFamily="34" charset="0"/>
              <a:buChar char="•"/>
            </a:pPr>
            <a:r>
              <a:rPr lang="en-US" dirty="0"/>
              <a:t>This epithelial layer of the skin lacks blood vessels and contains cells packed with tough keratin</a:t>
            </a:r>
          </a:p>
          <a:p>
            <a:pPr marL="800100" lvl="1" indent="-342900">
              <a:buFont typeface="Arial" pitchFamily="34" charset="0"/>
              <a:buChar char="•"/>
            </a:pPr>
            <a:r>
              <a:rPr lang="en-US" dirty="0"/>
              <a:t>There are 5 cell types found in the epidermis:</a:t>
            </a:r>
          </a:p>
          <a:p>
            <a:pPr marL="1257300" lvl="2" indent="-342900">
              <a:buFont typeface="+mj-lt"/>
              <a:buAutoNum type="arabicPeriod"/>
            </a:pPr>
            <a:r>
              <a:rPr lang="en-US" b="1" dirty="0" err="1">
                <a:solidFill>
                  <a:schemeClr val="accent1"/>
                </a:solidFill>
              </a:rPr>
              <a:t>Keratinocytes</a:t>
            </a:r>
            <a:r>
              <a:rPr lang="en-US" b="1" dirty="0">
                <a:solidFill>
                  <a:schemeClr val="accent1"/>
                </a:solidFill>
              </a:rPr>
              <a:t>: </a:t>
            </a:r>
            <a:r>
              <a:rPr lang="en-US" dirty="0">
                <a:solidFill>
                  <a:schemeClr val="accent1"/>
                </a:solidFill>
              </a:rPr>
              <a:t>responsible for synthesizing keratin and make up the bulk of the cells in the epidermis</a:t>
            </a:r>
          </a:p>
          <a:p>
            <a:pPr marL="1257300" lvl="2" indent="-342900">
              <a:buFont typeface="+mj-lt"/>
              <a:buAutoNum type="arabicPeriod"/>
            </a:pPr>
            <a:endParaRPr lang="en-US" dirty="0"/>
          </a:p>
          <a:p>
            <a:pPr marL="1257300" lvl="2" indent="-342900">
              <a:buFont typeface="+mj-lt"/>
              <a:buAutoNum type="arabicPeriod"/>
            </a:pPr>
            <a:r>
              <a:rPr lang="en-US" b="1" dirty="0"/>
              <a:t>Stem cells: </a:t>
            </a:r>
            <a:r>
              <a:rPr lang="en-US" dirty="0"/>
              <a:t>undifferentiated cells that actively divide and give rise to cell that become </a:t>
            </a:r>
            <a:r>
              <a:rPr lang="en-US" dirty="0" err="1"/>
              <a:t>keratinocytes</a:t>
            </a:r>
            <a:endParaRPr lang="en-US" dirty="0"/>
          </a:p>
          <a:p>
            <a:pPr marL="1257300" lvl="2" indent="-342900">
              <a:buFont typeface="+mj-lt"/>
              <a:buAutoNum type="arabicPeriod"/>
            </a:pPr>
            <a:endParaRPr lang="en-US" dirty="0"/>
          </a:p>
          <a:p>
            <a:pPr marL="1257300" lvl="2" indent="-342900">
              <a:buFont typeface="+mj-lt"/>
              <a:buAutoNum type="arabicPeriod"/>
            </a:pPr>
            <a:r>
              <a:rPr lang="en-US" b="1" dirty="0" err="1"/>
              <a:t>Melanocytes</a:t>
            </a:r>
            <a:r>
              <a:rPr lang="en-US" b="1" dirty="0"/>
              <a:t>: </a:t>
            </a:r>
            <a:r>
              <a:rPr lang="en-US" dirty="0"/>
              <a:t>pigment cells found near the base of the epidermis. </a:t>
            </a:r>
            <a:r>
              <a:rPr lang="en-US" dirty="0" err="1"/>
              <a:t>Melanocytes</a:t>
            </a:r>
            <a:r>
              <a:rPr lang="en-US" dirty="0"/>
              <a:t> produce the pigment MELANIN that gives everyone’s skin a different shade of color</a:t>
            </a:r>
          </a:p>
          <a:p>
            <a:pPr marL="1257300" lvl="2" indent="-342900">
              <a:buFont typeface="+mj-lt"/>
              <a:buAutoNum type="arabicPeriod"/>
            </a:pPr>
            <a:endParaRPr lang="en-US" dirty="0"/>
          </a:p>
          <a:p>
            <a:pPr marL="1257300" lvl="2" indent="-342900">
              <a:buFont typeface="+mj-lt"/>
              <a:buAutoNum type="arabicPeriod"/>
            </a:pPr>
            <a:r>
              <a:rPr lang="en-US" b="1" dirty="0"/>
              <a:t>Merkel cells: </a:t>
            </a:r>
            <a:r>
              <a:rPr lang="en-US" dirty="0"/>
              <a:t>specialized sensory cells located near the base of the epidermis. These cells are responsible for the sense of touch</a:t>
            </a:r>
          </a:p>
          <a:p>
            <a:pPr marL="1257300" lvl="2" indent="-342900">
              <a:buFont typeface="+mj-lt"/>
              <a:buAutoNum type="arabicPeriod"/>
            </a:pPr>
            <a:endParaRPr lang="en-US" dirty="0"/>
          </a:p>
          <a:p>
            <a:pPr marL="1257300" lvl="2" indent="-342900">
              <a:buFont typeface="+mj-lt"/>
              <a:buAutoNum type="arabicPeriod"/>
            </a:pPr>
            <a:r>
              <a:rPr lang="en-US" b="1" dirty="0" err="1"/>
              <a:t>Dendritic</a:t>
            </a:r>
            <a:r>
              <a:rPr lang="en-US" b="1" dirty="0"/>
              <a:t> cells: </a:t>
            </a:r>
            <a:r>
              <a:rPr lang="en-US" dirty="0"/>
              <a:t>specialized immune cells that monitor the skin for invasion by bacteria and viruses and help coordinate the immune defense. Sort of like security guards for the skin!</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00400" y="76200"/>
            <a:ext cx="2371290" cy="369332"/>
          </a:xfrm>
          <a:prstGeom prst="rect">
            <a:avLst/>
          </a:prstGeom>
          <a:noFill/>
        </p:spPr>
        <p:txBody>
          <a:bodyPr wrap="none" rtlCol="0">
            <a:spAutoFit/>
          </a:bodyPr>
          <a:lstStyle/>
          <a:p>
            <a:r>
              <a:rPr lang="en-US" dirty="0"/>
              <a:t>Layers of the epidermis</a:t>
            </a:r>
          </a:p>
        </p:txBody>
      </p:sp>
      <p:sp>
        <p:nvSpPr>
          <p:cNvPr id="4" name="TextBox 3"/>
          <p:cNvSpPr txBox="1"/>
          <p:nvPr/>
        </p:nvSpPr>
        <p:spPr>
          <a:xfrm>
            <a:off x="304800" y="533400"/>
            <a:ext cx="9109225" cy="369332"/>
          </a:xfrm>
          <a:prstGeom prst="rect">
            <a:avLst/>
          </a:prstGeom>
          <a:noFill/>
        </p:spPr>
        <p:txBody>
          <a:bodyPr wrap="none" rtlCol="0">
            <a:spAutoFit/>
          </a:bodyPr>
          <a:lstStyle/>
          <a:p>
            <a:r>
              <a:rPr lang="en-US" dirty="0"/>
              <a:t>Histologists have divided the epidermis into 5 separate layers that overlap to a certain degree</a:t>
            </a:r>
          </a:p>
        </p:txBody>
      </p:sp>
      <p:pic>
        <p:nvPicPr>
          <p:cNvPr id="5" name="Picture 4" descr="f6-02_layers_and_cell_t_c.jpg"/>
          <p:cNvPicPr>
            <a:picLocks noChangeAspect="1"/>
          </p:cNvPicPr>
          <p:nvPr/>
        </p:nvPicPr>
        <p:blipFill>
          <a:blip r:embed="rId2" cstate="print"/>
          <a:srcRect l="41250"/>
          <a:stretch>
            <a:fillRect/>
          </a:stretch>
        </p:blipFill>
        <p:spPr>
          <a:xfrm>
            <a:off x="4114800" y="1090308"/>
            <a:ext cx="4919671" cy="5600052"/>
          </a:xfrm>
          <a:prstGeom prst="rect">
            <a:avLst/>
          </a:prstGeom>
        </p:spPr>
      </p:pic>
      <p:sp>
        <p:nvSpPr>
          <p:cNvPr id="6" name="TextBox 5"/>
          <p:cNvSpPr txBox="1"/>
          <p:nvPr/>
        </p:nvSpPr>
        <p:spPr>
          <a:xfrm>
            <a:off x="0" y="914400"/>
            <a:ext cx="4191000" cy="5324535"/>
          </a:xfrm>
          <a:prstGeom prst="rect">
            <a:avLst/>
          </a:prstGeom>
          <a:noFill/>
        </p:spPr>
        <p:txBody>
          <a:bodyPr wrap="square" rtlCol="0">
            <a:spAutoFit/>
          </a:bodyPr>
          <a:lstStyle/>
          <a:p>
            <a:pPr marL="342900" indent="-342900">
              <a:buFont typeface="+mj-lt"/>
              <a:buAutoNum type="arabicPeriod"/>
            </a:pPr>
            <a:r>
              <a:rPr lang="en-US" sz="1700" u="sng" dirty="0"/>
              <a:t>Stratum </a:t>
            </a:r>
            <a:r>
              <a:rPr lang="en-US" sz="1700" u="sng" dirty="0" err="1"/>
              <a:t>corneum</a:t>
            </a:r>
            <a:r>
              <a:rPr lang="en-US" sz="1700" u="sng" dirty="0"/>
              <a:t> </a:t>
            </a:r>
            <a:r>
              <a:rPr lang="en-US" sz="1700" dirty="0"/>
              <a:t>– layers of dead, keratinized skin cells</a:t>
            </a:r>
          </a:p>
          <a:p>
            <a:pPr marL="342900" indent="-342900">
              <a:buFont typeface="+mj-lt"/>
              <a:buAutoNum type="arabicPeriod"/>
            </a:pPr>
            <a:r>
              <a:rPr lang="en-US" sz="1700" u="sng" dirty="0">
                <a:solidFill>
                  <a:srgbClr val="FF0000"/>
                </a:solidFill>
              </a:rPr>
              <a:t>Stratum </a:t>
            </a:r>
            <a:r>
              <a:rPr lang="en-US" sz="1700" u="sng" dirty="0" err="1">
                <a:solidFill>
                  <a:srgbClr val="FF0000"/>
                </a:solidFill>
              </a:rPr>
              <a:t>lucidum</a:t>
            </a:r>
            <a:r>
              <a:rPr lang="en-US" sz="1700" u="sng" dirty="0">
                <a:solidFill>
                  <a:srgbClr val="FF0000"/>
                </a:solidFill>
              </a:rPr>
              <a:t> </a:t>
            </a:r>
            <a:r>
              <a:rPr lang="en-US" sz="1700" dirty="0">
                <a:solidFill>
                  <a:srgbClr val="FF0000"/>
                </a:solidFill>
              </a:rPr>
              <a:t>– thin layer of cells found only in thick skin. Filled with a precursor to keratin</a:t>
            </a:r>
          </a:p>
          <a:p>
            <a:pPr marL="342900" indent="-342900">
              <a:buFont typeface="+mj-lt"/>
              <a:buAutoNum type="arabicPeriod"/>
            </a:pPr>
            <a:r>
              <a:rPr lang="en-US" sz="1700" u="sng" dirty="0"/>
              <a:t>Stratum </a:t>
            </a:r>
            <a:r>
              <a:rPr lang="en-US" sz="1700" u="sng" dirty="0" err="1"/>
              <a:t>granulosum</a:t>
            </a:r>
            <a:r>
              <a:rPr lang="en-US" sz="1700" u="sng" dirty="0"/>
              <a:t> </a:t>
            </a:r>
            <a:r>
              <a:rPr lang="en-US" sz="1700" dirty="0"/>
              <a:t>– layer of cells that contain granules of a waterproofing substance and other material used to make keratin. Cells in this layer undergo </a:t>
            </a:r>
            <a:r>
              <a:rPr lang="en-US" sz="1700" dirty="0">
                <a:solidFill>
                  <a:srgbClr val="4F81BD"/>
                </a:solidFill>
              </a:rPr>
              <a:t>APOPTOSIS</a:t>
            </a:r>
            <a:r>
              <a:rPr lang="en-US" sz="1700" dirty="0"/>
              <a:t> (cell suicide) </a:t>
            </a:r>
          </a:p>
          <a:p>
            <a:pPr marL="342900" indent="-342900">
              <a:buFont typeface="+mj-lt"/>
              <a:buAutoNum type="arabicPeriod"/>
            </a:pPr>
            <a:r>
              <a:rPr lang="en-US" sz="1700" u="sng" dirty="0"/>
              <a:t>Stratum </a:t>
            </a:r>
            <a:r>
              <a:rPr lang="en-US" sz="1700" u="sng" dirty="0" err="1"/>
              <a:t>spinosum</a:t>
            </a:r>
            <a:r>
              <a:rPr lang="en-US" sz="1700" u="sng" dirty="0"/>
              <a:t> </a:t>
            </a:r>
            <a:r>
              <a:rPr lang="en-US" sz="1700" dirty="0"/>
              <a:t>– the thickest layer of the epidermis. </a:t>
            </a:r>
            <a:r>
              <a:rPr lang="en-US" sz="1700" dirty="0" err="1"/>
              <a:t>Desmosomes</a:t>
            </a:r>
            <a:r>
              <a:rPr lang="en-US" sz="1700" dirty="0"/>
              <a:t> that hold the cells together can be seen and make the cells look  “spiny”</a:t>
            </a:r>
          </a:p>
          <a:p>
            <a:pPr marL="342900" indent="-342900">
              <a:buFont typeface="+mj-lt"/>
              <a:buAutoNum type="arabicPeriod"/>
            </a:pPr>
            <a:r>
              <a:rPr lang="en-US" sz="1700" u="sng" dirty="0"/>
              <a:t>Stratum </a:t>
            </a:r>
            <a:r>
              <a:rPr lang="en-US" sz="1700" u="sng" dirty="0" err="1"/>
              <a:t>basale</a:t>
            </a:r>
            <a:r>
              <a:rPr lang="en-US" sz="1700" u="sng" dirty="0"/>
              <a:t> </a:t>
            </a:r>
            <a:r>
              <a:rPr lang="en-US" sz="1700" dirty="0"/>
              <a:t>– lowest layer of cells attached to the basement membrane. Most cells are stem cells that divide and produce daughter cells that grow into </a:t>
            </a:r>
            <a:r>
              <a:rPr lang="en-US" sz="1700" dirty="0" err="1"/>
              <a:t>keratinocytes</a:t>
            </a:r>
            <a:r>
              <a:rPr lang="en-US" sz="1700" dirty="0"/>
              <a:t>. </a:t>
            </a:r>
            <a:r>
              <a:rPr lang="en-US" sz="1700" dirty="0" err="1"/>
              <a:t>Melanocytes</a:t>
            </a:r>
            <a:r>
              <a:rPr lang="en-US" sz="1700" dirty="0"/>
              <a:t> and Merkel cells are also found here</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6067" y="1130530"/>
            <a:ext cx="7112000" cy="4818380"/>
          </a:xfrm>
          <a:prstGeom prst="rect">
            <a:avLst/>
          </a:prstGeom>
        </p:spPr>
      </p:pic>
      <p:sp>
        <p:nvSpPr>
          <p:cNvPr id="3" name="TextBox 2"/>
          <p:cNvSpPr txBox="1"/>
          <p:nvPr/>
        </p:nvSpPr>
        <p:spPr>
          <a:xfrm>
            <a:off x="2017986" y="347901"/>
            <a:ext cx="4461040" cy="369332"/>
          </a:xfrm>
          <a:prstGeom prst="rect">
            <a:avLst/>
          </a:prstGeom>
          <a:noFill/>
        </p:spPr>
        <p:txBody>
          <a:bodyPr wrap="none" rtlCol="0">
            <a:spAutoFit/>
          </a:bodyPr>
          <a:lstStyle/>
          <a:p>
            <a:r>
              <a:rPr lang="en-US" b="1" dirty="0">
                <a:solidFill>
                  <a:srgbClr val="FF0000"/>
                </a:solidFill>
              </a:rPr>
              <a:t>Thin Skin – Similar to what WE will see in lab</a:t>
            </a:r>
          </a:p>
        </p:txBody>
      </p:sp>
    </p:spTree>
    <p:extLst>
      <p:ext uri="{BB962C8B-B14F-4D97-AF65-F5344CB8AC3E}">
        <p14:creationId xmlns:p14="http://schemas.microsoft.com/office/powerpoint/2010/main" val="25112309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6-02_layers_and_cell_t_c.jpg"/>
          <p:cNvPicPr>
            <a:picLocks noChangeAspect="1"/>
          </p:cNvPicPr>
          <p:nvPr/>
        </p:nvPicPr>
        <p:blipFill>
          <a:blip r:embed="rId3" cstate="print"/>
          <a:srcRect r="41250"/>
          <a:stretch>
            <a:fillRect/>
          </a:stretch>
        </p:blipFill>
        <p:spPr>
          <a:xfrm>
            <a:off x="1143000" y="914400"/>
            <a:ext cx="4137019" cy="4709160"/>
          </a:xfrm>
          <a:prstGeom prst="rect">
            <a:avLst/>
          </a:prstGeom>
        </p:spPr>
      </p:pic>
      <p:sp>
        <p:nvSpPr>
          <p:cNvPr id="3" name="TextBox 2"/>
          <p:cNvSpPr txBox="1"/>
          <p:nvPr/>
        </p:nvSpPr>
        <p:spPr>
          <a:xfrm>
            <a:off x="152400" y="1143000"/>
            <a:ext cx="903774" cy="369332"/>
          </a:xfrm>
          <a:prstGeom prst="rect">
            <a:avLst/>
          </a:prstGeom>
          <a:noFill/>
        </p:spPr>
        <p:txBody>
          <a:bodyPr wrap="none" rtlCol="0">
            <a:spAutoFit/>
          </a:bodyPr>
          <a:lstStyle/>
          <a:p>
            <a:r>
              <a:rPr lang="en-US" dirty="0"/>
              <a:t>OLDEST</a:t>
            </a:r>
          </a:p>
        </p:txBody>
      </p:sp>
      <p:sp>
        <p:nvSpPr>
          <p:cNvPr id="4" name="TextBox 3"/>
          <p:cNvSpPr txBox="1"/>
          <p:nvPr/>
        </p:nvSpPr>
        <p:spPr>
          <a:xfrm>
            <a:off x="0" y="4800600"/>
            <a:ext cx="1210524" cy="369332"/>
          </a:xfrm>
          <a:prstGeom prst="rect">
            <a:avLst/>
          </a:prstGeom>
          <a:noFill/>
        </p:spPr>
        <p:txBody>
          <a:bodyPr wrap="none" rtlCol="0">
            <a:spAutoFit/>
          </a:bodyPr>
          <a:lstStyle/>
          <a:p>
            <a:r>
              <a:rPr lang="en-US" dirty="0"/>
              <a:t>YOUNGEST</a:t>
            </a:r>
          </a:p>
        </p:txBody>
      </p:sp>
      <p:sp>
        <p:nvSpPr>
          <p:cNvPr id="5" name="Down Arrow 4"/>
          <p:cNvSpPr/>
          <p:nvPr/>
        </p:nvSpPr>
        <p:spPr>
          <a:xfrm>
            <a:off x="533400" y="1600200"/>
            <a:ext cx="304800" cy="3124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410200" y="1143000"/>
            <a:ext cx="3733800" cy="4524315"/>
          </a:xfrm>
          <a:prstGeom prst="rect">
            <a:avLst/>
          </a:prstGeom>
          <a:noFill/>
        </p:spPr>
        <p:txBody>
          <a:bodyPr wrap="square" rtlCol="0">
            <a:spAutoFit/>
          </a:bodyPr>
          <a:lstStyle/>
          <a:p>
            <a:pPr>
              <a:buFont typeface="Arial" pitchFamily="34" charset="0"/>
              <a:buChar char="•"/>
            </a:pPr>
            <a:r>
              <a:rPr lang="en-US" dirty="0"/>
              <a:t>Skin cells in stratum </a:t>
            </a:r>
            <a:r>
              <a:rPr lang="en-US" dirty="0" err="1"/>
              <a:t>basale</a:t>
            </a:r>
            <a:r>
              <a:rPr lang="en-US" dirty="0"/>
              <a:t> are </a:t>
            </a:r>
            <a:r>
              <a:rPr lang="en-US" dirty="0" err="1"/>
              <a:t>cuboid</a:t>
            </a:r>
            <a:r>
              <a:rPr lang="en-US" dirty="0"/>
              <a:t> or columnar in shape and become more flattened (</a:t>
            </a:r>
            <a:r>
              <a:rPr lang="en-US" dirty="0" err="1"/>
              <a:t>squamous</a:t>
            </a:r>
            <a:r>
              <a:rPr lang="en-US" dirty="0"/>
              <a:t>) as they move up towards the surface</a:t>
            </a:r>
          </a:p>
          <a:p>
            <a:pPr>
              <a:buFont typeface="Arial" pitchFamily="34" charset="0"/>
              <a:buChar char="•"/>
            </a:pPr>
            <a:r>
              <a:rPr lang="en-US" dirty="0"/>
              <a:t>As cells of stratum </a:t>
            </a:r>
            <a:r>
              <a:rPr lang="en-US" dirty="0" err="1"/>
              <a:t>basale</a:t>
            </a:r>
            <a:r>
              <a:rPr lang="en-US" dirty="0"/>
              <a:t> divide, cells above are pushed closer to the surface</a:t>
            </a:r>
          </a:p>
          <a:p>
            <a:pPr>
              <a:buFont typeface="Arial" pitchFamily="34" charset="0"/>
              <a:buChar char="•"/>
            </a:pPr>
            <a:r>
              <a:rPr lang="en-US" dirty="0"/>
              <a:t>Only the first 3-5 layers of cells divide (no blood supply in upper layers of epidermis)</a:t>
            </a:r>
          </a:p>
          <a:p>
            <a:pPr>
              <a:buFont typeface="Arial" pitchFamily="34" charset="0"/>
              <a:buChar char="•"/>
            </a:pPr>
            <a:r>
              <a:rPr lang="en-US" dirty="0"/>
              <a:t>EXFOLIATION is when dead keratinized cells are shed or scraped off (DANDER)</a:t>
            </a:r>
          </a:p>
          <a:p>
            <a:pPr>
              <a:buFont typeface="Arial" pitchFamily="34" charset="0"/>
              <a:buChar char="•"/>
            </a:pPr>
            <a:r>
              <a:rPr lang="en-US" dirty="0"/>
              <a:t>Dandruff is a clumped mixture of dead </a:t>
            </a:r>
            <a:r>
              <a:rPr lang="en-US" dirty="0" err="1"/>
              <a:t>keratinocytes</a:t>
            </a:r>
            <a:r>
              <a:rPr lang="en-US" dirty="0"/>
              <a:t> and SEBUM (oil) </a:t>
            </a:r>
          </a:p>
          <a:p>
            <a:pPr>
              <a:buFont typeface="Arial" pitchFamily="34" charset="0"/>
              <a:buChar char="•"/>
            </a:pPr>
            <a:endParaRPr lang="en-US" dirty="0"/>
          </a:p>
        </p:txBody>
      </p:sp>
      <p:sp>
        <p:nvSpPr>
          <p:cNvPr id="7" name="TextBox 6"/>
          <p:cNvSpPr txBox="1"/>
          <p:nvPr/>
        </p:nvSpPr>
        <p:spPr>
          <a:xfrm>
            <a:off x="3684780" y="76200"/>
            <a:ext cx="1496820" cy="369332"/>
          </a:xfrm>
          <a:prstGeom prst="rect">
            <a:avLst/>
          </a:prstGeom>
          <a:noFill/>
        </p:spPr>
        <p:txBody>
          <a:bodyPr wrap="none" rtlCol="0">
            <a:spAutoFit/>
          </a:bodyPr>
          <a:lstStyle/>
          <a:p>
            <a:r>
              <a:rPr lang="en-US" u="sng" dirty="0"/>
              <a:t>Skin Life Cycle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14800" y="164068"/>
            <a:ext cx="849913" cy="369332"/>
          </a:xfrm>
          <a:prstGeom prst="rect">
            <a:avLst/>
          </a:prstGeom>
          <a:noFill/>
        </p:spPr>
        <p:txBody>
          <a:bodyPr wrap="none" rtlCol="0">
            <a:spAutoFit/>
          </a:bodyPr>
          <a:lstStyle/>
          <a:p>
            <a:r>
              <a:rPr lang="en-US" dirty="0"/>
              <a:t>Dermis</a:t>
            </a:r>
          </a:p>
        </p:txBody>
      </p:sp>
      <p:sp>
        <p:nvSpPr>
          <p:cNvPr id="3" name="TextBox 2"/>
          <p:cNvSpPr txBox="1"/>
          <p:nvPr/>
        </p:nvSpPr>
        <p:spPr>
          <a:xfrm>
            <a:off x="609600" y="649069"/>
            <a:ext cx="8610600" cy="646331"/>
          </a:xfrm>
          <a:prstGeom prst="rect">
            <a:avLst/>
          </a:prstGeom>
          <a:noFill/>
        </p:spPr>
        <p:txBody>
          <a:bodyPr wrap="square" rtlCol="0">
            <a:spAutoFit/>
          </a:bodyPr>
          <a:lstStyle/>
          <a:p>
            <a:r>
              <a:rPr lang="en-US" dirty="0"/>
              <a:t>The dermis is a layer of connective tissue directly beneath the epidermis that contains various types of connective tissue, blood vessels, nerves, sweat glands, and hair follicles</a:t>
            </a:r>
          </a:p>
        </p:txBody>
      </p:sp>
      <p:sp>
        <p:nvSpPr>
          <p:cNvPr id="4" name="TextBox 3"/>
          <p:cNvSpPr txBox="1"/>
          <p:nvPr/>
        </p:nvSpPr>
        <p:spPr>
          <a:xfrm>
            <a:off x="533400" y="1600200"/>
            <a:ext cx="8305800" cy="3693319"/>
          </a:xfrm>
          <a:prstGeom prst="rect">
            <a:avLst/>
          </a:prstGeom>
          <a:noFill/>
          <a:ln>
            <a:solidFill>
              <a:schemeClr val="accent1"/>
            </a:solidFill>
          </a:ln>
        </p:spPr>
        <p:txBody>
          <a:bodyPr wrap="square" rtlCol="0">
            <a:spAutoFit/>
          </a:bodyPr>
          <a:lstStyle/>
          <a:p>
            <a:r>
              <a:rPr lang="en-US" dirty="0"/>
              <a:t>The dermis is subdivided into 2 regions: PAPILLARY LAYER and RETICULAR LAYER</a:t>
            </a:r>
          </a:p>
          <a:p>
            <a:pPr>
              <a:buFont typeface="Arial" pitchFamily="34" charset="0"/>
              <a:buChar char="•"/>
            </a:pPr>
            <a:endParaRPr lang="en-US" dirty="0"/>
          </a:p>
          <a:p>
            <a:pPr>
              <a:buFont typeface="Arial" pitchFamily="34" charset="0"/>
              <a:buChar char="•"/>
            </a:pPr>
            <a:r>
              <a:rPr lang="en-US" u="sng" dirty="0"/>
              <a:t>Papillary layer </a:t>
            </a:r>
            <a:r>
              <a:rPr lang="en-US" dirty="0"/>
              <a:t>is a layer of </a:t>
            </a:r>
            <a:r>
              <a:rPr lang="en-US" b="1" dirty="0">
                <a:solidFill>
                  <a:srgbClr val="FF0000"/>
                </a:solidFill>
              </a:rPr>
              <a:t>AREOLAR</a:t>
            </a:r>
            <a:r>
              <a:rPr lang="en-US" dirty="0"/>
              <a:t> connective tissue directly below the epidermis</a:t>
            </a:r>
          </a:p>
          <a:p>
            <a:pPr lvl="1">
              <a:buFont typeface="Wingdings" pitchFamily="2" charset="2"/>
              <a:buChar char="ü"/>
            </a:pPr>
            <a:r>
              <a:rPr lang="en-US" dirty="0"/>
              <a:t>The loose arrangement of thin collagen fibers allows leukocytes and other immune cells to occupy the area and prevent invasion</a:t>
            </a:r>
          </a:p>
          <a:p>
            <a:pPr lvl="1">
              <a:buFont typeface="Wingdings" pitchFamily="2" charset="2"/>
              <a:buChar char="ü"/>
            </a:pPr>
            <a:r>
              <a:rPr lang="en-US" dirty="0"/>
              <a:t>This layer contains many small blood vessels (CAPILLARIES)</a:t>
            </a:r>
          </a:p>
          <a:p>
            <a:pPr lvl="1">
              <a:buFont typeface="Wingdings" pitchFamily="2" charset="2"/>
              <a:buChar char="ü"/>
            </a:pPr>
            <a:r>
              <a:rPr lang="en-US" dirty="0"/>
              <a:t>Fingerlike projections of the papillary layer into the epidermis are called DERMAL PAPILLAE and give skin ridges and grooves</a:t>
            </a:r>
          </a:p>
          <a:p>
            <a:pPr lvl="2">
              <a:buFont typeface="Arial" pitchFamily="34" charset="0"/>
              <a:buChar char="•"/>
            </a:pPr>
            <a:r>
              <a:rPr lang="en-US" dirty="0"/>
              <a:t>Fingerprints and tiny wrinkles and grooves on your hands</a:t>
            </a:r>
          </a:p>
          <a:p>
            <a:pPr lvl="1">
              <a:buFont typeface="Wingdings" pitchFamily="2" charset="2"/>
              <a:buChar char="ü"/>
            </a:pPr>
            <a:endParaRPr lang="en-US" dirty="0"/>
          </a:p>
          <a:p>
            <a:pPr>
              <a:buFont typeface="Arial" pitchFamily="34" charset="0"/>
              <a:buChar char="•"/>
            </a:pPr>
            <a:r>
              <a:rPr lang="en-US" u="sng" dirty="0"/>
              <a:t>Reticular layer </a:t>
            </a:r>
            <a:r>
              <a:rPr lang="en-US" dirty="0"/>
              <a:t>is thicker (about 80% of the dermis) and deep to the papillary layer</a:t>
            </a:r>
          </a:p>
          <a:p>
            <a:pPr marL="800100" lvl="1" indent="-342900">
              <a:buFont typeface="Wingdings" pitchFamily="2" charset="2"/>
              <a:buChar char="ü"/>
            </a:pPr>
            <a:r>
              <a:rPr lang="en-US" dirty="0"/>
              <a:t>Contains a great deal of </a:t>
            </a:r>
            <a:r>
              <a:rPr lang="en-US" b="1" dirty="0">
                <a:solidFill>
                  <a:srgbClr val="3366FF"/>
                </a:solidFill>
              </a:rPr>
              <a:t>DENSE IRREGULAR </a:t>
            </a:r>
            <a:r>
              <a:rPr lang="en-US" dirty="0"/>
              <a:t>connective tissue and small pockets of ADIPOSE tissue</a:t>
            </a:r>
          </a:p>
        </p:txBody>
      </p:sp>
      <p:sp>
        <p:nvSpPr>
          <p:cNvPr id="5" name="TextBox 4"/>
          <p:cNvSpPr txBox="1"/>
          <p:nvPr/>
        </p:nvSpPr>
        <p:spPr>
          <a:xfrm>
            <a:off x="838200" y="5449669"/>
            <a:ext cx="7848600" cy="646331"/>
          </a:xfrm>
          <a:prstGeom prst="rect">
            <a:avLst/>
          </a:prstGeom>
          <a:noFill/>
        </p:spPr>
        <p:txBody>
          <a:bodyPr wrap="square" rtlCol="0">
            <a:spAutoFit/>
          </a:bodyPr>
          <a:lstStyle/>
          <a:p>
            <a:r>
              <a:rPr lang="en-US" dirty="0">
                <a:solidFill>
                  <a:srgbClr val="FF0000"/>
                </a:solidFill>
              </a:rPr>
              <a:t>Since the dermis contains the only blood supply to the skin, its health and function is critical to the survival of the epidermis!!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6-01_structure_of_the__c.jpg"/>
          <p:cNvPicPr>
            <a:picLocks noChangeAspect="1"/>
          </p:cNvPicPr>
          <p:nvPr/>
        </p:nvPicPr>
        <p:blipFill>
          <a:blip r:embed="rId2" cstate="print"/>
          <a:stretch>
            <a:fillRect/>
          </a:stretch>
        </p:blipFill>
        <p:spPr>
          <a:xfrm>
            <a:off x="844899" y="76200"/>
            <a:ext cx="7156101" cy="4884039"/>
          </a:xfrm>
          <a:prstGeom prst="rect">
            <a:avLst/>
          </a:prstGeom>
        </p:spPr>
      </p:pic>
      <p:sp>
        <p:nvSpPr>
          <p:cNvPr id="4" name="TextBox 3"/>
          <p:cNvSpPr txBox="1"/>
          <p:nvPr/>
        </p:nvSpPr>
        <p:spPr>
          <a:xfrm>
            <a:off x="76200" y="4953000"/>
            <a:ext cx="9067799" cy="1477328"/>
          </a:xfrm>
          <a:prstGeom prst="rect">
            <a:avLst/>
          </a:prstGeom>
          <a:noFill/>
        </p:spPr>
        <p:txBody>
          <a:bodyPr wrap="square" rtlCol="0">
            <a:spAutoFit/>
          </a:bodyPr>
          <a:lstStyle/>
          <a:p>
            <a:r>
              <a:rPr lang="en-US" dirty="0"/>
              <a:t>MEISSNER’S CORPUSCLE (Tactile Corpuscle) – sensory receptor in dermis that is responsible for detecting light or delicate touch, located closer to the surface of the skin</a:t>
            </a:r>
          </a:p>
          <a:p>
            <a:endParaRPr lang="en-US" dirty="0"/>
          </a:p>
          <a:p>
            <a:r>
              <a:rPr lang="en-US" dirty="0"/>
              <a:t>PACINIAN CORPUSCLE – sensory receptors that detect deep pressure, located deeper in the dermis</a:t>
            </a:r>
          </a:p>
        </p:txBody>
      </p:sp>
      <p:sp>
        <p:nvSpPr>
          <p:cNvPr id="5" name="5-Point Star 4"/>
          <p:cNvSpPr/>
          <p:nvPr/>
        </p:nvSpPr>
        <p:spPr>
          <a:xfrm>
            <a:off x="457200" y="1524000"/>
            <a:ext cx="228600"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Point Star 5"/>
          <p:cNvSpPr/>
          <p:nvPr/>
        </p:nvSpPr>
        <p:spPr>
          <a:xfrm>
            <a:off x="1905000" y="4419600"/>
            <a:ext cx="228600"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79404" y="76200"/>
            <a:ext cx="1321196" cy="369332"/>
          </a:xfrm>
          <a:prstGeom prst="rect">
            <a:avLst/>
          </a:prstGeom>
          <a:noFill/>
        </p:spPr>
        <p:txBody>
          <a:bodyPr wrap="none" rtlCol="0">
            <a:spAutoFit/>
          </a:bodyPr>
          <a:lstStyle/>
          <a:p>
            <a:r>
              <a:rPr lang="en-US" dirty="0"/>
              <a:t>Hypodermis</a:t>
            </a:r>
          </a:p>
        </p:txBody>
      </p:sp>
      <p:pic>
        <p:nvPicPr>
          <p:cNvPr id="4" name="Picture 3" descr="f6-01_structure_of_the__c.jpg"/>
          <p:cNvPicPr>
            <a:picLocks noChangeAspect="1"/>
          </p:cNvPicPr>
          <p:nvPr/>
        </p:nvPicPr>
        <p:blipFill>
          <a:blip r:embed="rId2" cstate="print"/>
          <a:srcRect t="35714"/>
          <a:stretch>
            <a:fillRect/>
          </a:stretch>
        </p:blipFill>
        <p:spPr>
          <a:xfrm>
            <a:off x="685800" y="457200"/>
            <a:ext cx="7156101" cy="3139810"/>
          </a:xfrm>
          <a:prstGeom prst="rect">
            <a:avLst/>
          </a:prstGeom>
        </p:spPr>
      </p:pic>
      <p:sp>
        <p:nvSpPr>
          <p:cNvPr id="5" name="5-Point Star 4"/>
          <p:cNvSpPr/>
          <p:nvPr/>
        </p:nvSpPr>
        <p:spPr>
          <a:xfrm>
            <a:off x="7924800" y="1981200"/>
            <a:ext cx="304800"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28600" y="3810000"/>
            <a:ext cx="8915400" cy="2862323"/>
          </a:xfrm>
          <a:prstGeom prst="rect">
            <a:avLst/>
          </a:prstGeom>
          <a:noFill/>
        </p:spPr>
        <p:txBody>
          <a:bodyPr wrap="square" rtlCol="0">
            <a:spAutoFit/>
          </a:bodyPr>
          <a:lstStyle/>
          <a:p>
            <a:r>
              <a:rPr lang="en-US" dirty="0"/>
              <a:t>The HYPODERMIS (sometimes called SUBCUTANEOUS TISSUE) is located directly beneath the dermis, but is not </a:t>
            </a:r>
            <a:r>
              <a:rPr lang="en-US" i="1" dirty="0"/>
              <a:t>technically</a:t>
            </a:r>
            <a:r>
              <a:rPr lang="en-US" dirty="0"/>
              <a:t> part of the skin</a:t>
            </a:r>
          </a:p>
          <a:p>
            <a:pPr lvl="1">
              <a:buFont typeface="Arial" pitchFamily="34" charset="0"/>
              <a:buChar char="•"/>
            </a:pPr>
            <a:r>
              <a:rPr lang="en-US" dirty="0"/>
              <a:t>	No distinct border between the dermis and hypodermis, although it is identifiable since it contains a great deal of adipose tissue</a:t>
            </a:r>
          </a:p>
          <a:p>
            <a:pPr lvl="1">
              <a:buFont typeface="Arial" pitchFamily="34" charset="0"/>
              <a:buChar char="•"/>
            </a:pPr>
            <a:endParaRPr lang="en-US" dirty="0"/>
          </a:p>
          <a:p>
            <a:pPr lvl="1">
              <a:buFont typeface="Arial" pitchFamily="34" charset="0"/>
              <a:buChar char="•"/>
            </a:pPr>
            <a:r>
              <a:rPr lang="en-US" dirty="0"/>
              <a:t>        Hypodermis binds the skin to the underlying muscle and tissue and provides some physical protection (think of areas on your body where there is “extra padding”!!)</a:t>
            </a:r>
          </a:p>
          <a:p>
            <a:pPr lvl="1">
              <a:buFont typeface="Arial" pitchFamily="34" charset="0"/>
              <a:buChar char="•"/>
            </a:pPr>
            <a:endParaRPr lang="en-US" dirty="0"/>
          </a:p>
          <a:p>
            <a:pPr lvl="1">
              <a:buFont typeface="Arial" pitchFamily="34" charset="0"/>
              <a:buChar char="•"/>
            </a:pPr>
            <a:r>
              <a:rPr lang="en-US" dirty="0"/>
              <a:t>        HYPODERMIC needles are used to administer shots (the hypodermis is very vascular)</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Preview"/>
          <p:cNvPicPr>
            <a:picLocks noChangeAspect="1" noChangeArrowheads="1"/>
          </p:cNvPicPr>
          <p:nvPr/>
        </p:nvPicPr>
        <p:blipFill>
          <a:blip r:embed="rId2" cstate="print"/>
          <a:srcRect/>
          <a:stretch>
            <a:fillRect/>
          </a:stretch>
        </p:blipFill>
        <p:spPr bwMode="auto">
          <a:xfrm>
            <a:off x="5181600" y="2667000"/>
            <a:ext cx="3646550" cy="3921022"/>
          </a:xfrm>
          <a:prstGeom prst="rect">
            <a:avLst/>
          </a:prstGeom>
          <a:noFill/>
        </p:spPr>
      </p:pic>
      <p:sp>
        <p:nvSpPr>
          <p:cNvPr id="5" name="TextBox 4"/>
          <p:cNvSpPr txBox="1"/>
          <p:nvPr/>
        </p:nvSpPr>
        <p:spPr>
          <a:xfrm>
            <a:off x="2438400" y="685800"/>
            <a:ext cx="3829190" cy="400110"/>
          </a:xfrm>
          <a:prstGeom prst="rect">
            <a:avLst/>
          </a:prstGeom>
          <a:noFill/>
        </p:spPr>
        <p:txBody>
          <a:bodyPr wrap="none" rtlCol="0">
            <a:spAutoFit/>
          </a:bodyPr>
          <a:lstStyle/>
          <a:p>
            <a:pPr algn="ctr"/>
            <a:r>
              <a:rPr lang="en-US" sz="2000" dirty="0">
                <a:solidFill>
                  <a:schemeClr val="tx2"/>
                </a:solidFill>
              </a:rPr>
              <a:t>Bio 211- Anatomy and Physiology I </a:t>
            </a:r>
          </a:p>
        </p:txBody>
      </p:sp>
      <p:sp>
        <p:nvSpPr>
          <p:cNvPr id="6" name="TextBox 5"/>
          <p:cNvSpPr txBox="1"/>
          <p:nvPr/>
        </p:nvSpPr>
        <p:spPr>
          <a:xfrm>
            <a:off x="533400" y="2438400"/>
            <a:ext cx="2522935" cy="1200329"/>
          </a:xfrm>
          <a:prstGeom prst="rect">
            <a:avLst/>
          </a:prstGeom>
          <a:noFill/>
        </p:spPr>
        <p:txBody>
          <a:bodyPr wrap="none" rtlCol="0">
            <a:spAutoFit/>
          </a:bodyPr>
          <a:lstStyle/>
          <a:p>
            <a:r>
              <a:rPr lang="en-US" u="sng" dirty="0"/>
              <a:t>Today’s topics</a:t>
            </a:r>
          </a:p>
          <a:p>
            <a:r>
              <a:rPr lang="en-US" dirty="0"/>
              <a:t> </a:t>
            </a:r>
          </a:p>
          <a:p>
            <a:pPr>
              <a:buFont typeface="Arial" pitchFamily="34" charset="0"/>
              <a:buChar char="•"/>
            </a:pPr>
            <a:r>
              <a:rPr lang="en-US" dirty="0" err="1"/>
              <a:t>Integumentary</a:t>
            </a:r>
            <a:r>
              <a:rPr lang="en-US" dirty="0"/>
              <a:t> system II</a:t>
            </a:r>
          </a:p>
          <a:p>
            <a:pPr lvl="1"/>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76200"/>
            <a:ext cx="4634217" cy="369332"/>
          </a:xfrm>
          <a:prstGeom prst="rect">
            <a:avLst/>
          </a:prstGeom>
          <a:noFill/>
        </p:spPr>
        <p:txBody>
          <a:bodyPr wrap="none" rtlCol="0">
            <a:spAutoFit/>
          </a:bodyPr>
          <a:lstStyle/>
          <a:p>
            <a:r>
              <a:rPr lang="en-US" u="sng" dirty="0"/>
              <a:t>Accessory organs of the </a:t>
            </a:r>
            <a:r>
              <a:rPr lang="en-US" u="sng" dirty="0" err="1"/>
              <a:t>integumentary</a:t>
            </a:r>
            <a:r>
              <a:rPr lang="en-US" u="sng" dirty="0"/>
              <a:t> system</a:t>
            </a:r>
          </a:p>
        </p:txBody>
      </p:sp>
      <p:sp>
        <p:nvSpPr>
          <p:cNvPr id="3" name="TextBox 2"/>
          <p:cNvSpPr txBox="1"/>
          <p:nvPr/>
        </p:nvSpPr>
        <p:spPr>
          <a:xfrm>
            <a:off x="533400" y="609600"/>
            <a:ext cx="8453789" cy="369332"/>
          </a:xfrm>
          <a:prstGeom prst="rect">
            <a:avLst/>
          </a:prstGeom>
          <a:noFill/>
        </p:spPr>
        <p:txBody>
          <a:bodyPr wrap="none" rtlCol="0">
            <a:spAutoFit/>
          </a:bodyPr>
          <a:lstStyle/>
          <a:p>
            <a:r>
              <a:rPr lang="en-US" dirty="0"/>
              <a:t>Accessory organs of the </a:t>
            </a:r>
            <a:r>
              <a:rPr lang="en-US" dirty="0" err="1"/>
              <a:t>integumentary</a:t>
            </a:r>
            <a:r>
              <a:rPr lang="en-US" dirty="0"/>
              <a:t> system include: hair, nails, and a variety of glands</a:t>
            </a:r>
          </a:p>
        </p:txBody>
      </p:sp>
      <p:sp>
        <p:nvSpPr>
          <p:cNvPr id="4" name="TextBox 3"/>
          <p:cNvSpPr txBox="1"/>
          <p:nvPr/>
        </p:nvSpPr>
        <p:spPr>
          <a:xfrm>
            <a:off x="304800" y="1219200"/>
            <a:ext cx="8620373" cy="923330"/>
          </a:xfrm>
          <a:prstGeom prst="rect">
            <a:avLst/>
          </a:prstGeom>
          <a:noFill/>
        </p:spPr>
        <p:txBody>
          <a:bodyPr wrap="none" rtlCol="0">
            <a:spAutoFit/>
          </a:bodyPr>
          <a:lstStyle/>
          <a:p>
            <a:pPr algn="ctr"/>
            <a:r>
              <a:rPr lang="en-US" u="sng" dirty="0"/>
              <a:t>HAIR</a:t>
            </a:r>
          </a:p>
          <a:p>
            <a:r>
              <a:rPr lang="en-US" dirty="0"/>
              <a:t>Thin strands of DEAD keratinized cell that grow from HAIR FOLLICLES located in the dermis</a:t>
            </a:r>
          </a:p>
          <a:p>
            <a:endParaRPr lang="en-US" dirty="0"/>
          </a:p>
        </p:txBody>
      </p:sp>
      <p:sp>
        <p:nvSpPr>
          <p:cNvPr id="5" name="TextBox 4"/>
          <p:cNvSpPr txBox="1"/>
          <p:nvPr/>
        </p:nvSpPr>
        <p:spPr>
          <a:xfrm>
            <a:off x="609601" y="2209800"/>
            <a:ext cx="8229600" cy="2862323"/>
          </a:xfrm>
          <a:prstGeom prst="rect">
            <a:avLst/>
          </a:prstGeom>
          <a:noFill/>
        </p:spPr>
        <p:txBody>
          <a:bodyPr wrap="square" rtlCol="0">
            <a:spAutoFit/>
          </a:bodyPr>
          <a:lstStyle/>
          <a:p>
            <a:pPr>
              <a:buFont typeface="Arial" pitchFamily="34" charset="0"/>
              <a:buChar char="•"/>
            </a:pPr>
            <a:r>
              <a:rPr lang="en-US" dirty="0"/>
              <a:t>Hair is located on most surface of the skin, with a few exceptions (fingertips, palms, toes, lips, etc…)</a:t>
            </a:r>
          </a:p>
          <a:p>
            <a:pPr>
              <a:buFont typeface="Arial" pitchFamily="34" charset="0"/>
              <a:buChar char="•"/>
            </a:pPr>
            <a:r>
              <a:rPr lang="en-US" dirty="0"/>
              <a:t>The density of hair follicles varies greatly from one area to another</a:t>
            </a:r>
          </a:p>
          <a:p>
            <a:pPr lvl="1">
              <a:buFont typeface="Wingdings" pitchFamily="2" charset="2"/>
              <a:buChar char="ü"/>
            </a:pPr>
            <a:r>
              <a:rPr lang="en-US" dirty="0"/>
              <a:t>More follicles on scalp and face, fewer on arms and legs</a:t>
            </a:r>
          </a:p>
          <a:p>
            <a:pPr lvl="1">
              <a:buFont typeface="Wingdings" pitchFamily="2" charset="2"/>
              <a:buChar char="ü"/>
            </a:pPr>
            <a:r>
              <a:rPr lang="en-US" dirty="0"/>
              <a:t>Differences in individual appearance (i.e., hairiness) is due to thickness, texture, growth rate, and color of hair!!</a:t>
            </a:r>
          </a:p>
          <a:p>
            <a:pPr>
              <a:buFont typeface="Arial" pitchFamily="34" charset="0"/>
              <a:buChar char="•"/>
            </a:pPr>
            <a:endParaRPr lang="en-US" dirty="0"/>
          </a:p>
          <a:p>
            <a:pPr>
              <a:buFont typeface="Arial" pitchFamily="34" charset="0"/>
              <a:buChar char="•"/>
            </a:pPr>
            <a:r>
              <a:rPr lang="en-US" dirty="0"/>
              <a:t>As we grow older, our hair changes</a:t>
            </a:r>
          </a:p>
          <a:p>
            <a:pPr lvl="1">
              <a:buFont typeface="Wingdings" pitchFamily="2" charset="2"/>
              <a:buChar char="ü"/>
            </a:pPr>
            <a:r>
              <a:rPr lang="en-US" dirty="0"/>
              <a:t>Color, texture, etc…</a:t>
            </a:r>
          </a:p>
          <a:p>
            <a:pPr lvl="1">
              <a:buFont typeface="Wingdings" pitchFamily="2" charset="2"/>
              <a:buChar char="ü"/>
            </a:pPr>
            <a:r>
              <a:rPr lang="en-US" dirty="0"/>
              <a:t>Largely due to changes in hormone levels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1800" y="381000"/>
            <a:ext cx="3266407" cy="369332"/>
          </a:xfrm>
          <a:prstGeom prst="rect">
            <a:avLst/>
          </a:prstGeom>
          <a:noFill/>
        </p:spPr>
        <p:txBody>
          <a:bodyPr wrap="none" rtlCol="0">
            <a:spAutoFit/>
          </a:bodyPr>
          <a:lstStyle/>
          <a:p>
            <a:r>
              <a:rPr lang="en-US" dirty="0"/>
              <a:t>Classification of epithelial tissues</a:t>
            </a:r>
          </a:p>
        </p:txBody>
      </p:sp>
      <p:pic>
        <p:nvPicPr>
          <p:cNvPr id="3" name="Picture 2" descr="f5-03_cell_shapes_and_e_c.jpg"/>
          <p:cNvPicPr>
            <a:picLocks noChangeAspect="1"/>
          </p:cNvPicPr>
          <p:nvPr/>
        </p:nvPicPr>
        <p:blipFill>
          <a:blip r:embed="rId2" cstate="print"/>
          <a:srcRect b="42746"/>
          <a:stretch>
            <a:fillRect/>
          </a:stretch>
        </p:blipFill>
        <p:spPr>
          <a:xfrm>
            <a:off x="829157" y="1066800"/>
            <a:ext cx="7171843" cy="1981200"/>
          </a:xfrm>
          <a:prstGeom prst="rect">
            <a:avLst/>
          </a:prstGeom>
        </p:spPr>
      </p:pic>
      <p:sp>
        <p:nvSpPr>
          <p:cNvPr id="4" name="TextBox 3"/>
          <p:cNvSpPr txBox="1"/>
          <p:nvPr/>
        </p:nvSpPr>
        <p:spPr>
          <a:xfrm>
            <a:off x="609600" y="3276600"/>
            <a:ext cx="8534400" cy="2585323"/>
          </a:xfrm>
          <a:prstGeom prst="rect">
            <a:avLst/>
          </a:prstGeom>
          <a:noFill/>
        </p:spPr>
        <p:txBody>
          <a:bodyPr wrap="square" rtlCol="0">
            <a:spAutoFit/>
          </a:bodyPr>
          <a:lstStyle/>
          <a:p>
            <a:pPr algn="ctr"/>
            <a:r>
              <a:rPr lang="en-US" dirty="0"/>
              <a:t>Cell Shapes</a:t>
            </a:r>
          </a:p>
          <a:p>
            <a:pPr marL="342900" indent="-342900">
              <a:buFont typeface="+mj-lt"/>
              <a:buAutoNum type="arabicPeriod"/>
            </a:pPr>
            <a:r>
              <a:rPr lang="en-US" dirty="0" err="1"/>
              <a:t>Squamous</a:t>
            </a:r>
            <a:r>
              <a:rPr lang="en-US" dirty="0"/>
              <a:t> – thin, flat</a:t>
            </a:r>
          </a:p>
          <a:p>
            <a:pPr marL="800100" lvl="1" indent="-342900">
              <a:buFont typeface="Arial" pitchFamily="34" charset="0"/>
              <a:buChar char="•"/>
            </a:pPr>
            <a:r>
              <a:rPr lang="en-US" dirty="0"/>
              <a:t>Good for exchange of gases, nutrients, waste products (lung and blood vessels)</a:t>
            </a:r>
          </a:p>
          <a:p>
            <a:pPr marL="342900" indent="-342900">
              <a:buFont typeface="+mj-lt"/>
              <a:buAutoNum type="arabicPeriod"/>
            </a:pPr>
            <a:r>
              <a:rPr lang="en-US" dirty="0" err="1"/>
              <a:t>Cuboidal</a:t>
            </a:r>
            <a:r>
              <a:rPr lang="en-US" dirty="0"/>
              <a:t> – typically square or round</a:t>
            </a:r>
          </a:p>
          <a:p>
            <a:pPr marL="800100" lvl="1" indent="-342900">
              <a:buFont typeface="Arial" pitchFamily="34" charset="0"/>
              <a:buChar char="•"/>
            </a:pPr>
            <a:r>
              <a:rPr lang="en-US" dirty="0"/>
              <a:t>Found lining the ducts of many glands</a:t>
            </a:r>
          </a:p>
          <a:p>
            <a:pPr marL="342900" indent="-342900">
              <a:buFont typeface="+mj-lt"/>
              <a:buAutoNum type="arabicPeriod"/>
            </a:pPr>
            <a:r>
              <a:rPr lang="en-US" dirty="0"/>
              <a:t>Columnar – tall and narrow </a:t>
            </a:r>
          </a:p>
          <a:p>
            <a:pPr marL="800100" lvl="1" indent="-342900">
              <a:buFont typeface="Arial" pitchFamily="34" charset="0"/>
              <a:buChar char="•"/>
            </a:pPr>
            <a:r>
              <a:rPr lang="en-US" dirty="0"/>
              <a:t>Found lining the intestines</a:t>
            </a:r>
          </a:p>
          <a:p>
            <a:pPr marL="800100" lvl="1" indent="-342900">
              <a:buFont typeface="Arial" pitchFamily="34" charset="0"/>
              <a:buChar char="•"/>
            </a:pPr>
            <a:r>
              <a:rPr lang="en-US" dirty="0"/>
              <a:t>Often have small projections on exposed surface (MICROVILLI) that increase surface area for absorption</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15000" y="54888"/>
            <a:ext cx="1469633" cy="369332"/>
          </a:xfrm>
          <a:prstGeom prst="rect">
            <a:avLst/>
          </a:prstGeom>
          <a:noFill/>
        </p:spPr>
        <p:txBody>
          <a:bodyPr wrap="none" rtlCol="0">
            <a:spAutoFit/>
          </a:bodyPr>
          <a:lstStyle/>
          <a:p>
            <a:r>
              <a:rPr lang="en-US" dirty="0"/>
              <a:t>Hair Anatomy</a:t>
            </a:r>
          </a:p>
        </p:txBody>
      </p:sp>
      <p:sp>
        <p:nvSpPr>
          <p:cNvPr id="4" name="TextBox 3"/>
          <p:cNvSpPr txBox="1"/>
          <p:nvPr/>
        </p:nvSpPr>
        <p:spPr>
          <a:xfrm>
            <a:off x="5467894" y="789087"/>
            <a:ext cx="3676105" cy="3970318"/>
          </a:xfrm>
          <a:prstGeom prst="rect">
            <a:avLst/>
          </a:prstGeom>
          <a:noFill/>
        </p:spPr>
        <p:txBody>
          <a:bodyPr wrap="square" rtlCol="0">
            <a:spAutoFit/>
          </a:bodyPr>
          <a:lstStyle/>
          <a:p>
            <a:pPr>
              <a:buFont typeface="Arial" pitchFamily="34" charset="0"/>
              <a:buChar char="•"/>
            </a:pPr>
            <a:r>
              <a:rPr lang="en-US" dirty="0"/>
              <a:t>Divided into 3 zones along its length:</a:t>
            </a:r>
          </a:p>
          <a:p>
            <a:pPr>
              <a:buFont typeface="Arial" pitchFamily="34" charset="0"/>
              <a:buChar char="•"/>
            </a:pPr>
            <a:endParaRPr lang="en-US" dirty="0"/>
          </a:p>
          <a:p>
            <a:pPr marL="342900" indent="-342900">
              <a:buFont typeface="+mj-lt"/>
              <a:buAutoNum type="arabicPeriod"/>
            </a:pPr>
            <a:r>
              <a:rPr lang="en-US" dirty="0"/>
              <a:t>Bulb – swelling at the base of the hair follicle where hair originates (LIVING, DIVIDING hair cells live here)</a:t>
            </a:r>
          </a:p>
          <a:p>
            <a:pPr marL="342900" indent="-342900">
              <a:buFont typeface="+mj-lt"/>
              <a:buAutoNum type="arabicPeriod"/>
            </a:pPr>
            <a:endParaRPr lang="en-US" dirty="0"/>
          </a:p>
          <a:p>
            <a:pPr marL="342900" indent="-342900">
              <a:buFont typeface="+mj-lt"/>
              <a:buAutoNum type="arabicPeriod"/>
            </a:pPr>
            <a:r>
              <a:rPr lang="en-US" dirty="0"/>
              <a:t>Root – the portion of the hair strand that is anchored WITHIN the hair follicle (DEAD CELLS)</a:t>
            </a:r>
          </a:p>
          <a:p>
            <a:endParaRPr lang="en-US" dirty="0"/>
          </a:p>
          <a:p>
            <a:pPr marL="342900" indent="-342900">
              <a:buFont typeface="+mj-lt"/>
              <a:buAutoNum type="arabicPeriod"/>
            </a:pPr>
            <a:r>
              <a:rPr lang="en-US" dirty="0"/>
              <a:t>Shaft – portion of the strand that is above the skin’s surface (DEAD CELLS)</a:t>
            </a:r>
          </a:p>
        </p:txBody>
      </p:sp>
      <p:pic>
        <p:nvPicPr>
          <p:cNvPr id="7" name="Picture 6">
            <a:extLst>
              <a:ext uri="{FF2B5EF4-FFF2-40B4-BE49-F238E27FC236}">
                <a16:creationId xmlns:a16="http://schemas.microsoft.com/office/drawing/2014/main" id="{3089F57B-3A71-3E46-A409-BB0823EED53C}"/>
              </a:ext>
            </a:extLst>
          </p:cNvPr>
          <p:cNvPicPr>
            <a:picLocks noChangeAspect="1"/>
          </p:cNvPicPr>
          <p:nvPr/>
        </p:nvPicPr>
        <p:blipFill rotWithShape="1">
          <a:blip r:embed="rId3"/>
          <a:srcRect r="46667"/>
          <a:stretch/>
        </p:blipFill>
        <p:spPr>
          <a:xfrm>
            <a:off x="304800" y="77542"/>
            <a:ext cx="4876800" cy="6119813"/>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3400" y="990600"/>
            <a:ext cx="4800600" cy="2585323"/>
          </a:xfrm>
          <a:prstGeom prst="rect">
            <a:avLst/>
          </a:prstGeom>
          <a:noFill/>
          <a:ln>
            <a:noFill/>
          </a:ln>
        </p:spPr>
        <p:txBody>
          <a:bodyPr wrap="square" rtlCol="0">
            <a:spAutoFit/>
          </a:bodyPr>
          <a:lstStyle/>
          <a:p>
            <a:pPr>
              <a:buFont typeface="Arial" pitchFamily="34" charset="0"/>
              <a:buChar char="•"/>
            </a:pPr>
            <a:r>
              <a:rPr lang="en-US" dirty="0"/>
              <a:t>Hair follicle is attached to ARRECTOR PILI muscle that draws the root into a vertical position </a:t>
            </a:r>
          </a:p>
          <a:p>
            <a:pPr>
              <a:buFont typeface="Arial" pitchFamily="34" charset="0"/>
              <a:buChar char="•"/>
            </a:pPr>
            <a:endParaRPr lang="en-US" dirty="0"/>
          </a:p>
          <a:p>
            <a:pPr>
              <a:buFont typeface="Arial" pitchFamily="34" charset="0"/>
              <a:buChar char="•"/>
            </a:pPr>
            <a:r>
              <a:rPr lang="en-US" dirty="0"/>
              <a:t>HAIR RECEPTORS are specialized nerve fibers that detect movement of hair shaft</a:t>
            </a:r>
          </a:p>
          <a:p>
            <a:pPr>
              <a:buFont typeface="Arial" pitchFamily="34" charset="0"/>
              <a:buChar char="•"/>
            </a:pPr>
            <a:endParaRPr lang="en-US" dirty="0"/>
          </a:p>
          <a:p>
            <a:pPr>
              <a:buFont typeface="Arial" pitchFamily="34" charset="0"/>
              <a:buChar char="•"/>
            </a:pPr>
            <a:r>
              <a:rPr lang="en-US" dirty="0"/>
              <a:t>APOCRINE SWEAT GLANDS and SEBACEOUS GLANDS are not really part of the hair structure, but their ducts travel with the hair follicle</a:t>
            </a:r>
          </a:p>
        </p:txBody>
      </p:sp>
      <p:pic>
        <p:nvPicPr>
          <p:cNvPr id="3" name="Picture 2" descr="f6-07_structure_of_a_ha_c.jpg"/>
          <p:cNvPicPr>
            <a:picLocks noChangeAspect="1"/>
          </p:cNvPicPr>
          <p:nvPr/>
        </p:nvPicPr>
        <p:blipFill>
          <a:blip r:embed="rId2" cstate="print"/>
          <a:srcRect t="5000" r="47038" b="35000"/>
          <a:stretch>
            <a:fillRect/>
          </a:stretch>
        </p:blipFill>
        <p:spPr>
          <a:xfrm>
            <a:off x="76200" y="0"/>
            <a:ext cx="4114800" cy="4360986"/>
          </a:xfrm>
          <a:prstGeom prst="rect">
            <a:avLst/>
          </a:prstGeom>
        </p:spPr>
      </p:pic>
      <p:sp>
        <p:nvSpPr>
          <p:cNvPr id="4" name="TextBox 3"/>
          <p:cNvSpPr txBox="1"/>
          <p:nvPr/>
        </p:nvSpPr>
        <p:spPr>
          <a:xfrm>
            <a:off x="4648200" y="228600"/>
            <a:ext cx="2183739" cy="369332"/>
          </a:xfrm>
          <a:prstGeom prst="rect">
            <a:avLst/>
          </a:prstGeom>
          <a:noFill/>
        </p:spPr>
        <p:txBody>
          <a:bodyPr wrap="none" rtlCol="0">
            <a:spAutoFit/>
          </a:bodyPr>
          <a:lstStyle/>
          <a:p>
            <a:r>
              <a:rPr lang="en-US" dirty="0"/>
              <a:t>Hair anatomy cont….</a:t>
            </a:r>
          </a:p>
        </p:txBody>
      </p:sp>
      <p:sp>
        <p:nvSpPr>
          <p:cNvPr id="5" name="TextBox 4"/>
          <p:cNvSpPr txBox="1"/>
          <p:nvPr/>
        </p:nvSpPr>
        <p:spPr>
          <a:xfrm>
            <a:off x="3810000" y="4431268"/>
            <a:ext cx="1429494" cy="369332"/>
          </a:xfrm>
          <a:prstGeom prst="rect">
            <a:avLst/>
          </a:prstGeom>
          <a:noFill/>
        </p:spPr>
        <p:txBody>
          <a:bodyPr wrap="none" rtlCol="0">
            <a:spAutoFit/>
          </a:bodyPr>
          <a:lstStyle/>
          <a:p>
            <a:r>
              <a:rPr lang="en-US" dirty="0"/>
              <a:t>Hair life cycle</a:t>
            </a:r>
          </a:p>
        </p:txBody>
      </p:sp>
      <p:sp>
        <p:nvSpPr>
          <p:cNvPr id="6" name="TextBox 5"/>
          <p:cNvSpPr txBox="1"/>
          <p:nvPr/>
        </p:nvSpPr>
        <p:spPr>
          <a:xfrm>
            <a:off x="152401" y="4876800"/>
            <a:ext cx="8991600" cy="1754326"/>
          </a:xfrm>
          <a:prstGeom prst="rect">
            <a:avLst/>
          </a:prstGeom>
          <a:noFill/>
        </p:spPr>
        <p:txBody>
          <a:bodyPr wrap="square" rtlCol="0">
            <a:spAutoFit/>
          </a:bodyPr>
          <a:lstStyle/>
          <a:p>
            <a:pPr>
              <a:buFont typeface="Arial" pitchFamily="34" charset="0"/>
              <a:buChar char="•"/>
            </a:pPr>
            <a:r>
              <a:rPr lang="en-US" dirty="0"/>
              <a:t>A hair strand goes cycles through 3 phases : ANAGEN, CATAGEN, and TELOGEN in which the hair transitions from rapid growth, to slow growth, to eventually falling out </a:t>
            </a:r>
          </a:p>
          <a:p>
            <a:pPr>
              <a:buFont typeface="Arial" pitchFamily="34" charset="0"/>
              <a:buChar char="•"/>
            </a:pPr>
            <a:r>
              <a:rPr lang="en-US" dirty="0"/>
              <a:t>ALOPECIA = loss or thinning of hair</a:t>
            </a:r>
          </a:p>
          <a:p>
            <a:pPr lvl="1">
              <a:buFont typeface="Wingdings" pitchFamily="2" charset="2"/>
              <a:buChar char="ü"/>
            </a:pPr>
            <a:r>
              <a:rPr lang="en-US" dirty="0"/>
              <a:t>Can be due to age, disease, nutrition, or genetics (male pattern baldness)</a:t>
            </a:r>
          </a:p>
          <a:p>
            <a:pPr lvl="1">
              <a:buFont typeface="Wingdings" pitchFamily="2" charset="2"/>
              <a:buChar char="ü"/>
            </a:pPr>
            <a:r>
              <a:rPr lang="en-US" dirty="0"/>
              <a:t>Chemotherapeutic drugs cause alopecia since these drugs are designed to kill rapidly dividing cells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05372" y="0"/>
            <a:ext cx="1881028" cy="369332"/>
          </a:xfrm>
          <a:prstGeom prst="rect">
            <a:avLst/>
          </a:prstGeom>
          <a:noFill/>
        </p:spPr>
        <p:txBody>
          <a:bodyPr wrap="none" rtlCol="0">
            <a:spAutoFit/>
          </a:bodyPr>
          <a:lstStyle/>
          <a:p>
            <a:r>
              <a:rPr lang="en-US" dirty="0" err="1"/>
              <a:t>Cutaneous</a:t>
            </a:r>
            <a:r>
              <a:rPr lang="en-US" dirty="0"/>
              <a:t> Glands</a:t>
            </a:r>
          </a:p>
        </p:txBody>
      </p:sp>
      <p:sp>
        <p:nvSpPr>
          <p:cNvPr id="3" name="TextBox 2"/>
          <p:cNvSpPr txBox="1"/>
          <p:nvPr/>
        </p:nvSpPr>
        <p:spPr>
          <a:xfrm>
            <a:off x="304801" y="533400"/>
            <a:ext cx="8534400" cy="646331"/>
          </a:xfrm>
          <a:prstGeom prst="rect">
            <a:avLst/>
          </a:prstGeom>
          <a:noFill/>
        </p:spPr>
        <p:txBody>
          <a:bodyPr wrap="square" rtlCol="0">
            <a:spAutoFit/>
          </a:bodyPr>
          <a:lstStyle/>
          <a:p>
            <a:r>
              <a:rPr lang="en-US" dirty="0"/>
              <a:t>5 types : </a:t>
            </a:r>
            <a:r>
              <a:rPr lang="en-US" dirty="0" err="1"/>
              <a:t>merocrine</a:t>
            </a:r>
            <a:r>
              <a:rPr lang="en-US" dirty="0"/>
              <a:t> sweat glands, </a:t>
            </a:r>
            <a:r>
              <a:rPr lang="en-US" dirty="0" err="1"/>
              <a:t>apocrine</a:t>
            </a:r>
            <a:r>
              <a:rPr lang="en-US" dirty="0"/>
              <a:t> sweat glands, sebaceous glands, </a:t>
            </a:r>
            <a:r>
              <a:rPr lang="en-US" dirty="0" err="1"/>
              <a:t>ceruminous</a:t>
            </a:r>
            <a:r>
              <a:rPr lang="en-US" dirty="0"/>
              <a:t> glands, and mammary glands (talk about later)</a:t>
            </a:r>
          </a:p>
        </p:txBody>
      </p:sp>
      <p:sp>
        <p:nvSpPr>
          <p:cNvPr id="4" name="TextBox 3"/>
          <p:cNvSpPr txBox="1"/>
          <p:nvPr/>
        </p:nvSpPr>
        <p:spPr>
          <a:xfrm>
            <a:off x="228600" y="1447800"/>
            <a:ext cx="2490362" cy="369332"/>
          </a:xfrm>
          <a:prstGeom prst="rect">
            <a:avLst/>
          </a:prstGeom>
          <a:noFill/>
        </p:spPr>
        <p:txBody>
          <a:bodyPr wrap="none" rtlCol="0">
            <a:spAutoFit/>
          </a:bodyPr>
          <a:lstStyle/>
          <a:p>
            <a:r>
              <a:rPr lang="en-US" u="sng" dirty="0" err="1"/>
              <a:t>Merocrine</a:t>
            </a:r>
            <a:r>
              <a:rPr lang="en-US" u="sng" dirty="0"/>
              <a:t> sweat glands:</a:t>
            </a:r>
          </a:p>
        </p:txBody>
      </p:sp>
      <p:sp>
        <p:nvSpPr>
          <p:cNvPr id="5" name="TextBox 4"/>
          <p:cNvSpPr txBox="1"/>
          <p:nvPr/>
        </p:nvSpPr>
        <p:spPr>
          <a:xfrm>
            <a:off x="203320" y="1969532"/>
            <a:ext cx="8712080" cy="1754327"/>
          </a:xfrm>
          <a:prstGeom prst="rect">
            <a:avLst/>
          </a:prstGeom>
          <a:noFill/>
        </p:spPr>
        <p:txBody>
          <a:bodyPr wrap="square" rtlCol="0">
            <a:spAutoFit/>
          </a:bodyPr>
          <a:lstStyle/>
          <a:p>
            <a:pPr>
              <a:buFont typeface="Arial" pitchFamily="34" charset="0"/>
              <a:buChar char="•"/>
            </a:pPr>
            <a:r>
              <a:rPr lang="en-US" dirty="0"/>
              <a:t>“Regular” sweat glands that are found over the surface of most of the body</a:t>
            </a:r>
          </a:p>
          <a:p>
            <a:pPr>
              <a:buFont typeface="Arial" pitchFamily="34" charset="0"/>
              <a:buChar char="•"/>
            </a:pPr>
            <a:r>
              <a:rPr lang="en-US" dirty="0"/>
              <a:t>Secretion is mostly water and serves to cool the body</a:t>
            </a:r>
          </a:p>
          <a:p>
            <a:pPr>
              <a:buFont typeface="Arial" pitchFamily="34" charset="0"/>
              <a:buChar char="•"/>
            </a:pPr>
            <a:r>
              <a:rPr lang="en-US" dirty="0"/>
              <a:t>Simple, tubular gland with MYOEPITHELIAL cells that contract/ squeeze sweat to skin surface</a:t>
            </a:r>
          </a:p>
          <a:p>
            <a:pPr>
              <a:buFont typeface="Arial" pitchFamily="34" charset="0"/>
              <a:buChar char="•"/>
            </a:pPr>
            <a:r>
              <a:rPr lang="en-US" dirty="0"/>
              <a:t>Sweat is also slightly acidic (~pH 4-6) which helps inhibit bacteria growth</a:t>
            </a:r>
          </a:p>
          <a:p>
            <a:pPr>
              <a:buFont typeface="Arial" pitchFamily="34" charset="0"/>
              <a:buChar char="•"/>
            </a:pPr>
            <a:r>
              <a:rPr lang="en-US" dirty="0"/>
              <a:t>Most people lose over half a liter of sweat per day, even without exercise!</a:t>
            </a:r>
          </a:p>
        </p:txBody>
      </p:sp>
      <p:sp>
        <p:nvSpPr>
          <p:cNvPr id="6" name="TextBox 5"/>
          <p:cNvSpPr txBox="1"/>
          <p:nvPr/>
        </p:nvSpPr>
        <p:spPr>
          <a:xfrm>
            <a:off x="228600" y="4140875"/>
            <a:ext cx="2409121" cy="369332"/>
          </a:xfrm>
          <a:prstGeom prst="rect">
            <a:avLst/>
          </a:prstGeom>
          <a:noFill/>
        </p:spPr>
        <p:txBody>
          <a:bodyPr wrap="none" rtlCol="0">
            <a:spAutoFit/>
          </a:bodyPr>
          <a:lstStyle/>
          <a:p>
            <a:r>
              <a:rPr lang="en-US" u="sng" dirty="0" err="1"/>
              <a:t>Apocrine</a:t>
            </a:r>
            <a:r>
              <a:rPr lang="en-US" u="sng" dirty="0"/>
              <a:t> sweat glands: </a:t>
            </a:r>
          </a:p>
        </p:txBody>
      </p:sp>
      <p:sp>
        <p:nvSpPr>
          <p:cNvPr id="7" name="TextBox 6"/>
          <p:cNvSpPr txBox="1"/>
          <p:nvPr/>
        </p:nvSpPr>
        <p:spPr>
          <a:xfrm>
            <a:off x="457200" y="4598075"/>
            <a:ext cx="8382000" cy="1754327"/>
          </a:xfrm>
          <a:prstGeom prst="rect">
            <a:avLst/>
          </a:prstGeom>
          <a:noFill/>
        </p:spPr>
        <p:txBody>
          <a:bodyPr wrap="square" rtlCol="0">
            <a:spAutoFit/>
          </a:bodyPr>
          <a:lstStyle/>
          <a:p>
            <a:pPr marL="342900" indent="-342900">
              <a:buFont typeface="Arial" pitchFamily="34" charset="0"/>
              <a:buChar char="•"/>
            </a:pPr>
            <a:r>
              <a:rPr lang="en-US" dirty="0"/>
              <a:t>Located in the </a:t>
            </a:r>
            <a:r>
              <a:rPr lang="en-US" dirty="0" err="1"/>
              <a:t>axillary</a:t>
            </a:r>
            <a:r>
              <a:rPr lang="en-US" dirty="0"/>
              <a:t> (armpit), groin, and anal region</a:t>
            </a:r>
          </a:p>
          <a:p>
            <a:pPr marL="342900" indent="-342900">
              <a:buFont typeface="Arial" pitchFamily="34" charset="0"/>
              <a:buChar char="•"/>
            </a:pPr>
            <a:r>
              <a:rPr lang="en-US" dirty="0"/>
              <a:t>Gland secretions flow into hair follicle, </a:t>
            </a:r>
            <a:r>
              <a:rPr lang="en-US" u="sng" dirty="0"/>
              <a:t>not directly onto the skin</a:t>
            </a:r>
          </a:p>
          <a:p>
            <a:pPr marL="342900" indent="-342900">
              <a:buFont typeface="Arial" pitchFamily="34" charset="0"/>
              <a:buChar char="•"/>
            </a:pPr>
            <a:r>
              <a:rPr lang="en-US" dirty="0"/>
              <a:t>Glands develop after puberty and are thought to produce scent molecules called PHEROMONES</a:t>
            </a:r>
          </a:p>
          <a:p>
            <a:pPr marL="342900" indent="-342900">
              <a:buFont typeface="Arial" pitchFamily="34" charset="0"/>
              <a:buChar char="•"/>
            </a:pPr>
            <a:r>
              <a:rPr lang="en-US" dirty="0"/>
              <a:t>The metabolism of this type of sweat gland secretion by bacteria yields unpleasant “body odor”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76200"/>
            <a:ext cx="1906291" cy="369332"/>
          </a:xfrm>
          <a:prstGeom prst="rect">
            <a:avLst/>
          </a:prstGeom>
          <a:noFill/>
        </p:spPr>
        <p:txBody>
          <a:bodyPr wrap="none" rtlCol="0">
            <a:spAutoFit/>
          </a:bodyPr>
          <a:lstStyle/>
          <a:p>
            <a:r>
              <a:rPr lang="en-US" u="sng" dirty="0"/>
              <a:t>Sebaceous glands:</a:t>
            </a:r>
          </a:p>
        </p:txBody>
      </p:sp>
      <p:sp>
        <p:nvSpPr>
          <p:cNvPr id="5" name="TextBox 4"/>
          <p:cNvSpPr txBox="1"/>
          <p:nvPr/>
        </p:nvSpPr>
        <p:spPr>
          <a:xfrm>
            <a:off x="381000" y="457200"/>
            <a:ext cx="8153400" cy="1477328"/>
          </a:xfrm>
          <a:prstGeom prst="rect">
            <a:avLst/>
          </a:prstGeom>
          <a:noFill/>
        </p:spPr>
        <p:txBody>
          <a:bodyPr wrap="square" rtlCol="0">
            <a:spAutoFit/>
          </a:bodyPr>
          <a:lstStyle/>
          <a:p>
            <a:pPr>
              <a:buFont typeface="Arial" pitchFamily="34" charset="0"/>
              <a:buChar char="•"/>
            </a:pPr>
            <a:r>
              <a:rPr lang="en-US" dirty="0"/>
              <a:t>Produce an oily secretion called SEBUM (mix of oil and cell fragments)</a:t>
            </a:r>
          </a:p>
          <a:p>
            <a:pPr>
              <a:buFont typeface="Arial" pitchFamily="34" charset="0"/>
              <a:buChar char="•"/>
            </a:pPr>
            <a:r>
              <a:rPr lang="en-US" dirty="0"/>
              <a:t>Glands are flask shaped and open into hair follicle </a:t>
            </a:r>
          </a:p>
          <a:p>
            <a:pPr>
              <a:buFont typeface="Arial" pitchFamily="34" charset="0"/>
              <a:buChar char="•"/>
            </a:pPr>
            <a:r>
              <a:rPr lang="en-US" dirty="0"/>
              <a:t>Sebum is a natural moisturizer meant to prevent skin from drying out</a:t>
            </a:r>
          </a:p>
          <a:p>
            <a:pPr lvl="1">
              <a:buFont typeface="Wingdings" pitchFamily="2" charset="2"/>
              <a:buChar char="ü"/>
            </a:pPr>
            <a:r>
              <a:rPr lang="en-US" dirty="0"/>
              <a:t>Yet we spend huge amounts of money on cleansers designed to remove it and then even more on creams to replace it!!! (i.e., lanolin)</a:t>
            </a:r>
          </a:p>
        </p:txBody>
      </p:sp>
      <p:sp>
        <p:nvSpPr>
          <p:cNvPr id="6" name="TextBox 5"/>
          <p:cNvSpPr txBox="1"/>
          <p:nvPr/>
        </p:nvSpPr>
        <p:spPr>
          <a:xfrm>
            <a:off x="5257800" y="2209800"/>
            <a:ext cx="2743200" cy="369332"/>
          </a:xfrm>
          <a:prstGeom prst="rect">
            <a:avLst/>
          </a:prstGeom>
          <a:noFill/>
        </p:spPr>
        <p:txBody>
          <a:bodyPr wrap="square" rtlCol="0">
            <a:spAutoFit/>
          </a:bodyPr>
          <a:lstStyle/>
          <a:p>
            <a:r>
              <a:rPr lang="en-US" u="sng" dirty="0" err="1"/>
              <a:t>Ceruminous</a:t>
            </a:r>
            <a:r>
              <a:rPr lang="en-US" u="sng" dirty="0"/>
              <a:t> glands:</a:t>
            </a:r>
          </a:p>
        </p:txBody>
      </p:sp>
      <p:sp>
        <p:nvSpPr>
          <p:cNvPr id="7" name="TextBox 6"/>
          <p:cNvSpPr txBox="1"/>
          <p:nvPr/>
        </p:nvSpPr>
        <p:spPr>
          <a:xfrm>
            <a:off x="5105400" y="2590800"/>
            <a:ext cx="4114800" cy="2308324"/>
          </a:xfrm>
          <a:prstGeom prst="rect">
            <a:avLst/>
          </a:prstGeom>
          <a:noFill/>
        </p:spPr>
        <p:txBody>
          <a:bodyPr wrap="square" rtlCol="0">
            <a:spAutoFit/>
          </a:bodyPr>
          <a:lstStyle/>
          <a:p>
            <a:pPr>
              <a:buFont typeface="Arial" pitchFamily="34" charset="0"/>
              <a:buChar char="•"/>
            </a:pPr>
            <a:r>
              <a:rPr lang="en-US" dirty="0"/>
              <a:t>Ducts open directly to skin surface</a:t>
            </a:r>
          </a:p>
          <a:p>
            <a:pPr>
              <a:buFont typeface="Arial" pitchFamily="34" charset="0"/>
              <a:buChar char="•"/>
            </a:pPr>
            <a:r>
              <a:rPr lang="en-US" dirty="0"/>
              <a:t>Only found in outer ear canal</a:t>
            </a:r>
          </a:p>
          <a:p>
            <a:pPr>
              <a:buFont typeface="Arial" pitchFamily="34" charset="0"/>
              <a:buChar char="•"/>
            </a:pPr>
            <a:r>
              <a:rPr lang="en-US" dirty="0"/>
              <a:t>Secretion called CERUMEN mixes with sebum and dead epithelial cells to make earwax</a:t>
            </a:r>
          </a:p>
          <a:p>
            <a:pPr>
              <a:buFont typeface="Arial" pitchFamily="34" charset="0"/>
              <a:buChar char="•"/>
            </a:pPr>
            <a:r>
              <a:rPr lang="en-US" dirty="0" err="1"/>
              <a:t>Cerumen</a:t>
            </a:r>
            <a:r>
              <a:rPr lang="en-US" dirty="0"/>
              <a:t> keeps eardrum pliable, </a:t>
            </a:r>
            <a:r>
              <a:rPr lang="en-US" dirty="0" err="1"/>
              <a:t>waterprooofs</a:t>
            </a:r>
            <a:r>
              <a:rPr lang="en-US" dirty="0"/>
              <a:t> the ear canal, and inhibits bacteria growth</a:t>
            </a:r>
          </a:p>
        </p:txBody>
      </p:sp>
      <p:pic>
        <p:nvPicPr>
          <p:cNvPr id="10" name="Picture 9" descr="f6-10d_cutaneous_glands_c.jpg"/>
          <p:cNvPicPr>
            <a:picLocks noChangeAspect="1"/>
          </p:cNvPicPr>
          <p:nvPr/>
        </p:nvPicPr>
        <p:blipFill>
          <a:blip r:embed="rId2" cstate="print"/>
          <a:stretch>
            <a:fillRect/>
          </a:stretch>
        </p:blipFill>
        <p:spPr>
          <a:xfrm>
            <a:off x="685800" y="2747963"/>
            <a:ext cx="4114800" cy="3729037"/>
          </a:xfrm>
          <a:prstGeom prst="rect">
            <a:avLst/>
          </a:prstGeom>
        </p:spPr>
      </p:pic>
      <p:sp>
        <p:nvSpPr>
          <p:cNvPr id="11" name="TextBox 10"/>
          <p:cNvSpPr txBox="1"/>
          <p:nvPr/>
        </p:nvSpPr>
        <p:spPr>
          <a:xfrm>
            <a:off x="4191000" y="6183868"/>
            <a:ext cx="1754006" cy="369332"/>
          </a:xfrm>
          <a:prstGeom prst="rect">
            <a:avLst/>
          </a:prstGeom>
          <a:noFill/>
        </p:spPr>
        <p:txBody>
          <a:bodyPr wrap="none" rtlCol="0">
            <a:spAutoFit/>
          </a:bodyPr>
          <a:lstStyle/>
          <a:p>
            <a:r>
              <a:rPr lang="en-US" dirty="0"/>
              <a:t>Sebaceous gland</a:t>
            </a:r>
          </a:p>
        </p:txBody>
      </p:sp>
      <p:cxnSp>
        <p:nvCxnSpPr>
          <p:cNvPr id="13" name="Straight Arrow Connector 12"/>
          <p:cNvCxnSpPr/>
          <p:nvPr/>
        </p:nvCxnSpPr>
        <p:spPr>
          <a:xfrm rot="10800000">
            <a:off x="2362200" y="4724400"/>
            <a:ext cx="1828800" cy="16002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0" y="6019800"/>
            <a:ext cx="1598515" cy="369332"/>
          </a:xfrm>
          <a:prstGeom prst="rect">
            <a:avLst/>
          </a:prstGeom>
          <a:noFill/>
        </p:spPr>
        <p:txBody>
          <a:bodyPr wrap="none" rtlCol="0">
            <a:spAutoFit/>
          </a:bodyPr>
          <a:lstStyle/>
          <a:p>
            <a:r>
              <a:rPr lang="en-US" dirty="0" err="1"/>
              <a:t>Apocrine</a:t>
            </a:r>
            <a:r>
              <a:rPr lang="en-US" dirty="0"/>
              <a:t> gland</a:t>
            </a:r>
          </a:p>
        </p:txBody>
      </p:sp>
      <p:cxnSp>
        <p:nvCxnSpPr>
          <p:cNvPr id="16" name="Straight Arrow Connector 15"/>
          <p:cNvCxnSpPr/>
          <p:nvPr/>
        </p:nvCxnSpPr>
        <p:spPr>
          <a:xfrm flipV="1">
            <a:off x="685800" y="5181600"/>
            <a:ext cx="838200" cy="7620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486400" y="5410200"/>
            <a:ext cx="1732654" cy="369332"/>
          </a:xfrm>
          <a:prstGeom prst="rect">
            <a:avLst/>
          </a:prstGeom>
          <a:noFill/>
        </p:spPr>
        <p:txBody>
          <a:bodyPr wrap="none" rtlCol="0">
            <a:spAutoFit/>
          </a:bodyPr>
          <a:lstStyle/>
          <a:p>
            <a:r>
              <a:rPr lang="en-US" dirty="0" err="1"/>
              <a:t>Merocrine</a:t>
            </a:r>
            <a:r>
              <a:rPr lang="en-US" dirty="0"/>
              <a:t> gland</a:t>
            </a:r>
          </a:p>
        </p:txBody>
      </p:sp>
      <p:cxnSp>
        <p:nvCxnSpPr>
          <p:cNvPr id="20" name="Straight Arrow Connector 19"/>
          <p:cNvCxnSpPr/>
          <p:nvPr/>
        </p:nvCxnSpPr>
        <p:spPr>
          <a:xfrm rot="10800000">
            <a:off x="4191000" y="5029200"/>
            <a:ext cx="1143000" cy="5334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85125" y="0"/>
            <a:ext cx="2653675" cy="369332"/>
          </a:xfrm>
          <a:prstGeom prst="rect">
            <a:avLst/>
          </a:prstGeom>
          <a:noFill/>
        </p:spPr>
        <p:txBody>
          <a:bodyPr wrap="none" rtlCol="0">
            <a:spAutoFit/>
          </a:bodyPr>
          <a:lstStyle/>
          <a:p>
            <a:r>
              <a:rPr lang="en-US" dirty="0" err="1"/>
              <a:t>Cutaneous</a:t>
            </a:r>
            <a:r>
              <a:rPr lang="en-US" dirty="0"/>
              <a:t> gland histology</a:t>
            </a:r>
          </a:p>
        </p:txBody>
      </p:sp>
      <p:pic>
        <p:nvPicPr>
          <p:cNvPr id="3" name="Picture 2" descr="f6-10_cutaneous_glands_cb.jpg"/>
          <p:cNvPicPr>
            <a:picLocks noChangeAspect="1"/>
          </p:cNvPicPr>
          <p:nvPr/>
        </p:nvPicPr>
        <p:blipFill>
          <a:blip r:embed="rId2" cstate="print"/>
          <a:stretch>
            <a:fillRect/>
          </a:stretch>
        </p:blipFill>
        <p:spPr>
          <a:xfrm>
            <a:off x="0" y="2132456"/>
            <a:ext cx="6019800" cy="4725543"/>
          </a:xfrm>
          <a:prstGeom prst="rect">
            <a:avLst/>
          </a:prstGeom>
        </p:spPr>
      </p:pic>
      <p:sp>
        <p:nvSpPr>
          <p:cNvPr id="5" name="TextBox 4"/>
          <p:cNvSpPr txBox="1"/>
          <p:nvPr/>
        </p:nvSpPr>
        <p:spPr>
          <a:xfrm>
            <a:off x="1066800" y="685800"/>
            <a:ext cx="5878917" cy="1477328"/>
          </a:xfrm>
          <a:prstGeom prst="rect">
            <a:avLst/>
          </a:prstGeom>
          <a:noFill/>
        </p:spPr>
        <p:txBody>
          <a:bodyPr wrap="none" rtlCol="0">
            <a:spAutoFit/>
          </a:bodyPr>
          <a:lstStyle/>
          <a:p>
            <a:pPr marL="342900" indent="-342900">
              <a:buFont typeface="+mj-lt"/>
              <a:buAutoNum type="arabicPeriod"/>
            </a:pPr>
            <a:r>
              <a:rPr lang="en-US" dirty="0"/>
              <a:t>Sebaceous and </a:t>
            </a:r>
            <a:r>
              <a:rPr lang="en-US" dirty="0" err="1"/>
              <a:t>apocrine</a:t>
            </a:r>
            <a:r>
              <a:rPr lang="en-US" dirty="0"/>
              <a:t> glands open into the hair follicle</a:t>
            </a:r>
          </a:p>
          <a:p>
            <a:pPr marL="800100" lvl="1" indent="-342900">
              <a:buFont typeface="Arial" pitchFamily="34" charset="0"/>
              <a:buChar char="•"/>
            </a:pPr>
            <a:r>
              <a:rPr lang="en-US" dirty="0"/>
              <a:t>Sebaceous glands are large and flask-shaped</a:t>
            </a:r>
          </a:p>
          <a:p>
            <a:pPr marL="800100" lvl="1" indent="-342900">
              <a:buFont typeface="Arial" pitchFamily="34" charset="0"/>
              <a:buChar char="•"/>
            </a:pPr>
            <a:r>
              <a:rPr lang="en-US" dirty="0" err="1"/>
              <a:t>Apocrine</a:t>
            </a:r>
            <a:r>
              <a:rPr lang="en-US" dirty="0"/>
              <a:t> glands are simple coiled glands</a:t>
            </a:r>
          </a:p>
          <a:p>
            <a:pPr marL="342900" indent="-342900">
              <a:buFont typeface="+mj-lt"/>
              <a:buAutoNum type="arabicPeriod"/>
            </a:pPr>
            <a:r>
              <a:rPr lang="en-US" dirty="0" err="1"/>
              <a:t>Merocrine</a:t>
            </a:r>
            <a:r>
              <a:rPr lang="en-US" dirty="0"/>
              <a:t> glands open directly onto the skin</a:t>
            </a:r>
          </a:p>
          <a:p>
            <a:pPr marL="800100" lvl="1" indent="-342900">
              <a:buFont typeface="Arial" pitchFamily="34" charset="0"/>
              <a:buChar char="•"/>
            </a:pPr>
            <a:r>
              <a:rPr lang="en-US" dirty="0" err="1"/>
              <a:t>Merocrine</a:t>
            </a:r>
            <a:r>
              <a:rPr lang="en-US" dirty="0"/>
              <a:t> glands are simple coiled</a:t>
            </a:r>
          </a:p>
        </p:txBody>
      </p:sp>
      <p:sp>
        <p:nvSpPr>
          <p:cNvPr id="6" name="TextBox 5"/>
          <p:cNvSpPr txBox="1"/>
          <p:nvPr/>
        </p:nvSpPr>
        <p:spPr>
          <a:xfrm>
            <a:off x="6248400" y="3276600"/>
            <a:ext cx="2590800" cy="1754326"/>
          </a:xfrm>
          <a:prstGeom prst="rect">
            <a:avLst/>
          </a:prstGeom>
          <a:noFill/>
          <a:ln>
            <a:solidFill>
              <a:schemeClr val="accent1"/>
            </a:solidFill>
          </a:ln>
        </p:spPr>
        <p:txBody>
          <a:bodyPr wrap="square" rtlCol="0">
            <a:spAutoFit/>
          </a:bodyPr>
          <a:lstStyle/>
          <a:p>
            <a:r>
              <a:rPr lang="en-US" dirty="0"/>
              <a:t>When a coiled tubular structure is sectioned for histology, you will see a cluster of hollow circles and ovals where the gland was cut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ata\Saladin 5th Edition\Ch. 6\sal25693_06_11d.jpg"/>
          <p:cNvPicPr>
            <a:picLocks noChangeAspect="1" noChangeArrowheads="1"/>
          </p:cNvPicPr>
          <p:nvPr/>
        </p:nvPicPr>
        <p:blipFill>
          <a:blip r:embed="rId2" cstate="print"/>
          <a:srcRect/>
          <a:stretch>
            <a:fillRect/>
          </a:stretch>
        </p:blipFill>
        <p:spPr bwMode="auto">
          <a:xfrm>
            <a:off x="4114800" y="1219200"/>
            <a:ext cx="4574241" cy="4486275"/>
          </a:xfrm>
          <a:prstGeom prst="rect">
            <a:avLst/>
          </a:prstGeom>
          <a:noFill/>
        </p:spPr>
      </p:pic>
      <p:pic>
        <p:nvPicPr>
          <p:cNvPr id="1027" name="Picture 3" descr="D:\Data\Saladin 5th Edition\Ch. 6\sal25693_06_11c.jpg"/>
          <p:cNvPicPr>
            <a:picLocks noChangeAspect="1" noChangeArrowheads="1"/>
          </p:cNvPicPr>
          <p:nvPr/>
        </p:nvPicPr>
        <p:blipFill>
          <a:blip r:embed="rId3" cstate="print"/>
          <a:srcRect/>
          <a:stretch>
            <a:fillRect/>
          </a:stretch>
        </p:blipFill>
        <p:spPr bwMode="auto">
          <a:xfrm>
            <a:off x="533400" y="762000"/>
            <a:ext cx="2971800" cy="5642625"/>
          </a:xfrm>
          <a:prstGeom prst="rect">
            <a:avLst/>
          </a:prstGeom>
          <a:noFill/>
        </p:spPr>
      </p:pic>
    </p:spTree>
    <p:extLst>
      <p:ext uri="{BB962C8B-B14F-4D97-AF65-F5344CB8AC3E}">
        <p14:creationId xmlns:p14="http://schemas.microsoft.com/office/powerpoint/2010/main" val="22524059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32000" y="254000"/>
            <a:ext cx="5080000" cy="6350000"/>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6067" y="1130530"/>
            <a:ext cx="7112000" cy="4818380"/>
          </a:xfrm>
          <a:prstGeom prst="rect">
            <a:avLst/>
          </a:prstGeom>
        </p:spPr>
      </p:pic>
      <p:sp>
        <p:nvSpPr>
          <p:cNvPr id="3" name="TextBox 2"/>
          <p:cNvSpPr txBox="1"/>
          <p:nvPr/>
        </p:nvSpPr>
        <p:spPr>
          <a:xfrm>
            <a:off x="2017986" y="347901"/>
            <a:ext cx="4461040" cy="369332"/>
          </a:xfrm>
          <a:prstGeom prst="rect">
            <a:avLst/>
          </a:prstGeom>
          <a:noFill/>
        </p:spPr>
        <p:txBody>
          <a:bodyPr wrap="none" rtlCol="0">
            <a:spAutoFit/>
          </a:bodyPr>
          <a:lstStyle/>
          <a:p>
            <a:r>
              <a:rPr lang="en-US" b="1" dirty="0">
                <a:solidFill>
                  <a:srgbClr val="FF0000"/>
                </a:solidFill>
              </a:rPr>
              <a:t>Thin Skin – Similar to what WE will see in lab</a:t>
            </a:r>
          </a:p>
        </p:txBody>
      </p:sp>
    </p:spTree>
    <p:extLst>
      <p:ext uri="{BB962C8B-B14F-4D97-AF65-F5344CB8AC3E}">
        <p14:creationId xmlns:p14="http://schemas.microsoft.com/office/powerpoint/2010/main" val="18976730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5631"/>
            <a:ext cx="4876800" cy="6054772"/>
          </a:xfrm>
          <a:prstGeom prst="rect">
            <a:avLst/>
          </a:prstGeom>
        </p:spPr>
      </p:pic>
      <p:pic>
        <p:nvPicPr>
          <p:cNvPr id="3" name="Picture 2"/>
          <p:cNvPicPr>
            <a:picLocks noChangeAspect="1"/>
          </p:cNvPicPr>
          <p:nvPr/>
        </p:nvPicPr>
        <p:blipFill>
          <a:blip r:embed="rId3"/>
          <a:stretch>
            <a:fillRect/>
          </a:stretch>
        </p:blipFill>
        <p:spPr>
          <a:xfrm>
            <a:off x="4495800" y="2692400"/>
            <a:ext cx="4648200" cy="4165600"/>
          </a:xfrm>
          <a:prstGeom prst="rect">
            <a:avLst/>
          </a:prstGeom>
        </p:spPr>
      </p:pic>
    </p:spTree>
    <p:extLst>
      <p:ext uri="{BB962C8B-B14F-4D97-AF65-F5344CB8AC3E}">
        <p14:creationId xmlns:p14="http://schemas.microsoft.com/office/powerpoint/2010/main" val="34789023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064000" y="508000"/>
            <a:ext cx="5080000" cy="6350000"/>
          </a:xfrm>
          <a:prstGeom prst="rect">
            <a:avLst/>
          </a:prstGeom>
        </p:spPr>
      </p:pic>
      <p:pic>
        <p:nvPicPr>
          <p:cNvPr id="2" name="Picture 1"/>
          <p:cNvPicPr>
            <a:picLocks noChangeAspect="1"/>
          </p:cNvPicPr>
          <p:nvPr/>
        </p:nvPicPr>
        <p:blipFill>
          <a:blip r:embed="rId3"/>
          <a:stretch>
            <a:fillRect/>
          </a:stretch>
        </p:blipFill>
        <p:spPr>
          <a:xfrm>
            <a:off x="152400" y="29308"/>
            <a:ext cx="5018532" cy="3289300"/>
          </a:xfrm>
          <a:prstGeom prst="rect">
            <a:avLst/>
          </a:prstGeom>
        </p:spPr>
      </p:pic>
    </p:spTree>
    <p:extLst>
      <p:ext uri="{BB962C8B-B14F-4D97-AF65-F5344CB8AC3E}">
        <p14:creationId xmlns:p14="http://schemas.microsoft.com/office/powerpoint/2010/main" val="2699179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75692" t="24231" b="27692"/>
          <a:stretch>
            <a:fillRect/>
          </a:stretch>
        </p:blipFill>
        <p:spPr bwMode="auto">
          <a:xfrm>
            <a:off x="6481520" y="4182491"/>
            <a:ext cx="2418628" cy="1913509"/>
          </a:xfrm>
          <a:prstGeom prst="rect">
            <a:avLst/>
          </a:prstGeom>
          <a:noFill/>
          <a:ln w="9525">
            <a:noFill/>
            <a:miter lim="800000"/>
            <a:headEnd/>
            <a:tailEnd/>
          </a:ln>
          <a:effectLst/>
        </p:spPr>
      </p:pic>
      <p:sp>
        <p:nvSpPr>
          <p:cNvPr id="3" name="TextBox 2"/>
          <p:cNvSpPr txBox="1"/>
          <p:nvPr/>
        </p:nvSpPr>
        <p:spPr>
          <a:xfrm>
            <a:off x="2971800" y="381000"/>
            <a:ext cx="3266407" cy="369332"/>
          </a:xfrm>
          <a:prstGeom prst="rect">
            <a:avLst/>
          </a:prstGeom>
          <a:noFill/>
        </p:spPr>
        <p:txBody>
          <a:bodyPr wrap="none" rtlCol="0">
            <a:spAutoFit/>
          </a:bodyPr>
          <a:lstStyle/>
          <a:p>
            <a:r>
              <a:rPr lang="en-US" dirty="0"/>
              <a:t>Classification of epithelial tissues</a:t>
            </a:r>
          </a:p>
        </p:txBody>
      </p:sp>
      <p:pic>
        <p:nvPicPr>
          <p:cNvPr id="4" name="Picture 3" descr="f5-03_cell_shapes_and_e_c.jpg"/>
          <p:cNvPicPr>
            <a:picLocks noChangeAspect="1"/>
          </p:cNvPicPr>
          <p:nvPr/>
        </p:nvPicPr>
        <p:blipFill>
          <a:blip r:embed="rId3" cstate="print"/>
          <a:srcRect t="54404"/>
          <a:stretch>
            <a:fillRect/>
          </a:stretch>
        </p:blipFill>
        <p:spPr>
          <a:xfrm>
            <a:off x="228600" y="838200"/>
            <a:ext cx="8686864" cy="1911078"/>
          </a:xfrm>
          <a:prstGeom prst="rect">
            <a:avLst/>
          </a:prstGeom>
        </p:spPr>
      </p:pic>
      <p:sp>
        <p:nvSpPr>
          <p:cNvPr id="5" name="TextBox 4"/>
          <p:cNvSpPr txBox="1"/>
          <p:nvPr/>
        </p:nvSpPr>
        <p:spPr>
          <a:xfrm>
            <a:off x="228600" y="2743200"/>
            <a:ext cx="6324600" cy="3693319"/>
          </a:xfrm>
          <a:prstGeom prst="rect">
            <a:avLst/>
          </a:prstGeom>
          <a:noFill/>
        </p:spPr>
        <p:txBody>
          <a:bodyPr wrap="square" rtlCol="0">
            <a:spAutoFit/>
          </a:bodyPr>
          <a:lstStyle/>
          <a:p>
            <a:pPr marL="342900" indent="-342900">
              <a:buFont typeface="+mj-lt"/>
              <a:buAutoNum type="arabicPeriod"/>
            </a:pPr>
            <a:r>
              <a:rPr lang="en-US" dirty="0"/>
              <a:t>Simple – have a single layer of cells</a:t>
            </a:r>
          </a:p>
          <a:p>
            <a:pPr marL="342900" indent="-342900">
              <a:buFont typeface="+mj-lt"/>
              <a:buAutoNum type="arabicPeriod"/>
            </a:pPr>
            <a:endParaRPr lang="en-US" dirty="0"/>
          </a:p>
          <a:p>
            <a:pPr marL="342900" indent="-342900">
              <a:buFont typeface="+mj-lt"/>
              <a:buAutoNum type="arabicPeriod"/>
            </a:pPr>
            <a:r>
              <a:rPr lang="en-US" dirty="0"/>
              <a:t>Pseudostratified columnar – all cells are bound to the basement membrane but not all cells reach the exposed surface. </a:t>
            </a:r>
          </a:p>
          <a:p>
            <a:pPr marL="342900" indent="-342900">
              <a:buFont typeface="+mj-lt"/>
              <a:buAutoNum type="arabicPeriod"/>
            </a:pPr>
            <a:endParaRPr lang="en-US" dirty="0"/>
          </a:p>
          <a:p>
            <a:pPr marL="342900" indent="-342900">
              <a:buFont typeface="+mj-lt"/>
              <a:buAutoNum type="arabicPeriod"/>
            </a:pPr>
            <a:r>
              <a:rPr lang="en-US" dirty="0"/>
              <a:t>Stratified – Tissue contains a few to many layers of cells on top of each other</a:t>
            </a:r>
          </a:p>
          <a:p>
            <a:pPr marL="800100" lvl="1" indent="-342900">
              <a:buFont typeface="Arial" pitchFamily="34" charset="0"/>
              <a:buChar char="•"/>
            </a:pPr>
            <a:r>
              <a:rPr lang="en-US" dirty="0"/>
              <a:t> Only bottom layer are bound to basement membrane</a:t>
            </a:r>
          </a:p>
          <a:p>
            <a:pPr marL="800100" lvl="1" indent="-342900">
              <a:buFont typeface="Arial" pitchFamily="34" charset="0"/>
              <a:buChar char="•"/>
            </a:pPr>
            <a:r>
              <a:rPr lang="en-US" dirty="0"/>
              <a:t>Upper layers have cells bound to other cells</a:t>
            </a:r>
          </a:p>
          <a:p>
            <a:pPr marL="800100" lvl="1" indent="-342900">
              <a:buFont typeface="Arial" pitchFamily="34" charset="0"/>
              <a:buChar char="•"/>
            </a:pPr>
            <a:endParaRPr lang="en-US" dirty="0"/>
          </a:p>
          <a:p>
            <a:pPr marL="342900" indent="-342900">
              <a:buFont typeface="+mj-lt"/>
              <a:buAutoNum type="arabicPeriod"/>
            </a:pPr>
            <a:r>
              <a:rPr lang="en-US" dirty="0"/>
              <a:t>Transitional – Specialized type of epithelia found in organs that stretch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62452" y="2495062"/>
            <a:ext cx="5781548" cy="4343400"/>
          </a:xfrm>
          <a:prstGeom prst="rect">
            <a:avLst/>
          </a:prstGeom>
        </p:spPr>
      </p:pic>
      <p:pic>
        <p:nvPicPr>
          <p:cNvPr id="3" name="Picture 2"/>
          <p:cNvPicPr>
            <a:picLocks noChangeAspect="1"/>
          </p:cNvPicPr>
          <p:nvPr/>
        </p:nvPicPr>
        <p:blipFill>
          <a:blip r:embed="rId3"/>
          <a:stretch>
            <a:fillRect/>
          </a:stretch>
        </p:blipFill>
        <p:spPr>
          <a:xfrm>
            <a:off x="0" y="0"/>
            <a:ext cx="5562600" cy="4171950"/>
          </a:xfrm>
          <a:prstGeom prst="rect">
            <a:avLst/>
          </a:prstGeom>
        </p:spPr>
      </p:pic>
    </p:spTree>
    <p:extLst>
      <p:ext uri="{BB962C8B-B14F-4D97-AF65-F5344CB8AC3E}">
        <p14:creationId xmlns:p14="http://schemas.microsoft.com/office/powerpoint/2010/main" val="16236017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69" y="0"/>
            <a:ext cx="5715000" cy="4292600"/>
          </a:xfrm>
          <a:prstGeom prst="rect">
            <a:avLst/>
          </a:prstGeom>
        </p:spPr>
      </p:pic>
    </p:spTree>
    <p:extLst>
      <p:ext uri="{BB962C8B-B14F-4D97-AF65-F5344CB8AC3E}">
        <p14:creationId xmlns:p14="http://schemas.microsoft.com/office/powerpoint/2010/main" val="5921534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0400" y="87868"/>
            <a:ext cx="2097947" cy="369332"/>
          </a:xfrm>
          <a:prstGeom prst="rect">
            <a:avLst/>
          </a:prstGeom>
          <a:noFill/>
        </p:spPr>
        <p:txBody>
          <a:bodyPr wrap="none" rtlCol="0">
            <a:spAutoFit/>
          </a:bodyPr>
          <a:lstStyle/>
          <a:p>
            <a:r>
              <a:rPr lang="en-US" dirty="0"/>
              <a:t>Skin disorders-Burns</a:t>
            </a:r>
          </a:p>
        </p:txBody>
      </p:sp>
      <p:sp>
        <p:nvSpPr>
          <p:cNvPr id="4" name="TextBox 3"/>
          <p:cNvSpPr txBox="1"/>
          <p:nvPr/>
        </p:nvSpPr>
        <p:spPr>
          <a:xfrm>
            <a:off x="0" y="457200"/>
            <a:ext cx="9144000" cy="1200329"/>
          </a:xfrm>
          <a:prstGeom prst="rect">
            <a:avLst/>
          </a:prstGeom>
          <a:noFill/>
        </p:spPr>
        <p:txBody>
          <a:bodyPr wrap="square" rtlCol="0">
            <a:spAutoFit/>
          </a:bodyPr>
          <a:lstStyle/>
          <a:p>
            <a:pPr>
              <a:buFont typeface="Arial" pitchFamily="34" charset="0"/>
              <a:buChar char="•"/>
            </a:pPr>
            <a:r>
              <a:rPr lang="en-US" dirty="0"/>
              <a:t>In addition to exposure to extreme heat, fire, and boiling water; burns can also be caused by strong acids and bases, ionizing radiation, and electricity</a:t>
            </a:r>
          </a:p>
          <a:p>
            <a:pPr>
              <a:buFont typeface="Arial" pitchFamily="34" charset="0"/>
              <a:buChar char="•"/>
            </a:pPr>
            <a:r>
              <a:rPr lang="en-US" dirty="0"/>
              <a:t>Burns are classified (1</a:t>
            </a:r>
            <a:r>
              <a:rPr lang="en-US" baseline="30000" dirty="0"/>
              <a:t>st</a:t>
            </a:r>
            <a:r>
              <a:rPr lang="en-US" dirty="0"/>
              <a:t> degree, 2</a:t>
            </a:r>
            <a:r>
              <a:rPr lang="en-US" baseline="30000" dirty="0"/>
              <a:t>nd</a:t>
            </a:r>
            <a:r>
              <a:rPr lang="en-US" dirty="0"/>
              <a:t> degree, 3</a:t>
            </a:r>
            <a:r>
              <a:rPr lang="en-US" baseline="30000" dirty="0"/>
              <a:t>rd</a:t>
            </a:r>
            <a:r>
              <a:rPr lang="en-US" dirty="0"/>
              <a:t> degree) by how deep the burn damages the tissue</a:t>
            </a:r>
          </a:p>
        </p:txBody>
      </p:sp>
      <p:pic>
        <p:nvPicPr>
          <p:cNvPr id="5" name="Picture 4" descr="f6-12ca_burns_third_deg_c.jpg"/>
          <p:cNvPicPr>
            <a:picLocks noChangeAspect="1"/>
          </p:cNvPicPr>
          <p:nvPr/>
        </p:nvPicPr>
        <p:blipFill>
          <a:blip r:embed="rId2" cstate="print"/>
          <a:srcRect t="12500" b="7500"/>
          <a:stretch>
            <a:fillRect/>
          </a:stretch>
        </p:blipFill>
        <p:spPr>
          <a:xfrm>
            <a:off x="6096000" y="3124200"/>
            <a:ext cx="2225040" cy="2926080"/>
          </a:xfrm>
          <a:prstGeom prst="rect">
            <a:avLst/>
          </a:prstGeom>
        </p:spPr>
      </p:pic>
      <p:pic>
        <p:nvPicPr>
          <p:cNvPr id="6" name="Picture 5" descr="f6-12aa_burns_first_deg_c.jpg"/>
          <p:cNvPicPr>
            <a:picLocks noChangeAspect="1"/>
          </p:cNvPicPr>
          <p:nvPr/>
        </p:nvPicPr>
        <p:blipFill>
          <a:blip r:embed="rId3" cstate="print"/>
          <a:srcRect t="12500" b="7500"/>
          <a:stretch>
            <a:fillRect/>
          </a:stretch>
        </p:blipFill>
        <p:spPr>
          <a:xfrm>
            <a:off x="457200" y="3124200"/>
            <a:ext cx="2273808" cy="2926080"/>
          </a:xfrm>
          <a:prstGeom prst="rect">
            <a:avLst/>
          </a:prstGeom>
        </p:spPr>
      </p:pic>
      <p:pic>
        <p:nvPicPr>
          <p:cNvPr id="7" name="Picture 6" descr="f6-12ba_burns_second_de_c.jpg"/>
          <p:cNvPicPr>
            <a:picLocks noChangeAspect="1"/>
          </p:cNvPicPr>
          <p:nvPr/>
        </p:nvPicPr>
        <p:blipFill>
          <a:blip r:embed="rId4" cstate="print"/>
          <a:srcRect t="12500" b="7500"/>
          <a:stretch>
            <a:fillRect/>
          </a:stretch>
        </p:blipFill>
        <p:spPr>
          <a:xfrm>
            <a:off x="3352800" y="3124200"/>
            <a:ext cx="2267712" cy="2926080"/>
          </a:xfrm>
          <a:prstGeom prst="rect">
            <a:avLst/>
          </a:prstGeom>
        </p:spPr>
      </p:pic>
      <p:sp>
        <p:nvSpPr>
          <p:cNvPr id="9" name="TextBox 8"/>
          <p:cNvSpPr txBox="1"/>
          <p:nvPr/>
        </p:nvSpPr>
        <p:spPr>
          <a:xfrm>
            <a:off x="0" y="1828800"/>
            <a:ext cx="2971800" cy="1323439"/>
          </a:xfrm>
          <a:prstGeom prst="rect">
            <a:avLst/>
          </a:prstGeom>
          <a:noFill/>
        </p:spPr>
        <p:txBody>
          <a:bodyPr wrap="square" rtlCol="0">
            <a:spAutoFit/>
          </a:bodyPr>
          <a:lstStyle/>
          <a:p>
            <a:pPr algn="ctr"/>
            <a:r>
              <a:rPr lang="en-US" sz="1600" dirty="0"/>
              <a:t>1</a:t>
            </a:r>
            <a:r>
              <a:rPr lang="en-US" sz="1600" baseline="30000" dirty="0"/>
              <a:t>st</a:t>
            </a:r>
            <a:r>
              <a:rPr lang="en-US" sz="1600" dirty="0"/>
              <a:t> degree burn:</a:t>
            </a:r>
          </a:p>
          <a:p>
            <a:pPr algn="ctr"/>
            <a:r>
              <a:rPr lang="en-US" sz="1600" dirty="0"/>
              <a:t>Damaged tissue is limited to the epidermis</a:t>
            </a:r>
          </a:p>
          <a:p>
            <a:pPr algn="ctr"/>
            <a:r>
              <a:rPr lang="en-US" sz="1600" dirty="0"/>
              <a:t>(common sunburns, water scalding, etc…)</a:t>
            </a:r>
          </a:p>
        </p:txBody>
      </p:sp>
      <p:sp>
        <p:nvSpPr>
          <p:cNvPr id="10" name="TextBox 9"/>
          <p:cNvSpPr txBox="1"/>
          <p:nvPr/>
        </p:nvSpPr>
        <p:spPr>
          <a:xfrm>
            <a:off x="3276600" y="1600200"/>
            <a:ext cx="2590800" cy="1569660"/>
          </a:xfrm>
          <a:prstGeom prst="rect">
            <a:avLst/>
          </a:prstGeom>
          <a:noFill/>
        </p:spPr>
        <p:txBody>
          <a:bodyPr wrap="square" rtlCol="0">
            <a:spAutoFit/>
          </a:bodyPr>
          <a:lstStyle/>
          <a:p>
            <a:pPr algn="ctr"/>
            <a:r>
              <a:rPr lang="en-US" sz="1600" dirty="0"/>
              <a:t>2</a:t>
            </a:r>
            <a:r>
              <a:rPr lang="en-US" sz="1600" baseline="30000" dirty="0"/>
              <a:t>nd</a:t>
            </a:r>
            <a:r>
              <a:rPr lang="en-US" sz="1600" dirty="0"/>
              <a:t> degree burn:</a:t>
            </a:r>
          </a:p>
          <a:p>
            <a:pPr algn="ctr"/>
            <a:r>
              <a:rPr lang="en-US" sz="1600" dirty="0"/>
              <a:t>Damage extends all the way through the epidermis and enters the dermis (blistering sunburns, touching a hot stove, etc…)</a:t>
            </a:r>
          </a:p>
        </p:txBody>
      </p:sp>
      <p:sp>
        <p:nvSpPr>
          <p:cNvPr id="11" name="TextBox 10"/>
          <p:cNvSpPr txBox="1"/>
          <p:nvPr/>
        </p:nvSpPr>
        <p:spPr>
          <a:xfrm>
            <a:off x="6248400" y="1447800"/>
            <a:ext cx="2514599" cy="1815882"/>
          </a:xfrm>
          <a:prstGeom prst="rect">
            <a:avLst/>
          </a:prstGeom>
          <a:noFill/>
        </p:spPr>
        <p:txBody>
          <a:bodyPr wrap="square" rtlCol="0">
            <a:spAutoFit/>
          </a:bodyPr>
          <a:lstStyle/>
          <a:p>
            <a:pPr algn="ctr"/>
            <a:r>
              <a:rPr lang="en-US" sz="1600" dirty="0"/>
              <a:t>3</a:t>
            </a:r>
            <a:r>
              <a:rPr lang="en-US" sz="1600" baseline="30000" dirty="0"/>
              <a:t>rd</a:t>
            </a:r>
            <a:r>
              <a:rPr lang="en-US" sz="1600" dirty="0"/>
              <a:t> degree burn: </a:t>
            </a:r>
          </a:p>
          <a:p>
            <a:pPr algn="ctr"/>
            <a:r>
              <a:rPr lang="en-US" sz="1600" dirty="0"/>
              <a:t>Damage extends through dermis and often involves damage to hypodermis. Typically requires skin grafts since entire integument in that area is destroyed</a:t>
            </a:r>
          </a:p>
        </p:txBody>
      </p:sp>
      <p:sp>
        <p:nvSpPr>
          <p:cNvPr id="12" name="TextBox 11"/>
          <p:cNvSpPr txBox="1"/>
          <p:nvPr/>
        </p:nvSpPr>
        <p:spPr>
          <a:xfrm>
            <a:off x="990600" y="6096000"/>
            <a:ext cx="7527873" cy="646331"/>
          </a:xfrm>
          <a:prstGeom prst="rect">
            <a:avLst/>
          </a:prstGeom>
          <a:noFill/>
          <a:ln>
            <a:solidFill>
              <a:srgbClr val="FF0000"/>
            </a:solidFill>
          </a:ln>
        </p:spPr>
        <p:txBody>
          <a:bodyPr wrap="square" rtlCol="0">
            <a:spAutoFit/>
          </a:bodyPr>
          <a:lstStyle/>
          <a:p>
            <a:r>
              <a:rPr lang="en-US" dirty="0"/>
              <a:t>Extensive 3</a:t>
            </a:r>
            <a:r>
              <a:rPr lang="en-US" baseline="30000" dirty="0"/>
              <a:t>rd</a:t>
            </a:r>
            <a:r>
              <a:rPr lang="en-US" dirty="0"/>
              <a:t> degree burns are often fatal if not treated immediately due to loss of body fluids and infection at burn site</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57698" y="152400"/>
            <a:ext cx="1271502" cy="369332"/>
          </a:xfrm>
          <a:prstGeom prst="rect">
            <a:avLst/>
          </a:prstGeom>
          <a:noFill/>
        </p:spPr>
        <p:txBody>
          <a:bodyPr wrap="none" rtlCol="0">
            <a:spAutoFit/>
          </a:bodyPr>
          <a:lstStyle/>
          <a:p>
            <a:r>
              <a:rPr lang="en-US" dirty="0"/>
              <a:t>Skin Cancer</a:t>
            </a:r>
          </a:p>
        </p:txBody>
      </p:sp>
      <p:sp>
        <p:nvSpPr>
          <p:cNvPr id="3" name="TextBox 2"/>
          <p:cNvSpPr txBox="1"/>
          <p:nvPr/>
        </p:nvSpPr>
        <p:spPr>
          <a:xfrm>
            <a:off x="0" y="609600"/>
            <a:ext cx="9144000" cy="1477328"/>
          </a:xfrm>
          <a:prstGeom prst="rect">
            <a:avLst/>
          </a:prstGeom>
          <a:noFill/>
        </p:spPr>
        <p:txBody>
          <a:bodyPr wrap="square" rtlCol="0">
            <a:spAutoFit/>
          </a:bodyPr>
          <a:lstStyle/>
          <a:p>
            <a:r>
              <a:rPr lang="en-US" dirty="0"/>
              <a:t>There are three main forms of skin cancer : </a:t>
            </a:r>
          </a:p>
          <a:p>
            <a:r>
              <a:rPr lang="en-US" dirty="0"/>
              <a:t>	1. Malignant Melanoma – cancer of the </a:t>
            </a:r>
            <a:r>
              <a:rPr lang="en-US" dirty="0" err="1"/>
              <a:t>melanocytes</a:t>
            </a:r>
            <a:r>
              <a:rPr lang="en-US" dirty="0"/>
              <a:t> in the stratum </a:t>
            </a:r>
            <a:r>
              <a:rPr lang="en-US" dirty="0" err="1"/>
              <a:t>basale</a:t>
            </a:r>
            <a:endParaRPr lang="en-US" dirty="0"/>
          </a:p>
          <a:p>
            <a:r>
              <a:rPr lang="en-US" dirty="0"/>
              <a:t>	2. Non-melanoma skin cancer – </a:t>
            </a:r>
          </a:p>
          <a:p>
            <a:pPr lvl="3">
              <a:buFont typeface="Wingdings" pitchFamily="2" charset="2"/>
              <a:buChar char="ü"/>
            </a:pPr>
            <a:r>
              <a:rPr lang="en-US" dirty="0"/>
              <a:t>Basal cell carcinoma: cancer of </a:t>
            </a:r>
            <a:r>
              <a:rPr lang="en-US" dirty="0" err="1"/>
              <a:t>cuboidal</a:t>
            </a:r>
            <a:r>
              <a:rPr lang="en-US" dirty="0"/>
              <a:t> cells of the stratum </a:t>
            </a:r>
            <a:r>
              <a:rPr lang="en-US" dirty="0" err="1"/>
              <a:t>basale</a:t>
            </a:r>
            <a:endParaRPr lang="en-US" dirty="0"/>
          </a:p>
          <a:p>
            <a:pPr lvl="3">
              <a:buFont typeface="Wingdings" pitchFamily="2" charset="2"/>
              <a:buChar char="ü"/>
            </a:pPr>
            <a:r>
              <a:rPr lang="en-US" dirty="0" err="1"/>
              <a:t>Squamous</a:t>
            </a:r>
            <a:r>
              <a:rPr lang="en-US" dirty="0"/>
              <a:t> cell carcinoma: cancer of the </a:t>
            </a:r>
            <a:r>
              <a:rPr lang="en-US" dirty="0" err="1"/>
              <a:t>keratinocytes</a:t>
            </a:r>
            <a:r>
              <a:rPr lang="en-US" dirty="0"/>
              <a:t> of the stratum </a:t>
            </a:r>
            <a:r>
              <a:rPr lang="en-US" dirty="0" err="1"/>
              <a:t>spinosum</a:t>
            </a:r>
            <a:endParaRPr lang="en-US" dirty="0"/>
          </a:p>
        </p:txBody>
      </p:sp>
      <p:sp>
        <p:nvSpPr>
          <p:cNvPr id="4" name="TextBox 3"/>
          <p:cNvSpPr txBox="1"/>
          <p:nvPr/>
        </p:nvSpPr>
        <p:spPr>
          <a:xfrm>
            <a:off x="152400" y="2362200"/>
            <a:ext cx="8686800" cy="1200329"/>
          </a:xfrm>
          <a:prstGeom prst="rect">
            <a:avLst/>
          </a:prstGeom>
          <a:noFill/>
        </p:spPr>
        <p:txBody>
          <a:bodyPr wrap="square" rtlCol="0">
            <a:spAutoFit/>
          </a:bodyPr>
          <a:lstStyle/>
          <a:p>
            <a:r>
              <a:rPr lang="en-US" dirty="0"/>
              <a:t>Basal cell carcinoma:  </a:t>
            </a:r>
          </a:p>
          <a:p>
            <a:pPr lvl="1">
              <a:buFont typeface="Arial" pitchFamily="34" charset="0"/>
              <a:buChar char="•"/>
            </a:pPr>
            <a:r>
              <a:rPr lang="en-US" dirty="0"/>
              <a:t>Most common form of skin cancer</a:t>
            </a:r>
          </a:p>
          <a:p>
            <a:pPr lvl="1">
              <a:buFont typeface="Arial" pitchFamily="34" charset="0"/>
              <a:buChar char="•"/>
            </a:pPr>
            <a:r>
              <a:rPr lang="en-US" dirty="0"/>
              <a:t>Extremely high survival rate since basal cell carcinoma rarely METASTACIZES (spreads to other non-skin organs) </a:t>
            </a:r>
          </a:p>
        </p:txBody>
      </p:sp>
      <p:pic>
        <p:nvPicPr>
          <p:cNvPr id="5" name="Picture 4" descr="f6-11a_skin_cancer_basa_c.jpg"/>
          <p:cNvPicPr>
            <a:picLocks noChangeAspect="1"/>
          </p:cNvPicPr>
          <p:nvPr/>
        </p:nvPicPr>
        <p:blipFill>
          <a:blip r:embed="rId2" cstate="print"/>
          <a:stretch>
            <a:fillRect/>
          </a:stretch>
        </p:blipFill>
        <p:spPr>
          <a:xfrm>
            <a:off x="76200" y="3733800"/>
            <a:ext cx="3879273" cy="2667000"/>
          </a:xfrm>
          <a:prstGeom prst="rect">
            <a:avLst/>
          </a:prstGeom>
        </p:spPr>
      </p:pic>
      <p:sp>
        <p:nvSpPr>
          <p:cNvPr id="6" name="TextBox 5"/>
          <p:cNvSpPr txBox="1"/>
          <p:nvPr/>
        </p:nvSpPr>
        <p:spPr>
          <a:xfrm>
            <a:off x="4114800" y="3505200"/>
            <a:ext cx="5029200" cy="3139321"/>
          </a:xfrm>
          <a:prstGeom prst="rect">
            <a:avLst/>
          </a:prstGeom>
          <a:noFill/>
        </p:spPr>
        <p:txBody>
          <a:bodyPr wrap="square" rtlCol="0">
            <a:spAutoFit/>
          </a:bodyPr>
          <a:lstStyle/>
          <a:p>
            <a:pPr>
              <a:buFont typeface="Arial" pitchFamily="34" charset="0"/>
              <a:buChar char="•"/>
            </a:pPr>
            <a:r>
              <a:rPr lang="en-US" dirty="0"/>
              <a:t>Like all skin cancers, fair skin, prior bad sunburns, and repeated sun exposure increase the risk of basal cell carcinoma</a:t>
            </a:r>
          </a:p>
          <a:p>
            <a:pPr>
              <a:buFont typeface="Arial" pitchFamily="34" charset="0"/>
              <a:buChar char="•"/>
            </a:pPr>
            <a:r>
              <a:rPr lang="en-US" dirty="0"/>
              <a:t>Treatment typically involves surgical removal of the cancerous tissue and/or radiation therapy in advanced cases</a:t>
            </a:r>
          </a:p>
          <a:p>
            <a:pPr>
              <a:buFont typeface="Arial" pitchFamily="34" charset="0"/>
              <a:buChar char="•"/>
            </a:pPr>
            <a:r>
              <a:rPr lang="en-US" dirty="0"/>
              <a:t>Like burns, cancers are graded on the depth of the damage (tumor), with deeper tumors being more serious</a:t>
            </a:r>
          </a:p>
          <a:p>
            <a:pPr>
              <a:buFont typeface="Arial" pitchFamily="34" charset="0"/>
              <a:buChar char="•"/>
            </a:pPr>
            <a:r>
              <a:rPr lang="en-US" dirty="0"/>
              <a:t>Often appears as a rounded, raised bump on sun-exposed skin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81000"/>
            <a:ext cx="8382000" cy="1754326"/>
          </a:xfrm>
          <a:prstGeom prst="rect">
            <a:avLst/>
          </a:prstGeom>
          <a:noFill/>
        </p:spPr>
        <p:txBody>
          <a:bodyPr wrap="square" rtlCol="0">
            <a:spAutoFit/>
          </a:bodyPr>
          <a:lstStyle/>
          <a:p>
            <a:r>
              <a:rPr lang="en-US" dirty="0" err="1"/>
              <a:t>Squamous</a:t>
            </a:r>
            <a:r>
              <a:rPr lang="en-US" dirty="0"/>
              <a:t> cell </a:t>
            </a:r>
            <a:r>
              <a:rPr lang="en-US" dirty="0" err="1"/>
              <a:t>cariconoma</a:t>
            </a:r>
            <a:r>
              <a:rPr lang="en-US" dirty="0"/>
              <a:t>:</a:t>
            </a:r>
          </a:p>
          <a:p>
            <a:pPr lvl="1">
              <a:buFont typeface="Arial" pitchFamily="34" charset="0"/>
              <a:buChar char="•"/>
            </a:pPr>
            <a:r>
              <a:rPr lang="en-US" dirty="0"/>
              <a:t>Arises from </a:t>
            </a:r>
            <a:r>
              <a:rPr lang="en-US" dirty="0" err="1"/>
              <a:t>squamous</a:t>
            </a:r>
            <a:r>
              <a:rPr lang="en-US" dirty="0"/>
              <a:t> cells in the stratum </a:t>
            </a:r>
            <a:r>
              <a:rPr lang="en-US" dirty="0" err="1"/>
              <a:t>spinosum</a:t>
            </a:r>
            <a:endParaRPr lang="en-US" dirty="0"/>
          </a:p>
          <a:p>
            <a:pPr lvl="1">
              <a:buFont typeface="Arial" pitchFamily="34" charset="0"/>
              <a:buChar char="•"/>
            </a:pPr>
            <a:r>
              <a:rPr lang="en-US" dirty="0"/>
              <a:t>Often appears on sun-exposed skin as a red, scaly ulcer</a:t>
            </a:r>
          </a:p>
          <a:p>
            <a:pPr lvl="1">
              <a:buFont typeface="Arial" pitchFamily="34" charset="0"/>
              <a:buChar char="•"/>
            </a:pPr>
            <a:r>
              <a:rPr lang="en-US" dirty="0"/>
              <a:t>Although the cosmetic damage can be extensive, this type of cancer is very curable through surgery if caught early, radiation therapy for more advanced cases</a:t>
            </a:r>
          </a:p>
          <a:p>
            <a:pPr lvl="1">
              <a:buFont typeface="Arial" pitchFamily="34" charset="0"/>
              <a:buChar char="•"/>
            </a:pPr>
            <a:r>
              <a:rPr lang="en-US" dirty="0"/>
              <a:t>Can be lethal if left unchecked due to metastasis</a:t>
            </a:r>
          </a:p>
        </p:txBody>
      </p:sp>
      <p:pic>
        <p:nvPicPr>
          <p:cNvPr id="3" name="Picture 2" descr="f6-11b_skin_cancer_squa_c.jpg"/>
          <p:cNvPicPr>
            <a:picLocks noChangeAspect="1"/>
          </p:cNvPicPr>
          <p:nvPr/>
        </p:nvPicPr>
        <p:blipFill>
          <a:blip r:embed="rId2" cstate="print"/>
          <a:stretch>
            <a:fillRect/>
          </a:stretch>
        </p:blipFill>
        <p:spPr>
          <a:xfrm>
            <a:off x="152400" y="2362200"/>
            <a:ext cx="3962400" cy="3049524"/>
          </a:xfrm>
          <a:prstGeom prst="rect">
            <a:avLst/>
          </a:prstGeom>
        </p:spPr>
      </p:pic>
      <p:sp>
        <p:nvSpPr>
          <p:cNvPr id="4" name="TextBox 3"/>
          <p:cNvSpPr txBox="1"/>
          <p:nvPr/>
        </p:nvSpPr>
        <p:spPr>
          <a:xfrm>
            <a:off x="4114800" y="2590800"/>
            <a:ext cx="5029201" cy="3416320"/>
          </a:xfrm>
          <a:prstGeom prst="rect">
            <a:avLst/>
          </a:prstGeom>
          <a:noFill/>
        </p:spPr>
        <p:txBody>
          <a:bodyPr wrap="square" rtlCol="0">
            <a:spAutoFit/>
          </a:bodyPr>
          <a:lstStyle/>
          <a:p>
            <a:pPr algn="ctr"/>
            <a:r>
              <a:rPr lang="en-US" u="sng" dirty="0"/>
              <a:t>Stats</a:t>
            </a:r>
          </a:p>
          <a:p>
            <a:pPr algn="ctr">
              <a:buFont typeface="Arial" pitchFamily="34" charset="0"/>
              <a:buChar char="•"/>
            </a:pPr>
            <a:r>
              <a:rPr lang="en-US" dirty="0"/>
              <a:t>Each year </a:t>
            </a:r>
            <a:r>
              <a:rPr lang="en-US"/>
              <a:t>approximately 3,000,000 </a:t>
            </a:r>
            <a:r>
              <a:rPr lang="en-US" dirty="0"/>
              <a:t>new cases of basal cell and squamous cell carcinoma in the U.S.</a:t>
            </a:r>
          </a:p>
          <a:p>
            <a:pPr algn="ctr">
              <a:buFont typeface="Arial" pitchFamily="34" charset="0"/>
              <a:buChar char="•"/>
            </a:pPr>
            <a:endParaRPr lang="en-US" dirty="0"/>
          </a:p>
          <a:p>
            <a:pPr algn="ctr">
              <a:buFont typeface="Arial" pitchFamily="34" charset="0"/>
              <a:buChar char="•"/>
            </a:pPr>
            <a:r>
              <a:rPr lang="en-US" dirty="0"/>
              <a:t>Of that number approximately 8,800 are lethal</a:t>
            </a:r>
          </a:p>
          <a:p>
            <a:pPr algn="ctr">
              <a:buFont typeface="Arial" pitchFamily="34" charset="0"/>
              <a:buChar char="•"/>
            </a:pPr>
            <a:endParaRPr lang="en-US" dirty="0"/>
          </a:p>
          <a:p>
            <a:pPr algn="ctr">
              <a:buFont typeface="Arial" pitchFamily="34" charset="0"/>
              <a:buChar char="•"/>
            </a:pPr>
            <a:r>
              <a:rPr lang="en-US" dirty="0"/>
              <a:t>Basal cell and squamous cell carcinomas that appear on skin where “the sun don’t shine” are usually much more dangerous since these cancers often involve genetic damage that did not involve sun exposure and often are very aggressive and metastasize quickly</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1" y="228600"/>
            <a:ext cx="8763000" cy="2585323"/>
          </a:xfrm>
          <a:prstGeom prst="rect">
            <a:avLst/>
          </a:prstGeom>
          <a:noFill/>
        </p:spPr>
        <p:txBody>
          <a:bodyPr wrap="square" rtlCol="0">
            <a:spAutoFit/>
          </a:bodyPr>
          <a:lstStyle/>
          <a:p>
            <a:r>
              <a:rPr lang="en-US" dirty="0"/>
              <a:t>Malignant Melanoma: arises from </a:t>
            </a:r>
            <a:r>
              <a:rPr lang="en-US" dirty="0" err="1"/>
              <a:t>melanocytes</a:t>
            </a:r>
            <a:r>
              <a:rPr lang="en-US" dirty="0"/>
              <a:t> in the stratum </a:t>
            </a:r>
            <a:r>
              <a:rPr lang="en-US" dirty="0" err="1"/>
              <a:t>basale</a:t>
            </a:r>
            <a:endParaRPr lang="en-US" dirty="0"/>
          </a:p>
          <a:p>
            <a:pPr lvl="1">
              <a:buFont typeface="Arial" pitchFamily="34" charset="0"/>
              <a:buChar char="•"/>
            </a:pPr>
            <a:r>
              <a:rPr lang="en-US" dirty="0"/>
              <a:t>Least common, but definitely the most lethal all skin cancers</a:t>
            </a:r>
          </a:p>
          <a:p>
            <a:pPr lvl="2">
              <a:buFont typeface="Wingdings" pitchFamily="2" charset="2"/>
              <a:buChar char="ü"/>
            </a:pPr>
            <a:r>
              <a:rPr lang="en-US" dirty="0"/>
              <a:t>It spreads quickly and is often fatal if not treated immediately</a:t>
            </a:r>
          </a:p>
          <a:p>
            <a:pPr lvl="1">
              <a:buFont typeface="Arial" pitchFamily="34" charset="0"/>
              <a:buChar char="•"/>
            </a:pPr>
            <a:r>
              <a:rPr lang="en-US" dirty="0"/>
              <a:t>Approximately </a:t>
            </a:r>
            <a:r>
              <a:rPr lang="en-US" b="1" i="1" dirty="0">
                <a:solidFill>
                  <a:srgbClr val="FF0000"/>
                </a:solidFill>
              </a:rPr>
              <a:t>87,000</a:t>
            </a:r>
            <a:r>
              <a:rPr lang="en-US" dirty="0"/>
              <a:t> new cases each year</a:t>
            </a:r>
          </a:p>
          <a:p>
            <a:pPr lvl="2">
              <a:buFont typeface="Wingdings" pitchFamily="2" charset="2"/>
              <a:buChar char="ü"/>
            </a:pPr>
            <a:r>
              <a:rPr lang="en-US" dirty="0"/>
              <a:t>Of those, about </a:t>
            </a:r>
            <a:r>
              <a:rPr lang="en-US" b="1" i="1" dirty="0">
                <a:solidFill>
                  <a:srgbClr val="FF0000"/>
                </a:solidFill>
              </a:rPr>
              <a:t>9,700 </a:t>
            </a:r>
            <a:r>
              <a:rPr lang="en-US" dirty="0"/>
              <a:t>will be lethal (~11% lethality)</a:t>
            </a:r>
          </a:p>
          <a:p>
            <a:pPr lvl="1">
              <a:buFont typeface="Arial" pitchFamily="34" charset="0"/>
              <a:buChar char="•"/>
            </a:pPr>
            <a:r>
              <a:rPr lang="en-US" dirty="0"/>
              <a:t>Melanoma typically originates in moles (NEVI), which are simply clusters of </a:t>
            </a:r>
            <a:r>
              <a:rPr lang="en-US" dirty="0" err="1"/>
              <a:t>melanocytes</a:t>
            </a:r>
            <a:endParaRPr lang="en-US" dirty="0"/>
          </a:p>
          <a:p>
            <a:pPr lvl="1">
              <a:buFont typeface="Arial" pitchFamily="34" charset="0"/>
              <a:buChar char="•"/>
            </a:pPr>
            <a:r>
              <a:rPr lang="en-US" dirty="0"/>
              <a:t>Melanoma is more common in men than women,  and is often linked to fair skin and a history of bad sunburns</a:t>
            </a:r>
          </a:p>
        </p:txBody>
      </p:sp>
      <p:pic>
        <p:nvPicPr>
          <p:cNvPr id="3" name="Picture 2" descr="f6-11c_skin_cancer_mali_c.jpg"/>
          <p:cNvPicPr>
            <a:picLocks noChangeAspect="1"/>
          </p:cNvPicPr>
          <p:nvPr/>
        </p:nvPicPr>
        <p:blipFill>
          <a:blip r:embed="rId2" cstate="print"/>
          <a:stretch>
            <a:fillRect/>
          </a:stretch>
        </p:blipFill>
        <p:spPr>
          <a:xfrm>
            <a:off x="152400" y="2881122"/>
            <a:ext cx="3886200" cy="2681478"/>
          </a:xfrm>
          <a:prstGeom prst="rect">
            <a:avLst/>
          </a:prstGeom>
        </p:spPr>
      </p:pic>
      <p:sp>
        <p:nvSpPr>
          <p:cNvPr id="4" name="TextBox 3"/>
          <p:cNvSpPr txBox="1"/>
          <p:nvPr/>
        </p:nvSpPr>
        <p:spPr>
          <a:xfrm>
            <a:off x="4191000" y="3074075"/>
            <a:ext cx="5105400" cy="3693319"/>
          </a:xfrm>
          <a:prstGeom prst="rect">
            <a:avLst/>
          </a:prstGeom>
          <a:noFill/>
        </p:spPr>
        <p:txBody>
          <a:bodyPr wrap="square" rtlCol="0">
            <a:spAutoFit/>
          </a:bodyPr>
          <a:lstStyle/>
          <a:p>
            <a:pPr>
              <a:buFont typeface="Arial" pitchFamily="34" charset="0"/>
              <a:buChar char="•"/>
            </a:pPr>
            <a:r>
              <a:rPr lang="en-US" dirty="0"/>
              <a:t>Treatment options are pretty limited:	</a:t>
            </a:r>
          </a:p>
          <a:p>
            <a:pPr lvl="1">
              <a:buFont typeface="Wingdings" pitchFamily="2" charset="2"/>
              <a:buChar char="ü"/>
            </a:pPr>
            <a:r>
              <a:rPr lang="en-US" dirty="0"/>
              <a:t>VERY curable through radical surgery if the melanoma is caught early </a:t>
            </a:r>
          </a:p>
          <a:p>
            <a:pPr lvl="1">
              <a:buFont typeface="Wingdings" pitchFamily="2" charset="2"/>
              <a:buChar char="ü"/>
            </a:pPr>
            <a:r>
              <a:rPr lang="en-US" dirty="0"/>
              <a:t>Typically incurable if the melanoma has spread since these type of cancer cells do not respond well to chemotherapy and radiation therapy</a:t>
            </a:r>
          </a:p>
          <a:p>
            <a:pPr lvl="1">
              <a:buFont typeface="Wingdings" pitchFamily="2" charset="2"/>
              <a:buChar char="ü"/>
            </a:pPr>
            <a:endParaRPr lang="en-US" dirty="0"/>
          </a:p>
          <a:p>
            <a:pPr>
              <a:buFont typeface="Arial" pitchFamily="34" charset="0"/>
              <a:buChar char="•"/>
            </a:pPr>
            <a:r>
              <a:rPr lang="en-US" dirty="0"/>
              <a:t>Prognosis is related to location of melanoma:</a:t>
            </a:r>
          </a:p>
          <a:p>
            <a:pPr lvl="1">
              <a:buFont typeface="Wingdings" pitchFamily="2" charset="2"/>
              <a:buChar char="ü"/>
            </a:pPr>
            <a:r>
              <a:rPr lang="en-US" dirty="0"/>
              <a:t>Locations close to lymph nodes have poor prognosis (back, head, neck, groin, etc…) since metastasis is more common than in places like the hand or foot</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304800"/>
            <a:ext cx="6876819" cy="369332"/>
          </a:xfrm>
          <a:prstGeom prst="rect">
            <a:avLst/>
          </a:prstGeom>
          <a:noFill/>
        </p:spPr>
        <p:txBody>
          <a:bodyPr wrap="none" rtlCol="0">
            <a:spAutoFit/>
          </a:bodyPr>
          <a:lstStyle/>
          <a:p>
            <a:r>
              <a:rPr lang="en-US" dirty="0"/>
              <a:t>Some of the (potentially) most important things you’ll learn in this class</a:t>
            </a:r>
          </a:p>
        </p:txBody>
      </p:sp>
      <p:sp>
        <p:nvSpPr>
          <p:cNvPr id="3" name="TextBox 2"/>
          <p:cNvSpPr txBox="1"/>
          <p:nvPr/>
        </p:nvSpPr>
        <p:spPr>
          <a:xfrm>
            <a:off x="228600" y="914400"/>
            <a:ext cx="8631274" cy="369332"/>
          </a:xfrm>
          <a:prstGeom prst="rect">
            <a:avLst/>
          </a:prstGeom>
          <a:noFill/>
          <a:ln>
            <a:solidFill>
              <a:schemeClr val="tx2"/>
            </a:solidFill>
          </a:ln>
        </p:spPr>
        <p:txBody>
          <a:bodyPr wrap="none" rtlCol="0">
            <a:spAutoFit/>
          </a:bodyPr>
          <a:lstStyle/>
          <a:p>
            <a:r>
              <a:rPr lang="en-US" dirty="0">
                <a:solidFill>
                  <a:schemeClr val="tx2"/>
                </a:solidFill>
              </a:rPr>
              <a:t>Although very dangerous, malignant melanoma is EXTREMELY curable if it is caught early!!!</a:t>
            </a:r>
          </a:p>
        </p:txBody>
      </p:sp>
      <p:pic>
        <p:nvPicPr>
          <p:cNvPr id="1026" name="Picture 2"/>
          <p:cNvPicPr>
            <a:picLocks noChangeAspect="1" noChangeArrowheads="1"/>
          </p:cNvPicPr>
          <p:nvPr/>
        </p:nvPicPr>
        <p:blipFill>
          <a:blip r:embed="rId2" cstate="print"/>
          <a:srcRect/>
          <a:stretch>
            <a:fillRect/>
          </a:stretch>
        </p:blipFill>
        <p:spPr bwMode="auto">
          <a:xfrm>
            <a:off x="152400" y="1295400"/>
            <a:ext cx="4208834" cy="3352800"/>
          </a:xfrm>
          <a:prstGeom prst="rect">
            <a:avLst/>
          </a:prstGeom>
          <a:noFill/>
          <a:ln w="9525">
            <a:noFill/>
            <a:miter lim="800000"/>
            <a:headEnd/>
            <a:tailEnd/>
          </a:ln>
          <a:effectLst/>
        </p:spPr>
      </p:pic>
      <p:pic>
        <p:nvPicPr>
          <p:cNvPr id="1029" name="Picture 5"/>
          <p:cNvPicPr>
            <a:picLocks noChangeAspect="1" noChangeArrowheads="1"/>
          </p:cNvPicPr>
          <p:nvPr/>
        </p:nvPicPr>
        <p:blipFill>
          <a:blip r:embed="rId3" cstate="print"/>
          <a:srcRect/>
          <a:stretch>
            <a:fillRect/>
          </a:stretch>
        </p:blipFill>
        <p:spPr bwMode="auto">
          <a:xfrm>
            <a:off x="5353050" y="4607615"/>
            <a:ext cx="3333750" cy="2174185"/>
          </a:xfrm>
          <a:prstGeom prst="rect">
            <a:avLst/>
          </a:prstGeom>
          <a:noFill/>
          <a:ln w="9525">
            <a:noFill/>
            <a:miter lim="800000"/>
            <a:headEnd/>
            <a:tailEnd/>
          </a:ln>
          <a:effectLst/>
        </p:spPr>
      </p:pic>
      <p:pic>
        <p:nvPicPr>
          <p:cNvPr id="1030" name="Picture 6"/>
          <p:cNvPicPr>
            <a:picLocks noChangeAspect="1" noChangeArrowheads="1"/>
          </p:cNvPicPr>
          <p:nvPr/>
        </p:nvPicPr>
        <p:blipFill>
          <a:blip r:embed="rId4" cstate="print"/>
          <a:srcRect/>
          <a:stretch>
            <a:fillRect/>
          </a:stretch>
        </p:blipFill>
        <p:spPr bwMode="auto">
          <a:xfrm>
            <a:off x="5376998" y="3048000"/>
            <a:ext cx="3276600" cy="2136913"/>
          </a:xfrm>
          <a:prstGeom prst="rect">
            <a:avLst/>
          </a:prstGeom>
          <a:noFill/>
          <a:ln w="9525">
            <a:noFill/>
            <a:miter lim="800000"/>
            <a:headEnd/>
            <a:tailEnd/>
          </a:ln>
          <a:effectLst/>
        </p:spPr>
      </p:pic>
      <p:sp>
        <p:nvSpPr>
          <p:cNvPr id="7" name="TextBox 6"/>
          <p:cNvSpPr txBox="1"/>
          <p:nvPr/>
        </p:nvSpPr>
        <p:spPr>
          <a:xfrm>
            <a:off x="4419600" y="1752600"/>
            <a:ext cx="4572001" cy="1477328"/>
          </a:xfrm>
          <a:prstGeom prst="rect">
            <a:avLst/>
          </a:prstGeom>
          <a:noFill/>
        </p:spPr>
        <p:txBody>
          <a:bodyPr wrap="square" rtlCol="0">
            <a:spAutoFit/>
          </a:bodyPr>
          <a:lstStyle/>
          <a:p>
            <a:r>
              <a:rPr lang="en-US" dirty="0"/>
              <a:t>In a wide excision surgery the epidermis, dermis, and hypodermis are removed in a 2 cm radius around the melanoma. The dermis and hypodermis are then removed from an additional 2-3 cm and then sewn up.</a:t>
            </a:r>
          </a:p>
        </p:txBody>
      </p:sp>
      <p:sp>
        <p:nvSpPr>
          <p:cNvPr id="9" name="TextBox 8"/>
          <p:cNvSpPr txBox="1"/>
          <p:nvPr/>
        </p:nvSpPr>
        <p:spPr>
          <a:xfrm>
            <a:off x="381000" y="4953000"/>
            <a:ext cx="3048720" cy="369332"/>
          </a:xfrm>
          <a:prstGeom prst="rect">
            <a:avLst/>
          </a:prstGeom>
          <a:noFill/>
        </p:spPr>
        <p:txBody>
          <a:bodyPr wrap="none" rtlCol="0">
            <a:spAutoFit/>
          </a:bodyPr>
          <a:lstStyle/>
          <a:p>
            <a:r>
              <a:rPr lang="en-US" u="sng" dirty="0"/>
              <a:t>ABCDs of melanoma detection</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Preview"/>
          <p:cNvPicPr>
            <a:picLocks noChangeAspect="1" noChangeArrowheads="1"/>
          </p:cNvPicPr>
          <p:nvPr/>
        </p:nvPicPr>
        <p:blipFill>
          <a:blip r:embed="rId2" cstate="print"/>
          <a:srcRect/>
          <a:stretch>
            <a:fillRect/>
          </a:stretch>
        </p:blipFill>
        <p:spPr bwMode="auto">
          <a:xfrm>
            <a:off x="5181600" y="2667000"/>
            <a:ext cx="3646550" cy="3921022"/>
          </a:xfrm>
          <a:prstGeom prst="rect">
            <a:avLst/>
          </a:prstGeom>
          <a:noFill/>
        </p:spPr>
      </p:pic>
      <p:sp>
        <p:nvSpPr>
          <p:cNvPr id="5" name="TextBox 4"/>
          <p:cNvSpPr txBox="1"/>
          <p:nvPr/>
        </p:nvSpPr>
        <p:spPr>
          <a:xfrm>
            <a:off x="2438400" y="685800"/>
            <a:ext cx="3829190" cy="707886"/>
          </a:xfrm>
          <a:prstGeom prst="rect">
            <a:avLst/>
          </a:prstGeom>
          <a:noFill/>
        </p:spPr>
        <p:txBody>
          <a:bodyPr wrap="none" rtlCol="0">
            <a:spAutoFit/>
          </a:bodyPr>
          <a:lstStyle/>
          <a:p>
            <a:pPr algn="ctr"/>
            <a:r>
              <a:rPr lang="en-US" sz="2000" dirty="0">
                <a:solidFill>
                  <a:schemeClr val="tx2"/>
                </a:solidFill>
              </a:rPr>
              <a:t>Bio 211- Anatomy and Physiology I </a:t>
            </a:r>
          </a:p>
          <a:p>
            <a:pPr algn="ctr"/>
            <a:endParaRPr lang="en-US" sz="2000" dirty="0">
              <a:solidFill>
                <a:schemeClr val="tx2"/>
              </a:solidFill>
            </a:endParaRPr>
          </a:p>
        </p:txBody>
      </p:sp>
      <p:sp>
        <p:nvSpPr>
          <p:cNvPr id="6" name="TextBox 5"/>
          <p:cNvSpPr txBox="1"/>
          <p:nvPr/>
        </p:nvSpPr>
        <p:spPr>
          <a:xfrm>
            <a:off x="533400" y="2438400"/>
            <a:ext cx="2781402" cy="1477328"/>
          </a:xfrm>
          <a:prstGeom prst="rect">
            <a:avLst/>
          </a:prstGeom>
          <a:noFill/>
        </p:spPr>
        <p:txBody>
          <a:bodyPr wrap="none" rtlCol="0">
            <a:spAutoFit/>
          </a:bodyPr>
          <a:lstStyle/>
          <a:p>
            <a:r>
              <a:rPr lang="en-US" u="sng" dirty="0"/>
              <a:t>Today’s topics</a:t>
            </a:r>
          </a:p>
          <a:p>
            <a:r>
              <a:rPr lang="en-US" dirty="0"/>
              <a:t> </a:t>
            </a:r>
          </a:p>
          <a:p>
            <a:pPr>
              <a:buFont typeface="Arial" pitchFamily="34" charset="0"/>
              <a:buChar char="•"/>
            </a:pPr>
            <a:r>
              <a:rPr lang="en-US" dirty="0" err="1"/>
              <a:t>Integumentary</a:t>
            </a:r>
            <a:r>
              <a:rPr lang="en-US" dirty="0"/>
              <a:t> system </a:t>
            </a:r>
          </a:p>
          <a:p>
            <a:pPr marL="800100" lvl="1" indent="-342900">
              <a:buFont typeface="Wingdings" pitchFamily="2" charset="2"/>
              <a:buChar char="ü"/>
            </a:pPr>
            <a:r>
              <a:rPr lang="en-US" dirty="0"/>
              <a:t>Damage and repair</a:t>
            </a:r>
          </a:p>
          <a:p>
            <a:pPr lvl="1"/>
            <a:endParaRPr lang="en-US"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7000" y="304800"/>
            <a:ext cx="3632213" cy="369332"/>
          </a:xfrm>
          <a:prstGeom prst="rect">
            <a:avLst/>
          </a:prstGeom>
          <a:noFill/>
        </p:spPr>
        <p:txBody>
          <a:bodyPr wrap="none" rtlCol="0">
            <a:spAutoFit/>
          </a:bodyPr>
          <a:lstStyle/>
          <a:p>
            <a:r>
              <a:rPr lang="en-US" dirty="0"/>
              <a:t>Repairing damage to the integument</a:t>
            </a:r>
          </a:p>
        </p:txBody>
      </p:sp>
      <p:sp>
        <p:nvSpPr>
          <p:cNvPr id="3" name="TextBox 2"/>
          <p:cNvSpPr txBox="1"/>
          <p:nvPr/>
        </p:nvSpPr>
        <p:spPr>
          <a:xfrm>
            <a:off x="457200" y="1371600"/>
            <a:ext cx="8153400" cy="1200329"/>
          </a:xfrm>
          <a:prstGeom prst="rect">
            <a:avLst/>
          </a:prstGeom>
          <a:noFill/>
        </p:spPr>
        <p:txBody>
          <a:bodyPr wrap="square" rtlCol="0">
            <a:spAutoFit/>
          </a:bodyPr>
          <a:lstStyle/>
          <a:p>
            <a:r>
              <a:rPr lang="en-US" dirty="0"/>
              <a:t>Since the skin plays such an important protective role in our bodies, any damage to it must be quickly repaired</a:t>
            </a:r>
          </a:p>
          <a:p>
            <a:pPr lvl="1">
              <a:buFont typeface="Arial" pitchFamily="34" charset="0"/>
              <a:buChar char="•"/>
            </a:pPr>
            <a:r>
              <a:rPr lang="en-US" dirty="0"/>
              <a:t>Protection from bacteria, viruses, dirt, some chemicals</a:t>
            </a:r>
          </a:p>
          <a:p>
            <a:pPr lvl="1">
              <a:buFont typeface="Arial" pitchFamily="34" charset="0"/>
              <a:buChar char="•"/>
            </a:pPr>
            <a:r>
              <a:rPr lang="en-US" dirty="0"/>
              <a:t>Keratinized epithelia prevents water loss</a:t>
            </a:r>
          </a:p>
        </p:txBody>
      </p:sp>
      <p:sp>
        <p:nvSpPr>
          <p:cNvPr id="4" name="TextBox 3"/>
          <p:cNvSpPr txBox="1"/>
          <p:nvPr/>
        </p:nvSpPr>
        <p:spPr>
          <a:xfrm>
            <a:off x="381000" y="3352800"/>
            <a:ext cx="8763000" cy="2862322"/>
          </a:xfrm>
          <a:prstGeom prst="rect">
            <a:avLst/>
          </a:prstGeom>
          <a:noFill/>
        </p:spPr>
        <p:txBody>
          <a:bodyPr wrap="square" rtlCol="0">
            <a:spAutoFit/>
          </a:bodyPr>
          <a:lstStyle/>
          <a:p>
            <a:r>
              <a:rPr lang="en-US" dirty="0"/>
              <a:t>Type of wound healing depends on extent of damage</a:t>
            </a:r>
          </a:p>
          <a:p>
            <a:pPr marL="800100" lvl="1" indent="-342900">
              <a:buFont typeface="+mj-lt"/>
              <a:buAutoNum type="arabicPeriod"/>
            </a:pPr>
            <a:r>
              <a:rPr lang="en-US" dirty="0"/>
              <a:t>Regeneration – involves replacement of damaged cells with the SAME type of cells</a:t>
            </a:r>
          </a:p>
          <a:p>
            <a:pPr marL="1257300" lvl="2" indent="-342900">
              <a:buFont typeface="Arial" pitchFamily="34" charset="0"/>
              <a:buChar char="•"/>
            </a:pPr>
            <a:r>
              <a:rPr lang="en-US" dirty="0"/>
              <a:t>Typically seen in VERY superficial scrapes and cuts</a:t>
            </a:r>
          </a:p>
          <a:p>
            <a:pPr marL="1257300" lvl="2" indent="-342900">
              <a:buFont typeface="Arial" pitchFamily="34" charset="0"/>
              <a:buChar char="•"/>
            </a:pPr>
            <a:r>
              <a:rPr lang="en-US" dirty="0"/>
              <a:t>Damaged cells (i.e., </a:t>
            </a:r>
            <a:r>
              <a:rPr lang="en-US" dirty="0" err="1"/>
              <a:t>keratinocytes</a:t>
            </a:r>
            <a:r>
              <a:rPr lang="en-US" dirty="0"/>
              <a:t>) are replaced through proliferation of pre-existing cells</a:t>
            </a:r>
          </a:p>
          <a:p>
            <a:pPr marL="800100" lvl="1" indent="-342900">
              <a:buFont typeface="+mj-lt"/>
              <a:buAutoNum type="arabicPeriod"/>
            </a:pPr>
            <a:r>
              <a:rPr lang="en-US" dirty="0"/>
              <a:t>Fibrosis/Repair – involves formation of a clot, scab, and eventually replacing damaged tissue with scar tissue</a:t>
            </a:r>
          </a:p>
          <a:p>
            <a:pPr marL="1257300" lvl="2" indent="-342900">
              <a:buFont typeface="Arial" pitchFamily="34" charset="0"/>
              <a:buChar char="•"/>
            </a:pPr>
            <a:r>
              <a:rPr lang="en-US" dirty="0"/>
              <a:t>Typical in most deep cuts and scrapes</a:t>
            </a:r>
          </a:p>
          <a:p>
            <a:pPr marL="1257300" lvl="2" indent="-342900">
              <a:buFont typeface="Arial" pitchFamily="34" charset="0"/>
              <a:buChar char="•"/>
            </a:pPr>
            <a:r>
              <a:rPr lang="en-US" dirty="0"/>
              <a:t>Need to repair not only epidermis, but also connective tissue, blood vessels of dermis!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5-33_stages_in_the_hea_c.jpg"/>
          <p:cNvPicPr>
            <a:picLocks noChangeAspect="1"/>
          </p:cNvPicPr>
          <p:nvPr/>
        </p:nvPicPr>
        <p:blipFill>
          <a:blip r:embed="rId2" cstate="print"/>
          <a:srcRect l="3378" t="5000" r="3378" b="42500"/>
          <a:stretch>
            <a:fillRect/>
          </a:stretch>
        </p:blipFill>
        <p:spPr>
          <a:xfrm>
            <a:off x="0" y="2590800"/>
            <a:ext cx="5715000" cy="4267200"/>
          </a:xfrm>
          <a:prstGeom prst="rect">
            <a:avLst/>
          </a:prstGeom>
        </p:spPr>
      </p:pic>
      <p:sp>
        <p:nvSpPr>
          <p:cNvPr id="3" name="TextBox 2"/>
          <p:cNvSpPr txBox="1"/>
          <p:nvPr/>
        </p:nvSpPr>
        <p:spPr>
          <a:xfrm>
            <a:off x="2971800" y="152400"/>
            <a:ext cx="3685111" cy="369332"/>
          </a:xfrm>
          <a:prstGeom prst="rect">
            <a:avLst/>
          </a:prstGeom>
          <a:noFill/>
        </p:spPr>
        <p:txBody>
          <a:bodyPr wrap="none" rtlCol="0">
            <a:spAutoFit/>
          </a:bodyPr>
          <a:lstStyle/>
          <a:p>
            <a:r>
              <a:rPr lang="en-US" dirty="0"/>
              <a:t>Repairing damage to the integument </a:t>
            </a:r>
          </a:p>
        </p:txBody>
      </p:sp>
      <p:sp>
        <p:nvSpPr>
          <p:cNvPr id="4" name="TextBox 3"/>
          <p:cNvSpPr txBox="1"/>
          <p:nvPr/>
        </p:nvSpPr>
        <p:spPr>
          <a:xfrm>
            <a:off x="457200" y="762000"/>
            <a:ext cx="8001000" cy="1400383"/>
          </a:xfrm>
          <a:prstGeom prst="rect">
            <a:avLst/>
          </a:prstGeom>
          <a:noFill/>
        </p:spPr>
        <p:txBody>
          <a:bodyPr wrap="square" rtlCol="0">
            <a:spAutoFit/>
          </a:bodyPr>
          <a:lstStyle/>
          <a:p>
            <a:pPr>
              <a:buFont typeface="Arial" pitchFamily="34" charset="0"/>
              <a:buChar char="•"/>
            </a:pPr>
            <a:r>
              <a:rPr lang="en-US" sz="1700" dirty="0"/>
              <a:t>Immediately after a deep cut, blood from severed vessels enters into the wound</a:t>
            </a:r>
          </a:p>
          <a:p>
            <a:pPr lvl="1">
              <a:buFont typeface="Wingdings" pitchFamily="2" charset="2"/>
              <a:buChar char="ü"/>
            </a:pPr>
            <a:r>
              <a:rPr lang="en-US" sz="1700" dirty="0"/>
              <a:t>Blood vessels become “leaky” allowing leukocytes, antibodies, clotting factors and proteins to enter the wound</a:t>
            </a:r>
          </a:p>
          <a:p>
            <a:pPr lvl="1">
              <a:buFont typeface="Wingdings" pitchFamily="2" charset="2"/>
              <a:buChar char="ü"/>
            </a:pPr>
            <a:r>
              <a:rPr lang="en-US" sz="1700" dirty="0"/>
              <a:t>Blood protein called FIBRIN polymerizes and forms meshwork that creates a clot</a:t>
            </a:r>
          </a:p>
          <a:p>
            <a:pPr lvl="1">
              <a:buFont typeface="Wingdings" pitchFamily="2" charset="2"/>
              <a:buChar char="ü"/>
            </a:pPr>
            <a:r>
              <a:rPr lang="en-US" sz="1700" dirty="0"/>
              <a:t>A scab is just the dried part of the blood clot on the surface of the skin</a:t>
            </a:r>
          </a:p>
        </p:txBody>
      </p:sp>
      <p:sp>
        <p:nvSpPr>
          <p:cNvPr id="5" name="TextBox 4"/>
          <p:cNvSpPr txBox="1"/>
          <p:nvPr/>
        </p:nvSpPr>
        <p:spPr>
          <a:xfrm>
            <a:off x="5715000" y="3124200"/>
            <a:ext cx="3352801" cy="1400383"/>
          </a:xfrm>
          <a:prstGeom prst="rect">
            <a:avLst/>
          </a:prstGeom>
          <a:noFill/>
        </p:spPr>
        <p:txBody>
          <a:bodyPr wrap="square" rtlCol="0">
            <a:spAutoFit/>
          </a:bodyPr>
          <a:lstStyle/>
          <a:p>
            <a:pPr>
              <a:buFont typeface="Arial" pitchFamily="34" charset="0"/>
              <a:buChar char="•"/>
            </a:pPr>
            <a:r>
              <a:rPr lang="en-US" sz="1700" dirty="0"/>
              <a:t>The formation of a blood clot is very important since it:</a:t>
            </a:r>
          </a:p>
          <a:p>
            <a:pPr marL="800100" lvl="1" indent="-342900">
              <a:buFont typeface="+mj-lt"/>
              <a:buAutoNum type="arabicPeriod"/>
            </a:pPr>
            <a:r>
              <a:rPr lang="en-US" sz="1700" dirty="0"/>
              <a:t>Helps stop bleeding</a:t>
            </a:r>
          </a:p>
          <a:p>
            <a:pPr marL="800100" lvl="1" indent="-342900">
              <a:buFont typeface="+mj-lt"/>
              <a:buAutoNum type="arabicPeriod"/>
            </a:pPr>
            <a:r>
              <a:rPr lang="en-US" sz="1700" dirty="0"/>
              <a:t>Protects the open wound from bacteria, dirt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0600" y="990600"/>
            <a:ext cx="7391400" cy="5543550"/>
          </a:xfrm>
          <a:prstGeom prst="rect">
            <a:avLst/>
          </a:prstGeom>
        </p:spPr>
      </p:pic>
      <p:sp>
        <p:nvSpPr>
          <p:cNvPr id="3" name="TextBox 2"/>
          <p:cNvSpPr txBox="1"/>
          <p:nvPr/>
        </p:nvSpPr>
        <p:spPr>
          <a:xfrm>
            <a:off x="2667000" y="76200"/>
            <a:ext cx="4320864" cy="461665"/>
          </a:xfrm>
          <a:prstGeom prst="rect">
            <a:avLst/>
          </a:prstGeom>
          <a:noFill/>
        </p:spPr>
        <p:txBody>
          <a:bodyPr wrap="none" rtlCol="0">
            <a:spAutoFit/>
          </a:bodyPr>
          <a:lstStyle/>
          <a:p>
            <a:r>
              <a:rPr lang="en-US" sz="2400" dirty="0">
                <a:solidFill>
                  <a:srgbClr val="0000FF"/>
                </a:solidFill>
              </a:rPr>
              <a:t>SIMPLE SQUAMOUS EPITHELIUM</a:t>
            </a:r>
          </a:p>
        </p:txBody>
      </p:sp>
    </p:spTree>
    <p:extLst>
      <p:ext uri="{BB962C8B-B14F-4D97-AF65-F5344CB8AC3E}">
        <p14:creationId xmlns:p14="http://schemas.microsoft.com/office/powerpoint/2010/main" val="102570011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5-33_stages_in_the_hea_c.jpg"/>
          <p:cNvPicPr>
            <a:picLocks noChangeAspect="1"/>
          </p:cNvPicPr>
          <p:nvPr/>
        </p:nvPicPr>
        <p:blipFill>
          <a:blip r:embed="rId2" cstate="print"/>
          <a:srcRect l="3378" t="60000" r="3378"/>
          <a:stretch>
            <a:fillRect/>
          </a:stretch>
        </p:blipFill>
        <p:spPr>
          <a:xfrm>
            <a:off x="0" y="2667000"/>
            <a:ext cx="5715000" cy="3733800"/>
          </a:xfrm>
          <a:prstGeom prst="rect">
            <a:avLst/>
          </a:prstGeom>
        </p:spPr>
      </p:pic>
      <p:sp>
        <p:nvSpPr>
          <p:cNvPr id="3" name="TextBox 2"/>
          <p:cNvSpPr txBox="1"/>
          <p:nvPr/>
        </p:nvSpPr>
        <p:spPr>
          <a:xfrm>
            <a:off x="2971800" y="152400"/>
            <a:ext cx="3685111" cy="369332"/>
          </a:xfrm>
          <a:prstGeom prst="rect">
            <a:avLst/>
          </a:prstGeom>
          <a:noFill/>
        </p:spPr>
        <p:txBody>
          <a:bodyPr wrap="none" rtlCol="0">
            <a:spAutoFit/>
          </a:bodyPr>
          <a:lstStyle/>
          <a:p>
            <a:r>
              <a:rPr lang="en-US" dirty="0"/>
              <a:t>Repairing damage to the integument </a:t>
            </a:r>
          </a:p>
        </p:txBody>
      </p:sp>
      <p:sp>
        <p:nvSpPr>
          <p:cNvPr id="4" name="TextBox 3"/>
          <p:cNvSpPr txBox="1"/>
          <p:nvPr/>
        </p:nvSpPr>
        <p:spPr>
          <a:xfrm>
            <a:off x="886001" y="685800"/>
            <a:ext cx="8105599" cy="1661993"/>
          </a:xfrm>
          <a:prstGeom prst="rect">
            <a:avLst/>
          </a:prstGeom>
          <a:noFill/>
        </p:spPr>
        <p:txBody>
          <a:bodyPr wrap="square" rtlCol="0">
            <a:spAutoFit/>
          </a:bodyPr>
          <a:lstStyle/>
          <a:p>
            <a:pPr>
              <a:buFont typeface="Arial" pitchFamily="34" charset="0"/>
              <a:buChar char="•"/>
            </a:pPr>
            <a:r>
              <a:rPr lang="en-US" sz="1700" dirty="0"/>
              <a:t>Before the epidermis can be fixed, the damage to the dermis must be repaired</a:t>
            </a:r>
          </a:p>
          <a:p>
            <a:pPr lvl="1">
              <a:buFont typeface="Wingdings" pitchFamily="2" charset="2"/>
              <a:buChar char="ü"/>
            </a:pPr>
            <a:r>
              <a:rPr lang="en-US" sz="1700" dirty="0"/>
              <a:t>Blood vessels grow and repair connections</a:t>
            </a:r>
          </a:p>
          <a:p>
            <a:pPr lvl="1">
              <a:buFont typeface="Wingdings" pitchFamily="2" charset="2"/>
              <a:buChar char="ü"/>
            </a:pPr>
            <a:r>
              <a:rPr lang="en-US" sz="1700" dirty="0"/>
              <a:t>Macrophages enter and remove damaged tissue and blood clot</a:t>
            </a:r>
          </a:p>
          <a:p>
            <a:pPr lvl="1">
              <a:buFont typeface="Wingdings" pitchFamily="2" charset="2"/>
              <a:buChar char="ü"/>
            </a:pPr>
            <a:r>
              <a:rPr lang="en-US" sz="1700" dirty="0"/>
              <a:t>Fibroblasts synthesize new collagen to repair connective tissue in dermis</a:t>
            </a:r>
          </a:p>
          <a:p>
            <a:pPr>
              <a:buFont typeface="Arial" pitchFamily="34" charset="0"/>
              <a:buChar char="•"/>
            </a:pPr>
            <a:r>
              <a:rPr lang="en-US" sz="1700" dirty="0"/>
              <a:t>New collagen is laid down by fibroblasts quickly and is more dense and less flexible than original tissue (SCAR TISSUE)</a:t>
            </a:r>
          </a:p>
        </p:txBody>
      </p:sp>
      <p:sp>
        <p:nvSpPr>
          <p:cNvPr id="5" name="TextBox 4"/>
          <p:cNvSpPr txBox="1"/>
          <p:nvPr/>
        </p:nvSpPr>
        <p:spPr>
          <a:xfrm>
            <a:off x="5791200" y="2819400"/>
            <a:ext cx="3352801" cy="1661993"/>
          </a:xfrm>
          <a:prstGeom prst="rect">
            <a:avLst/>
          </a:prstGeom>
          <a:noFill/>
        </p:spPr>
        <p:txBody>
          <a:bodyPr wrap="square" rtlCol="0">
            <a:spAutoFit/>
          </a:bodyPr>
          <a:lstStyle/>
          <a:p>
            <a:pPr>
              <a:buFont typeface="Arial" pitchFamily="34" charset="0"/>
              <a:buChar char="•"/>
            </a:pPr>
            <a:r>
              <a:rPr lang="en-US" sz="1700" dirty="0"/>
              <a:t>Once repair to the dermis is started, epithelial cells proliferate and help repair the epidermis</a:t>
            </a:r>
          </a:p>
          <a:p>
            <a:pPr lvl="1">
              <a:buFont typeface="Wingdings" pitchFamily="2" charset="2"/>
              <a:buChar char="ü"/>
            </a:pPr>
            <a:r>
              <a:rPr lang="en-US" sz="1700" dirty="0"/>
              <a:t>This phase is called REMODELING and can take many weeks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54531</TotalTime>
  <Words>5622</Words>
  <Application>Microsoft Macintosh PowerPoint</Application>
  <PresentationFormat>On-screen Show (4:3)</PresentationFormat>
  <Paragraphs>667</Paragraphs>
  <Slides>90</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90</vt:i4>
      </vt:variant>
    </vt:vector>
  </HeadingPairs>
  <TitlesOfParts>
    <vt:vector size="95" baseType="lpstr">
      <vt:lpstr>Arial</vt:lpstr>
      <vt:lpstr>Calibri</vt:lpstr>
      <vt:lpstr>Courier New</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WSU</dc:creator>
  <cp:lastModifiedBy>Garbrecht, Mark</cp:lastModifiedBy>
  <cp:revision>112</cp:revision>
  <dcterms:created xsi:type="dcterms:W3CDTF">2013-02-10T00:53:35Z</dcterms:created>
  <dcterms:modified xsi:type="dcterms:W3CDTF">2019-05-17T15:42:32Z</dcterms:modified>
</cp:coreProperties>
</file>