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78" r:id="rId5"/>
    <p:sldId id="273" r:id="rId6"/>
    <p:sldId id="271" r:id="rId7"/>
    <p:sldId id="275" r:id="rId8"/>
    <p:sldId id="260" r:id="rId9"/>
    <p:sldId id="261" r:id="rId10"/>
    <p:sldId id="277" r:id="rId11"/>
    <p:sldId id="276" r:id="rId12"/>
    <p:sldId id="263" r:id="rId13"/>
    <p:sldId id="264" r:id="rId14"/>
    <p:sldId id="265" r:id="rId15"/>
    <p:sldId id="266" r:id="rId16"/>
    <p:sldId id="269" r:id="rId17"/>
    <p:sldId id="267" r:id="rId18"/>
    <p:sldId id="270" r:id="rId19"/>
    <p:sldId id="272"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6"/>
    <p:restoredTop sz="94246"/>
  </p:normalViewPr>
  <p:slideViewPr>
    <p:cSldViewPr>
      <p:cViewPr varScale="1">
        <p:scale>
          <a:sx n="104" d="100"/>
          <a:sy n="104" d="100"/>
        </p:scale>
        <p:origin x="1832" y="2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05055B9-5E42-4D4B-AB78-C3133A4DD424}" type="datetimeFigureOut">
              <a:rPr lang="en-US" smtClean="0"/>
              <a:pPr/>
              <a:t>6/4/19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467FA-435B-491B-B8D9-01A71EE249A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5055B9-5E42-4D4B-AB78-C3133A4DD424}" type="datetimeFigureOut">
              <a:rPr lang="en-US" smtClean="0"/>
              <a:pPr/>
              <a:t>6/4/19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467FA-435B-491B-B8D9-01A71EE249A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5055B9-5E42-4D4B-AB78-C3133A4DD424}" type="datetimeFigureOut">
              <a:rPr lang="en-US" smtClean="0"/>
              <a:pPr/>
              <a:t>6/4/19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467FA-435B-491B-B8D9-01A71EE249A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5055B9-5E42-4D4B-AB78-C3133A4DD424}" type="datetimeFigureOut">
              <a:rPr lang="en-US" smtClean="0"/>
              <a:pPr/>
              <a:t>6/4/19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467FA-435B-491B-B8D9-01A71EE249A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5055B9-5E42-4D4B-AB78-C3133A4DD424}" type="datetimeFigureOut">
              <a:rPr lang="en-US" smtClean="0"/>
              <a:pPr/>
              <a:t>6/4/19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467FA-435B-491B-B8D9-01A71EE249A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5055B9-5E42-4D4B-AB78-C3133A4DD424}" type="datetimeFigureOut">
              <a:rPr lang="en-US" smtClean="0"/>
              <a:pPr/>
              <a:t>6/4/19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F467FA-435B-491B-B8D9-01A71EE249A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5055B9-5E42-4D4B-AB78-C3133A4DD424}" type="datetimeFigureOut">
              <a:rPr lang="en-US" smtClean="0"/>
              <a:pPr/>
              <a:t>6/4/19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F467FA-435B-491B-B8D9-01A71EE249A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5055B9-5E42-4D4B-AB78-C3133A4DD424}" type="datetimeFigureOut">
              <a:rPr lang="en-US" smtClean="0"/>
              <a:pPr/>
              <a:t>6/4/19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F467FA-435B-491B-B8D9-01A71EE249A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5055B9-5E42-4D4B-AB78-C3133A4DD424}" type="datetimeFigureOut">
              <a:rPr lang="en-US" smtClean="0"/>
              <a:pPr/>
              <a:t>6/4/19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F467FA-435B-491B-B8D9-01A71EE249A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5055B9-5E42-4D4B-AB78-C3133A4DD424}" type="datetimeFigureOut">
              <a:rPr lang="en-US" smtClean="0"/>
              <a:pPr/>
              <a:t>6/4/19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F467FA-435B-491B-B8D9-01A71EE249A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5055B9-5E42-4D4B-AB78-C3133A4DD424}" type="datetimeFigureOut">
              <a:rPr lang="en-US" smtClean="0"/>
              <a:pPr/>
              <a:t>6/4/19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F467FA-435B-491B-B8D9-01A71EE249A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5055B9-5E42-4D4B-AB78-C3133A4DD424}" type="datetimeFigureOut">
              <a:rPr lang="en-US" smtClean="0"/>
              <a:pPr/>
              <a:t>6/4/19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467FA-435B-491B-B8D9-01A71EE249A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Preview"/>
          <p:cNvPicPr>
            <a:picLocks noChangeAspect="1" noChangeArrowheads="1"/>
          </p:cNvPicPr>
          <p:nvPr/>
        </p:nvPicPr>
        <p:blipFill>
          <a:blip r:embed="rId2" cstate="print"/>
          <a:srcRect/>
          <a:stretch>
            <a:fillRect/>
          </a:stretch>
        </p:blipFill>
        <p:spPr bwMode="auto">
          <a:xfrm>
            <a:off x="5181600" y="2667000"/>
            <a:ext cx="3646550" cy="3921022"/>
          </a:xfrm>
          <a:prstGeom prst="rect">
            <a:avLst/>
          </a:prstGeom>
          <a:noFill/>
        </p:spPr>
      </p:pic>
      <p:sp>
        <p:nvSpPr>
          <p:cNvPr id="5" name="TextBox 4"/>
          <p:cNvSpPr txBox="1"/>
          <p:nvPr/>
        </p:nvSpPr>
        <p:spPr>
          <a:xfrm>
            <a:off x="2438113" y="685800"/>
            <a:ext cx="3829766" cy="1015663"/>
          </a:xfrm>
          <a:prstGeom prst="rect">
            <a:avLst/>
          </a:prstGeom>
          <a:noFill/>
        </p:spPr>
        <p:txBody>
          <a:bodyPr wrap="none" rtlCol="0">
            <a:spAutoFit/>
          </a:bodyPr>
          <a:lstStyle/>
          <a:p>
            <a:pPr algn="ctr"/>
            <a:r>
              <a:rPr lang="en-US" sz="2000" dirty="0">
                <a:solidFill>
                  <a:schemeClr val="tx2"/>
                </a:solidFill>
              </a:rPr>
              <a:t>Bio 211- Anatomy and Physiology I </a:t>
            </a:r>
          </a:p>
          <a:p>
            <a:pPr algn="ctr"/>
            <a:endParaRPr lang="en-US" sz="2000" dirty="0">
              <a:solidFill>
                <a:schemeClr val="tx2"/>
              </a:solidFill>
            </a:endParaRPr>
          </a:p>
          <a:p>
            <a:pPr algn="ctr"/>
            <a:endParaRPr lang="en-US" sz="2000" dirty="0">
              <a:solidFill>
                <a:schemeClr val="tx2"/>
              </a:solidFill>
            </a:endParaRPr>
          </a:p>
        </p:txBody>
      </p:sp>
      <p:sp>
        <p:nvSpPr>
          <p:cNvPr id="6" name="TextBox 5"/>
          <p:cNvSpPr txBox="1"/>
          <p:nvPr/>
        </p:nvSpPr>
        <p:spPr>
          <a:xfrm>
            <a:off x="533400" y="2438400"/>
            <a:ext cx="1482585" cy="1200329"/>
          </a:xfrm>
          <a:prstGeom prst="rect">
            <a:avLst/>
          </a:prstGeom>
          <a:noFill/>
        </p:spPr>
        <p:txBody>
          <a:bodyPr wrap="none" rtlCol="0">
            <a:spAutoFit/>
          </a:bodyPr>
          <a:lstStyle/>
          <a:p>
            <a:r>
              <a:rPr lang="en-US" u="sng" dirty="0"/>
              <a:t>Today’s topics</a:t>
            </a:r>
          </a:p>
          <a:p>
            <a:r>
              <a:rPr lang="en-US" dirty="0"/>
              <a:t> </a:t>
            </a:r>
          </a:p>
          <a:p>
            <a:pPr>
              <a:buFont typeface="Arial" pitchFamily="34" charset="0"/>
              <a:buChar char="•"/>
            </a:pPr>
            <a:r>
              <a:rPr lang="en-US" dirty="0"/>
              <a:t>Sense organs</a:t>
            </a:r>
          </a:p>
          <a:p>
            <a:pPr lvl="1"/>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317A87-C2DF-1E4D-BC67-62B870C38685}"/>
              </a:ext>
            </a:extLst>
          </p:cNvPr>
          <p:cNvSpPr txBox="1"/>
          <p:nvPr/>
        </p:nvSpPr>
        <p:spPr>
          <a:xfrm>
            <a:off x="4495800" y="76200"/>
            <a:ext cx="3224426" cy="369332"/>
          </a:xfrm>
          <a:prstGeom prst="rect">
            <a:avLst/>
          </a:prstGeom>
          <a:noFill/>
        </p:spPr>
        <p:txBody>
          <a:bodyPr wrap="square" rtlCol="0">
            <a:spAutoFit/>
          </a:bodyPr>
          <a:lstStyle/>
          <a:p>
            <a:r>
              <a:rPr lang="en-US" u="sng" dirty="0"/>
              <a:t>Generation of visual signals</a:t>
            </a:r>
          </a:p>
        </p:txBody>
      </p:sp>
      <p:sp>
        <p:nvSpPr>
          <p:cNvPr id="4" name="TextBox 3">
            <a:extLst>
              <a:ext uri="{FF2B5EF4-FFF2-40B4-BE49-F238E27FC236}">
                <a16:creationId xmlns:a16="http://schemas.microsoft.com/office/drawing/2014/main" id="{E137299C-13DF-7B4E-88A9-3E1442471624}"/>
              </a:ext>
            </a:extLst>
          </p:cNvPr>
          <p:cNvSpPr txBox="1"/>
          <p:nvPr/>
        </p:nvSpPr>
        <p:spPr>
          <a:xfrm>
            <a:off x="3429000" y="304800"/>
            <a:ext cx="5698132" cy="3970318"/>
          </a:xfrm>
          <a:prstGeom prst="rect">
            <a:avLst/>
          </a:prstGeom>
          <a:noFill/>
        </p:spPr>
        <p:txBody>
          <a:bodyPr wrap="square" rtlCol="0">
            <a:spAutoFit/>
          </a:bodyPr>
          <a:lstStyle/>
          <a:p>
            <a:endParaRPr lang="en-US" dirty="0"/>
          </a:p>
          <a:p>
            <a:pPr>
              <a:buFont typeface="Arial" pitchFamily="34" charset="0"/>
              <a:buChar char="•"/>
            </a:pPr>
            <a:r>
              <a:rPr lang="en-US" dirty="0"/>
              <a:t>In an unstimulated photoreceptor (like in a dark room) ligand gated Na+ channels remain open due to the presence of </a:t>
            </a:r>
            <a:r>
              <a:rPr lang="en-US" b="1" u="sng" dirty="0">
                <a:solidFill>
                  <a:srgbClr val="0070C0"/>
                </a:solidFill>
              </a:rPr>
              <a:t>cGMP</a:t>
            </a:r>
            <a:r>
              <a:rPr lang="en-US" dirty="0"/>
              <a:t> (the ligand)</a:t>
            </a:r>
          </a:p>
          <a:p>
            <a:pPr>
              <a:buFont typeface="Arial" pitchFamily="34" charset="0"/>
              <a:buChar char="•"/>
            </a:pPr>
            <a:endParaRPr lang="en-US" dirty="0"/>
          </a:p>
          <a:p>
            <a:pPr>
              <a:buFont typeface="Arial" pitchFamily="34" charset="0"/>
              <a:buChar char="•"/>
            </a:pPr>
            <a:r>
              <a:rPr lang="en-US" dirty="0"/>
              <a:t>Na+ constantly flows in and then is pumped back out by Na+/K+ </a:t>
            </a:r>
            <a:r>
              <a:rPr lang="en-US" dirty="0" err="1"/>
              <a:t>ATPase</a:t>
            </a:r>
            <a:r>
              <a:rPr lang="en-US" dirty="0"/>
              <a:t> </a:t>
            </a:r>
          </a:p>
          <a:p>
            <a:pPr lvl="1">
              <a:buFont typeface="Wingdings" pitchFamily="2" charset="2"/>
              <a:buChar char="ü"/>
            </a:pPr>
            <a:r>
              <a:rPr lang="en-US" dirty="0"/>
              <a:t>Think of a bucket with holes in it being filled with water-as long as you keep adding water, water will keep leaking out</a:t>
            </a:r>
          </a:p>
          <a:p>
            <a:pPr>
              <a:buFont typeface="Arial" pitchFamily="34" charset="0"/>
              <a:buChar char="•"/>
            </a:pPr>
            <a:endParaRPr lang="en-US" dirty="0"/>
          </a:p>
          <a:p>
            <a:pPr>
              <a:buFont typeface="Arial" pitchFamily="34" charset="0"/>
              <a:buChar char="•"/>
            </a:pPr>
            <a:r>
              <a:rPr lang="en-US" dirty="0"/>
              <a:t>As long as Na+ is flowing into/out of the cell the photoreceptor will release </a:t>
            </a:r>
            <a:r>
              <a:rPr lang="en-US" b="1" dirty="0">
                <a:solidFill>
                  <a:srgbClr val="FF0000"/>
                </a:solidFill>
              </a:rPr>
              <a:t>glutamate</a:t>
            </a:r>
            <a:r>
              <a:rPr lang="en-US" dirty="0"/>
              <a:t> (an inhibitory neurotransmitter) that INHIBITS the bipolar cell</a:t>
            </a:r>
          </a:p>
        </p:txBody>
      </p:sp>
      <p:sp>
        <p:nvSpPr>
          <p:cNvPr id="5" name="Down Arrow 4">
            <a:extLst>
              <a:ext uri="{FF2B5EF4-FFF2-40B4-BE49-F238E27FC236}">
                <a16:creationId xmlns:a16="http://schemas.microsoft.com/office/drawing/2014/main" id="{CB956180-23F6-174E-A2DA-3F354B47F240}"/>
              </a:ext>
            </a:extLst>
          </p:cNvPr>
          <p:cNvSpPr/>
          <p:nvPr/>
        </p:nvSpPr>
        <p:spPr>
          <a:xfrm>
            <a:off x="6046949" y="4916542"/>
            <a:ext cx="222202" cy="5334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64D8375-4D9D-9C4A-A32A-3912CC797795}"/>
              </a:ext>
            </a:extLst>
          </p:cNvPr>
          <p:cNvSpPr txBox="1"/>
          <p:nvPr/>
        </p:nvSpPr>
        <p:spPr>
          <a:xfrm>
            <a:off x="4391300" y="5650468"/>
            <a:ext cx="3533500" cy="369332"/>
          </a:xfrm>
          <a:prstGeom prst="rect">
            <a:avLst/>
          </a:prstGeom>
          <a:noFill/>
        </p:spPr>
        <p:txBody>
          <a:bodyPr wrap="square" rtlCol="0">
            <a:spAutoFit/>
          </a:bodyPr>
          <a:lstStyle/>
          <a:p>
            <a:r>
              <a:rPr lang="en-US" dirty="0"/>
              <a:t>No visual signals are generated</a:t>
            </a:r>
          </a:p>
        </p:txBody>
      </p:sp>
      <p:pic>
        <p:nvPicPr>
          <p:cNvPr id="7" name="Picture 6" descr="f16-38a_mechanism_of_ge_c.jpg">
            <a:extLst>
              <a:ext uri="{FF2B5EF4-FFF2-40B4-BE49-F238E27FC236}">
                <a16:creationId xmlns:a16="http://schemas.microsoft.com/office/drawing/2014/main" id="{0ED3A371-E267-3640-897B-EAF85B1831EC}"/>
              </a:ext>
            </a:extLst>
          </p:cNvPr>
          <p:cNvPicPr>
            <a:picLocks noChangeAspect="1"/>
          </p:cNvPicPr>
          <p:nvPr/>
        </p:nvPicPr>
        <p:blipFill>
          <a:blip r:embed="rId2" cstate="print"/>
          <a:srcRect l="20053" t="5000" r="20053" b="5000"/>
          <a:stretch>
            <a:fillRect/>
          </a:stretch>
        </p:blipFill>
        <p:spPr>
          <a:xfrm>
            <a:off x="304800" y="61187"/>
            <a:ext cx="2819400" cy="6796814"/>
          </a:xfrm>
          <a:prstGeom prst="rect">
            <a:avLst/>
          </a:prstGeom>
        </p:spPr>
      </p:pic>
    </p:spTree>
    <p:extLst>
      <p:ext uri="{BB962C8B-B14F-4D97-AF65-F5344CB8AC3E}">
        <p14:creationId xmlns:p14="http://schemas.microsoft.com/office/powerpoint/2010/main" val="3855971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epub-factory-cdn.mheducation.com/publish/sn_67e9/25/1080mp4/OPS/img/chapter016/sal77720_1638l.png">
            <a:extLst>
              <a:ext uri="{FF2B5EF4-FFF2-40B4-BE49-F238E27FC236}">
                <a16:creationId xmlns:a16="http://schemas.microsoft.com/office/drawing/2014/main" id="{B21C8D3B-77CB-9644-8EC6-CEF7EC099B18}"/>
              </a:ext>
            </a:extLst>
          </p:cNvPr>
          <p:cNvSpPr>
            <a:spLocks noChangeAspect="1" noChangeArrowheads="1"/>
          </p:cNvSpPr>
          <p:nvPr/>
        </p:nvSpPr>
        <p:spPr bwMode="auto">
          <a:xfrm>
            <a:off x="4419600" y="609600"/>
            <a:ext cx="2971800" cy="2971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54AA5ECD-BD3E-BB47-A465-AEEAB6CB3543}"/>
              </a:ext>
            </a:extLst>
          </p:cNvPr>
          <p:cNvPicPr>
            <a:picLocks noChangeAspect="1"/>
          </p:cNvPicPr>
          <p:nvPr/>
        </p:nvPicPr>
        <p:blipFill>
          <a:blip r:embed="rId2"/>
          <a:stretch>
            <a:fillRect/>
          </a:stretch>
        </p:blipFill>
        <p:spPr>
          <a:xfrm>
            <a:off x="152400" y="228600"/>
            <a:ext cx="5600700" cy="5486400"/>
          </a:xfrm>
          <a:prstGeom prst="rect">
            <a:avLst/>
          </a:prstGeom>
        </p:spPr>
      </p:pic>
      <p:sp>
        <p:nvSpPr>
          <p:cNvPr id="6" name="TextBox 5">
            <a:extLst>
              <a:ext uri="{FF2B5EF4-FFF2-40B4-BE49-F238E27FC236}">
                <a16:creationId xmlns:a16="http://schemas.microsoft.com/office/drawing/2014/main" id="{714A70F3-114B-EE45-8CC9-3B7581474E6A}"/>
              </a:ext>
            </a:extLst>
          </p:cNvPr>
          <p:cNvSpPr txBox="1"/>
          <p:nvPr/>
        </p:nvSpPr>
        <p:spPr>
          <a:xfrm>
            <a:off x="5791200" y="959982"/>
            <a:ext cx="3276600" cy="3693319"/>
          </a:xfrm>
          <a:prstGeom prst="rect">
            <a:avLst/>
          </a:prstGeom>
          <a:noFill/>
        </p:spPr>
        <p:txBody>
          <a:bodyPr wrap="square" rtlCol="0">
            <a:spAutoFit/>
          </a:bodyPr>
          <a:lstStyle/>
          <a:p>
            <a:pPr>
              <a:buFont typeface="Arial" pitchFamily="34" charset="0"/>
              <a:buChar char="•"/>
            </a:pPr>
            <a:r>
              <a:rPr lang="en-US" dirty="0"/>
              <a:t>Energy from a photon of light catalyzes the conversion of </a:t>
            </a:r>
            <a:r>
              <a:rPr lang="en-US" i="1" dirty="0"/>
              <a:t>cis</a:t>
            </a:r>
            <a:r>
              <a:rPr lang="en-US" dirty="0"/>
              <a:t>-retinal to </a:t>
            </a:r>
            <a:r>
              <a:rPr lang="en-US" i="1" dirty="0"/>
              <a:t>trans</a:t>
            </a:r>
            <a:r>
              <a:rPr lang="en-US" dirty="0"/>
              <a:t>-retinal</a:t>
            </a:r>
          </a:p>
          <a:p>
            <a:pPr>
              <a:buFont typeface="Arial" pitchFamily="34" charset="0"/>
              <a:buChar char="•"/>
            </a:pPr>
            <a:endParaRPr lang="en-US" dirty="0"/>
          </a:p>
          <a:p>
            <a:pPr>
              <a:buFont typeface="Arial" pitchFamily="34" charset="0"/>
              <a:buChar char="•"/>
            </a:pPr>
            <a:r>
              <a:rPr lang="en-US" i="1" dirty="0"/>
              <a:t>Trans</a:t>
            </a:r>
            <a:r>
              <a:rPr lang="en-US" dirty="0"/>
              <a:t>-retinal dissociates from opsin </a:t>
            </a:r>
          </a:p>
          <a:p>
            <a:pPr>
              <a:buFont typeface="Arial" pitchFamily="34" charset="0"/>
              <a:buChar char="•"/>
            </a:pPr>
            <a:endParaRPr lang="en-US" dirty="0"/>
          </a:p>
          <a:p>
            <a:pPr>
              <a:buFont typeface="Arial" pitchFamily="34" charset="0"/>
              <a:buChar char="•"/>
            </a:pPr>
            <a:r>
              <a:rPr lang="en-US" dirty="0"/>
              <a:t>The opsin protein triggers degradation of cGMP  </a:t>
            </a:r>
          </a:p>
          <a:p>
            <a:pPr>
              <a:buFont typeface="Arial" pitchFamily="34" charset="0"/>
              <a:buChar char="•"/>
            </a:pPr>
            <a:endParaRPr lang="en-US" dirty="0"/>
          </a:p>
          <a:p>
            <a:pPr>
              <a:buFont typeface="Arial" pitchFamily="34" charset="0"/>
              <a:buChar char="•"/>
            </a:pPr>
            <a:r>
              <a:rPr lang="en-US" dirty="0"/>
              <a:t>Interruption of that Na+ flow causes the photoreceptor to stop releasing glutamate</a:t>
            </a:r>
          </a:p>
        </p:txBody>
      </p:sp>
      <p:sp>
        <p:nvSpPr>
          <p:cNvPr id="7" name="Rectangle 6">
            <a:extLst>
              <a:ext uri="{FF2B5EF4-FFF2-40B4-BE49-F238E27FC236}">
                <a16:creationId xmlns:a16="http://schemas.microsoft.com/office/drawing/2014/main" id="{8CDCCF4C-B48E-2F42-B715-2B3DA111F056}"/>
              </a:ext>
            </a:extLst>
          </p:cNvPr>
          <p:cNvSpPr/>
          <p:nvPr/>
        </p:nvSpPr>
        <p:spPr>
          <a:xfrm>
            <a:off x="4479635" y="2967335"/>
            <a:ext cx="184731" cy="1754326"/>
          </a:xfrm>
          <a:prstGeom prst="rect">
            <a:avLst/>
          </a:prstGeom>
          <a:noFill/>
        </p:spPr>
        <p:txBody>
          <a:bodyPr wrap="none" lIns="91440" tIns="45720" rIns="91440" bIns="45720">
            <a:spAutoFit/>
          </a:bodyPr>
          <a:lstStyle/>
          <a:p>
            <a:pPr algn="ct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498898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16-38b_mechanism_of_ge_c.jpg"/>
          <p:cNvPicPr>
            <a:picLocks noChangeAspect="1"/>
          </p:cNvPicPr>
          <p:nvPr/>
        </p:nvPicPr>
        <p:blipFill>
          <a:blip r:embed="rId2" cstate="print"/>
          <a:srcRect l="20053" t="5000" r="20053" b="2500"/>
          <a:stretch>
            <a:fillRect/>
          </a:stretch>
        </p:blipFill>
        <p:spPr>
          <a:xfrm>
            <a:off x="0" y="257559"/>
            <a:ext cx="2663952" cy="6600441"/>
          </a:xfrm>
          <a:prstGeom prst="rect">
            <a:avLst/>
          </a:prstGeom>
        </p:spPr>
      </p:pic>
      <p:sp>
        <p:nvSpPr>
          <p:cNvPr id="3" name="TextBox 2"/>
          <p:cNvSpPr txBox="1"/>
          <p:nvPr/>
        </p:nvSpPr>
        <p:spPr>
          <a:xfrm>
            <a:off x="4572000" y="152400"/>
            <a:ext cx="2750625" cy="369332"/>
          </a:xfrm>
          <a:prstGeom prst="rect">
            <a:avLst/>
          </a:prstGeom>
          <a:noFill/>
        </p:spPr>
        <p:txBody>
          <a:bodyPr wrap="none" rtlCol="0">
            <a:spAutoFit/>
          </a:bodyPr>
          <a:lstStyle/>
          <a:p>
            <a:r>
              <a:rPr lang="en-US" dirty="0"/>
              <a:t>Generation of visual signals</a:t>
            </a:r>
          </a:p>
        </p:txBody>
      </p:sp>
      <p:sp>
        <p:nvSpPr>
          <p:cNvPr id="7" name="TextBox 6"/>
          <p:cNvSpPr txBox="1"/>
          <p:nvPr/>
        </p:nvSpPr>
        <p:spPr>
          <a:xfrm>
            <a:off x="2895600" y="1143000"/>
            <a:ext cx="5758668" cy="1477328"/>
          </a:xfrm>
          <a:prstGeom prst="rect">
            <a:avLst/>
          </a:prstGeom>
          <a:noFill/>
        </p:spPr>
        <p:txBody>
          <a:bodyPr wrap="square" rtlCol="0">
            <a:spAutoFit/>
          </a:bodyPr>
          <a:lstStyle/>
          <a:p>
            <a:pPr>
              <a:buFont typeface="Arial" pitchFamily="34" charset="0"/>
              <a:buChar char="•"/>
            </a:pPr>
            <a:r>
              <a:rPr lang="en-US" dirty="0"/>
              <a:t>When glutamate release is stopped, the bipolar cell is no longer inhibited and it sends a signal to the ganglion cell</a:t>
            </a:r>
          </a:p>
          <a:p>
            <a:pPr>
              <a:buFont typeface="Arial" pitchFamily="34" charset="0"/>
              <a:buChar char="•"/>
            </a:pPr>
            <a:endParaRPr lang="en-US" dirty="0"/>
          </a:p>
          <a:p>
            <a:pPr>
              <a:buFont typeface="Arial" pitchFamily="34" charset="0"/>
              <a:buChar char="•"/>
            </a:pPr>
            <a:r>
              <a:rPr lang="en-US" dirty="0"/>
              <a:t>The ganglion cell then transmits the signal to the appropriate areas of the brain</a:t>
            </a:r>
          </a:p>
        </p:txBody>
      </p:sp>
      <p:sp>
        <p:nvSpPr>
          <p:cNvPr id="4" name="TextBox 3">
            <a:extLst>
              <a:ext uri="{FF2B5EF4-FFF2-40B4-BE49-F238E27FC236}">
                <a16:creationId xmlns:a16="http://schemas.microsoft.com/office/drawing/2014/main" id="{AC6D4B08-6D48-C945-AB05-499125985563}"/>
              </a:ext>
            </a:extLst>
          </p:cNvPr>
          <p:cNvSpPr txBox="1"/>
          <p:nvPr/>
        </p:nvSpPr>
        <p:spPr>
          <a:xfrm>
            <a:off x="3886200" y="5181600"/>
            <a:ext cx="5198603" cy="369332"/>
          </a:xfrm>
          <a:prstGeom prst="rect">
            <a:avLst/>
          </a:prstGeom>
          <a:noFill/>
        </p:spPr>
        <p:txBody>
          <a:bodyPr wrap="none" rtlCol="0">
            <a:spAutoFit/>
          </a:bodyPr>
          <a:lstStyle/>
          <a:p>
            <a:r>
              <a:rPr lang="en-US" b="1" dirty="0">
                <a:solidFill>
                  <a:srgbClr val="FF0000"/>
                </a:solidFill>
              </a:rPr>
              <a:t>Axons of ganglion cells form the OPTIC NERVE (CN II)</a:t>
            </a:r>
          </a:p>
        </p:txBody>
      </p:sp>
      <p:cxnSp>
        <p:nvCxnSpPr>
          <p:cNvPr id="6" name="Straight Arrow Connector 5">
            <a:extLst>
              <a:ext uri="{FF2B5EF4-FFF2-40B4-BE49-F238E27FC236}">
                <a16:creationId xmlns:a16="http://schemas.microsoft.com/office/drawing/2014/main" id="{73F03154-A8E7-754C-B4A1-39B3BD14FE84}"/>
              </a:ext>
            </a:extLst>
          </p:cNvPr>
          <p:cNvCxnSpPr/>
          <p:nvPr/>
        </p:nvCxnSpPr>
        <p:spPr>
          <a:xfrm flipH="1">
            <a:off x="2209800" y="5366266"/>
            <a:ext cx="1676400" cy="685800"/>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6938" y="76200"/>
            <a:ext cx="1677062" cy="369332"/>
          </a:xfrm>
          <a:prstGeom prst="rect">
            <a:avLst/>
          </a:prstGeom>
          <a:noFill/>
        </p:spPr>
        <p:txBody>
          <a:bodyPr wrap="none" rtlCol="0">
            <a:spAutoFit/>
          </a:bodyPr>
          <a:lstStyle/>
          <a:p>
            <a:r>
              <a:rPr lang="en-US" dirty="0"/>
              <a:t>Visual Pathways</a:t>
            </a:r>
          </a:p>
        </p:txBody>
      </p:sp>
      <p:pic>
        <p:nvPicPr>
          <p:cNvPr id="3" name="Picture 2" descr="f16-43_the_visual_proje_c.jpg"/>
          <p:cNvPicPr>
            <a:picLocks noChangeAspect="1"/>
          </p:cNvPicPr>
          <p:nvPr/>
        </p:nvPicPr>
        <p:blipFill>
          <a:blip r:embed="rId2" cstate="print"/>
          <a:stretch>
            <a:fillRect/>
          </a:stretch>
        </p:blipFill>
        <p:spPr>
          <a:xfrm>
            <a:off x="0" y="1850803"/>
            <a:ext cx="5410200" cy="5007197"/>
          </a:xfrm>
          <a:prstGeom prst="rect">
            <a:avLst/>
          </a:prstGeom>
        </p:spPr>
      </p:pic>
      <p:sp>
        <p:nvSpPr>
          <p:cNvPr id="4" name="TextBox 3"/>
          <p:cNvSpPr txBox="1"/>
          <p:nvPr/>
        </p:nvSpPr>
        <p:spPr>
          <a:xfrm>
            <a:off x="304800" y="599182"/>
            <a:ext cx="8686800" cy="1569660"/>
          </a:xfrm>
          <a:prstGeom prst="rect">
            <a:avLst/>
          </a:prstGeom>
          <a:noFill/>
        </p:spPr>
        <p:txBody>
          <a:bodyPr wrap="square" rtlCol="0">
            <a:spAutoFit/>
          </a:bodyPr>
          <a:lstStyle/>
          <a:p>
            <a:pPr>
              <a:buFont typeface="Arial" pitchFamily="34" charset="0"/>
              <a:buChar char="•"/>
            </a:pPr>
            <a:r>
              <a:rPr lang="en-US" sz="1600" dirty="0"/>
              <a:t>As the axons of the ganglion cells leave the retina and form the optic nerve (CN II), some of the nerve fibers cross and form the OPTIC CHIASMA</a:t>
            </a:r>
          </a:p>
          <a:p>
            <a:pPr marL="800100" lvl="1" indent="-342900">
              <a:buFont typeface="Wingdings" pitchFamily="2" charset="2"/>
              <a:buChar char="ü"/>
            </a:pPr>
            <a:r>
              <a:rPr lang="en-US" sz="1600" dirty="0"/>
              <a:t>The medial ½ of the optic nerve decussates and travels to the opposite side of the brain (CONTRALATERAL)</a:t>
            </a:r>
          </a:p>
          <a:p>
            <a:pPr marL="800100" lvl="1" indent="-342900">
              <a:buFont typeface="Wingdings" pitchFamily="2" charset="2"/>
              <a:buChar char="ü"/>
            </a:pPr>
            <a:r>
              <a:rPr lang="en-US" sz="1600" dirty="0"/>
              <a:t>Lateral ½ of the nerve fibers stay on the same side (IPSILATERAL)</a:t>
            </a:r>
          </a:p>
          <a:p>
            <a:pPr marL="342900" indent="-342900">
              <a:buFont typeface="Arial" pitchFamily="34" charset="0"/>
              <a:buChar char="•"/>
            </a:pPr>
            <a:endParaRPr lang="en-US" sz="1600" dirty="0"/>
          </a:p>
        </p:txBody>
      </p:sp>
      <p:sp>
        <p:nvSpPr>
          <p:cNvPr id="5" name="TextBox 4"/>
          <p:cNvSpPr txBox="1"/>
          <p:nvPr/>
        </p:nvSpPr>
        <p:spPr>
          <a:xfrm>
            <a:off x="5181600" y="2209800"/>
            <a:ext cx="3962400" cy="4524315"/>
          </a:xfrm>
          <a:prstGeom prst="rect">
            <a:avLst/>
          </a:prstGeom>
          <a:noFill/>
        </p:spPr>
        <p:txBody>
          <a:bodyPr wrap="square" rtlCol="0">
            <a:spAutoFit/>
          </a:bodyPr>
          <a:lstStyle/>
          <a:p>
            <a:pPr>
              <a:buFont typeface="Arial" pitchFamily="34" charset="0"/>
              <a:buChar char="•"/>
            </a:pPr>
            <a:r>
              <a:rPr lang="en-US" sz="1600" dirty="0"/>
              <a:t>After the fibers cross at the optic </a:t>
            </a:r>
            <a:r>
              <a:rPr lang="en-US" sz="1600" dirty="0" err="1"/>
              <a:t>chiasma</a:t>
            </a:r>
            <a:r>
              <a:rPr lang="en-US" sz="1600" dirty="0"/>
              <a:t> they are referred to as OPTIC TRACTS</a:t>
            </a:r>
          </a:p>
          <a:p>
            <a:pPr>
              <a:buFont typeface="Arial" pitchFamily="34" charset="0"/>
              <a:buChar char="•"/>
            </a:pPr>
            <a:r>
              <a:rPr lang="en-US" sz="1600" dirty="0"/>
              <a:t>The optic tracts travel to the </a:t>
            </a:r>
            <a:r>
              <a:rPr lang="en-US" sz="1600" b="1" u="sng" dirty="0"/>
              <a:t>thalamus</a:t>
            </a:r>
            <a:r>
              <a:rPr lang="en-US" sz="1600" dirty="0"/>
              <a:t> where the fibers synapse with another neuron that then travels to the visual association areas in the occipital lobe of the cerebral cortex</a:t>
            </a:r>
          </a:p>
          <a:p>
            <a:pPr>
              <a:buFont typeface="Arial" pitchFamily="34" charset="0"/>
              <a:buChar char="•"/>
            </a:pPr>
            <a:endParaRPr lang="en-US" sz="1600" dirty="0"/>
          </a:p>
          <a:p>
            <a:pPr>
              <a:buFont typeface="Arial" pitchFamily="34" charset="0"/>
              <a:buChar char="•"/>
            </a:pPr>
            <a:endParaRPr lang="en-US" sz="1600" dirty="0"/>
          </a:p>
          <a:p>
            <a:pPr>
              <a:buFont typeface="Arial" pitchFamily="34" charset="0"/>
              <a:buChar char="•"/>
            </a:pPr>
            <a:r>
              <a:rPr lang="en-US" sz="1600" i="1" dirty="0">
                <a:solidFill>
                  <a:srgbClr val="FF0000"/>
                </a:solidFill>
              </a:rPr>
              <a:t>NOTE that images in your LEFT field of view are reflected onto the lateral part of your right retina (nerve fibers will travel to right side of brain) and the medial part of your left retina (fibers cross at optic chiasm and go to right side of brain)</a:t>
            </a:r>
          </a:p>
          <a:p>
            <a:pPr>
              <a:buFont typeface="Arial" pitchFamily="34" charset="0"/>
              <a:buChar char="•"/>
            </a:pPr>
            <a:endParaRPr lang="en-US" sz="1600" i="1" dirty="0">
              <a:solidFill>
                <a:srgbClr val="FF0000"/>
              </a:solidFill>
            </a:endParaRPr>
          </a:p>
          <a:p>
            <a:pPr>
              <a:buFont typeface="Arial" pitchFamily="34" charset="0"/>
              <a:buChar char="•"/>
            </a:pPr>
            <a:r>
              <a:rPr lang="en-US" sz="1600" i="1" dirty="0">
                <a:solidFill>
                  <a:srgbClr val="FF0000"/>
                </a:solidFill>
              </a:rPr>
              <a:t>So…. Left field of vision is processed by right side of brain and vice versa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7959" y="76200"/>
            <a:ext cx="918841" cy="369332"/>
          </a:xfrm>
          <a:prstGeom prst="rect">
            <a:avLst/>
          </a:prstGeom>
          <a:noFill/>
        </p:spPr>
        <p:txBody>
          <a:bodyPr wrap="none" rtlCol="0">
            <a:spAutoFit/>
          </a:bodyPr>
          <a:lstStyle/>
          <a:p>
            <a:r>
              <a:rPr lang="en-US" dirty="0"/>
              <a:t>Hearing</a:t>
            </a:r>
          </a:p>
        </p:txBody>
      </p:sp>
      <p:sp>
        <p:nvSpPr>
          <p:cNvPr id="3" name="TextBox 2"/>
          <p:cNvSpPr txBox="1"/>
          <p:nvPr/>
        </p:nvSpPr>
        <p:spPr>
          <a:xfrm>
            <a:off x="152400" y="533400"/>
            <a:ext cx="8763000" cy="2554545"/>
          </a:xfrm>
          <a:prstGeom prst="rect">
            <a:avLst/>
          </a:prstGeom>
          <a:noFill/>
        </p:spPr>
        <p:txBody>
          <a:bodyPr wrap="square" rtlCol="0">
            <a:spAutoFit/>
          </a:bodyPr>
          <a:lstStyle/>
          <a:p>
            <a:pPr>
              <a:buFont typeface="Arial" pitchFamily="34" charset="0"/>
              <a:buChar char="•"/>
            </a:pPr>
            <a:r>
              <a:rPr lang="en-US" sz="1600" dirty="0"/>
              <a:t>In its simplest terms, sound can be referred to as the disruption or vibration of air molecules that is detected by the human auditory system</a:t>
            </a:r>
          </a:p>
          <a:p>
            <a:pPr>
              <a:buFont typeface="Arial" pitchFamily="34" charset="0"/>
              <a:buChar char="•"/>
            </a:pPr>
            <a:r>
              <a:rPr lang="en-US" sz="1600" dirty="0"/>
              <a:t>The ear is divided into 3 anatomical zones</a:t>
            </a:r>
          </a:p>
          <a:p>
            <a:pPr marL="800100" lvl="1" indent="-342900">
              <a:buFont typeface="+mj-lt"/>
              <a:buAutoNum type="arabicPeriod"/>
            </a:pPr>
            <a:r>
              <a:rPr lang="en-US" sz="1600" dirty="0"/>
              <a:t>Outer ear – </a:t>
            </a:r>
            <a:r>
              <a:rPr lang="en-US" sz="1600" dirty="0" err="1"/>
              <a:t>pinna</a:t>
            </a:r>
            <a:r>
              <a:rPr lang="en-US" sz="1600" dirty="0"/>
              <a:t> (for directing sound into the auditory canal), auditory canal</a:t>
            </a:r>
          </a:p>
          <a:p>
            <a:pPr marL="800100" lvl="1" indent="-342900">
              <a:buFont typeface="+mj-lt"/>
              <a:buAutoNum type="arabicPeriod"/>
            </a:pPr>
            <a:r>
              <a:rPr lang="en-US" sz="1600" dirty="0"/>
              <a:t>Middle ear – located WITHIN the temporal bone</a:t>
            </a:r>
          </a:p>
          <a:p>
            <a:pPr marL="1257300" lvl="2" indent="-342900">
              <a:buFont typeface="Arial" pitchFamily="34" charset="0"/>
              <a:buChar char="•"/>
            </a:pPr>
            <a:r>
              <a:rPr lang="en-US" sz="1600" dirty="0">
                <a:solidFill>
                  <a:srgbClr val="FF0000"/>
                </a:solidFill>
              </a:rPr>
              <a:t>Tympanic membrane (ear drum) </a:t>
            </a:r>
            <a:r>
              <a:rPr lang="en-US" sz="1600" dirty="0"/>
              <a:t>– marks the beginning of the middle ear, vibrates freely in response to sound waves. Sensory </a:t>
            </a:r>
            <a:r>
              <a:rPr lang="en-US" sz="1600" dirty="0" err="1"/>
              <a:t>innervation</a:t>
            </a:r>
            <a:r>
              <a:rPr lang="en-US" sz="1600" dirty="0"/>
              <a:t> from </a:t>
            </a:r>
            <a:r>
              <a:rPr lang="en-US" sz="1600" dirty="0" err="1"/>
              <a:t>vagus</a:t>
            </a:r>
            <a:r>
              <a:rPr lang="en-US" sz="1600" dirty="0"/>
              <a:t> and trigeminal make tympanic membrane very sensitive to pain (don’t stick Q-tips in here!!)</a:t>
            </a:r>
          </a:p>
          <a:p>
            <a:pPr marL="1257300" lvl="2" indent="-342900">
              <a:buFont typeface="Arial" pitchFamily="34" charset="0"/>
              <a:buChar char="•"/>
            </a:pPr>
            <a:r>
              <a:rPr lang="en-US" sz="1600" dirty="0">
                <a:solidFill>
                  <a:srgbClr val="FF0000"/>
                </a:solidFill>
              </a:rPr>
              <a:t>Eustachian tube (auditory tube)- </a:t>
            </a:r>
            <a:r>
              <a:rPr lang="en-US" sz="1600" dirty="0"/>
              <a:t>connects the middle ear with the back of the throat. Allows equalization of pressure on both sides of the tympanic membrane. </a:t>
            </a:r>
          </a:p>
        </p:txBody>
      </p:sp>
      <p:pic>
        <p:nvPicPr>
          <p:cNvPr id="4" name="Picture 3" descr="f16-11_internal_anatomy_c.jpg"/>
          <p:cNvPicPr>
            <a:picLocks noChangeAspect="1"/>
          </p:cNvPicPr>
          <p:nvPr/>
        </p:nvPicPr>
        <p:blipFill>
          <a:blip r:embed="rId2" cstate="print"/>
          <a:stretch>
            <a:fillRect/>
          </a:stretch>
        </p:blipFill>
        <p:spPr>
          <a:xfrm>
            <a:off x="-1" y="3276601"/>
            <a:ext cx="5697681" cy="3581400"/>
          </a:xfrm>
          <a:prstGeom prst="rect">
            <a:avLst/>
          </a:prstGeom>
        </p:spPr>
      </p:pic>
      <p:sp>
        <p:nvSpPr>
          <p:cNvPr id="5" name="TextBox 4"/>
          <p:cNvSpPr txBox="1"/>
          <p:nvPr/>
        </p:nvSpPr>
        <p:spPr>
          <a:xfrm>
            <a:off x="5867400" y="3875782"/>
            <a:ext cx="3200400" cy="2554545"/>
          </a:xfrm>
          <a:prstGeom prst="rect">
            <a:avLst/>
          </a:prstGeom>
          <a:noFill/>
        </p:spPr>
        <p:txBody>
          <a:bodyPr wrap="square" rtlCol="0">
            <a:spAutoFit/>
          </a:bodyPr>
          <a:lstStyle/>
          <a:p>
            <a:pPr>
              <a:buFont typeface="Arial" pitchFamily="34" charset="0"/>
              <a:buChar char="•"/>
            </a:pPr>
            <a:r>
              <a:rPr lang="en-US" sz="1600" dirty="0"/>
              <a:t>Auditory </a:t>
            </a:r>
            <a:r>
              <a:rPr lang="en-US" sz="1600" dirty="0" err="1"/>
              <a:t>ossicles</a:t>
            </a:r>
            <a:r>
              <a:rPr lang="en-US" sz="1600" dirty="0"/>
              <a:t> – 3 tiny bones that transmit vibrations from tympanic membrane to inner ear</a:t>
            </a:r>
          </a:p>
          <a:p>
            <a:pPr lvl="1">
              <a:buFont typeface="Arial" pitchFamily="34" charset="0"/>
              <a:buChar char="•"/>
            </a:pPr>
            <a:r>
              <a:rPr lang="en-US" sz="1600" dirty="0" err="1">
                <a:solidFill>
                  <a:srgbClr val="FF0000"/>
                </a:solidFill>
              </a:rPr>
              <a:t>Malleus</a:t>
            </a:r>
            <a:r>
              <a:rPr lang="en-US" sz="1600" dirty="0">
                <a:solidFill>
                  <a:srgbClr val="FF0000"/>
                </a:solidFill>
              </a:rPr>
              <a:t>, </a:t>
            </a:r>
            <a:r>
              <a:rPr lang="en-US" sz="1600" dirty="0" err="1">
                <a:solidFill>
                  <a:srgbClr val="FF0000"/>
                </a:solidFill>
              </a:rPr>
              <a:t>incus</a:t>
            </a:r>
            <a:r>
              <a:rPr lang="en-US" sz="1600" dirty="0">
                <a:solidFill>
                  <a:srgbClr val="FF0000"/>
                </a:solidFill>
              </a:rPr>
              <a:t>, stapes</a:t>
            </a:r>
          </a:p>
          <a:p>
            <a:pPr lvl="1">
              <a:buFont typeface="Arial" pitchFamily="34" charset="0"/>
              <a:buChar char="•"/>
            </a:pPr>
            <a:endParaRPr lang="en-US" sz="1600" dirty="0"/>
          </a:p>
          <a:p>
            <a:pPr>
              <a:buFont typeface="Arial" pitchFamily="34" charset="0"/>
              <a:buChar char="•"/>
            </a:pPr>
            <a:r>
              <a:rPr lang="en-US" sz="1600" dirty="0"/>
              <a:t>Two VERY tiny muscles (</a:t>
            </a:r>
            <a:r>
              <a:rPr lang="en-US" sz="1600" dirty="0" err="1"/>
              <a:t>stapedius</a:t>
            </a:r>
            <a:r>
              <a:rPr lang="en-US" sz="1600" dirty="0"/>
              <a:t> and tensor tympani) in the middle ear attach to the stapes and limit its movement in response to very loud sounds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0" y="87868"/>
            <a:ext cx="1040670" cy="369332"/>
          </a:xfrm>
          <a:prstGeom prst="rect">
            <a:avLst/>
          </a:prstGeom>
          <a:noFill/>
        </p:spPr>
        <p:txBody>
          <a:bodyPr wrap="none" rtlCol="0">
            <a:spAutoFit/>
          </a:bodyPr>
          <a:lstStyle/>
          <a:p>
            <a:r>
              <a:rPr lang="en-US" dirty="0"/>
              <a:t>Inner ear</a:t>
            </a:r>
          </a:p>
        </p:txBody>
      </p:sp>
      <p:sp>
        <p:nvSpPr>
          <p:cNvPr id="4" name="TextBox 3"/>
          <p:cNvSpPr txBox="1"/>
          <p:nvPr/>
        </p:nvSpPr>
        <p:spPr>
          <a:xfrm>
            <a:off x="304800" y="533400"/>
            <a:ext cx="5042919" cy="861774"/>
          </a:xfrm>
          <a:prstGeom prst="rect">
            <a:avLst/>
          </a:prstGeom>
          <a:noFill/>
        </p:spPr>
        <p:txBody>
          <a:bodyPr wrap="none" rtlCol="0">
            <a:spAutoFit/>
          </a:bodyPr>
          <a:lstStyle/>
          <a:p>
            <a:pPr>
              <a:buFont typeface="Arial" pitchFamily="34" charset="0"/>
              <a:buChar char="•"/>
            </a:pPr>
            <a:r>
              <a:rPr lang="en-US" sz="1600" dirty="0"/>
              <a:t>2 main components</a:t>
            </a:r>
          </a:p>
          <a:p>
            <a:pPr marL="800100" lvl="1" indent="-342900"/>
            <a:r>
              <a:rPr lang="en-US" sz="1600" dirty="0"/>
              <a:t>Vestibule – organ responsible for sensing equilibrium</a:t>
            </a:r>
          </a:p>
          <a:p>
            <a:pPr marL="800100" lvl="1" indent="-342900"/>
            <a:r>
              <a:rPr lang="en-US" sz="1600" dirty="0"/>
              <a:t>Cochlea – the organ of hearing</a:t>
            </a:r>
          </a:p>
        </p:txBody>
      </p:sp>
      <p:pic>
        <p:nvPicPr>
          <p:cNvPr id="5" name="Picture 4" descr="f16-12_anatomy_of_the_i_c.jpg"/>
          <p:cNvPicPr>
            <a:picLocks noChangeAspect="1"/>
          </p:cNvPicPr>
          <p:nvPr/>
        </p:nvPicPr>
        <p:blipFill>
          <a:blip r:embed="rId2" cstate="print"/>
          <a:srcRect l="28125"/>
          <a:stretch>
            <a:fillRect/>
          </a:stretch>
        </p:blipFill>
        <p:spPr>
          <a:xfrm>
            <a:off x="0" y="1417320"/>
            <a:ext cx="4724400" cy="5422790"/>
          </a:xfrm>
          <a:prstGeom prst="rect">
            <a:avLst/>
          </a:prstGeom>
        </p:spPr>
      </p:pic>
      <p:sp>
        <p:nvSpPr>
          <p:cNvPr id="6" name="TextBox 5"/>
          <p:cNvSpPr txBox="1"/>
          <p:nvPr/>
        </p:nvSpPr>
        <p:spPr>
          <a:xfrm>
            <a:off x="4876800" y="1447800"/>
            <a:ext cx="4267200" cy="2062103"/>
          </a:xfrm>
          <a:prstGeom prst="rect">
            <a:avLst/>
          </a:prstGeom>
          <a:noFill/>
        </p:spPr>
        <p:txBody>
          <a:bodyPr wrap="square" rtlCol="0">
            <a:spAutoFit/>
          </a:bodyPr>
          <a:lstStyle/>
          <a:p>
            <a:pPr>
              <a:buFont typeface="Arial" pitchFamily="34" charset="0"/>
              <a:buChar char="•"/>
            </a:pPr>
            <a:r>
              <a:rPr lang="en-US" sz="1600" dirty="0"/>
              <a:t>Inner ear is housed within a maze of bone located in temporal bone – BONY LABYRINTH</a:t>
            </a:r>
          </a:p>
          <a:p>
            <a:pPr>
              <a:buFont typeface="Arial" pitchFamily="34" charset="0"/>
              <a:buChar char="•"/>
            </a:pPr>
            <a:r>
              <a:rPr lang="en-US" sz="1600" dirty="0"/>
              <a:t>Bony labyrinth is lined by MEMBRANOUS LABYRINTH</a:t>
            </a:r>
          </a:p>
          <a:p>
            <a:pPr>
              <a:buFont typeface="Arial" pitchFamily="34" charset="0"/>
              <a:buChar char="•"/>
            </a:pPr>
            <a:r>
              <a:rPr lang="en-US" sz="1600" dirty="0"/>
              <a:t>PERILYMPH – cushioning fluid located between bony and membranous labyrinth</a:t>
            </a:r>
          </a:p>
          <a:p>
            <a:pPr>
              <a:buFont typeface="Arial" pitchFamily="34" charset="0"/>
              <a:buChar char="•"/>
            </a:pPr>
            <a:r>
              <a:rPr lang="en-US" sz="1600" dirty="0"/>
              <a:t>ENDOLYMPH – Fluid found within the membranous labyrinth</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72141" y="152400"/>
            <a:ext cx="928459" cy="369332"/>
          </a:xfrm>
          <a:prstGeom prst="rect">
            <a:avLst/>
          </a:prstGeom>
          <a:noFill/>
        </p:spPr>
        <p:txBody>
          <a:bodyPr wrap="none" rtlCol="0">
            <a:spAutoFit/>
          </a:bodyPr>
          <a:lstStyle/>
          <a:p>
            <a:r>
              <a:rPr lang="en-US" dirty="0"/>
              <a:t>Cochlea</a:t>
            </a:r>
          </a:p>
        </p:txBody>
      </p:sp>
      <p:pic>
        <p:nvPicPr>
          <p:cNvPr id="3" name="Picture 2" descr="f16-13_anatomy_of_the_c_c.jpg"/>
          <p:cNvPicPr>
            <a:picLocks noChangeAspect="1"/>
          </p:cNvPicPr>
          <p:nvPr/>
        </p:nvPicPr>
        <p:blipFill>
          <a:blip r:embed="rId2" cstate="print"/>
          <a:srcRect t="6447" b="4298"/>
          <a:stretch>
            <a:fillRect/>
          </a:stretch>
        </p:blipFill>
        <p:spPr>
          <a:xfrm>
            <a:off x="0" y="1873377"/>
            <a:ext cx="7924800" cy="4984623"/>
          </a:xfrm>
          <a:prstGeom prst="rect">
            <a:avLst/>
          </a:prstGeom>
        </p:spPr>
      </p:pic>
      <p:sp>
        <p:nvSpPr>
          <p:cNvPr id="4" name="TextBox 3"/>
          <p:cNvSpPr txBox="1"/>
          <p:nvPr/>
        </p:nvSpPr>
        <p:spPr>
          <a:xfrm>
            <a:off x="533400" y="533400"/>
            <a:ext cx="8610600" cy="1077218"/>
          </a:xfrm>
          <a:prstGeom prst="rect">
            <a:avLst/>
          </a:prstGeom>
          <a:noFill/>
        </p:spPr>
        <p:txBody>
          <a:bodyPr wrap="square" rtlCol="0">
            <a:spAutoFit/>
          </a:bodyPr>
          <a:lstStyle/>
          <a:p>
            <a:pPr>
              <a:buFont typeface="Arial" pitchFamily="34" charset="0"/>
              <a:buChar char="•"/>
            </a:pPr>
            <a:r>
              <a:rPr lang="en-US" sz="1600" dirty="0"/>
              <a:t>Cochlea is the spiral shaped organ of hearing </a:t>
            </a:r>
          </a:p>
          <a:p>
            <a:pPr lvl="1">
              <a:buFont typeface="Arial" pitchFamily="34" charset="0"/>
              <a:buChar char="•"/>
            </a:pPr>
            <a:r>
              <a:rPr lang="en-US" sz="1600" dirty="0"/>
              <a:t>3 chambers: </a:t>
            </a:r>
            <a:r>
              <a:rPr lang="en-US" sz="1600" dirty="0" err="1"/>
              <a:t>scala</a:t>
            </a:r>
            <a:r>
              <a:rPr lang="en-US" sz="1600" dirty="0"/>
              <a:t> </a:t>
            </a:r>
            <a:r>
              <a:rPr lang="en-US" sz="1600" dirty="0" err="1"/>
              <a:t>vestibuli</a:t>
            </a:r>
            <a:r>
              <a:rPr lang="en-US" sz="1600" dirty="0"/>
              <a:t> (upper chamber), cochlear duct (middle chamber), </a:t>
            </a:r>
            <a:r>
              <a:rPr lang="en-US" sz="1600" dirty="0" err="1"/>
              <a:t>scala</a:t>
            </a:r>
            <a:r>
              <a:rPr lang="en-US" sz="1600" dirty="0"/>
              <a:t> tympani (lower chamber)</a:t>
            </a:r>
          </a:p>
          <a:p>
            <a:pPr lvl="1">
              <a:buFont typeface="Arial" pitchFamily="34" charset="0"/>
              <a:buChar char="•"/>
            </a:pPr>
            <a:r>
              <a:rPr lang="en-US" sz="1600" dirty="0">
                <a:solidFill>
                  <a:srgbClr val="FF0000"/>
                </a:solidFill>
              </a:rPr>
              <a:t>Spiral organ of </a:t>
            </a:r>
            <a:r>
              <a:rPr lang="en-US" sz="1600" dirty="0" err="1">
                <a:solidFill>
                  <a:srgbClr val="FF0000"/>
                </a:solidFill>
              </a:rPr>
              <a:t>corti</a:t>
            </a:r>
            <a:r>
              <a:rPr lang="en-US" sz="1600" dirty="0">
                <a:solidFill>
                  <a:srgbClr val="FF0000"/>
                </a:solidFill>
              </a:rPr>
              <a:t> </a:t>
            </a:r>
            <a:r>
              <a:rPr lang="en-US" sz="1600" dirty="0"/>
              <a:t>rests on the basilar membrane</a:t>
            </a:r>
          </a:p>
        </p:txBody>
      </p:sp>
      <p:sp>
        <p:nvSpPr>
          <p:cNvPr id="5" name="TextBox 4"/>
          <p:cNvSpPr txBox="1"/>
          <p:nvPr/>
        </p:nvSpPr>
        <p:spPr>
          <a:xfrm>
            <a:off x="3352800" y="1701225"/>
            <a:ext cx="5257800" cy="830997"/>
          </a:xfrm>
          <a:prstGeom prst="rect">
            <a:avLst/>
          </a:prstGeom>
          <a:noFill/>
        </p:spPr>
        <p:txBody>
          <a:bodyPr wrap="square" rtlCol="0">
            <a:spAutoFit/>
          </a:bodyPr>
          <a:lstStyle/>
          <a:p>
            <a:pPr>
              <a:buFont typeface="Arial" pitchFamily="34" charset="0"/>
              <a:buChar char="•"/>
            </a:pPr>
            <a:r>
              <a:rPr lang="en-US" sz="1600" dirty="0"/>
              <a:t>Spiral organ of </a:t>
            </a:r>
            <a:r>
              <a:rPr lang="en-US" sz="1600" dirty="0" err="1"/>
              <a:t>corti</a:t>
            </a:r>
            <a:r>
              <a:rPr lang="en-US" sz="1600" dirty="0"/>
              <a:t> is a collection of sensory cells (HAIR CELLS) covered by a gelatinous TECTORIAL MEMBRANE that translates mechanical vibrations into nerve impulses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29786" y="76200"/>
            <a:ext cx="2281882" cy="369332"/>
          </a:xfrm>
          <a:prstGeom prst="rect">
            <a:avLst/>
          </a:prstGeom>
          <a:noFill/>
        </p:spPr>
        <p:txBody>
          <a:bodyPr wrap="none" rtlCol="0">
            <a:spAutoFit/>
          </a:bodyPr>
          <a:lstStyle/>
          <a:p>
            <a:r>
              <a:rPr lang="en-US" dirty="0"/>
              <a:t>Mechanism of hearing</a:t>
            </a:r>
          </a:p>
        </p:txBody>
      </p:sp>
      <p:sp>
        <p:nvSpPr>
          <p:cNvPr id="3" name="TextBox 2"/>
          <p:cNvSpPr txBox="1"/>
          <p:nvPr/>
        </p:nvSpPr>
        <p:spPr>
          <a:xfrm>
            <a:off x="152400" y="609600"/>
            <a:ext cx="8991600" cy="615553"/>
          </a:xfrm>
          <a:prstGeom prst="rect">
            <a:avLst/>
          </a:prstGeom>
          <a:noFill/>
        </p:spPr>
        <p:txBody>
          <a:bodyPr wrap="square" rtlCol="0">
            <a:spAutoFit/>
          </a:bodyPr>
          <a:lstStyle/>
          <a:p>
            <a:pPr>
              <a:buFont typeface="Arial" pitchFamily="34" charset="0"/>
              <a:buChar char="•"/>
            </a:pPr>
            <a:r>
              <a:rPr lang="en-US" sz="1700" dirty="0"/>
              <a:t>In order to hear a sound, mechanical vibrations are transmitted from the air, to the fluids of the inner ear, and ultimately result in the movement of hair cells that trigger a nerve impulse</a:t>
            </a:r>
          </a:p>
        </p:txBody>
      </p:sp>
      <p:pic>
        <p:nvPicPr>
          <p:cNvPr id="6" name="Picture 5" descr="f16-13c_detail_of_the_s_c.jpg"/>
          <p:cNvPicPr>
            <a:picLocks noChangeAspect="1"/>
          </p:cNvPicPr>
          <p:nvPr/>
        </p:nvPicPr>
        <p:blipFill>
          <a:blip r:embed="rId2" cstate="print"/>
          <a:srcRect r="7500" b="12048"/>
          <a:stretch>
            <a:fillRect/>
          </a:stretch>
        </p:blipFill>
        <p:spPr>
          <a:xfrm>
            <a:off x="0" y="1600200"/>
            <a:ext cx="4259208" cy="3781455"/>
          </a:xfrm>
          <a:prstGeom prst="rect">
            <a:avLst/>
          </a:prstGeom>
        </p:spPr>
      </p:pic>
      <p:pic>
        <p:nvPicPr>
          <p:cNvPr id="8" name="Picture 7" descr="f16-17a_frequency_respo_c.jpg"/>
          <p:cNvPicPr>
            <a:picLocks noChangeAspect="1"/>
          </p:cNvPicPr>
          <p:nvPr/>
        </p:nvPicPr>
        <p:blipFill>
          <a:blip r:embed="rId3" cstate="print"/>
          <a:stretch>
            <a:fillRect/>
          </a:stretch>
        </p:blipFill>
        <p:spPr>
          <a:xfrm>
            <a:off x="2362200" y="4718304"/>
            <a:ext cx="4876800" cy="2139696"/>
          </a:xfrm>
          <a:prstGeom prst="rect">
            <a:avLst/>
          </a:prstGeom>
        </p:spPr>
      </p:pic>
      <p:sp>
        <p:nvSpPr>
          <p:cNvPr id="9" name="TextBox 8"/>
          <p:cNvSpPr txBox="1"/>
          <p:nvPr/>
        </p:nvSpPr>
        <p:spPr>
          <a:xfrm>
            <a:off x="4191000" y="1295400"/>
            <a:ext cx="4953000" cy="3046988"/>
          </a:xfrm>
          <a:prstGeom prst="rect">
            <a:avLst/>
          </a:prstGeom>
          <a:noFill/>
        </p:spPr>
        <p:txBody>
          <a:bodyPr wrap="square" rtlCol="0">
            <a:spAutoFit/>
          </a:bodyPr>
          <a:lstStyle/>
          <a:p>
            <a:pPr marL="342900" indent="-342900">
              <a:buFont typeface="+mj-lt"/>
              <a:buAutoNum type="arabicPeriod"/>
            </a:pPr>
            <a:r>
              <a:rPr lang="en-US" sz="1600" dirty="0"/>
              <a:t>Air movement causes vibration of the tympanic membrane which causes the </a:t>
            </a:r>
            <a:r>
              <a:rPr lang="en-US" sz="1600" dirty="0" err="1"/>
              <a:t>ossicles</a:t>
            </a:r>
            <a:r>
              <a:rPr lang="en-US" sz="1600" dirty="0"/>
              <a:t> of the middle ear to move</a:t>
            </a:r>
          </a:p>
          <a:p>
            <a:pPr marL="342900" indent="-342900">
              <a:buFont typeface="+mj-lt"/>
              <a:buAutoNum type="arabicPeriod"/>
            </a:pPr>
            <a:r>
              <a:rPr lang="en-US" sz="1600" dirty="0"/>
              <a:t>The stapes vibrates and causes a wave in the perilymph of the </a:t>
            </a:r>
            <a:r>
              <a:rPr lang="en-US" sz="1600" dirty="0" err="1"/>
              <a:t>scala</a:t>
            </a:r>
            <a:r>
              <a:rPr lang="en-US" sz="1600" dirty="0"/>
              <a:t> </a:t>
            </a:r>
            <a:r>
              <a:rPr lang="en-US" sz="1600" dirty="0" err="1"/>
              <a:t>vestibuli→this</a:t>
            </a:r>
            <a:r>
              <a:rPr lang="en-US" sz="1600" dirty="0"/>
              <a:t> creates a wave in the </a:t>
            </a:r>
            <a:r>
              <a:rPr lang="en-US" sz="1600" dirty="0" err="1"/>
              <a:t>periplymph</a:t>
            </a:r>
            <a:r>
              <a:rPr lang="en-US" sz="1600" dirty="0"/>
              <a:t> of the cochlear duct</a:t>
            </a:r>
          </a:p>
          <a:p>
            <a:pPr marL="342900" indent="-342900">
              <a:buFont typeface="+mj-lt"/>
              <a:buAutoNum type="arabicPeriod"/>
            </a:pPr>
            <a:r>
              <a:rPr lang="en-US" sz="1600" dirty="0"/>
              <a:t>The wave of perilymph in the cochlear duct causes the hair cells of the spiral organ of </a:t>
            </a:r>
            <a:r>
              <a:rPr lang="en-US" sz="1600" dirty="0" err="1"/>
              <a:t>corti</a:t>
            </a:r>
            <a:r>
              <a:rPr lang="en-US" sz="1600" dirty="0"/>
              <a:t> to bounce up against the tectorial membrane above it</a:t>
            </a:r>
          </a:p>
          <a:p>
            <a:pPr marL="342900" indent="-342900">
              <a:buFont typeface="+mj-lt"/>
              <a:buAutoNum type="arabicPeriod"/>
            </a:pPr>
            <a:r>
              <a:rPr lang="en-US" sz="1600" dirty="0"/>
              <a:t>Bending of the hair cells triggers a nerve impulse that travels through the COCHLEAR NERVE (1/2 of the </a:t>
            </a:r>
            <a:r>
              <a:rPr lang="en-US" sz="1600" dirty="0" err="1"/>
              <a:t>vestibulocochlear</a:t>
            </a:r>
            <a:r>
              <a:rPr lang="en-US" sz="1600" dirty="0"/>
              <a:t> nerve –CNVIII)</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16-16_potassium_gates__c.jpg"/>
          <p:cNvPicPr>
            <a:picLocks noChangeAspect="1"/>
          </p:cNvPicPr>
          <p:nvPr/>
        </p:nvPicPr>
        <p:blipFill>
          <a:blip r:embed="rId2" cstate="print"/>
          <a:stretch>
            <a:fillRect/>
          </a:stretch>
        </p:blipFill>
        <p:spPr>
          <a:xfrm>
            <a:off x="1371600" y="2868168"/>
            <a:ext cx="5889051" cy="3989832"/>
          </a:xfrm>
          <a:prstGeom prst="rect">
            <a:avLst/>
          </a:prstGeom>
        </p:spPr>
      </p:pic>
      <p:sp>
        <p:nvSpPr>
          <p:cNvPr id="3" name="TextBox 2"/>
          <p:cNvSpPr txBox="1"/>
          <p:nvPr/>
        </p:nvSpPr>
        <p:spPr>
          <a:xfrm>
            <a:off x="3048000" y="152400"/>
            <a:ext cx="3108543" cy="369332"/>
          </a:xfrm>
          <a:prstGeom prst="rect">
            <a:avLst/>
          </a:prstGeom>
          <a:noFill/>
        </p:spPr>
        <p:txBody>
          <a:bodyPr wrap="none" rtlCol="0">
            <a:spAutoFit/>
          </a:bodyPr>
          <a:lstStyle/>
          <a:p>
            <a:r>
              <a:rPr lang="en-US" dirty="0"/>
              <a:t>Generation of action potentials</a:t>
            </a:r>
          </a:p>
        </p:txBody>
      </p:sp>
      <p:sp>
        <p:nvSpPr>
          <p:cNvPr id="4" name="TextBox 3"/>
          <p:cNvSpPr txBox="1"/>
          <p:nvPr/>
        </p:nvSpPr>
        <p:spPr>
          <a:xfrm>
            <a:off x="457200" y="762000"/>
            <a:ext cx="7467600" cy="2031325"/>
          </a:xfrm>
          <a:prstGeom prst="rect">
            <a:avLst/>
          </a:prstGeom>
          <a:noFill/>
        </p:spPr>
        <p:txBody>
          <a:bodyPr wrap="square" rtlCol="0">
            <a:spAutoFit/>
          </a:bodyPr>
          <a:lstStyle/>
          <a:p>
            <a:pPr>
              <a:buFont typeface="Arial" pitchFamily="34" charset="0"/>
              <a:buChar char="•"/>
            </a:pPr>
            <a:r>
              <a:rPr lang="en-US" dirty="0"/>
              <a:t>As waves are created in the </a:t>
            </a:r>
            <a:r>
              <a:rPr lang="en-US" dirty="0" err="1"/>
              <a:t>endolymph</a:t>
            </a:r>
            <a:r>
              <a:rPr lang="en-US" dirty="0"/>
              <a:t> and </a:t>
            </a:r>
            <a:r>
              <a:rPr lang="en-US" dirty="0" err="1"/>
              <a:t>perilymph</a:t>
            </a:r>
            <a:r>
              <a:rPr lang="en-US" dirty="0"/>
              <a:t>, hair cells on the basilar membrane are pushed up against the stationary </a:t>
            </a:r>
            <a:r>
              <a:rPr lang="en-US" dirty="0" err="1"/>
              <a:t>tectorial</a:t>
            </a:r>
            <a:r>
              <a:rPr lang="en-US" dirty="0"/>
              <a:t> membrane, causing them to bend slightly</a:t>
            </a:r>
          </a:p>
          <a:p>
            <a:pPr>
              <a:buFont typeface="Arial" pitchFamily="34" charset="0"/>
              <a:buChar char="•"/>
            </a:pPr>
            <a:endParaRPr lang="en-US" dirty="0"/>
          </a:p>
          <a:p>
            <a:pPr>
              <a:buFont typeface="Arial" pitchFamily="34" charset="0"/>
              <a:buChar char="•"/>
            </a:pPr>
            <a:r>
              <a:rPr lang="en-US" dirty="0"/>
              <a:t>This movement causes the opening of K+ channels on the hair cells triggering an action potential that is transmitted through the cochlear nerve and eventually on to the primary auditory cortex of the brain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16-18b_auditory_pathwa_c.jpg"/>
          <p:cNvPicPr>
            <a:picLocks noChangeAspect="1"/>
          </p:cNvPicPr>
          <p:nvPr/>
        </p:nvPicPr>
        <p:blipFill>
          <a:blip r:embed="rId2" cstate="print"/>
          <a:stretch>
            <a:fillRect/>
          </a:stretch>
        </p:blipFill>
        <p:spPr>
          <a:xfrm>
            <a:off x="0" y="685800"/>
            <a:ext cx="6738238" cy="4876800"/>
          </a:xfrm>
          <a:prstGeom prst="rect">
            <a:avLst/>
          </a:prstGeom>
        </p:spPr>
      </p:pic>
      <p:sp>
        <p:nvSpPr>
          <p:cNvPr id="3" name="TextBox 2"/>
          <p:cNvSpPr txBox="1"/>
          <p:nvPr/>
        </p:nvSpPr>
        <p:spPr>
          <a:xfrm>
            <a:off x="3396610" y="76200"/>
            <a:ext cx="1937390" cy="369332"/>
          </a:xfrm>
          <a:prstGeom prst="rect">
            <a:avLst/>
          </a:prstGeom>
          <a:noFill/>
        </p:spPr>
        <p:txBody>
          <a:bodyPr wrap="none" rtlCol="0">
            <a:spAutoFit/>
          </a:bodyPr>
          <a:lstStyle/>
          <a:p>
            <a:r>
              <a:rPr lang="en-US" dirty="0"/>
              <a:t>Auditory pathways</a:t>
            </a:r>
          </a:p>
        </p:txBody>
      </p:sp>
      <p:sp>
        <p:nvSpPr>
          <p:cNvPr id="4" name="TextBox 3"/>
          <p:cNvSpPr txBox="1"/>
          <p:nvPr/>
        </p:nvSpPr>
        <p:spPr>
          <a:xfrm>
            <a:off x="3124200" y="5352871"/>
            <a:ext cx="5638800" cy="1200329"/>
          </a:xfrm>
          <a:prstGeom prst="rect">
            <a:avLst/>
          </a:prstGeom>
          <a:noFill/>
        </p:spPr>
        <p:txBody>
          <a:bodyPr wrap="square" rtlCol="0">
            <a:spAutoFit/>
          </a:bodyPr>
          <a:lstStyle/>
          <a:p>
            <a:pPr>
              <a:buFont typeface="Arial" pitchFamily="34" charset="0"/>
              <a:buChar char="•"/>
            </a:pPr>
            <a:r>
              <a:rPr lang="en-US" dirty="0"/>
              <a:t>Afferent nerve fibers carry information from cochlear nerve and pass it through the </a:t>
            </a:r>
            <a:r>
              <a:rPr lang="en-US" dirty="0" err="1"/>
              <a:t>pons</a:t>
            </a:r>
            <a:r>
              <a:rPr lang="en-US" dirty="0"/>
              <a:t>, midbrain, thalamus on way to the PRIMARY AUDITORY CORTEX in the temporal lobe of the cerebrum.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24200" y="76200"/>
            <a:ext cx="2024785" cy="369332"/>
          </a:xfrm>
          <a:prstGeom prst="rect">
            <a:avLst/>
          </a:prstGeom>
          <a:noFill/>
        </p:spPr>
        <p:txBody>
          <a:bodyPr wrap="none" rtlCol="0">
            <a:spAutoFit/>
          </a:bodyPr>
          <a:lstStyle/>
          <a:p>
            <a:r>
              <a:rPr lang="en-US" dirty="0"/>
              <a:t>Anatomy of the eye</a:t>
            </a:r>
          </a:p>
        </p:txBody>
      </p:sp>
      <p:pic>
        <p:nvPicPr>
          <p:cNvPr id="3" name="Picture 2" descr="f16-25_the_eye_c.jpg"/>
          <p:cNvPicPr>
            <a:picLocks noChangeAspect="1"/>
          </p:cNvPicPr>
          <p:nvPr/>
        </p:nvPicPr>
        <p:blipFill>
          <a:blip r:embed="rId2" cstate="print"/>
          <a:stretch>
            <a:fillRect/>
          </a:stretch>
        </p:blipFill>
        <p:spPr>
          <a:xfrm>
            <a:off x="0" y="3200400"/>
            <a:ext cx="6324600" cy="3657600"/>
          </a:xfrm>
          <a:prstGeom prst="rect">
            <a:avLst/>
          </a:prstGeom>
        </p:spPr>
      </p:pic>
      <p:sp>
        <p:nvSpPr>
          <p:cNvPr id="4" name="TextBox 3"/>
          <p:cNvSpPr txBox="1"/>
          <p:nvPr/>
        </p:nvSpPr>
        <p:spPr>
          <a:xfrm>
            <a:off x="0" y="457200"/>
            <a:ext cx="9144000" cy="2308324"/>
          </a:xfrm>
          <a:prstGeom prst="rect">
            <a:avLst/>
          </a:prstGeom>
          <a:noFill/>
        </p:spPr>
        <p:txBody>
          <a:bodyPr wrap="square" rtlCol="0">
            <a:spAutoFit/>
          </a:bodyPr>
          <a:lstStyle/>
          <a:p>
            <a:pPr>
              <a:buFont typeface="Arial" pitchFamily="34" charset="0"/>
              <a:buChar char="•"/>
            </a:pPr>
            <a:r>
              <a:rPr lang="en-US" sz="1600" dirty="0"/>
              <a:t>3 layers of tissue make up the eye</a:t>
            </a:r>
          </a:p>
          <a:p>
            <a:pPr marL="800100" lvl="1" indent="-342900">
              <a:buFont typeface="+mj-lt"/>
              <a:buAutoNum type="arabicPeriod"/>
            </a:pPr>
            <a:r>
              <a:rPr lang="en-US" sz="1600" b="1" dirty="0"/>
              <a:t>Fibrous layer </a:t>
            </a:r>
            <a:r>
              <a:rPr lang="en-US" sz="1600" dirty="0"/>
              <a:t>– Sclera (white of the eye) and cornea (clear portion) where light passes through</a:t>
            </a:r>
          </a:p>
          <a:p>
            <a:pPr marL="800100" lvl="1" indent="-342900">
              <a:buFont typeface="+mj-lt"/>
              <a:buAutoNum type="arabicPeriod"/>
            </a:pPr>
            <a:r>
              <a:rPr lang="en-US" sz="1600" b="1" dirty="0"/>
              <a:t>Vascular layer </a:t>
            </a:r>
            <a:r>
              <a:rPr lang="en-US" sz="1600" dirty="0"/>
              <a:t>– </a:t>
            </a:r>
          </a:p>
          <a:p>
            <a:pPr marL="1257300" lvl="2" indent="-342900">
              <a:buFont typeface="Arial" pitchFamily="34" charset="0"/>
              <a:buChar char="•"/>
            </a:pPr>
            <a:r>
              <a:rPr lang="en-US" sz="1600" dirty="0"/>
              <a:t>Choroid – pigmented, very vascular layer </a:t>
            </a:r>
          </a:p>
          <a:p>
            <a:pPr marL="1257300" lvl="2" indent="-342900">
              <a:buFont typeface="Arial" pitchFamily="34" charset="0"/>
              <a:buChar char="•"/>
            </a:pPr>
            <a:r>
              <a:rPr lang="en-US" sz="1600" dirty="0" err="1"/>
              <a:t>Ciliary</a:t>
            </a:r>
            <a:r>
              <a:rPr lang="en-US" sz="1600" dirty="0"/>
              <a:t> body – thickened portion of the choroid that supports the lens and iris as well as produces fluid known as aqueous humor</a:t>
            </a:r>
          </a:p>
          <a:p>
            <a:pPr marL="1257300" lvl="2" indent="-342900">
              <a:buFont typeface="Arial" pitchFamily="34" charset="0"/>
              <a:buChar char="•"/>
            </a:pPr>
            <a:r>
              <a:rPr lang="en-US" sz="1600" dirty="0"/>
              <a:t>Iris – pigmented tissue that controls amount of light entering eye. Smooth muscle attached to iris controls diameter of opening</a:t>
            </a:r>
          </a:p>
          <a:p>
            <a:pPr marL="1257300" lvl="2" indent="-342900">
              <a:buFont typeface="Arial" pitchFamily="34" charset="0"/>
              <a:buChar char="•"/>
            </a:pPr>
            <a:r>
              <a:rPr lang="en-US" sz="1600" dirty="0" err="1"/>
              <a:t>Ora</a:t>
            </a:r>
            <a:r>
              <a:rPr lang="en-US" sz="1600" dirty="0"/>
              <a:t> </a:t>
            </a:r>
            <a:r>
              <a:rPr lang="en-US" sz="1600" dirty="0" err="1"/>
              <a:t>serrata</a:t>
            </a:r>
            <a:r>
              <a:rPr lang="en-US" sz="1600" dirty="0"/>
              <a:t> – scalloped edge where the the retina fuses with the </a:t>
            </a:r>
            <a:r>
              <a:rPr lang="en-US" sz="1600" dirty="0" err="1"/>
              <a:t>ciliary</a:t>
            </a:r>
            <a:r>
              <a:rPr lang="en-US" sz="1600" dirty="0"/>
              <a:t> body</a:t>
            </a:r>
          </a:p>
        </p:txBody>
      </p:sp>
      <p:sp>
        <p:nvSpPr>
          <p:cNvPr id="5" name="TextBox 4"/>
          <p:cNvSpPr txBox="1"/>
          <p:nvPr/>
        </p:nvSpPr>
        <p:spPr>
          <a:xfrm>
            <a:off x="6629400" y="2971800"/>
            <a:ext cx="2514600" cy="830997"/>
          </a:xfrm>
          <a:prstGeom prst="rect">
            <a:avLst/>
          </a:prstGeom>
          <a:noFill/>
        </p:spPr>
        <p:txBody>
          <a:bodyPr wrap="square" rtlCol="0">
            <a:spAutoFit/>
          </a:bodyPr>
          <a:lstStyle/>
          <a:p>
            <a:r>
              <a:rPr lang="en-US" sz="1600" dirty="0"/>
              <a:t>3.   </a:t>
            </a:r>
            <a:r>
              <a:rPr lang="en-US" sz="1600" b="1" dirty="0"/>
              <a:t>Inner layer </a:t>
            </a:r>
            <a:r>
              <a:rPr lang="en-US" sz="1600" dirty="0"/>
              <a:t>– retina (neural portion of the eye) and part of the optic nerve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45822" y="152400"/>
            <a:ext cx="1435778" cy="369332"/>
          </a:xfrm>
          <a:prstGeom prst="rect">
            <a:avLst/>
          </a:prstGeom>
          <a:noFill/>
        </p:spPr>
        <p:txBody>
          <a:bodyPr wrap="none" rtlCol="0">
            <a:spAutoFit/>
          </a:bodyPr>
          <a:lstStyle/>
          <a:p>
            <a:r>
              <a:rPr lang="en-US" dirty="0"/>
              <a:t>Eye anatomy </a:t>
            </a:r>
          </a:p>
        </p:txBody>
      </p:sp>
      <p:pic>
        <p:nvPicPr>
          <p:cNvPr id="3" name="Picture 2" descr="f16-26_production_and_r_c.jpg"/>
          <p:cNvPicPr>
            <a:picLocks noChangeAspect="1"/>
          </p:cNvPicPr>
          <p:nvPr/>
        </p:nvPicPr>
        <p:blipFill>
          <a:blip r:embed="rId2" cstate="print"/>
          <a:stretch>
            <a:fillRect/>
          </a:stretch>
        </p:blipFill>
        <p:spPr>
          <a:xfrm>
            <a:off x="0" y="3329178"/>
            <a:ext cx="5410200" cy="3528822"/>
          </a:xfrm>
          <a:prstGeom prst="rect">
            <a:avLst/>
          </a:prstGeom>
        </p:spPr>
      </p:pic>
      <p:sp>
        <p:nvSpPr>
          <p:cNvPr id="4" name="TextBox 3"/>
          <p:cNvSpPr txBox="1"/>
          <p:nvPr/>
        </p:nvSpPr>
        <p:spPr>
          <a:xfrm>
            <a:off x="174571" y="533400"/>
            <a:ext cx="8817029" cy="338554"/>
          </a:xfrm>
          <a:prstGeom prst="rect">
            <a:avLst/>
          </a:prstGeom>
          <a:noFill/>
        </p:spPr>
        <p:txBody>
          <a:bodyPr wrap="none" rtlCol="0">
            <a:spAutoFit/>
          </a:bodyPr>
          <a:lstStyle/>
          <a:p>
            <a:r>
              <a:rPr lang="en-US" sz="1600" dirty="0"/>
              <a:t>Optical components – parts of the eye that transmit, refract, and focus light as it passes through the eye</a:t>
            </a:r>
          </a:p>
        </p:txBody>
      </p:sp>
      <p:sp>
        <p:nvSpPr>
          <p:cNvPr id="5" name="TextBox 4"/>
          <p:cNvSpPr txBox="1"/>
          <p:nvPr/>
        </p:nvSpPr>
        <p:spPr>
          <a:xfrm>
            <a:off x="228600" y="1219200"/>
            <a:ext cx="8915400" cy="2062103"/>
          </a:xfrm>
          <a:prstGeom prst="rect">
            <a:avLst/>
          </a:prstGeom>
          <a:noFill/>
        </p:spPr>
        <p:txBody>
          <a:bodyPr wrap="square" rtlCol="0">
            <a:spAutoFit/>
          </a:bodyPr>
          <a:lstStyle/>
          <a:p>
            <a:pPr>
              <a:buFont typeface="Arial" pitchFamily="34" charset="0"/>
              <a:buChar char="•"/>
            </a:pPr>
            <a:r>
              <a:rPr lang="en-US" sz="1600" dirty="0">
                <a:solidFill>
                  <a:srgbClr val="FF0000"/>
                </a:solidFill>
              </a:rPr>
              <a:t>Cornea</a:t>
            </a:r>
            <a:r>
              <a:rPr lang="en-US" sz="1600" dirty="0"/>
              <a:t> – clear portion of the sclera (most anterior), mostly tightly packed collagen and nearly clear squamous epithelial cells</a:t>
            </a:r>
          </a:p>
          <a:p>
            <a:pPr>
              <a:buFont typeface="Arial" pitchFamily="34" charset="0"/>
              <a:buChar char="•"/>
            </a:pPr>
            <a:r>
              <a:rPr lang="en-US" sz="1600" dirty="0">
                <a:solidFill>
                  <a:srgbClr val="FF0000"/>
                </a:solidFill>
              </a:rPr>
              <a:t>Aqueous humor </a:t>
            </a:r>
            <a:r>
              <a:rPr lang="en-US" sz="1600" dirty="0"/>
              <a:t>– fluid in the anterior and posterior chambers, secreted by </a:t>
            </a:r>
            <a:r>
              <a:rPr lang="en-US" sz="1600" dirty="0" err="1"/>
              <a:t>ciliary</a:t>
            </a:r>
            <a:r>
              <a:rPr lang="en-US" sz="1600" dirty="0"/>
              <a:t> body and reabsorbed into blood stream by </a:t>
            </a:r>
            <a:r>
              <a:rPr lang="en-US" sz="1600" b="1" dirty="0"/>
              <a:t>scleral venous sinus </a:t>
            </a:r>
            <a:r>
              <a:rPr lang="en-US" sz="1600" dirty="0"/>
              <a:t>(canal of </a:t>
            </a:r>
            <a:r>
              <a:rPr lang="en-US" sz="1600" dirty="0" err="1"/>
              <a:t>Schlemm</a:t>
            </a:r>
            <a:r>
              <a:rPr lang="en-US" sz="1600" dirty="0"/>
              <a:t>)</a:t>
            </a:r>
          </a:p>
          <a:p>
            <a:pPr lvl="1">
              <a:buFont typeface="Wingdings" pitchFamily="2" charset="2"/>
              <a:buChar char="ü"/>
            </a:pPr>
            <a:r>
              <a:rPr lang="en-US" sz="1600" dirty="0"/>
              <a:t>Structural defects can lead to GLAUCOMA</a:t>
            </a:r>
          </a:p>
          <a:p>
            <a:pPr>
              <a:buFont typeface="Arial" pitchFamily="34" charset="0"/>
              <a:buChar char="•"/>
            </a:pPr>
            <a:r>
              <a:rPr lang="en-US" sz="1600" dirty="0">
                <a:solidFill>
                  <a:srgbClr val="FF0000"/>
                </a:solidFill>
              </a:rPr>
              <a:t>Lens</a:t>
            </a:r>
            <a:r>
              <a:rPr lang="en-US" sz="1600" dirty="0"/>
              <a:t> – composed of crystalline proteins and epithelial cells, helps focus light onto the retina</a:t>
            </a:r>
          </a:p>
          <a:p>
            <a:pPr lvl="1">
              <a:buFont typeface="Wingdings" pitchFamily="2" charset="2"/>
              <a:buChar char="ü"/>
            </a:pPr>
            <a:r>
              <a:rPr lang="en-US" sz="1600" dirty="0"/>
              <a:t>Suspended by suspensory ligaments attached to ciliary body, allows for changes in shape of lens</a:t>
            </a:r>
          </a:p>
          <a:p>
            <a:pPr lvl="1">
              <a:buFont typeface="Wingdings" pitchFamily="2" charset="2"/>
              <a:buChar char="ü"/>
            </a:pPr>
            <a:r>
              <a:rPr lang="en-US" sz="1600" dirty="0"/>
              <a:t>Age, diabetes, UV damage, smoking can cause lens to become cloudy leading to CATARACTS</a:t>
            </a:r>
          </a:p>
        </p:txBody>
      </p:sp>
      <p:sp>
        <p:nvSpPr>
          <p:cNvPr id="6" name="TextBox 5"/>
          <p:cNvSpPr txBox="1"/>
          <p:nvPr/>
        </p:nvSpPr>
        <p:spPr>
          <a:xfrm>
            <a:off x="5867400" y="3733800"/>
            <a:ext cx="3276600" cy="830997"/>
          </a:xfrm>
          <a:prstGeom prst="rect">
            <a:avLst/>
          </a:prstGeom>
          <a:noFill/>
        </p:spPr>
        <p:txBody>
          <a:bodyPr wrap="square" rtlCol="0">
            <a:spAutoFit/>
          </a:bodyPr>
          <a:lstStyle/>
          <a:p>
            <a:pPr>
              <a:buFont typeface="Arial" pitchFamily="34" charset="0"/>
              <a:buChar char="•"/>
            </a:pPr>
            <a:r>
              <a:rPr lang="en-US" sz="1600" dirty="0">
                <a:solidFill>
                  <a:srgbClr val="FF0000"/>
                </a:solidFill>
              </a:rPr>
              <a:t>Vitreous body </a:t>
            </a:r>
            <a:r>
              <a:rPr lang="en-US" sz="1600" dirty="0"/>
              <a:t>– large body behind the lens that is filled with a transparent jelly</a:t>
            </a:r>
          </a:p>
        </p:txBody>
      </p:sp>
      <p:sp>
        <p:nvSpPr>
          <p:cNvPr id="7" name="TextBox 6"/>
          <p:cNvSpPr txBox="1"/>
          <p:nvPr/>
        </p:nvSpPr>
        <p:spPr>
          <a:xfrm>
            <a:off x="5410200" y="5105400"/>
            <a:ext cx="3581400" cy="1077218"/>
          </a:xfrm>
          <a:prstGeom prst="rect">
            <a:avLst/>
          </a:prstGeom>
          <a:noFill/>
          <a:ln>
            <a:solidFill>
              <a:schemeClr val="tx2"/>
            </a:solidFill>
          </a:ln>
        </p:spPr>
        <p:txBody>
          <a:bodyPr wrap="square" rtlCol="0">
            <a:spAutoFit/>
          </a:bodyPr>
          <a:lstStyle/>
          <a:p>
            <a:r>
              <a:rPr lang="en-US" sz="1600" dirty="0"/>
              <a:t>Lens and cornea are not particularly cellular (mostly protein fibers) and can be transplanted much more easily than most other tissues or organs of the body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16-26_production_and_r_c.jpg">
            <a:extLst>
              <a:ext uri="{FF2B5EF4-FFF2-40B4-BE49-F238E27FC236}">
                <a16:creationId xmlns:a16="http://schemas.microsoft.com/office/drawing/2014/main" id="{2B42BECC-A51F-324C-9AD7-2607181E92E6}"/>
              </a:ext>
            </a:extLst>
          </p:cNvPr>
          <p:cNvPicPr>
            <a:picLocks noChangeAspect="1"/>
          </p:cNvPicPr>
          <p:nvPr/>
        </p:nvPicPr>
        <p:blipFill>
          <a:blip r:embed="rId2" cstate="print"/>
          <a:stretch>
            <a:fillRect/>
          </a:stretch>
        </p:blipFill>
        <p:spPr>
          <a:xfrm>
            <a:off x="152400" y="762000"/>
            <a:ext cx="8411453" cy="5486400"/>
          </a:xfrm>
          <a:prstGeom prst="rect">
            <a:avLst/>
          </a:prstGeom>
        </p:spPr>
      </p:pic>
    </p:spTree>
    <p:extLst>
      <p:ext uri="{BB962C8B-B14F-4D97-AF65-F5344CB8AC3E}">
        <p14:creationId xmlns:p14="http://schemas.microsoft.com/office/powerpoint/2010/main" val="1853725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sal78291_17_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8915400" cy="5202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3352800" y="228600"/>
            <a:ext cx="2518914" cy="369332"/>
          </a:xfrm>
          <a:prstGeom prst="rect">
            <a:avLst/>
          </a:prstGeom>
          <a:noFill/>
        </p:spPr>
        <p:txBody>
          <a:bodyPr wrap="none" rtlCol="0">
            <a:spAutoFit/>
          </a:bodyPr>
          <a:lstStyle/>
          <a:p>
            <a:r>
              <a:rPr lang="en-US" dirty="0"/>
              <a:t>Accessory Eye Structures</a:t>
            </a:r>
          </a:p>
        </p:txBody>
      </p:sp>
    </p:spTree>
    <p:extLst>
      <p:ext uri="{BB962C8B-B14F-4D97-AF65-F5344CB8AC3E}">
        <p14:creationId xmlns:p14="http://schemas.microsoft.com/office/powerpoint/2010/main" val="4195927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Data\Saladin 4th edition\chapter16\Art\f16-24c_extrinsic_muscl_c.jpg"/>
          <p:cNvPicPr>
            <a:picLocks noChangeAspect="1" noChangeArrowheads="1"/>
          </p:cNvPicPr>
          <p:nvPr/>
        </p:nvPicPr>
        <p:blipFill>
          <a:blip r:embed="rId2" cstate="print"/>
          <a:srcRect t="10135"/>
          <a:stretch>
            <a:fillRect/>
          </a:stretch>
        </p:blipFill>
        <p:spPr bwMode="auto">
          <a:xfrm>
            <a:off x="280001" y="457200"/>
            <a:ext cx="8406799" cy="2491359"/>
          </a:xfrm>
          <a:prstGeom prst="rect">
            <a:avLst/>
          </a:prstGeom>
          <a:noFill/>
        </p:spPr>
      </p:pic>
      <p:sp>
        <p:nvSpPr>
          <p:cNvPr id="4" name="TextBox 3"/>
          <p:cNvSpPr txBox="1"/>
          <p:nvPr/>
        </p:nvSpPr>
        <p:spPr>
          <a:xfrm>
            <a:off x="2971800" y="76200"/>
            <a:ext cx="2769925" cy="369332"/>
          </a:xfrm>
          <a:prstGeom prst="rect">
            <a:avLst/>
          </a:prstGeom>
          <a:noFill/>
        </p:spPr>
        <p:txBody>
          <a:bodyPr wrap="none" rtlCol="0">
            <a:spAutoFit/>
          </a:bodyPr>
          <a:lstStyle/>
          <a:p>
            <a:r>
              <a:rPr lang="en-US" u="sng" dirty="0"/>
              <a:t>Extrinsic muscles of the eye</a:t>
            </a:r>
          </a:p>
        </p:txBody>
      </p:sp>
      <p:sp>
        <p:nvSpPr>
          <p:cNvPr id="5" name="TextBox 4"/>
          <p:cNvSpPr txBox="1"/>
          <p:nvPr/>
        </p:nvSpPr>
        <p:spPr>
          <a:xfrm>
            <a:off x="152400" y="2971800"/>
            <a:ext cx="8991600" cy="3416320"/>
          </a:xfrm>
          <a:prstGeom prst="rect">
            <a:avLst/>
          </a:prstGeom>
          <a:noFill/>
        </p:spPr>
        <p:txBody>
          <a:bodyPr wrap="square" rtlCol="0">
            <a:spAutoFit/>
          </a:bodyPr>
          <a:lstStyle/>
          <a:p>
            <a:pPr>
              <a:buFont typeface="Arial" pitchFamily="34" charset="0"/>
              <a:buChar char="•"/>
            </a:pPr>
            <a:r>
              <a:rPr lang="en-US" dirty="0"/>
              <a:t>Series of 6 muscles attach the sclera of the eye to the orbit wall</a:t>
            </a:r>
          </a:p>
          <a:p>
            <a:pPr>
              <a:buFont typeface="Arial" pitchFamily="34" charset="0"/>
              <a:buChar char="•"/>
            </a:pPr>
            <a:r>
              <a:rPr lang="en-US" dirty="0"/>
              <a:t>Allow movement of the eye within the orbit</a:t>
            </a:r>
          </a:p>
          <a:p>
            <a:pPr lvl="1">
              <a:buFont typeface="Wingdings" pitchFamily="2" charset="2"/>
              <a:buChar char="ü"/>
            </a:pPr>
            <a:r>
              <a:rPr lang="en-US" dirty="0"/>
              <a:t>4 RECTUS muscles (superior, inferior, lateral medial) move eyeball in straight lines up, down, left and right</a:t>
            </a:r>
          </a:p>
          <a:p>
            <a:pPr lvl="1">
              <a:buFont typeface="Wingdings" pitchFamily="2" charset="2"/>
              <a:buChar char="ü"/>
            </a:pPr>
            <a:r>
              <a:rPr lang="en-US" dirty="0"/>
              <a:t>2 OBLIQUE (superior and inferior oblique) muscles produce more complex movements as well as slight rotation of the eyeball</a:t>
            </a:r>
          </a:p>
          <a:p>
            <a:pPr lvl="2">
              <a:buFontTx/>
              <a:buChar char="-"/>
            </a:pPr>
            <a:r>
              <a:rPr lang="en-US" dirty="0"/>
              <a:t>Allows us to look “out and up” (lateral/superior) or “down and in” (medial/inferior)</a:t>
            </a:r>
          </a:p>
          <a:p>
            <a:pPr lvl="2"/>
            <a:endParaRPr lang="en-US" dirty="0"/>
          </a:p>
          <a:p>
            <a:pPr lvl="2">
              <a:buFontTx/>
              <a:buChar char="-"/>
            </a:pPr>
            <a:endParaRPr lang="en-US" dirty="0"/>
          </a:p>
          <a:p>
            <a:pPr>
              <a:buFont typeface="Arial" pitchFamily="34" charset="0"/>
              <a:buChar char="•"/>
            </a:pPr>
            <a:r>
              <a:rPr lang="en-US" dirty="0">
                <a:solidFill>
                  <a:srgbClr val="FF0000"/>
                </a:solidFill>
              </a:rPr>
              <a:t>CN IV (</a:t>
            </a:r>
            <a:r>
              <a:rPr lang="en-US" dirty="0" err="1">
                <a:solidFill>
                  <a:srgbClr val="FF0000"/>
                </a:solidFill>
              </a:rPr>
              <a:t>trochlear</a:t>
            </a:r>
            <a:r>
              <a:rPr lang="en-US" dirty="0">
                <a:solidFill>
                  <a:srgbClr val="FF0000"/>
                </a:solidFill>
              </a:rPr>
              <a:t> nerve) =  superior oblique (tendon passes through the TROCHLEA)</a:t>
            </a:r>
          </a:p>
          <a:p>
            <a:pPr>
              <a:buFont typeface="Arial" pitchFamily="34" charset="0"/>
              <a:buChar char="•"/>
            </a:pPr>
            <a:r>
              <a:rPr lang="en-US" dirty="0">
                <a:solidFill>
                  <a:srgbClr val="FF0000"/>
                </a:solidFill>
              </a:rPr>
              <a:t>CN VI (</a:t>
            </a:r>
            <a:r>
              <a:rPr lang="en-US" dirty="0" err="1">
                <a:solidFill>
                  <a:srgbClr val="FF0000"/>
                </a:solidFill>
              </a:rPr>
              <a:t>abducens</a:t>
            </a:r>
            <a:r>
              <a:rPr lang="en-US" dirty="0">
                <a:solidFill>
                  <a:srgbClr val="FF0000"/>
                </a:solidFill>
              </a:rPr>
              <a:t> nerve) = lateral rectus… </a:t>
            </a:r>
            <a:r>
              <a:rPr lang="en-US" u="sng" dirty="0">
                <a:solidFill>
                  <a:srgbClr val="FF0000"/>
                </a:solidFill>
              </a:rPr>
              <a:t>abducts</a:t>
            </a:r>
            <a:r>
              <a:rPr lang="en-US" dirty="0">
                <a:solidFill>
                  <a:srgbClr val="FF0000"/>
                </a:solidFill>
              </a:rPr>
              <a:t> the eye</a:t>
            </a:r>
          </a:p>
          <a:p>
            <a:r>
              <a:rPr lang="en-US" dirty="0">
                <a:solidFill>
                  <a:srgbClr val="FF0000"/>
                </a:solidFill>
              </a:rPr>
              <a:t>CN III (</a:t>
            </a:r>
            <a:r>
              <a:rPr lang="en-US" dirty="0" err="1">
                <a:solidFill>
                  <a:srgbClr val="FF0000"/>
                </a:solidFill>
              </a:rPr>
              <a:t>oculomotor</a:t>
            </a:r>
            <a:r>
              <a:rPr lang="en-US" dirty="0">
                <a:solidFill>
                  <a:srgbClr val="FF0000"/>
                </a:solidFill>
              </a:rPr>
              <a:t> nerve) = the other 4</a:t>
            </a:r>
          </a:p>
        </p:txBody>
      </p:sp>
      <p:sp>
        <p:nvSpPr>
          <p:cNvPr id="7" name="TextBox 6"/>
          <p:cNvSpPr txBox="1"/>
          <p:nvPr/>
        </p:nvSpPr>
        <p:spPr>
          <a:xfrm>
            <a:off x="6248400" y="6172200"/>
            <a:ext cx="1325002" cy="461665"/>
          </a:xfrm>
          <a:prstGeom prst="rect">
            <a:avLst/>
          </a:prstGeom>
          <a:noFill/>
        </p:spPr>
        <p:txBody>
          <a:bodyPr wrap="none" rtlCol="0">
            <a:spAutoFit/>
          </a:bodyPr>
          <a:lstStyle/>
          <a:p>
            <a:r>
              <a:rPr lang="en-US" sz="2400" dirty="0">
                <a:solidFill>
                  <a:srgbClr val="008000"/>
                </a:solidFill>
              </a:rPr>
              <a:t>(LR</a:t>
            </a:r>
            <a:r>
              <a:rPr lang="en-US" sz="2400" baseline="-25000" dirty="0">
                <a:solidFill>
                  <a:srgbClr val="008000"/>
                </a:solidFill>
              </a:rPr>
              <a:t>6</a:t>
            </a:r>
            <a:r>
              <a:rPr lang="en-US" sz="2400" dirty="0">
                <a:solidFill>
                  <a:srgbClr val="008000"/>
                </a:solidFill>
              </a:rPr>
              <a:t>SO</a:t>
            </a:r>
            <a:r>
              <a:rPr lang="en-US" sz="2400" baseline="-25000" dirty="0">
                <a:solidFill>
                  <a:srgbClr val="008000"/>
                </a:solidFill>
              </a:rPr>
              <a:t>4</a:t>
            </a:r>
            <a:r>
              <a:rPr lang="en-US" sz="2400" dirty="0">
                <a:solidFill>
                  <a:srgbClr val="008000"/>
                </a:solidFill>
              </a:rPr>
              <a:t>)</a:t>
            </a:r>
            <a:r>
              <a:rPr lang="en-US" sz="2400" baseline="-25000" dirty="0">
                <a:solidFill>
                  <a:srgbClr val="008000"/>
                </a:solidFill>
              </a:rPr>
              <a:t>3</a:t>
            </a:r>
            <a:endParaRPr lang="en-US" sz="2400" dirty="0">
              <a:solidFill>
                <a:srgbClr val="008000"/>
              </a:solidFill>
            </a:endParaRPr>
          </a:p>
        </p:txBody>
      </p:sp>
      <p:sp>
        <p:nvSpPr>
          <p:cNvPr id="8" name="Double Brace 7"/>
          <p:cNvSpPr/>
          <p:nvPr/>
        </p:nvSpPr>
        <p:spPr>
          <a:xfrm>
            <a:off x="6096000" y="6096000"/>
            <a:ext cx="1676400" cy="609600"/>
          </a:xfrm>
          <a:prstGeom prst="bracePair">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html1-cluster-e.mheducation.com/smartbook2/data/145536/highlighted_epubmhe/OPS/img/chapter17/sal03709_172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50" y="3352800"/>
            <a:ext cx="8940650" cy="33749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7150" y="76200"/>
            <a:ext cx="9016850" cy="1569660"/>
          </a:xfrm>
          <a:prstGeom prst="rect">
            <a:avLst/>
          </a:prstGeom>
          <a:noFill/>
        </p:spPr>
        <p:txBody>
          <a:bodyPr wrap="square" rtlCol="0">
            <a:spAutoFit/>
          </a:bodyPr>
          <a:lstStyle/>
          <a:p>
            <a:pPr>
              <a:buFont typeface="Arial" pitchFamily="34" charset="0"/>
              <a:buChar char="•"/>
            </a:pPr>
            <a:r>
              <a:rPr lang="en-US" sz="1600" dirty="0"/>
              <a:t>To see an image clearly, light reflected from that image must be focused directly on the retina</a:t>
            </a:r>
          </a:p>
          <a:p>
            <a:pPr lvl="1">
              <a:buFont typeface="Wingdings" pitchFamily="2" charset="2"/>
              <a:buChar char="ü"/>
            </a:pPr>
            <a:r>
              <a:rPr lang="en-US" sz="1600" dirty="0"/>
              <a:t>As light passes through the eye, it is </a:t>
            </a:r>
            <a:r>
              <a:rPr lang="en-US" sz="1600" b="1" dirty="0"/>
              <a:t>refracted</a:t>
            </a:r>
            <a:r>
              <a:rPr lang="en-US" sz="1600" dirty="0"/>
              <a:t> (bent) by the cornea, aqueous humor, lens, and vitreous humor and focused on the retina</a:t>
            </a:r>
          </a:p>
          <a:p>
            <a:pPr lvl="1">
              <a:buFont typeface="Wingdings" pitchFamily="2" charset="2"/>
              <a:buChar char="ü"/>
            </a:pPr>
            <a:r>
              <a:rPr lang="en-US" sz="1600" dirty="0"/>
              <a:t>Refraction by cornea, aqueous humor, etc is constant, but refraction CAN be changed by adjusting the shape of the lens (ACCOMODATION)</a:t>
            </a:r>
          </a:p>
          <a:p>
            <a:pPr lvl="1">
              <a:buFont typeface="Wingdings" pitchFamily="2" charset="2"/>
              <a:buChar char="ü"/>
            </a:pPr>
            <a:r>
              <a:rPr lang="en-US" sz="1600" dirty="0"/>
              <a:t>Loss of the ability to change the shape of the lens is called PRESBYOPIA (comes with old age)</a:t>
            </a:r>
          </a:p>
        </p:txBody>
      </p:sp>
      <p:sp>
        <p:nvSpPr>
          <p:cNvPr id="4" name="TextBox 3"/>
          <p:cNvSpPr txBox="1"/>
          <p:nvPr/>
        </p:nvSpPr>
        <p:spPr>
          <a:xfrm>
            <a:off x="68320" y="1676400"/>
            <a:ext cx="8542281" cy="830997"/>
          </a:xfrm>
          <a:prstGeom prst="rect">
            <a:avLst/>
          </a:prstGeom>
          <a:noFill/>
        </p:spPr>
        <p:txBody>
          <a:bodyPr wrap="square" rtlCol="0">
            <a:spAutoFit/>
          </a:bodyPr>
          <a:lstStyle/>
          <a:p>
            <a:r>
              <a:rPr lang="en-US" sz="1600" dirty="0"/>
              <a:t>Myopia – (nearsightedness)</a:t>
            </a:r>
          </a:p>
          <a:p>
            <a:pPr lvl="1">
              <a:buFont typeface="Arial" pitchFamily="34" charset="0"/>
              <a:buChar char="•"/>
            </a:pPr>
            <a:r>
              <a:rPr lang="en-US" sz="1600" dirty="0"/>
              <a:t>Light is refracted too much by the cornea or the eyeball is too long causing light to focus IN FRONT of the retina</a:t>
            </a:r>
          </a:p>
        </p:txBody>
      </p:sp>
      <p:sp>
        <p:nvSpPr>
          <p:cNvPr id="5" name="TextBox 4"/>
          <p:cNvSpPr txBox="1"/>
          <p:nvPr/>
        </p:nvSpPr>
        <p:spPr>
          <a:xfrm>
            <a:off x="68320" y="2491263"/>
            <a:ext cx="8077200" cy="830997"/>
          </a:xfrm>
          <a:prstGeom prst="rect">
            <a:avLst/>
          </a:prstGeom>
          <a:noFill/>
        </p:spPr>
        <p:txBody>
          <a:bodyPr wrap="square" rtlCol="0">
            <a:spAutoFit/>
          </a:bodyPr>
          <a:lstStyle/>
          <a:p>
            <a:r>
              <a:rPr lang="en-US" sz="1600" dirty="0" err="1"/>
              <a:t>Hyperopia</a:t>
            </a:r>
            <a:r>
              <a:rPr lang="en-US" sz="1600" dirty="0"/>
              <a:t> – (farsightedness)</a:t>
            </a:r>
          </a:p>
          <a:p>
            <a:pPr lvl="1">
              <a:buFont typeface="Arial" pitchFamily="34" charset="0"/>
              <a:buChar char="•"/>
            </a:pPr>
            <a:r>
              <a:rPr lang="en-US" sz="1600" dirty="0"/>
              <a:t>Light is not refracted enough by the cornea or the eyeball is too short causing light to focus BEHIND the retina.</a:t>
            </a:r>
          </a:p>
        </p:txBody>
      </p:sp>
    </p:spTree>
    <p:extLst>
      <p:ext uri="{BB962C8B-B14F-4D97-AF65-F5344CB8AC3E}">
        <p14:creationId xmlns:p14="http://schemas.microsoft.com/office/powerpoint/2010/main" val="1159715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40142" y="152400"/>
            <a:ext cx="2422458" cy="369332"/>
          </a:xfrm>
          <a:prstGeom prst="rect">
            <a:avLst/>
          </a:prstGeom>
          <a:noFill/>
        </p:spPr>
        <p:txBody>
          <a:bodyPr wrap="none" rtlCol="0">
            <a:spAutoFit/>
          </a:bodyPr>
          <a:lstStyle/>
          <a:p>
            <a:r>
              <a:rPr lang="en-US" dirty="0"/>
              <a:t>The physiology of vision</a:t>
            </a:r>
          </a:p>
        </p:txBody>
      </p:sp>
      <p:sp>
        <p:nvSpPr>
          <p:cNvPr id="3" name="TextBox 2"/>
          <p:cNvSpPr txBox="1"/>
          <p:nvPr/>
        </p:nvSpPr>
        <p:spPr>
          <a:xfrm>
            <a:off x="381000" y="533400"/>
            <a:ext cx="8763000" cy="584775"/>
          </a:xfrm>
          <a:prstGeom prst="rect">
            <a:avLst/>
          </a:prstGeom>
          <a:noFill/>
        </p:spPr>
        <p:txBody>
          <a:bodyPr wrap="square" rtlCol="0">
            <a:spAutoFit/>
          </a:bodyPr>
          <a:lstStyle/>
          <a:p>
            <a:pPr>
              <a:buFont typeface="Arial" pitchFamily="34" charset="0"/>
              <a:buChar char="•"/>
            </a:pPr>
            <a:r>
              <a:rPr lang="en-US" sz="1600" dirty="0"/>
              <a:t>In order for us to “see” an image light stimulates neurons in the retina which transmits those signal through the optic nerve to the visual processing centers of the brain</a:t>
            </a:r>
          </a:p>
        </p:txBody>
      </p:sp>
      <p:pic>
        <p:nvPicPr>
          <p:cNvPr id="4" name="Picture 3" descr="f16-34b_histology_of_th_c.jpg"/>
          <p:cNvPicPr>
            <a:picLocks noChangeAspect="1"/>
          </p:cNvPicPr>
          <p:nvPr/>
        </p:nvPicPr>
        <p:blipFill>
          <a:blip r:embed="rId2" cstate="print"/>
          <a:srcRect l="8021" t="2500" b="5000"/>
          <a:stretch>
            <a:fillRect/>
          </a:stretch>
        </p:blipFill>
        <p:spPr>
          <a:xfrm>
            <a:off x="0" y="1359781"/>
            <a:ext cx="2895600" cy="5409297"/>
          </a:xfrm>
          <a:prstGeom prst="rect">
            <a:avLst/>
          </a:prstGeom>
        </p:spPr>
      </p:pic>
      <p:sp>
        <p:nvSpPr>
          <p:cNvPr id="5" name="TextBox 4"/>
          <p:cNvSpPr txBox="1"/>
          <p:nvPr/>
        </p:nvSpPr>
        <p:spPr>
          <a:xfrm>
            <a:off x="2743200" y="1413570"/>
            <a:ext cx="6400801" cy="4524315"/>
          </a:xfrm>
          <a:prstGeom prst="rect">
            <a:avLst/>
          </a:prstGeom>
          <a:noFill/>
        </p:spPr>
        <p:txBody>
          <a:bodyPr wrap="square" rtlCol="0">
            <a:spAutoFit/>
          </a:bodyPr>
          <a:lstStyle/>
          <a:p>
            <a:r>
              <a:rPr lang="en-US" sz="1600" dirty="0"/>
              <a:t>Components of the retina</a:t>
            </a:r>
          </a:p>
          <a:p>
            <a:pPr marL="800100" lvl="1" indent="-342900">
              <a:buFont typeface="+mj-lt"/>
              <a:buAutoNum type="arabicPeriod"/>
            </a:pPr>
            <a:r>
              <a:rPr lang="en-US" sz="1600" dirty="0">
                <a:solidFill>
                  <a:srgbClr val="FF0000"/>
                </a:solidFill>
              </a:rPr>
              <a:t>Pigmented epithelium </a:t>
            </a:r>
            <a:r>
              <a:rPr lang="en-US" sz="1600" dirty="0"/>
              <a:t>– dark cells that absorb excess light not absorbed by photoreceptors. Prevents excess light from scattering throughout the eye</a:t>
            </a:r>
          </a:p>
          <a:p>
            <a:pPr marL="800100" lvl="1" indent="-342900">
              <a:buFont typeface="+mj-lt"/>
              <a:buAutoNum type="arabicPeriod"/>
            </a:pPr>
            <a:r>
              <a:rPr lang="en-US" sz="1600" dirty="0">
                <a:solidFill>
                  <a:srgbClr val="FF0000"/>
                </a:solidFill>
              </a:rPr>
              <a:t>Photoreceptors</a:t>
            </a:r>
            <a:r>
              <a:rPr lang="en-US" sz="1600" dirty="0"/>
              <a:t> – specialized cells that absorb light and generate a chemical/electrical signal</a:t>
            </a:r>
          </a:p>
          <a:p>
            <a:pPr marL="1257300" lvl="2" indent="-342900">
              <a:buFont typeface="Arial" pitchFamily="34" charset="0"/>
              <a:buChar char="•"/>
            </a:pPr>
            <a:r>
              <a:rPr lang="en-US" sz="1600" dirty="0">
                <a:solidFill>
                  <a:srgbClr val="0070C0"/>
                </a:solidFill>
              </a:rPr>
              <a:t>Rods</a:t>
            </a:r>
            <a:r>
              <a:rPr lang="en-US" sz="1600" dirty="0"/>
              <a:t> – responsible for “night vision”. Allows you to see white, black, shades of gray. Rods are able to be stimulated by very low intensity light</a:t>
            </a:r>
          </a:p>
          <a:p>
            <a:pPr marL="1257300" lvl="2" indent="-342900">
              <a:buFont typeface="Arial" pitchFamily="34" charset="0"/>
              <a:buChar char="•"/>
            </a:pPr>
            <a:r>
              <a:rPr lang="en-US" sz="1600" dirty="0">
                <a:solidFill>
                  <a:srgbClr val="0070C0"/>
                </a:solidFill>
              </a:rPr>
              <a:t>Cones</a:t>
            </a:r>
            <a:r>
              <a:rPr lang="en-US" sz="1600" dirty="0"/>
              <a:t> – responsible for “day vision” and color vision. Must be exposed  by fairly bright light to be stimulated.</a:t>
            </a:r>
          </a:p>
          <a:p>
            <a:pPr marL="1714500" lvl="3" indent="-342900">
              <a:buFont typeface="Wingdings" pitchFamily="2" charset="2"/>
              <a:buChar char="ü"/>
            </a:pPr>
            <a:r>
              <a:rPr lang="en-US" sz="1600" dirty="0"/>
              <a:t>3 types – blue, green, and red cones are stimulated by light of different wavelengths. Signals from these cells to the brain allow us to “see” color</a:t>
            </a:r>
          </a:p>
          <a:p>
            <a:pPr marL="800100" lvl="1" indent="-342900">
              <a:buFont typeface="+mj-lt"/>
              <a:buAutoNum type="arabicPeriod"/>
            </a:pPr>
            <a:r>
              <a:rPr lang="en-US" sz="1600" dirty="0">
                <a:solidFill>
                  <a:srgbClr val="FF0000"/>
                </a:solidFill>
              </a:rPr>
              <a:t>Bipolar cells </a:t>
            </a:r>
            <a:r>
              <a:rPr lang="en-US" sz="1600" dirty="0"/>
              <a:t>– Receive signals from rods and cones and pass them on to the ganglion cells</a:t>
            </a:r>
          </a:p>
          <a:p>
            <a:pPr marL="800100" lvl="1" indent="-342900">
              <a:buFont typeface="+mj-lt"/>
              <a:buAutoNum type="arabicPeriod"/>
            </a:pPr>
            <a:r>
              <a:rPr lang="en-US" sz="1600" dirty="0">
                <a:solidFill>
                  <a:srgbClr val="FF0000"/>
                </a:solidFill>
              </a:rPr>
              <a:t>Ganglion cells </a:t>
            </a:r>
            <a:r>
              <a:rPr lang="en-US" sz="1600" dirty="0"/>
              <a:t>– Receive signals from the bipolar cells. Axons of the ganglion cells combine to form the optic nerve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16-40_absorption_spect_c.jpg"/>
          <p:cNvPicPr>
            <a:picLocks noChangeAspect="1"/>
          </p:cNvPicPr>
          <p:nvPr/>
        </p:nvPicPr>
        <p:blipFill>
          <a:blip r:embed="rId2" cstate="print"/>
          <a:srcRect b="32500"/>
          <a:stretch>
            <a:fillRect/>
          </a:stretch>
        </p:blipFill>
        <p:spPr>
          <a:xfrm>
            <a:off x="685800" y="4038600"/>
            <a:ext cx="2971800" cy="2517952"/>
          </a:xfrm>
          <a:prstGeom prst="rect">
            <a:avLst/>
          </a:prstGeom>
        </p:spPr>
      </p:pic>
      <p:sp>
        <p:nvSpPr>
          <p:cNvPr id="3" name="TextBox 2"/>
          <p:cNvSpPr txBox="1"/>
          <p:nvPr/>
        </p:nvSpPr>
        <p:spPr>
          <a:xfrm>
            <a:off x="685800" y="774918"/>
            <a:ext cx="8001001" cy="2308324"/>
          </a:xfrm>
          <a:prstGeom prst="rect">
            <a:avLst/>
          </a:prstGeom>
          <a:noFill/>
        </p:spPr>
        <p:txBody>
          <a:bodyPr wrap="square" rtlCol="0">
            <a:spAutoFit/>
          </a:bodyPr>
          <a:lstStyle/>
          <a:p>
            <a:pPr>
              <a:buFont typeface="Arial" pitchFamily="34" charset="0"/>
              <a:buChar char="•"/>
            </a:pPr>
            <a:r>
              <a:rPr lang="en-US" dirty="0"/>
              <a:t>Rod cells and the 3 types of cone cells all absorb light at a particular wavelength</a:t>
            </a:r>
          </a:p>
          <a:p>
            <a:pPr lvl="1">
              <a:buFont typeface="Wingdings" pitchFamily="2" charset="2"/>
              <a:buChar char="ü"/>
            </a:pPr>
            <a:r>
              <a:rPr lang="en-US" dirty="0"/>
              <a:t>Pigment proteins within the cells determine what wavelength light will be absorbed</a:t>
            </a:r>
          </a:p>
          <a:p>
            <a:pPr lvl="1">
              <a:buFont typeface="Wingdings" pitchFamily="2" charset="2"/>
              <a:buChar char="ü"/>
            </a:pPr>
            <a:r>
              <a:rPr lang="en-US" dirty="0"/>
              <a:t>The pigment in rod cells is known as RHODOPSIN</a:t>
            </a:r>
          </a:p>
          <a:p>
            <a:pPr lvl="1">
              <a:buFont typeface="Wingdings" pitchFamily="2" charset="2"/>
              <a:buChar char="ü"/>
            </a:pPr>
            <a:r>
              <a:rPr lang="en-US" dirty="0"/>
              <a:t>The pigment in cone cells is known PHOTOPSIN – 3 types, one for each of the types of cone cells</a:t>
            </a:r>
          </a:p>
          <a:p>
            <a:pPr>
              <a:buFont typeface="Arial" pitchFamily="34" charset="0"/>
              <a:buChar char="•"/>
            </a:pPr>
            <a:r>
              <a:rPr lang="en-US" dirty="0" err="1"/>
              <a:t>Rhodopsin</a:t>
            </a:r>
            <a:r>
              <a:rPr lang="en-US" dirty="0"/>
              <a:t> and </a:t>
            </a:r>
            <a:r>
              <a:rPr lang="en-US" dirty="0" err="1"/>
              <a:t>photopsin</a:t>
            </a:r>
            <a:r>
              <a:rPr lang="en-US" dirty="0"/>
              <a:t> are both composed of a molecule of </a:t>
            </a:r>
            <a:r>
              <a:rPr lang="en-US" i="1" dirty="0" err="1"/>
              <a:t>cis</a:t>
            </a:r>
            <a:r>
              <a:rPr lang="en-US" dirty="0"/>
              <a:t>-RETINAL (a form of </a:t>
            </a:r>
            <a:r>
              <a:rPr lang="en-US" dirty="0" err="1"/>
              <a:t>Vit</a:t>
            </a:r>
            <a:r>
              <a:rPr lang="en-US" dirty="0"/>
              <a:t>. A) and a protein called an </a:t>
            </a:r>
            <a:r>
              <a:rPr lang="en-US" b="1" dirty="0"/>
              <a:t>OPSIN</a:t>
            </a:r>
            <a:r>
              <a:rPr lang="en-US" dirty="0"/>
              <a:t> </a:t>
            </a:r>
          </a:p>
        </p:txBody>
      </p:sp>
      <p:pic>
        <p:nvPicPr>
          <p:cNvPr id="4" name="Picture 3" descr="f16-36d_structure_and_l_c.jpg"/>
          <p:cNvPicPr>
            <a:picLocks noChangeAspect="1"/>
          </p:cNvPicPr>
          <p:nvPr/>
        </p:nvPicPr>
        <p:blipFill>
          <a:blip r:embed="rId3" cstate="print"/>
          <a:stretch>
            <a:fillRect/>
          </a:stretch>
        </p:blipFill>
        <p:spPr>
          <a:xfrm>
            <a:off x="4953000" y="4267200"/>
            <a:ext cx="2819400" cy="2583275"/>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16851</TotalTime>
  <Words>1789</Words>
  <Application>Microsoft Macintosh PowerPoint</Application>
  <PresentationFormat>On-screen Show (4:3)</PresentationFormat>
  <Paragraphs>127</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WSU</dc:creator>
  <cp:lastModifiedBy>Garbrecht, Mark</cp:lastModifiedBy>
  <cp:revision>55</cp:revision>
  <dcterms:created xsi:type="dcterms:W3CDTF">2012-10-29T15:17:13Z</dcterms:created>
  <dcterms:modified xsi:type="dcterms:W3CDTF">2019-06-05T00:31:17Z</dcterms:modified>
</cp:coreProperties>
</file>