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7" r:id="rId2"/>
    <p:sldId id="258" r:id="rId3"/>
    <p:sldId id="259" r:id="rId4"/>
    <p:sldId id="261" r:id="rId5"/>
    <p:sldId id="262" r:id="rId6"/>
    <p:sldId id="263" r:id="rId7"/>
    <p:sldId id="264" r:id="rId8"/>
    <p:sldId id="265" r:id="rId9"/>
    <p:sldId id="337" r:id="rId10"/>
    <p:sldId id="266" r:id="rId11"/>
    <p:sldId id="267" r:id="rId12"/>
    <p:sldId id="268" r:id="rId13"/>
    <p:sldId id="269" r:id="rId14"/>
    <p:sldId id="341" r:id="rId15"/>
    <p:sldId id="360" r:id="rId16"/>
    <p:sldId id="277" r:id="rId17"/>
    <p:sldId id="278" r:id="rId18"/>
    <p:sldId id="279" r:id="rId19"/>
    <p:sldId id="280" r:id="rId20"/>
    <p:sldId id="281" r:id="rId21"/>
    <p:sldId id="282" r:id="rId22"/>
    <p:sldId id="340" r:id="rId23"/>
    <p:sldId id="283" r:id="rId24"/>
    <p:sldId id="284" r:id="rId25"/>
    <p:sldId id="285" r:id="rId26"/>
    <p:sldId id="286" r:id="rId27"/>
    <p:sldId id="287" r:id="rId28"/>
    <p:sldId id="342" r:id="rId29"/>
    <p:sldId id="291" r:id="rId30"/>
    <p:sldId id="292" r:id="rId31"/>
    <p:sldId id="338" r:id="rId32"/>
    <p:sldId id="339" r:id="rId33"/>
    <p:sldId id="356" r:id="rId34"/>
    <p:sldId id="357" r:id="rId35"/>
    <p:sldId id="358" r:id="rId36"/>
    <p:sldId id="359" r:id="rId37"/>
    <p:sldId id="295" r:id="rId38"/>
    <p:sldId id="301" r:id="rId39"/>
    <p:sldId id="302" r:id="rId40"/>
    <p:sldId id="303" r:id="rId41"/>
    <p:sldId id="305" r:id="rId42"/>
    <p:sldId id="306" r:id="rId43"/>
    <p:sldId id="344" r:id="rId44"/>
    <p:sldId id="308" r:id="rId45"/>
    <p:sldId id="309" r:id="rId46"/>
    <p:sldId id="345" r:id="rId47"/>
    <p:sldId id="346" r:id="rId48"/>
    <p:sldId id="348" r:id="rId49"/>
    <p:sldId id="349" r:id="rId50"/>
    <p:sldId id="350" r:id="rId51"/>
    <p:sldId id="351" r:id="rId52"/>
    <p:sldId id="352" r:id="rId53"/>
    <p:sldId id="353" r:id="rId54"/>
    <p:sldId id="354" r:id="rId55"/>
    <p:sldId id="355"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66"/>
    <p:restoredTop sz="94228"/>
  </p:normalViewPr>
  <p:slideViewPr>
    <p:cSldViewPr>
      <p:cViewPr varScale="1">
        <p:scale>
          <a:sx n="104" d="100"/>
          <a:sy n="104" d="100"/>
        </p:scale>
        <p:origin x="233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86475A-CF6B-41EA-9A34-B1C67AF9026C}" type="datetimeFigureOut">
              <a:rPr lang="en-US" smtClean="0"/>
              <a:pPr/>
              <a:t>6/6/19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C3C3A6-C7E8-4B34-AECC-5ED502E1D8C6}" type="slidenum">
              <a:rPr lang="en-US" smtClean="0"/>
              <a:pPr/>
              <a:t>‹#›</a:t>
            </a:fld>
            <a:endParaRPr lang="en-US"/>
          </a:p>
        </p:txBody>
      </p:sp>
    </p:spTree>
    <p:extLst>
      <p:ext uri="{BB962C8B-B14F-4D97-AF65-F5344CB8AC3E}">
        <p14:creationId xmlns:p14="http://schemas.microsoft.com/office/powerpoint/2010/main" val="234889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A78F5F-8D2A-4D7B-A826-B3766B1FDE38}"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D3682B-593D-47D8-9543-842DA25900F5}" type="datetimeFigureOut">
              <a:rPr lang="en-US" smtClean="0"/>
              <a:pPr/>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7530E-6446-4D4C-9A98-DDD25B3173E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3682B-593D-47D8-9543-842DA25900F5}" type="datetimeFigureOut">
              <a:rPr lang="en-US" smtClean="0"/>
              <a:pPr/>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7530E-6446-4D4C-9A98-DDD25B3173E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3682B-593D-47D8-9543-842DA25900F5}" type="datetimeFigureOut">
              <a:rPr lang="en-US" smtClean="0"/>
              <a:pPr/>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7530E-6446-4D4C-9A98-DDD25B3173E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3682B-593D-47D8-9543-842DA25900F5}" type="datetimeFigureOut">
              <a:rPr lang="en-US" smtClean="0"/>
              <a:pPr/>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7530E-6446-4D4C-9A98-DDD25B3173E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D3682B-593D-47D8-9543-842DA25900F5}" type="datetimeFigureOut">
              <a:rPr lang="en-US" smtClean="0"/>
              <a:pPr/>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7530E-6446-4D4C-9A98-DDD25B3173E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D3682B-593D-47D8-9543-842DA25900F5}" type="datetimeFigureOut">
              <a:rPr lang="en-US" smtClean="0"/>
              <a:pPr/>
              <a:t>6/6/19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7530E-6446-4D4C-9A98-DDD25B3173E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D3682B-593D-47D8-9543-842DA25900F5}" type="datetimeFigureOut">
              <a:rPr lang="en-US" smtClean="0"/>
              <a:pPr/>
              <a:t>6/6/19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07530E-6446-4D4C-9A98-DDD25B3173E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D3682B-593D-47D8-9543-842DA25900F5}" type="datetimeFigureOut">
              <a:rPr lang="en-US" smtClean="0"/>
              <a:pPr/>
              <a:t>6/6/19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07530E-6446-4D4C-9A98-DDD25B3173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D3682B-593D-47D8-9543-842DA25900F5}" type="datetimeFigureOut">
              <a:rPr lang="en-US" smtClean="0"/>
              <a:pPr/>
              <a:t>6/6/19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07530E-6446-4D4C-9A98-DDD25B3173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D3682B-593D-47D8-9543-842DA25900F5}" type="datetimeFigureOut">
              <a:rPr lang="en-US" smtClean="0"/>
              <a:pPr/>
              <a:t>6/6/19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7530E-6446-4D4C-9A98-DDD25B3173E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D3682B-593D-47D8-9543-842DA25900F5}" type="datetimeFigureOut">
              <a:rPr lang="en-US" smtClean="0"/>
              <a:pPr/>
              <a:t>6/6/19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7530E-6446-4D4C-9A98-DDD25B3173E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D3682B-593D-47D8-9543-842DA25900F5}" type="datetimeFigureOut">
              <a:rPr lang="en-US" smtClean="0"/>
              <a:pPr/>
              <a:t>6/6/19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7530E-6446-4D4C-9A98-DDD25B3173E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400" y="685800"/>
            <a:ext cx="3829190" cy="707886"/>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p:txBody>
      </p:sp>
      <p:sp>
        <p:nvSpPr>
          <p:cNvPr id="6" name="TextBox 5"/>
          <p:cNvSpPr txBox="1"/>
          <p:nvPr/>
        </p:nvSpPr>
        <p:spPr>
          <a:xfrm>
            <a:off x="533400" y="2438400"/>
            <a:ext cx="3635547" cy="1200329"/>
          </a:xfrm>
          <a:prstGeom prst="rect">
            <a:avLst/>
          </a:prstGeom>
          <a:noFill/>
        </p:spPr>
        <p:txBody>
          <a:bodyPr wrap="none" rtlCol="0">
            <a:spAutoFit/>
          </a:bodyPr>
          <a:lstStyle/>
          <a:p>
            <a:r>
              <a:rPr lang="en-US" u="sng" dirty="0"/>
              <a:t>Today’s topics</a:t>
            </a:r>
          </a:p>
          <a:p>
            <a:r>
              <a:rPr lang="en-US" dirty="0"/>
              <a:t> </a:t>
            </a:r>
          </a:p>
          <a:p>
            <a:pPr>
              <a:buFont typeface="Arial" pitchFamily="34" charset="0"/>
              <a:buChar char="•"/>
            </a:pPr>
            <a:r>
              <a:rPr lang="en-US" dirty="0"/>
              <a:t>Bone Tissue and the Skeletal system</a:t>
            </a:r>
          </a:p>
          <a:p>
            <a:pPr lvl="1"/>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05200" y="152400"/>
            <a:ext cx="1568058" cy="369332"/>
          </a:xfrm>
          <a:prstGeom prst="rect">
            <a:avLst/>
          </a:prstGeom>
          <a:noFill/>
        </p:spPr>
        <p:txBody>
          <a:bodyPr wrap="none" rtlCol="0">
            <a:spAutoFit/>
          </a:bodyPr>
          <a:lstStyle/>
          <a:p>
            <a:r>
              <a:rPr lang="en-US" dirty="0"/>
              <a:t>Bone histology</a:t>
            </a:r>
          </a:p>
        </p:txBody>
      </p:sp>
      <p:sp>
        <p:nvSpPr>
          <p:cNvPr id="5" name="TextBox 4"/>
          <p:cNvSpPr txBox="1"/>
          <p:nvPr/>
        </p:nvSpPr>
        <p:spPr>
          <a:xfrm>
            <a:off x="5791200" y="762000"/>
            <a:ext cx="1402948" cy="369332"/>
          </a:xfrm>
          <a:prstGeom prst="rect">
            <a:avLst/>
          </a:prstGeom>
          <a:noFill/>
        </p:spPr>
        <p:txBody>
          <a:bodyPr wrap="none" rtlCol="0">
            <a:spAutoFit/>
          </a:bodyPr>
          <a:lstStyle/>
          <a:p>
            <a:r>
              <a:rPr lang="en-US" u="sng" dirty="0"/>
              <a:t>Spongy bone</a:t>
            </a:r>
          </a:p>
        </p:txBody>
      </p:sp>
      <p:pic>
        <p:nvPicPr>
          <p:cNvPr id="6" name="Picture 5" descr="f7-06_spongy_bone_struc_c.jpg"/>
          <p:cNvPicPr>
            <a:picLocks noChangeAspect="1"/>
          </p:cNvPicPr>
          <p:nvPr/>
        </p:nvPicPr>
        <p:blipFill>
          <a:blip r:embed="rId2" cstate="print"/>
          <a:stretch>
            <a:fillRect/>
          </a:stretch>
        </p:blipFill>
        <p:spPr>
          <a:xfrm>
            <a:off x="0" y="484632"/>
            <a:ext cx="3352800" cy="2862453"/>
          </a:xfrm>
          <a:prstGeom prst="rect">
            <a:avLst/>
          </a:prstGeom>
        </p:spPr>
      </p:pic>
      <p:pic>
        <p:nvPicPr>
          <p:cNvPr id="7" name="Picture 6" descr="f7-07_distribution_of_r_c.jpg"/>
          <p:cNvPicPr>
            <a:picLocks noChangeAspect="1"/>
          </p:cNvPicPr>
          <p:nvPr/>
        </p:nvPicPr>
        <p:blipFill>
          <a:blip r:embed="rId3" cstate="print"/>
          <a:stretch>
            <a:fillRect/>
          </a:stretch>
        </p:blipFill>
        <p:spPr>
          <a:xfrm>
            <a:off x="152400" y="3581400"/>
            <a:ext cx="1766824" cy="2819400"/>
          </a:xfrm>
          <a:prstGeom prst="rect">
            <a:avLst/>
          </a:prstGeom>
        </p:spPr>
      </p:pic>
      <p:sp>
        <p:nvSpPr>
          <p:cNvPr id="8" name="TextBox 7"/>
          <p:cNvSpPr txBox="1"/>
          <p:nvPr/>
        </p:nvSpPr>
        <p:spPr>
          <a:xfrm>
            <a:off x="3429000" y="1219200"/>
            <a:ext cx="5715000" cy="1477328"/>
          </a:xfrm>
          <a:prstGeom prst="rect">
            <a:avLst/>
          </a:prstGeom>
          <a:noFill/>
        </p:spPr>
        <p:txBody>
          <a:bodyPr wrap="square" rtlCol="0">
            <a:spAutoFit/>
          </a:bodyPr>
          <a:lstStyle/>
          <a:p>
            <a:pPr>
              <a:buFont typeface="Arial" pitchFamily="34" charset="0"/>
              <a:buChar char="•"/>
            </a:pPr>
            <a:r>
              <a:rPr lang="en-US" dirty="0"/>
              <a:t>Spongy bone consists of a meshwork of thin rods and plates (TRABECULAE) of osseous tissue giving the bone a sponge-like appearance</a:t>
            </a:r>
          </a:p>
          <a:p>
            <a:pPr>
              <a:buFont typeface="Arial" pitchFamily="34" charset="0"/>
              <a:buChar char="•"/>
            </a:pPr>
            <a:r>
              <a:rPr lang="en-US" dirty="0"/>
              <a:t>Organization of </a:t>
            </a:r>
            <a:r>
              <a:rPr lang="en-US" dirty="0" err="1"/>
              <a:t>trabeculae</a:t>
            </a:r>
            <a:r>
              <a:rPr lang="en-US" dirty="0"/>
              <a:t> is not random, gives spongy bone a great deal of strength</a:t>
            </a:r>
          </a:p>
        </p:txBody>
      </p:sp>
      <p:sp>
        <p:nvSpPr>
          <p:cNvPr id="10" name="TextBox 9"/>
          <p:cNvSpPr txBox="1"/>
          <p:nvPr/>
        </p:nvSpPr>
        <p:spPr>
          <a:xfrm>
            <a:off x="4876800" y="3276600"/>
            <a:ext cx="1472070" cy="369332"/>
          </a:xfrm>
          <a:prstGeom prst="rect">
            <a:avLst/>
          </a:prstGeom>
          <a:noFill/>
        </p:spPr>
        <p:txBody>
          <a:bodyPr wrap="none" rtlCol="0">
            <a:spAutoFit/>
          </a:bodyPr>
          <a:lstStyle/>
          <a:p>
            <a:r>
              <a:rPr lang="en-US" u="sng" dirty="0"/>
              <a:t>Bone Marrow</a:t>
            </a:r>
          </a:p>
        </p:txBody>
      </p:sp>
      <p:sp>
        <p:nvSpPr>
          <p:cNvPr id="11" name="TextBox 10"/>
          <p:cNvSpPr txBox="1"/>
          <p:nvPr/>
        </p:nvSpPr>
        <p:spPr>
          <a:xfrm>
            <a:off x="1905000" y="3581400"/>
            <a:ext cx="7162800" cy="2585323"/>
          </a:xfrm>
          <a:prstGeom prst="rect">
            <a:avLst/>
          </a:prstGeom>
          <a:noFill/>
        </p:spPr>
        <p:txBody>
          <a:bodyPr wrap="square" rtlCol="0">
            <a:spAutoFit/>
          </a:bodyPr>
          <a:lstStyle/>
          <a:p>
            <a:pPr>
              <a:buFont typeface="Arial" pitchFamily="34" charset="0"/>
              <a:buChar char="•"/>
            </a:pPr>
            <a:r>
              <a:rPr lang="en-US" dirty="0"/>
              <a:t>Red marrow – </a:t>
            </a:r>
          </a:p>
          <a:p>
            <a:pPr lvl="1">
              <a:buFont typeface="Wingdings" pitchFamily="2" charset="2"/>
              <a:buChar char="ü"/>
            </a:pPr>
            <a:r>
              <a:rPr lang="en-US" dirty="0"/>
              <a:t>found in pelvis, skull, ribs and in the head of femur and </a:t>
            </a:r>
            <a:r>
              <a:rPr lang="en-US" dirty="0" err="1"/>
              <a:t>humerus</a:t>
            </a:r>
            <a:endParaRPr lang="en-US" dirty="0"/>
          </a:p>
          <a:p>
            <a:pPr lvl="1">
              <a:buFont typeface="Wingdings" pitchFamily="2" charset="2"/>
              <a:buChar char="ü"/>
            </a:pPr>
            <a:r>
              <a:rPr lang="en-US" dirty="0"/>
              <a:t>In children and infants, almost ALL bones contain red marrow (disappears with age)</a:t>
            </a:r>
          </a:p>
          <a:p>
            <a:pPr lvl="1">
              <a:buFont typeface="Wingdings" pitchFamily="2" charset="2"/>
              <a:buChar char="ü"/>
            </a:pPr>
            <a:r>
              <a:rPr lang="en-US" dirty="0"/>
              <a:t>Hematopoietic tissue that is responsible for blood formation</a:t>
            </a:r>
          </a:p>
          <a:p>
            <a:pPr lvl="1">
              <a:buFont typeface="Wingdings" pitchFamily="2" charset="2"/>
              <a:buChar char="ü"/>
            </a:pPr>
            <a:r>
              <a:rPr lang="en-US" dirty="0"/>
              <a:t>Bone marrow for transplants is harvested from </a:t>
            </a:r>
            <a:r>
              <a:rPr lang="en-US" dirty="0" err="1"/>
              <a:t>ilium</a:t>
            </a:r>
            <a:endParaRPr lang="en-US" dirty="0"/>
          </a:p>
          <a:p>
            <a:pPr>
              <a:buFont typeface="Arial" pitchFamily="34" charset="0"/>
              <a:buChar char="•"/>
            </a:pPr>
            <a:r>
              <a:rPr lang="en-US" dirty="0"/>
              <a:t>Yellow marrow –</a:t>
            </a:r>
          </a:p>
          <a:p>
            <a:pPr lvl="1">
              <a:buFont typeface="Wingdings" pitchFamily="2" charset="2"/>
              <a:buChar char="ü"/>
            </a:pPr>
            <a:r>
              <a:rPr lang="en-US" dirty="0"/>
              <a:t>Primarily adipose tissue</a:t>
            </a:r>
          </a:p>
          <a:p>
            <a:pPr lvl="1"/>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228600"/>
            <a:ext cx="1988942" cy="369332"/>
          </a:xfrm>
          <a:prstGeom prst="rect">
            <a:avLst/>
          </a:prstGeom>
          <a:noFill/>
        </p:spPr>
        <p:txBody>
          <a:bodyPr wrap="none" rtlCol="0">
            <a:spAutoFit/>
          </a:bodyPr>
          <a:lstStyle/>
          <a:p>
            <a:r>
              <a:rPr lang="en-US" dirty="0"/>
              <a:t>Bone Development</a:t>
            </a:r>
          </a:p>
        </p:txBody>
      </p:sp>
      <p:sp>
        <p:nvSpPr>
          <p:cNvPr id="3" name="TextBox 2"/>
          <p:cNvSpPr txBox="1"/>
          <p:nvPr/>
        </p:nvSpPr>
        <p:spPr>
          <a:xfrm>
            <a:off x="304800" y="685800"/>
            <a:ext cx="8382000" cy="646331"/>
          </a:xfrm>
          <a:prstGeom prst="rect">
            <a:avLst/>
          </a:prstGeom>
          <a:noFill/>
        </p:spPr>
        <p:txBody>
          <a:bodyPr wrap="square" rtlCol="0">
            <a:spAutoFit/>
          </a:bodyPr>
          <a:lstStyle/>
          <a:p>
            <a:r>
              <a:rPr lang="en-US" dirty="0"/>
              <a:t>In humans, bones develop either by ENDOCHONDRAL OSSIFICATION (most bones) or by INTRAMEMBRANOUS OSSIFICATION (only skull and clavicle)</a:t>
            </a:r>
          </a:p>
        </p:txBody>
      </p:sp>
      <p:sp>
        <p:nvSpPr>
          <p:cNvPr id="4" name="TextBox 3"/>
          <p:cNvSpPr txBox="1"/>
          <p:nvPr/>
        </p:nvSpPr>
        <p:spPr>
          <a:xfrm>
            <a:off x="4800600" y="1371600"/>
            <a:ext cx="2594813" cy="369332"/>
          </a:xfrm>
          <a:prstGeom prst="rect">
            <a:avLst/>
          </a:prstGeom>
          <a:noFill/>
        </p:spPr>
        <p:txBody>
          <a:bodyPr wrap="none" rtlCol="0">
            <a:spAutoFit/>
          </a:bodyPr>
          <a:lstStyle/>
          <a:p>
            <a:r>
              <a:rPr lang="en-US" u="sng" dirty="0" err="1"/>
              <a:t>Endochondral</a:t>
            </a:r>
            <a:r>
              <a:rPr lang="en-US" u="sng" dirty="0"/>
              <a:t> ossification</a:t>
            </a:r>
          </a:p>
        </p:txBody>
      </p:sp>
      <p:pic>
        <p:nvPicPr>
          <p:cNvPr id="5" name="Picture 4" descr="f7-10_stages_of_endocho_c.jpg"/>
          <p:cNvPicPr>
            <a:picLocks noChangeAspect="1"/>
          </p:cNvPicPr>
          <p:nvPr/>
        </p:nvPicPr>
        <p:blipFill>
          <a:blip r:embed="rId2" cstate="print"/>
          <a:srcRect r="61875"/>
          <a:stretch>
            <a:fillRect/>
          </a:stretch>
        </p:blipFill>
        <p:spPr>
          <a:xfrm>
            <a:off x="0" y="1484375"/>
            <a:ext cx="3048000" cy="4686919"/>
          </a:xfrm>
          <a:prstGeom prst="rect">
            <a:avLst/>
          </a:prstGeom>
        </p:spPr>
      </p:pic>
      <p:sp>
        <p:nvSpPr>
          <p:cNvPr id="6" name="TextBox 5"/>
          <p:cNvSpPr txBox="1"/>
          <p:nvPr/>
        </p:nvSpPr>
        <p:spPr>
          <a:xfrm>
            <a:off x="2971800" y="1828800"/>
            <a:ext cx="6172200" cy="3970318"/>
          </a:xfrm>
          <a:prstGeom prst="rect">
            <a:avLst/>
          </a:prstGeom>
          <a:noFill/>
        </p:spPr>
        <p:txBody>
          <a:bodyPr wrap="square" rtlCol="0">
            <a:spAutoFit/>
          </a:bodyPr>
          <a:lstStyle/>
          <a:p>
            <a:pPr>
              <a:buFont typeface="Arial" pitchFamily="34" charset="0"/>
              <a:buChar char="•"/>
            </a:pPr>
            <a:r>
              <a:rPr lang="en-US" dirty="0"/>
              <a:t>In humans, bone development begins around the 6</a:t>
            </a:r>
            <a:r>
              <a:rPr lang="en-US" baseline="30000" dirty="0"/>
              <a:t>th</a:t>
            </a:r>
            <a:r>
              <a:rPr lang="en-US" dirty="0"/>
              <a:t> week of development and ends when you are in your 20’s!!</a:t>
            </a:r>
          </a:p>
          <a:p>
            <a:pPr>
              <a:buFont typeface="Arial" pitchFamily="34" charset="0"/>
              <a:buChar char="•"/>
            </a:pPr>
            <a:endParaRPr lang="en-US" dirty="0"/>
          </a:p>
          <a:p>
            <a:pPr marL="342900" indent="-342900">
              <a:buFont typeface="+mj-lt"/>
              <a:buAutoNum type="arabicPeriod"/>
            </a:pPr>
            <a:r>
              <a:rPr lang="en-US" dirty="0"/>
              <a:t>Bones start out as a piece of hyaline cartilage that is surrounded by a circular collar of bone and a centrally located PRIMARY OSSIFICATION CENTER where the lacunae of the cartilage grow larger and become calcified (hardened)</a:t>
            </a:r>
          </a:p>
          <a:p>
            <a:pPr marL="342900" indent="-342900">
              <a:buFont typeface="+mj-lt"/>
              <a:buAutoNum type="arabicPeriod"/>
            </a:pPr>
            <a:endParaRPr lang="en-US" dirty="0"/>
          </a:p>
          <a:p>
            <a:pPr marL="342900" indent="-342900">
              <a:buFont typeface="+mj-lt"/>
              <a:buAutoNum type="arabicPeriod"/>
            </a:pPr>
            <a:r>
              <a:rPr lang="en-US" dirty="0"/>
              <a:t>Blood vessels enter the primary ossification center and </a:t>
            </a:r>
            <a:r>
              <a:rPr lang="en-US" dirty="0" err="1"/>
              <a:t>osteoblasts</a:t>
            </a:r>
            <a:r>
              <a:rPr lang="en-US" dirty="0"/>
              <a:t> work to replace hyaline cartilage with osseous tissue, thereby extending the length of the bone. </a:t>
            </a:r>
            <a:r>
              <a:rPr lang="en-US" dirty="0" err="1"/>
              <a:t>Osteoclasts</a:t>
            </a:r>
            <a:r>
              <a:rPr lang="en-US" dirty="0"/>
              <a:t> then follow behind and dissolve some of that new bone to create the hollow marrow cavity in the center of the bone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7-10_stages_of_endocho_c.jpg"/>
          <p:cNvPicPr>
            <a:picLocks noChangeAspect="1"/>
          </p:cNvPicPr>
          <p:nvPr/>
        </p:nvPicPr>
        <p:blipFill>
          <a:blip r:embed="rId2" cstate="print"/>
          <a:srcRect l="39375"/>
          <a:stretch>
            <a:fillRect/>
          </a:stretch>
        </p:blipFill>
        <p:spPr>
          <a:xfrm>
            <a:off x="76200" y="2514600"/>
            <a:ext cx="4191000" cy="4052740"/>
          </a:xfrm>
          <a:prstGeom prst="rect">
            <a:avLst/>
          </a:prstGeom>
        </p:spPr>
      </p:pic>
      <p:sp>
        <p:nvSpPr>
          <p:cNvPr id="3" name="TextBox 2"/>
          <p:cNvSpPr txBox="1"/>
          <p:nvPr/>
        </p:nvSpPr>
        <p:spPr>
          <a:xfrm>
            <a:off x="2819400" y="0"/>
            <a:ext cx="3336170" cy="369332"/>
          </a:xfrm>
          <a:prstGeom prst="rect">
            <a:avLst/>
          </a:prstGeom>
          <a:noFill/>
        </p:spPr>
        <p:txBody>
          <a:bodyPr wrap="none" rtlCol="0">
            <a:spAutoFit/>
          </a:bodyPr>
          <a:lstStyle/>
          <a:p>
            <a:r>
              <a:rPr lang="en-US" dirty="0" err="1"/>
              <a:t>Endochondral</a:t>
            </a:r>
            <a:r>
              <a:rPr lang="en-US" dirty="0"/>
              <a:t> ossification cont…..</a:t>
            </a:r>
          </a:p>
        </p:txBody>
      </p:sp>
      <p:sp>
        <p:nvSpPr>
          <p:cNvPr id="4" name="TextBox 3"/>
          <p:cNvSpPr txBox="1"/>
          <p:nvPr/>
        </p:nvSpPr>
        <p:spPr>
          <a:xfrm>
            <a:off x="304800" y="762000"/>
            <a:ext cx="8305801" cy="1477328"/>
          </a:xfrm>
          <a:prstGeom prst="rect">
            <a:avLst/>
          </a:prstGeom>
          <a:noFill/>
        </p:spPr>
        <p:txBody>
          <a:bodyPr wrap="square" rtlCol="0">
            <a:spAutoFit/>
          </a:bodyPr>
          <a:lstStyle/>
          <a:p>
            <a:pPr marL="342900" indent="-342900">
              <a:buFont typeface="+mj-lt"/>
              <a:buAutoNum type="arabicPeriod" startAt="3"/>
            </a:pPr>
            <a:r>
              <a:rPr lang="en-US" dirty="0"/>
              <a:t>At the ends of the forming bone the region where cartilage is converted to osseous tissue is called the METAPHYSIS</a:t>
            </a:r>
          </a:p>
          <a:p>
            <a:pPr marL="342900" indent="-342900">
              <a:buFont typeface="+mj-lt"/>
              <a:buAutoNum type="arabicPeriod" startAt="3"/>
            </a:pPr>
            <a:r>
              <a:rPr lang="en-US" dirty="0"/>
              <a:t>Eventually blood vessels invade the epiphyses of the bone creating SECONDARY OSSIFICATION CENTERS which will hollow out (SECONDARY MARROW CAVITY) and eventually be filled with spongy bone</a:t>
            </a:r>
          </a:p>
        </p:txBody>
      </p:sp>
      <p:sp>
        <p:nvSpPr>
          <p:cNvPr id="5" name="TextBox 4"/>
          <p:cNvSpPr txBox="1"/>
          <p:nvPr/>
        </p:nvSpPr>
        <p:spPr>
          <a:xfrm>
            <a:off x="4267200" y="2590800"/>
            <a:ext cx="4876800" cy="2308324"/>
          </a:xfrm>
          <a:prstGeom prst="rect">
            <a:avLst/>
          </a:prstGeom>
          <a:noFill/>
        </p:spPr>
        <p:txBody>
          <a:bodyPr wrap="square" rtlCol="0">
            <a:spAutoFit/>
          </a:bodyPr>
          <a:lstStyle/>
          <a:p>
            <a:pPr marL="342900" indent="-342900">
              <a:buFont typeface="+mj-lt"/>
              <a:buAutoNum type="arabicPeriod" startAt="5"/>
            </a:pPr>
            <a:r>
              <a:rPr lang="en-US" dirty="0"/>
              <a:t>At this point, the only cartilage still remaining is found between the primary and secondary marrow cavities (EPIPHYSEAL PLATE) and at the outer surface of the ends of the bones (ARTICULAR CARTILAGE)</a:t>
            </a:r>
          </a:p>
          <a:p>
            <a:pPr marL="342900" indent="-342900">
              <a:buFont typeface="+mj-lt"/>
              <a:buAutoNum type="arabicPeriod" startAt="5"/>
            </a:pPr>
            <a:r>
              <a:rPr lang="en-US" dirty="0"/>
              <a:t>At some point in your late teens/early 20’s the </a:t>
            </a:r>
            <a:r>
              <a:rPr lang="en-US" dirty="0" err="1"/>
              <a:t>epiphyseal</a:t>
            </a:r>
            <a:r>
              <a:rPr lang="en-US" dirty="0"/>
              <a:t> plate converts to bone and growth no longer occurs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0" y="228600"/>
            <a:ext cx="2346604" cy="369332"/>
          </a:xfrm>
          <a:prstGeom prst="rect">
            <a:avLst/>
          </a:prstGeom>
          <a:noFill/>
        </p:spPr>
        <p:txBody>
          <a:bodyPr wrap="none" rtlCol="0">
            <a:spAutoFit/>
          </a:bodyPr>
          <a:lstStyle/>
          <a:p>
            <a:r>
              <a:rPr lang="en-US" dirty="0"/>
              <a:t>Bone growth (LENGTH)</a:t>
            </a:r>
          </a:p>
        </p:txBody>
      </p:sp>
      <p:sp>
        <p:nvSpPr>
          <p:cNvPr id="3" name="TextBox 2"/>
          <p:cNvSpPr txBox="1"/>
          <p:nvPr/>
        </p:nvSpPr>
        <p:spPr>
          <a:xfrm>
            <a:off x="304800" y="762000"/>
            <a:ext cx="8305800" cy="646331"/>
          </a:xfrm>
          <a:prstGeom prst="rect">
            <a:avLst/>
          </a:prstGeom>
          <a:noFill/>
        </p:spPr>
        <p:txBody>
          <a:bodyPr wrap="square" rtlCol="0">
            <a:spAutoFit/>
          </a:bodyPr>
          <a:lstStyle/>
          <a:p>
            <a:r>
              <a:rPr lang="en-US" dirty="0"/>
              <a:t>Once a bone has fully developed (sometime during infancy) we still need the bones to grow longer, or else we’d all be VERY SHORT!</a:t>
            </a:r>
          </a:p>
        </p:txBody>
      </p:sp>
      <p:sp>
        <p:nvSpPr>
          <p:cNvPr id="4" name="TextBox 3"/>
          <p:cNvSpPr txBox="1"/>
          <p:nvPr/>
        </p:nvSpPr>
        <p:spPr>
          <a:xfrm>
            <a:off x="304800" y="1447800"/>
            <a:ext cx="8839200" cy="646331"/>
          </a:xfrm>
          <a:prstGeom prst="rect">
            <a:avLst/>
          </a:prstGeom>
          <a:noFill/>
        </p:spPr>
        <p:txBody>
          <a:bodyPr wrap="square" rtlCol="0">
            <a:spAutoFit/>
          </a:bodyPr>
          <a:lstStyle/>
          <a:p>
            <a:r>
              <a:rPr lang="en-US" u="sng" dirty="0"/>
              <a:t>A fully developed bone grows in length due to the activities taking place in/around the </a:t>
            </a:r>
            <a:r>
              <a:rPr lang="en-US" u="sng" dirty="0" err="1"/>
              <a:t>epiphyseal</a:t>
            </a:r>
            <a:r>
              <a:rPr lang="en-US" u="sng" dirty="0"/>
              <a:t> plate</a:t>
            </a:r>
          </a:p>
        </p:txBody>
      </p:sp>
      <p:pic>
        <p:nvPicPr>
          <p:cNvPr id="5" name="Picture 4" descr="f7-13_zones_of_the_meta_c.jpg"/>
          <p:cNvPicPr>
            <a:picLocks noChangeAspect="1"/>
          </p:cNvPicPr>
          <p:nvPr/>
        </p:nvPicPr>
        <p:blipFill>
          <a:blip r:embed="rId2" cstate="print"/>
          <a:srcRect l="6829" t="2500" r="77390" b="77500"/>
          <a:stretch>
            <a:fillRect/>
          </a:stretch>
        </p:blipFill>
        <p:spPr>
          <a:xfrm>
            <a:off x="0" y="2370666"/>
            <a:ext cx="2700292" cy="3115734"/>
          </a:xfrm>
          <a:prstGeom prst="rect">
            <a:avLst/>
          </a:prstGeom>
        </p:spPr>
      </p:pic>
      <p:cxnSp>
        <p:nvCxnSpPr>
          <p:cNvPr id="7" name="Straight Connector 6"/>
          <p:cNvCxnSpPr/>
          <p:nvPr/>
        </p:nvCxnSpPr>
        <p:spPr>
          <a:xfrm rot="10800000" flipV="1">
            <a:off x="1972846" y="3581400"/>
            <a:ext cx="1227554" cy="419636"/>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47810" y="3325831"/>
            <a:ext cx="1738681" cy="369332"/>
          </a:xfrm>
          <a:prstGeom prst="rect">
            <a:avLst/>
          </a:prstGeom>
          <a:noFill/>
        </p:spPr>
        <p:txBody>
          <a:bodyPr wrap="none" rtlCol="0">
            <a:spAutoFit/>
          </a:bodyPr>
          <a:lstStyle/>
          <a:p>
            <a:r>
              <a:rPr lang="en-US" dirty="0"/>
              <a:t>Hyaline cartilage</a:t>
            </a:r>
          </a:p>
        </p:txBody>
      </p:sp>
      <p:cxnSp>
        <p:nvCxnSpPr>
          <p:cNvPr id="9" name="Straight Connector 8"/>
          <p:cNvCxnSpPr/>
          <p:nvPr/>
        </p:nvCxnSpPr>
        <p:spPr>
          <a:xfrm rot="10800000" flipV="1">
            <a:off x="2125246" y="3886200"/>
            <a:ext cx="1447800" cy="45720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73046" y="3657600"/>
            <a:ext cx="1254639" cy="369332"/>
          </a:xfrm>
          <a:prstGeom prst="rect">
            <a:avLst/>
          </a:prstGeom>
          <a:noFill/>
        </p:spPr>
        <p:txBody>
          <a:bodyPr wrap="none" rtlCol="0">
            <a:spAutoFit/>
          </a:bodyPr>
          <a:lstStyle/>
          <a:p>
            <a:r>
              <a:rPr lang="en-US" dirty="0" err="1"/>
              <a:t>Metaphysis</a:t>
            </a:r>
            <a:endParaRPr lang="en-US" dirty="0"/>
          </a:p>
        </p:txBody>
      </p:sp>
      <p:cxnSp>
        <p:nvCxnSpPr>
          <p:cNvPr id="11" name="Straight Connector 10"/>
          <p:cNvCxnSpPr/>
          <p:nvPr/>
        </p:nvCxnSpPr>
        <p:spPr>
          <a:xfrm rot="10800000" flipV="1">
            <a:off x="1591847" y="3124200"/>
            <a:ext cx="1752601" cy="60960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344447" y="2895600"/>
            <a:ext cx="1254639" cy="369332"/>
          </a:xfrm>
          <a:prstGeom prst="rect">
            <a:avLst/>
          </a:prstGeom>
          <a:noFill/>
        </p:spPr>
        <p:txBody>
          <a:bodyPr wrap="none" rtlCol="0">
            <a:spAutoFit/>
          </a:bodyPr>
          <a:lstStyle/>
          <a:p>
            <a:r>
              <a:rPr lang="en-US" dirty="0" err="1"/>
              <a:t>Metaphysis</a:t>
            </a:r>
            <a:endParaRPr lang="en-US" dirty="0"/>
          </a:p>
        </p:txBody>
      </p:sp>
      <p:sp>
        <p:nvSpPr>
          <p:cNvPr id="14" name="TextBox 13"/>
          <p:cNvSpPr txBox="1"/>
          <p:nvPr/>
        </p:nvSpPr>
        <p:spPr>
          <a:xfrm>
            <a:off x="4800600" y="1981200"/>
            <a:ext cx="4343400" cy="4247317"/>
          </a:xfrm>
          <a:prstGeom prst="rect">
            <a:avLst/>
          </a:prstGeom>
          <a:noFill/>
        </p:spPr>
        <p:txBody>
          <a:bodyPr wrap="square" rtlCol="0">
            <a:spAutoFit/>
          </a:bodyPr>
          <a:lstStyle/>
          <a:p>
            <a:pPr algn="ctr"/>
            <a:r>
              <a:rPr lang="en-US" u="sng" dirty="0"/>
              <a:t>Steps in bone elongation</a:t>
            </a:r>
          </a:p>
          <a:p>
            <a:pPr algn="ctr"/>
            <a:endParaRPr lang="en-US" u="sng" dirty="0"/>
          </a:p>
          <a:p>
            <a:pPr marL="342900" indent="-342900">
              <a:buFont typeface="+mj-lt"/>
              <a:buAutoNum type="arabicPeriod"/>
            </a:pPr>
            <a:r>
              <a:rPr lang="en-US" dirty="0"/>
              <a:t>The </a:t>
            </a:r>
            <a:r>
              <a:rPr lang="en-US" b="1" dirty="0" err="1"/>
              <a:t>epiphyseal</a:t>
            </a:r>
            <a:r>
              <a:rPr lang="en-US" b="1" dirty="0"/>
              <a:t> plate </a:t>
            </a:r>
            <a:r>
              <a:rPr lang="en-US" dirty="0"/>
              <a:t>is a band of </a:t>
            </a:r>
            <a:r>
              <a:rPr lang="en-US" i="1" dirty="0"/>
              <a:t>hyaline cartilage</a:t>
            </a:r>
            <a:r>
              <a:rPr lang="en-US" dirty="0"/>
              <a:t> sandwiched between two transitional zones called </a:t>
            </a:r>
            <a:r>
              <a:rPr lang="en-US" b="1" dirty="0" err="1"/>
              <a:t>metaphyses</a:t>
            </a:r>
            <a:r>
              <a:rPr lang="en-US" dirty="0"/>
              <a:t>. </a:t>
            </a:r>
          </a:p>
          <a:p>
            <a:pPr marL="342900" indent="-342900">
              <a:buFont typeface="+mj-lt"/>
              <a:buAutoNum type="arabicPeriod"/>
            </a:pPr>
            <a:endParaRPr lang="en-US" dirty="0"/>
          </a:p>
          <a:p>
            <a:pPr marL="342900" indent="-342900">
              <a:buFont typeface="+mj-lt"/>
              <a:buAutoNum type="arabicPeriod"/>
            </a:pPr>
            <a:r>
              <a:rPr lang="en-US" dirty="0"/>
              <a:t>As the amount of cartilage increases, some of the cartilage at the upper and lower edges of the </a:t>
            </a:r>
            <a:r>
              <a:rPr lang="en-US" dirty="0" err="1"/>
              <a:t>epiphyseal</a:t>
            </a:r>
            <a:r>
              <a:rPr lang="en-US" dirty="0"/>
              <a:t> plate becomes ossified</a:t>
            </a:r>
          </a:p>
          <a:p>
            <a:pPr marL="342900" indent="-342900">
              <a:buFont typeface="+mj-lt"/>
              <a:buAutoNum type="arabicPeriod"/>
            </a:pPr>
            <a:r>
              <a:rPr lang="en-US" dirty="0"/>
              <a:t>This process of cartilage expansion in the </a:t>
            </a:r>
            <a:r>
              <a:rPr lang="en-US" dirty="0" err="1"/>
              <a:t>epiphyseal</a:t>
            </a:r>
            <a:r>
              <a:rPr lang="en-US" dirty="0"/>
              <a:t> plate and ossification at the </a:t>
            </a:r>
            <a:r>
              <a:rPr lang="en-US" dirty="0" err="1"/>
              <a:t>metaphyses</a:t>
            </a:r>
            <a:r>
              <a:rPr lang="en-US" dirty="0"/>
              <a:t> repeats over and over, thereby extending the length of the bone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8136" y="228600"/>
            <a:ext cx="3911264" cy="369332"/>
          </a:xfrm>
          <a:prstGeom prst="rect">
            <a:avLst/>
          </a:prstGeom>
          <a:noFill/>
        </p:spPr>
        <p:txBody>
          <a:bodyPr wrap="none" rtlCol="0">
            <a:spAutoFit/>
          </a:bodyPr>
          <a:lstStyle/>
          <a:p>
            <a:r>
              <a:rPr lang="en-US" dirty="0"/>
              <a:t>Bone Growth (widening and thickening)</a:t>
            </a:r>
          </a:p>
        </p:txBody>
      </p:sp>
      <p:sp>
        <p:nvSpPr>
          <p:cNvPr id="4" name="TextBox 3"/>
          <p:cNvSpPr txBox="1"/>
          <p:nvPr/>
        </p:nvSpPr>
        <p:spPr>
          <a:xfrm>
            <a:off x="0" y="609600"/>
            <a:ext cx="5181600" cy="4736683"/>
          </a:xfrm>
          <a:prstGeom prst="rect">
            <a:avLst/>
          </a:prstGeom>
          <a:noFill/>
        </p:spPr>
        <p:txBody>
          <a:bodyPr wrap="square" rtlCol="0">
            <a:spAutoFit/>
          </a:bodyPr>
          <a:lstStyle/>
          <a:p>
            <a:pPr>
              <a:lnSpc>
                <a:spcPct val="120000"/>
              </a:lnSpc>
            </a:pPr>
            <a:r>
              <a:rPr lang="en-US" dirty="0"/>
              <a:t>The widening and thickening of bone is called APPOSITIONAL GROWTH</a:t>
            </a:r>
          </a:p>
          <a:p>
            <a:pPr>
              <a:lnSpc>
                <a:spcPct val="120000"/>
              </a:lnSpc>
            </a:pPr>
            <a:endParaRPr lang="en-US" dirty="0"/>
          </a:p>
          <a:p>
            <a:pPr lvl="1">
              <a:lnSpc>
                <a:spcPct val="120000"/>
              </a:lnSpc>
              <a:buFont typeface="Arial" pitchFamily="34" charset="0"/>
              <a:buChar char="•"/>
            </a:pPr>
            <a:r>
              <a:rPr lang="en-US" dirty="0"/>
              <a:t>	A thin layer of </a:t>
            </a:r>
            <a:r>
              <a:rPr lang="en-US" dirty="0" err="1"/>
              <a:t>osteoblasts</a:t>
            </a:r>
            <a:r>
              <a:rPr lang="en-US" dirty="0"/>
              <a:t> (the bone forming cells) resides on the inner surface of the </a:t>
            </a:r>
            <a:r>
              <a:rPr lang="en-US" dirty="0" err="1"/>
              <a:t>periosteum</a:t>
            </a:r>
            <a:endParaRPr lang="en-US" dirty="0"/>
          </a:p>
          <a:p>
            <a:pPr lvl="1">
              <a:lnSpc>
                <a:spcPct val="120000"/>
              </a:lnSpc>
              <a:buFont typeface="Arial" pitchFamily="34" charset="0"/>
              <a:buChar char="•"/>
            </a:pPr>
            <a:endParaRPr lang="en-US" dirty="0"/>
          </a:p>
          <a:p>
            <a:pPr lvl="1">
              <a:lnSpc>
                <a:spcPct val="120000"/>
              </a:lnSpc>
              <a:buFont typeface="Arial" pitchFamily="34" charset="0"/>
              <a:buChar char="•"/>
            </a:pPr>
            <a:r>
              <a:rPr lang="en-US" dirty="0"/>
              <a:t>       As the </a:t>
            </a:r>
            <a:r>
              <a:rPr lang="en-US" dirty="0" err="1"/>
              <a:t>osteoblasts</a:t>
            </a:r>
            <a:r>
              <a:rPr lang="en-US" dirty="0"/>
              <a:t> lay down more and more osseous tissue, making the bone thicker and wider, </a:t>
            </a:r>
            <a:r>
              <a:rPr lang="en-US" dirty="0" err="1"/>
              <a:t>osteoclasts</a:t>
            </a:r>
            <a:r>
              <a:rPr lang="en-US" dirty="0"/>
              <a:t> come behind from inside the marrow cavity and dissolve some of that bone allowing the marrow cavity to grow as well </a:t>
            </a:r>
          </a:p>
          <a:p>
            <a:pPr lvl="2">
              <a:lnSpc>
                <a:spcPct val="120000"/>
              </a:lnSpc>
              <a:buFont typeface="Wingdings" pitchFamily="2" charset="2"/>
              <a:buChar char="ü"/>
            </a:pPr>
            <a:r>
              <a:rPr lang="en-US" dirty="0"/>
              <a:t>Results in production of </a:t>
            </a:r>
            <a:r>
              <a:rPr lang="en-US" dirty="0">
                <a:solidFill>
                  <a:srgbClr val="FF0000"/>
                </a:solidFill>
              </a:rPr>
              <a:t>circumferential lamellae</a:t>
            </a:r>
          </a:p>
        </p:txBody>
      </p:sp>
      <p:pic>
        <p:nvPicPr>
          <p:cNvPr id="5" name="Picture 4"/>
          <p:cNvPicPr>
            <a:picLocks noChangeAspect="1"/>
          </p:cNvPicPr>
          <p:nvPr/>
        </p:nvPicPr>
        <p:blipFill>
          <a:blip r:embed="rId2"/>
          <a:stretch>
            <a:fillRect/>
          </a:stretch>
        </p:blipFill>
        <p:spPr>
          <a:xfrm>
            <a:off x="6299200" y="711200"/>
            <a:ext cx="2768600" cy="2794000"/>
          </a:xfrm>
          <a:prstGeom prst="rect">
            <a:avLst/>
          </a:prstGeom>
        </p:spPr>
      </p:pic>
      <p:pic>
        <p:nvPicPr>
          <p:cNvPr id="8" name="Picture 7"/>
          <p:cNvPicPr>
            <a:picLocks noChangeAspect="1"/>
          </p:cNvPicPr>
          <p:nvPr/>
        </p:nvPicPr>
        <p:blipFill>
          <a:blip r:embed="rId3"/>
          <a:stretch>
            <a:fillRect/>
          </a:stretch>
        </p:blipFill>
        <p:spPr>
          <a:xfrm>
            <a:off x="5157538" y="2514600"/>
            <a:ext cx="3967412" cy="4330700"/>
          </a:xfrm>
          <a:prstGeom prst="rect">
            <a:avLst/>
          </a:prstGeom>
        </p:spPr>
      </p:pic>
    </p:spTree>
    <p:extLst>
      <p:ext uri="{BB962C8B-B14F-4D97-AF65-F5344CB8AC3E}">
        <p14:creationId xmlns:p14="http://schemas.microsoft.com/office/powerpoint/2010/main" val="4238906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152400"/>
            <a:ext cx="3627211" cy="369332"/>
          </a:xfrm>
          <a:prstGeom prst="rect">
            <a:avLst/>
          </a:prstGeom>
          <a:noFill/>
        </p:spPr>
        <p:txBody>
          <a:bodyPr wrap="none" rtlCol="0">
            <a:spAutoFit/>
          </a:bodyPr>
          <a:lstStyle/>
          <a:p>
            <a:r>
              <a:rPr lang="en-US" dirty="0"/>
              <a:t>Fusion of bones during development</a:t>
            </a:r>
          </a:p>
        </p:txBody>
      </p:sp>
      <p:pic>
        <p:nvPicPr>
          <p:cNvPr id="5" name="Picture 4" descr="f8-17a_the_fetal_skull__cb.jpg"/>
          <p:cNvPicPr>
            <a:picLocks noChangeAspect="1"/>
          </p:cNvPicPr>
          <p:nvPr/>
        </p:nvPicPr>
        <p:blipFill>
          <a:blip r:embed="rId2" cstate="print"/>
          <a:stretch>
            <a:fillRect/>
          </a:stretch>
        </p:blipFill>
        <p:spPr>
          <a:xfrm>
            <a:off x="228600" y="1600199"/>
            <a:ext cx="1676400" cy="1796143"/>
          </a:xfrm>
          <a:prstGeom prst="rect">
            <a:avLst/>
          </a:prstGeom>
        </p:spPr>
      </p:pic>
      <p:sp>
        <p:nvSpPr>
          <p:cNvPr id="6" name="TextBox 5"/>
          <p:cNvSpPr txBox="1"/>
          <p:nvPr/>
        </p:nvSpPr>
        <p:spPr>
          <a:xfrm>
            <a:off x="374163" y="609600"/>
            <a:ext cx="8769837" cy="646331"/>
          </a:xfrm>
          <a:prstGeom prst="rect">
            <a:avLst/>
          </a:prstGeom>
          <a:noFill/>
        </p:spPr>
        <p:txBody>
          <a:bodyPr wrap="none" rtlCol="0">
            <a:spAutoFit/>
          </a:bodyPr>
          <a:lstStyle/>
          <a:p>
            <a:r>
              <a:rPr lang="en-US" dirty="0"/>
              <a:t>Although the typical adult skeleton contains about 206 bones, as infants we have about 270</a:t>
            </a:r>
          </a:p>
          <a:p>
            <a:pPr lvl="1">
              <a:buFont typeface="Wingdings" pitchFamily="2" charset="2"/>
              <a:buChar char="ü"/>
            </a:pPr>
            <a:r>
              <a:rPr lang="en-US" dirty="0"/>
              <a:t>Fusion of bones during development and infancy reduces the number to 206</a:t>
            </a:r>
          </a:p>
        </p:txBody>
      </p:sp>
      <p:pic>
        <p:nvPicPr>
          <p:cNvPr id="8" name="Picture 7" descr="f8-36a_the_right_os_cox_cb.jpg"/>
          <p:cNvPicPr>
            <a:picLocks noChangeAspect="1"/>
          </p:cNvPicPr>
          <p:nvPr/>
        </p:nvPicPr>
        <p:blipFill>
          <a:blip r:embed="rId3" cstate="print"/>
          <a:stretch>
            <a:fillRect/>
          </a:stretch>
        </p:blipFill>
        <p:spPr>
          <a:xfrm>
            <a:off x="152400" y="3429000"/>
            <a:ext cx="1940941" cy="2362200"/>
          </a:xfrm>
          <a:prstGeom prst="rect">
            <a:avLst/>
          </a:prstGeom>
        </p:spPr>
      </p:pic>
      <p:sp>
        <p:nvSpPr>
          <p:cNvPr id="9" name="TextBox 8"/>
          <p:cNvSpPr txBox="1"/>
          <p:nvPr/>
        </p:nvSpPr>
        <p:spPr>
          <a:xfrm>
            <a:off x="76200" y="5867400"/>
            <a:ext cx="2743200" cy="830997"/>
          </a:xfrm>
          <a:prstGeom prst="rect">
            <a:avLst/>
          </a:prstGeom>
          <a:noFill/>
        </p:spPr>
        <p:txBody>
          <a:bodyPr wrap="square" rtlCol="0">
            <a:spAutoFit/>
          </a:bodyPr>
          <a:lstStyle/>
          <a:p>
            <a:pPr>
              <a:buFont typeface="Arial" pitchFamily="34" charset="0"/>
              <a:buChar char="•"/>
            </a:pPr>
            <a:r>
              <a:rPr lang="en-US" sz="1600" dirty="0"/>
              <a:t>Pelvis consists of 2 OS COXAE</a:t>
            </a:r>
          </a:p>
          <a:p>
            <a:pPr lvl="1">
              <a:buFont typeface="Wingdings" pitchFamily="2" charset="2"/>
              <a:buChar char="ü"/>
            </a:pPr>
            <a:r>
              <a:rPr lang="en-US" sz="1600" dirty="0"/>
              <a:t>1 </a:t>
            </a:r>
            <a:r>
              <a:rPr lang="en-US" sz="1600" dirty="0" err="1"/>
              <a:t>os</a:t>
            </a:r>
            <a:r>
              <a:rPr lang="en-US" sz="1600" dirty="0"/>
              <a:t> </a:t>
            </a:r>
            <a:r>
              <a:rPr lang="en-US" sz="1600" dirty="0" err="1"/>
              <a:t>coxae</a:t>
            </a:r>
            <a:r>
              <a:rPr lang="en-US" sz="1600" dirty="0"/>
              <a:t> = fused pubis, </a:t>
            </a:r>
            <a:r>
              <a:rPr lang="en-US" sz="1600" dirty="0" err="1"/>
              <a:t>ilium</a:t>
            </a:r>
            <a:r>
              <a:rPr lang="en-US" sz="1600" dirty="0"/>
              <a:t>, </a:t>
            </a:r>
            <a:r>
              <a:rPr lang="en-US" sz="1600" dirty="0" err="1"/>
              <a:t>ischium</a:t>
            </a:r>
            <a:endParaRPr lang="en-US" sz="1600" dirty="0"/>
          </a:p>
        </p:txBody>
      </p:sp>
      <p:sp>
        <p:nvSpPr>
          <p:cNvPr id="10" name="TextBox 9"/>
          <p:cNvSpPr txBox="1"/>
          <p:nvPr/>
        </p:nvSpPr>
        <p:spPr>
          <a:xfrm>
            <a:off x="2362200" y="1524000"/>
            <a:ext cx="6629400" cy="1323439"/>
          </a:xfrm>
          <a:prstGeom prst="rect">
            <a:avLst/>
          </a:prstGeom>
          <a:noFill/>
        </p:spPr>
        <p:txBody>
          <a:bodyPr wrap="square" rtlCol="0">
            <a:spAutoFit/>
          </a:bodyPr>
          <a:lstStyle/>
          <a:p>
            <a:pPr>
              <a:buFont typeface="Arial" pitchFamily="34" charset="0"/>
              <a:buChar char="•"/>
            </a:pPr>
            <a:r>
              <a:rPr lang="en-US" sz="1600" dirty="0"/>
              <a:t>In infants, the skull bones are not fused and contain soft spaces in between called FONTANELLES</a:t>
            </a:r>
          </a:p>
          <a:p>
            <a:pPr lvl="1">
              <a:buFont typeface="Wingdings" pitchFamily="2" charset="2"/>
              <a:buChar char="ü"/>
            </a:pPr>
            <a:r>
              <a:rPr lang="en-US" sz="1600" dirty="0"/>
              <a:t>Allows head to pass through birth canal and allows brain to grow more quickly than rest of the skeletal system</a:t>
            </a:r>
          </a:p>
          <a:p>
            <a:pPr lvl="1">
              <a:buFont typeface="Wingdings" pitchFamily="2" charset="2"/>
              <a:buChar char="ü"/>
            </a:pPr>
            <a:r>
              <a:rPr lang="en-US" sz="1600" dirty="0"/>
              <a:t>Skull bones “fuse” around 1 year → CRANIAL SUTURES</a:t>
            </a:r>
          </a:p>
        </p:txBody>
      </p:sp>
      <p:pic>
        <p:nvPicPr>
          <p:cNvPr id="11" name="Picture 10" descr="f8-15_the_mandible_gb.jpg"/>
          <p:cNvPicPr>
            <a:picLocks noChangeAspect="1"/>
          </p:cNvPicPr>
          <p:nvPr/>
        </p:nvPicPr>
        <p:blipFill>
          <a:blip r:embed="rId4" cstate="print"/>
          <a:stretch>
            <a:fillRect/>
          </a:stretch>
        </p:blipFill>
        <p:spPr>
          <a:xfrm>
            <a:off x="7696200" y="3048000"/>
            <a:ext cx="1447800" cy="1490472"/>
          </a:xfrm>
          <a:prstGeom prst="rect">
            <a:avLst/>
          </a:prstGeom>
        </p:spPr>
      </p:pic>
      <p:sp>
        <p:nvSpPr>
          <p:cNvPr id="12" name="Rectangle 11"/>
          <p:cNvSpPr/>
          <p:nvPr/>
        </p:nvSpPr>
        <p:spPr>
          <a:xfrm>
            <a:off x="76200" y="3403242"/>
            <a:ext cx="2819400" cy="3429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895600" y="3505200"/>
            <a:ext cx="4724400" cy="830997"/>
          </a:xfrm>
          <a:prstGeom prst="rect">
            <a:avLst/>
          </a:prstGeom>
          <a:noFill/>
        </p:spPr>
        <p:txBody>
          <a:bodyPr wrap="square" rtlCol="0">
            <a:spAutoFit/>
          </a:bodyPr>
          <a:lstStyle/>
          <a:p>
            <a:pPr>
              <a:buFont typeface="Arial" pitchFamily="34" charset="0"/>
              <a:buChar char="•"/>
            </a:pPr>
            <a:r>
              <a:rPr lang="en-US" sz="1600" dirty="0"/>
              <a:t>Mandible develops as two separate bones separated by cartilage that fuse along the midline at about 1 year of age – ossified cartilage = MANDIBULAR SYMPHYSIS</a:t>
            </a:r>
          </a:p>
        </p:txBody>
      </p:sp>
      <p:pic>
        <p:nvPicPr>
          <p:cNvPr id="14" name="Picture 13" descr="f8-26a_the_sacrum_and_c_cb.jpg"/>
          <p:cNvPicPr>
            <a:picLocks noChangeAspect="1"/>
          </p:cNvPicPr>
          <p:nvPr/>
        </p:nvPicPr>
        <p:blipFill>
          <a:blip r:embed="rId5" cstate="print"/>
          <a:stretch>
            <a:fillRect/>
          </a:stretch>
        </p:blipFill>
        <p:spPr>
          <a:xfrm>
            <a:off x="7239000" y="4648200"/>
            <a:ext cx="1550543" cy="2209800"/>
          </a:xfrm>
          <a:prstGeom prst="rect">
            <a:avLst/>
          </a:prstGeom>
        </p:spPr>
      </p:pic>
      <p:sp>
        <p:nvSpPr>
          <p:cNvPr id="15" name="TextBox 14"/>
          <p:cNvSpPr txBox="1"/>
          <p:nvPr/>
        </p:nvSpPr>
        <p:spPr>
          <a:xfrm>
            <a:off x="3200400" y="5507803"/>
            <a:ext cx="4267200" cy="923330"/>
          </a:xfrm>
          <a:prstGeom prst="rect">
            <a:avLst/>
          </a:prstGeom>
          <a:noFill/>
        </p:spPr>
        <p:txBody>
          <a:bodyPr wrap="square" rtlCol="0">
            <a:spAutoFit/>
          </a:bodyPr>
          <a:lstStyle/>
          <a:p>
            <a:pPr>
              <a:buFont typeface="Arial"/>
              <a:buChar char="•"/>
            </a:pPr>
            <a:r>
              <a:rPr lang="en-US" dirty="0"/>
              <a:t>Sacrum and coccyx develop from fusion of 9 total vertebrae</a:t>
            </a:r>
          </a:p>
          <a:p>
            <a:pPr lvl="1">
              <a:buFont typeface="Wingdings" charset="2"/>
              <a:buChar char="ü"/>
            </a:pPr>
            <a:r>
              <a:rPr lang="en-US" dirty="0"/>
              <a:t>Forms posterior wall of pelvic cavity</a:t>
            </a:r>
          </a:p>
        </p:txBody>
      </p:sp>
    </p:spTree>
    <p:extLst>
      <p:ext uri="{BB962C8B-B14F-4D97-AF65-F5344CB8AC3E}">
        <p14:creationId xmlns:p14="http://schemas.microsoft.com/office/powerpoint/2010/main" val="1105071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8268" y="76200"/>
            <a:ext cx="1838132" cy="369332"/>
          </a:xfrm>
          <a:prstGeom prst="rect">
            <a:avLst/>
          </a:prstGeom>
          <a:noFill/>
        </p:spPr>
        <p:txBody>
          <a:bodyPr wrap="none" rtlCol="0">
            <a:spAutoFit/>
          </a:bodyPr>
          <a:lstStyle/>
          <a:p>
            <a:r>
              <a:rPr lang="en-US" dirty="0"/>
              <a:t>Bone Remodeling</a:t>
            </a:r>
          </a:p>
        </p:txBody>
      </p:sp>
      <p:sp>
        <p:nvSpPr>
          <p:cNvPr id="3" name="TextBox 2"/>
          <p:cNvSpPr txBox="1"/>
          <p:nvPr/>
        </p:nvSpPr>
        <p:spPr>
          <a:xfrm>
            <a:off x="762000" y="685800"/>
            <a:ext cx="8001000" cy="2585323"/>
          </a:xfrm>
          <a:prstGeom prst="rect">
            <a:avLst/>
          </a:prstGeom>
          <a:noFill/>
        </p:spPr>
        <p:txBody>
          <a:bodyPr wrap="square" rtlCol="0">
            <a:spAutoFit/>
          </a:bodyPr>
          <a:lstStyle/>
          <a:p>
            <a:r>
              <a:rPr lang="en-US" dirty="0"/>
              <a:t>Once a bone is formed, </a:t>
            </a:r>
            <a:r>
              <a:rPr lang="en-US" dirty="0" err="1"/>
              <a:t>osteoblasts</a:t>
            </a:r>
            <a:r>
              <a:rPr lang="en-US" dirty="0"/>
              <a:t> and </a:t>
            </a:r>
            <a:r>
              <a:rPr lang="en-US" dirty="0" err="1"/>
              <a:t>osteoclasts</a:t>
            </a:r>
            <a:r>
              <a:rPr lang="en-US" dirty="0"/>
              <a:t> still play a very important role in the bone remodeling that takes place THROUGHOUT LIFE</a:t>
            </a:r>
          </a:p>
          <a:p>
            <a:endParaRPr lang="en-US" dirty="0"/>
          </a:p>
          <a:p>
            <a:pPr marL="342900" indent="-342900">
              <a:buFont typeface="Arial" pitchFamily="34" charset="0"/>
              <a:buChar char="•"/>
            </a:pPr>
            <a:r>
              <a:rPr lang="en-US" dirty="0"/>
              <a:t>Bone remodeling is the result of the combined actions of </a:t>
            </a:r>
            <a:r>
              <a:rPr lang="en-US" dirty="0" err="1"/>
              <a:t>osteoblasts</a:t>
            </a:r>
            <a:r>
              <a:rPr lang="en-US" dirty="0"/>
              <a:t> and </a:t>
            </a:r>
            <a:r>
              <a:rPr lang="en-US" dirty="0" err="1"/>
              <a:t>osteoclasts</a:t>
            </a:r>
            <a:endParaRPr lang="en-US" dirty="0"/>
          </a:p>
          <a:p>
            <a:pPr marL="800100" lvl="1" indent="-342900">
              <a:buFont typeface="Wingdings" pitchFamily="2" charset="2"/>
              <a:buChar char="ü"/>
            </a:pPr>
            <a:r>
              <a:rPr lang="en-US" dirty="0" err="1"/>
              <a:t>Osteoblasts</a:t>
            </a:r>
            <a:r>
              <a:rPr lang="en-US" dirty="0"/>
              <a:t> SYNTHESIZE bone matrix, creating more osseous tissue = BONE DEPOSITION</a:t>
            </a:r>
          </a:p>
          <a:p>
            <a:pPr marL="800100" lvl="1" indent="-342900">
              <a:buFont typeface="Wingdings" pitchFamily="2" charset="2"/>
              <a:buChar char="ü"/>
            </a:pPr>
            <a:r>
              <a:rPr lang="en-US" dirty="0" err="1"/>
              <a:t>Osteoclasts</a:t>
            </a:r>
            <a:r>
              <a:rPr lang="en-US" dirty="0"/>
              <a:t> DISSOLVE bone matrix, removing osseous tissue = BONE RESORPTION</a:t>
            </a:r>
          </a:p>
        </p:txBody>
      </p:sp>
      <p:sp>
        <p:nvSpPr>
          <p:cNvPr id="5" name="Isosceles Triangle 4"/>
          <p:cNvSpPr/>
          <p:nvPr/>
        </p:nvSpPr>
        <p:spPr>
          <a:xfrm>
            <a:off x="4202978" y="4964668"/>
            <a:ext cx="457200" cy="457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374178" y="4963080"/>
            <a:ext cx="4267200"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88378" y="4202668"/>
            <a:ext cx="1718740" cy="646331"/>
          </a:xfrm>
          <a:prstGeom prst="rect">
            <a:avLst/>
          </a:prstGeom>
          <a:noFill/>
          <a:ln>
            <a:solidFill>
              <a:schemeClr val="accent1">
                <a:shade val="95000"/>
                <a:satMod val="105000"/>
              </a:schemeClr>
            </a:solidFill>
          </a:ln>
        </p:spPr>
        <p:txBody>
          <a:bodyPr wrap="none" rtlCol="0">
            <a:spAutoFit/>
          </a:bodyPr>
          <a:lstStyle/>
          <a:p>
            <a:r>
              <a:rPr lang="en-US" dirty="0" err="1"/>
              <a:t>Osteoblasts</a:t>
            </a:r>
            <a:r>
              <a:rPr lang="en-US" dirty="0"/>
              <a:t>, </a:t>
            </a:r>
          </a:p>
          <a:p>
            <a:r>
              <a:rPr lang="en-US" dirty="0"/>
              <a:t>Bone deposition</a:t>
            </a:r>
          </a:p>
        </p:txBody>
      </p:sp>
      <p:sp>
        <p:nvSpPr>
          <p:cNvPr id="9" name="TextBox 8"/>
          <p:cNvSpPr txBox="1"/>
          <p:nvPr/>
        </p:nvSpPr>
        <p:spPr>
          <a:xfrm>
            <a:off x="5879378" y="4202668"/>
            <a:ext cx="1700274" cy="646331"/>
          </a:xfrm>
          <a:prstGeom prst="rect">
            <a:avLst/>
          </a:prstGeom>
          <a:noFill/>
          <a:ln>
            <a:solidFill>
              <a:schemeClr val="accent1">
                <a:shade val="95000"/>
                <a:satMod val="105000"/>
              </a:schemeClr>
            </a:solidFill>
          </a:ln>
        </p:spPr>
        <p:txBody>
          <a:bodyPr wrap="none" rtlCol="0">
            <a:spAutoFit/>
          </a:bodyPr>
          <a:lstStyle/>
          <a:p>
            <a:r>
              <a:rPr lang="en-US" dirty="0" err="1"/>
              <a:t>Osteoclasts</a:t>
            </a:r>
            <a:r>
              <a:rPr lang="en-US" dirty="0"/>
              <a:t>,</a:t>
            </a:r>
          </a:p>
          <a:p>
            <a:r>
              <a:rPr lang="en-US" dirty="0"/>
              <a:t>Bone </a:t>
            </a:r>
            <a:r>
              <a:rPr lang="en-US" dirty="0" err="1"/>
              <a:t>resorption</a:t>
            </a:r>
            <a:endParaRPr lang="en-US" dirty="0"/>
          </a:p>
        </p:txBody>
      </p:sp>
      <p:sp>
        <p:nvSpPr>
          <p:cNvPr id="10" name="Down Arrow 9"/>
          <p:cNvSpPr/>
          <p:nvPr/>
        </p:nvSpPr>
        <p:spPr>
          <a:xfrm>
            <a:off x="6488978" y="5193268"/>
            <a:ext cx="3048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2221778" y="5193268"/>
            <a:ext cx="3048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459778" y="6107668"/>
            <a:ext cx="2334485" cy="369332"/>
          </a:xfrm>
          <a:prstGeom prst="rect">
            <a:avLst/>
          </a:prstGeom>
          <a:noFill/>
        </p:spPr>
        <p:txBody>
          <a:bodyPr wrap="none" rtlCol="0">
            <a:spAutoFit/>
          </a:bodyPr>
          <a:lstStyle/>
          <a:p>
            <a:r>
              <a:rPr lang="en-US" dirty="0"/>
              <a:t>More and denser bone</a:t>
            </a:r>
          </a:p>
        </p:txBody>
      </p:sp>
      <p:sp>
        <p:nvSpPr>
          <p:cNvPr id="13" name="TextBox 12"/>
          <p:cNvSpPr txBox="1"/>
          <p:nvPr/>
        </p:nvSpPr>
        <p:spPr>
          <a:xfrm>
            <a:off x="5803178" y="6031468"/>
            <a:ext cx="2655022" cy="369332"/>
          </a:xfrm>
          <a:prstGeom prst="rect">
            <a:avLst/>
          </a:prstGeom>
          <a:noFill/>
        </p:spPr>
        <p:txBody>
          <a:bodyPr wrap="none" rtlCol="0">
            <a:spAutoFit/>
          </a:bodyPr>
          <a:lstStyle/>
          <a:p>
            <a:r>
              <a:rPr lang="en-US" dirty="0"/>
              <a:t>Less  or more brittle bone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0" y="0"/>
            <a:ext cx="1838132" cy="369332"/>
          </a:xfrm>
          <a:prstGeom prst="rect">
            <a:avLst/>
          </a:prstGeom>
          <a:noFill/>
        </p:spPr>
        <p:txBody>
          <a:bodyPr wrap="none" rtlCol="0">
            <a:spAutoFit/>
          </a:bodyPr>
          <a:lstStyle/>
          <a:p>
            <a:r>
              <a:rPr lang="en-US" dirty="0"/>
              <a:t>Bone Remodeling</a:t>
            </a:r>
          </a:p>
        </p:txBody>
      </p:sp>
      <p:sp>
        <p:nvSpPr>
          <p:cNvPr id="3" name="TextBox 2"/>
          <p:cNvSpPr txBox="1"/>
          <p:nvPr/>
        </p:nvSpPr>
        <p:spPr>
          <a:xfrm>
            <a:off x="533400" y="545068"/>
            <a:ext cx="8518037" cy="369332"/>
          </a:xfrm>
          <a:prstGeom prst="rect">
            <a:avLst/>
          </a:prstGeom>
          <a:noFill/>
        </p:spPr>
        <p:txBody>
          <a:bodyPr wrap="none" rtlCol="0">
            <a:spAutoFit/>
          </a:bodyPr>
          <a:lstStyle/>
          <a:p>
            <a:r>
              <a:rPr lang="en-US" dirty="0"/>
              <a:t>Bone remodeling plays a very important role in the development and physiology of bones</a:t>
            </a:r>
          </a:p>
        </p:txBody>
      </p:sp>
      <p:sp>
        <p:nvSpPr>
          <p:cNvPr id="4" name="TextBox 3"/>
          <p:cNvSpPr txBox="1"/>
          <p:nvPr/>
        </p:nvSpPr>
        <p:spPr>
          <a:xfrm>
            <a:off x="381000" y="1066800"/>
            <a:ext cx="8610600" cy="3416320"/>
          </a:xfrm>
          <a:prstGeom prst="rect">
            <a:avLst/>
          </a:prstGeom>
          <a:noFill/>
        </p:spPr>
        <p:txBody>
          <a:bodyPr wrap="square" rtlCol="0">
            <a:spAutoFit/>
          </a:bodyPr>
          <a:lstStyle/>
          <a:p>
            <a:pPr marL="342900" indent="-342900">
              <a:buFont typeface="+mj-lt"/>
              <a:buAutoNum type="arabicPeriod"/>
            </a:pPr>
            <a:r>
              <a:rPr lang="en-US" dirty="0"/>
              <a:t>Repair of </a:t>
            </a:r>
            <a:r>
              <a:rPr lang="en-US" dirty="0" err="1"/>
              <a:t>microfractures</a:t>
            </a:r>
            <a:r>
              <a:rPr lang="en-US" dirty="0"/>
              <a:t> (tiny cracks)</a:t>
            </a:r>
          </a:p>
          <a:p>
            <a:pPr marL="342900" indent="-342900">
              <a:buFont typeface="+mj-lt"/>
              <a:buAutoNum type="arabicPeriod"/>
            </a:pPr>
            <a:r>
              <a:rPr lang="en-US" dirty="0"/>
              <a:t>Development of bone features (tubercles, </a:t>
            </a:r>
            <a:r>
              <a:rPr lang="en-US" dirty="0" err="1"/>
              <a:t>condyles</a:t>
            </a:r>
            <a:r>
              <a:rPr lang="en-US" dirty="0"/>
              <a:t>, facets, etc….)</a:t>
            </a:r>
          </a:p>
          <a:p>
            <a:pPr marL="342900" indent="-342900">
              <a:buFont typeface="+mj-lt"/>
              <a:buAutoNum type="arabicPeriod"/>
            </a:pPr>
            <a:r>
              <a:rPr lang="en-US" dirty="0"/>
              <a:t>Mineral release/absorption from bloodstream</a:t>
            </a:r>
          </a:p>
          <a:p>
            <a:pPr marL="800100" lvl="1" indent="-342900">
              <a:buFont typeface="Arial" pitchFamily="34" charset="0"/>
              <a:buChar char="•"/>
            </a:pPr>
            <a:r>
              <a:rPr lang="en-US" dirty="0"/>
              <a:t>Maintains calcium and phosphate levels</a:t>
            </a:r>
          </a:p>
          <a:p>
            <a:pPr marL="342900" indent="-342900">
              <a:buFont typeface="+mj-lt"/>
              <a:buAutoNum type="arabicPeriod"/>
            </a:pPr>
            <a:r>
              <a:rPr lang="en-US" dirty="0"/>
              <a:t>Bone reshaping in response to mechanical stress (or lack thereof!)</a:t>
            </a:r>
          </a:p>
          <a:p>
            <a:pPr marL="800100" lvl="1" indent="-342900">
              <a:buFont typeface="Arial" pitchFamily="34" charset="0"/>
              <a:buChar char="•"/>
            </a:pPr>
            <a:r>
              <a:rPr lang="en-US" dirty="0"/>
              <a:t>Wolff’s Law of Bone : bone architecture is determined by mechanical stresses placed on it</a:t>
            </a:r>
          </a:p>
          <a:p>
            <a:pPr marL="800100" lvl="1" indent="-342900">
              <a:buFont typeface="Arial" pitchFamily="34" charset="0"/>
              <a:buChar char="•"/>
            </a:pPr>
            <a:r>
              <a:rPr lang="en-US" dirty="0"/>
              <a:t>“Use it or lose it” – mechanical stress stimulates bone growth (i.e., strength conditioning). </a:t>
            </a:r>
          </a:p>
          <a:p>
            <a:pPr marL="800100" lvl="1" indent="-342900">
              <a:buFont typeface="Arial" pitchFamily="34" charset="0"/>
              <a:buChar char="•"/>
            </a:pPr>
            <a:r>
              <a:rPr lang="en-US" dirty="0"/>
              <a:t>Stress lines – </a:t>
            </a:r>
            <a:r>
              <a:rPr lang="en-US" dirty="0" err="1"/>
              <a:t>trabeculae</a:t>
            </a:r>
            <a:r>
              <a:rPr lang="en-US" dirty="0"/>
              <a:t> of spongy bone will increase in density and orient themselves to accommodate increased mechanical stress</a:t>
            </a:r>
          </a:p>
          <a:p>
            <a:pPr marL="800100" lvl="1" indent="-342900">
              <a:buFont typeface="Arial" pitchFamily="34" charset="0"/>
              <a:buChar char="•"/>
            </a:pP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4495800" y="4495800"/>
            <a:ext cx="3810000" cy="2286000"/>
          </a:xfrm>
          <a:prstGeom prst="rect">
            <a:avLst/>
          </a:prstGeom>
          <a:noFill/>
          <a:ln w="9525">
            <a:noFill/>
            <a:miter lim="800000"/>
            <a:headEnd/>
            <a:tailEnd/>
          </a:ln>
          <a:effectLst/>
        </p:spPr>
      </p:pic>
      <p:pic>
        <p:nvPicPr>
          <p:cNvPr id="6" name="Picture 5" descr="f7-06_spongy_bone_struc_c.jpg"/>
          <p:cNvPicPr>
            <a:picLocks noChangeAspect="1"/>
          </p:cNvPicPr>
          <p:nvPr/>
        </p:nvPicPr>
        <p:blipFill>
          <a:blip r:embed="rId3" cstate="print"/>
          <a:srcRect r="30000"/>
          <a:stretch>
            <a:fillRect/>
          </a:stretch>
        </p:blipFill>
        <p:spPr>
          <a:xfrm>
            <a:off x="1371600" y="4419600"/>
            <a:ext cx="1807156" cy="220408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316468"/>
            <a:ext cx="4271939" cy="369332"/>
          </a:xfrm>
          <a:prstGeom prst="rect">
            <a:avLst/>
          </a:prstGeom>
          <a:noFill/>
        </p:spPr>
        <p:txBody>
          <a:bodyPr wrap="none" rtlCol="0">
            <a:spAutoFit/>
          </a:bodyPr>
          <a:lstStyle/>
          <a:p>
            <a:r>
              <a:rPr lang="en-US" dirty="0"/>
              <a:t>Bones and calcium/phosphate homeostasis</a:t>
            </a:r>
          </a:p>
        </p:txBody>
      </p:sp>
      <p:sp>
        <p:nvSpPr>
          <p:cNvPr id="3" name="TextBox 2"/>
          <p:cNvSpPr txBox="1"/>
          <p:nvPr/>
        </p:nvSpPr>
        <p:spPr>
          <a:xfrm>
            <a:off x="304800" y="1066800"/>
            <a:ext cx="8534401" cy="5355312"/>
          </a:xfrm>
          <a:prstGeom prst="rect">
            <a:avLst/>
          </a:prstGeom>
          <a:noFill/>
        </p:spPr>
        <p:txBody>
          <a:bodyPr wrap="square" rtlCol="0">
            <a:spAutoFit/>
          </a:bodyPr>
          <a:lstStyle/>
          <a:p>
            <a:pPr>
              <a:buFont typeface="Arial" pitchFamily="34" charset="0"/>
              <a:buChar char="•"/>
            </a:pPr>
            <a:r>
              <a:rPr lang="en-US" dirty="0"/>
              <a:t>Remember that a large component of bone matrix is calcium phosphate and </a:t>
            </a:r>
            <a:r>
              <a:rPr lang="en-US" dirty="0" err="1"/>
              <a:t>hydroxyapatite</a:t>
            </a:r>
            <a:r>
              <a:rPr lang="en-US" dirty="0"/>
              <a:t> (both contain Ca</a:t>
            </a:r>
            <a:r>
              <a:rPr lang="en-US" baseline="30000" dirty="0"/>
              <a:t>2+</a:t>
            </a:r>
            <a:r>
              <a:rPr lang="en-US" dirty="0"/>
              <a:t>)</a:t>
            </a:r>
          </a:p>
          <a:p>
            <a:pPr>
              <a:buFont typeface="Arial" pitchFamily="34" charset="0"/>
              <a:buChar char="•"/>
            </a:pPr>
            <a:endParaRPr lang="en-US" dirty="0"/>
          </a:p>
          <a:p>
            <a:pPr>
              <a:buFont typeface="Arial" pitchFamily="34" charset="0"/>
              <a:buChar char="•"/>
            </a:pPr>
            <a:r>
              <a:rPr lang="en-US" dirty="0"/>
              <a:t>Calcium is critical for the contraction of muscle cells and transmission of nerve signals</a:t>
            </a:r>
          </a:p>
          <a:p>
            <a:pPr lvl="1">
              <a:buFont typeface="Wingdings" pitchFamily="2" charset="2"/>
              <a:buChar char="ü"/>
            </a:pPr>
            <a:r>
              <a:rPr lang="en-US" dirty="0" err="1">
                <a:solidFill>
                  <a:srgbClr val="008000"/>
                </a:solidFill>
              </a:rPr>
              <a:t>Hypocalcemia</a:t>
            </a:r>
            <a:r>
              <a:rPr lang="en-US" dirty="0">
                <a:solidFill>
                  <a:srgbClr val="008000"/>
                </a:solidFill>
              </a:rPr>
              <a:t> (low blood Ca</a:t>
            </a:r>
            <a:r>
              <a:rPr lang="en-US" baseline="30000" dirty="0">
                <a:solidFill>
                  <a:srgbClr val="008000"/>
                </a:solidFill>
              </a:rPr>
              <a:t>2+</a:t>
            </a:r>
            <a:r>
              <a:rPr lang="en-US" dirty="0">
                <a:solidFill>
                  <a:srgbClr val="008000"/>
                </a:solidFill>
              </a:rPr>
              <a:t>) </a:t>
            </a:r>
            <a:r>
              <a:rPr lang="en-US" dirty="0"/>
              <a:t>causes muscle cells and nerves to become easily excitable leading to spasms, tremors, </a:t>
            </a:r>
            <a:r>
              <a:rPr lang="en-US" dirty="0" err="1"/>
              <a:t>tetany</a:t>
            </a:r>
            <a:r>
              <a:rPr lang="en-US" dirty="0"/>
              <a:t> (muscles are unable to relax after contraction)</a:t>
            </a:r>
          </a:p>
          <a:p>
            <a:pPr lvl="1">
              <a:buFont typeface="Wingdings" pitchFamily="2" charset="2"/>
              <a:buChar char="ü"/>
            </a:pPr>
            <a:r>
              <a:rPr lang="en-US" dirty="0" err="1">
                <a:solidFill>
                  <a:srgbClr val="008000"/>
                </a:solidFill>
              </a:rPr>
              <a:t>Hypercalcemia</a:t>
            </a:r>
            <a:r>
              <a:rPr lang="en-US" dirty="0">
                <a:solidFill>
                  <a:srgbClr val="008000"/>
                </a:solidFill>
              </a:rPr>
              <a:t> (high Ca</a:t>
            </a:r>
            <a:r>
              <a:rPr lang="en-US" baseline="30000" dirty="0">
                <a:solidFill>
                  <a:srgbClr val="008000"/>
                </a:solidFill>
              </a:rPr>
              <a:t>2+</a:t>
            </a:r>
            <a:r>
              <a:rPr lang="en-US" dirty="0">
                <a:solidFill>
                  <a:srgbClr val="008000"/>
                </a:solidFill>
              </a:rPr>
              <a:t>) </a:t>
            </a:r>
            <a:r>
              <a:rPr lang="en-US" dirty="0"/>
              <a:t>makes muscle cells and nerves unresponsive. Can lead to coma, cardiac arrest, death.</a:t>
            </a:r>
          </a:p>
          <a:p>
            <a:pPr lvl="1">
              <a:buFont typeface="Wingdings" pitchFamily="2" charset="2"/>
              <a:buChar char="ü"/>
            </a:pPr>
            <a:endParaRPr lang="en-US" dirty="0"/>
          </a:p>
          <a:p>
            <a:pPr>
              <a:buFont typeface="Arial" pitchFamily="34" charset="0"/>
              <a:buChar char="•"/>
            </a:pPr>
            <a:r>
              <a:rPr lang="en-US" dirty="0"/>
              <a:t>Phosphate is a critical component of many biological macromolecules</a:t>
            </a:r>
          </a:p>
          <a:p>
            <a:pPr lvl="1">
              <a:buFont typeface="Wingdings" pitchFamily="2" charset="2"/>
              <a:buChar char="ü"/>
            </a:pPr>
            <a:r>
              <a:rPr lang="en-US" dirty="0"/>
              <a:t>Think phosphate groups on DNA, RNA, proteins, phospholipids, ATP</a:t>
            </a:r>
          </a:p>
          <a:p>
            <a:pPr lvl="1">
              <a:buFont typeface="Wingdings" pitchFamily="2" charset="2"/>
              <a:buChar char="ü"/>
            </a:pPr>
            <a:endParaRPr lang="en-US" dirty="0"/>
          </a:p>
          <a:p>
            <a:pPr>
              <a:buFont typeface="Arial" pitchFamily="34" charset="0"/>
              <a:buChar char="•"/>
            </a:pPr>
            <a:r>
              <a:rPr lang="en-US" dirty="0"/>
              <a:t>Blood calcium/phosphate levels need to fall within a very narrow range – small changes can make BIG problems </a:t>
            </a:r>
            <a:r>
              <a:rPr lang="en-US" dirty="0">
                <a:solidFill>
                  <a:schemeClr val="tx2"/>
                </a:solidFill>
              </a:rPr>
              <a:t>(ESPECIALLY CALCIUM)</a:t>
            </a:r>
          </a:p>
          <a:p>
            <a:pPr lvl="1">
              <a:buFont typeface="Wingdings" pitchFamily="2" charset="2"/>
              <a:buChar char="ü"/>
            </a:pPr>
            <a:r>
              <a:rPr lang="en-US" dirty="0">
                <a:solidFill>
                  <a:srgbClr val="FF0000"/>
                </a:solidFill>
              </a:rPr>
              <a:t>9.2-10.4 mg/</a:t>
            </a:r>
            <a:r>
              <a:rPr lang="en-US" dirty="0" err="1">
                <a:solidFill>
                  <a:srgbClr val="FF0000"/>
                </a:solidFill>
              </a:rPr>
              <a:t>dL</a:t>
            </a:r>
            <a:r>
              <a:rPr lang="en-US" dirty="0">
                <a:solidFill>
                  <a:srgbClr val="FF0000"/>
                </a:solidFill>
              </a:rPr>
              <a:t> for Calcium</a:t>
            </a:r>
          </a:p>
          <a:p>
            <a:pPr lvl="1">
              <a:buFont typeface="Wingdings" pitchFamily="2" charset="2"/>
              <a:buChar char="ü"/>
            </a:pPr>
            <a:r>
              <a:rPr lang="en-US" dirty="0"/>
              <a:t>3.5-4.0 mg/</a:t>
            </a:r>
            <a:r>
              <a:rPr lang="en-US" dirty="0" err="1"/>
              <a:t>dL</a:t>
            </a:r>
            <a:r>
              <a:rPr lang="en-US" dirty="0"/>
              <a:t> for Phosphate</a:t>
            </a:r>
          </a:p>
          <a:p>
            <a:pPr>
              <a:buFont typeface="Arial" pitchFamily="34" charset="0"/>
              <a:buChar char="•"/>
            </a:pPr>
            <a:endParaRPr lang="en-US" dirty="0"/>
          </a:p>
          <a:p>
            <a:pPr>
              <a:buFont typeface="Arial" pitchFamily="34" charset="0"/>
              <a:buChar char="•"/>
            </a:pP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316468"/>
            <a:ext cx="4271939" cy="369332"/>
          </a:xfrm>
          <a:prstGeom prst="rect">
            <a:avLst/>
          </a:prstGeom>
          <a:noFill/>
        </p:spPr>
        <p:txBody>
          <a:bodyPr wrap="none" rtlCol="0">
            <a:spAutoFit/>
          </a:bodyPr>
          <a:lstStyle/>
          <a:p>
            <a:r>
              <a:rPr lang="en-US" dirty="0"/>
              <a:t>Bones and calcium/phosphate homeostasis</a:t>
            </a:r>
          </a:p>
        </p:txBody>
      </p:sp>
      <p:sp>
        <p:nvSpPr>
          <p:cNvPr id="3" name="TextBox 2"/>
          <p:cNvSpPr txBox="1"/>
          <p:nvPr/>
        </p:nvSpPr>
        <p:spPr>
          <a:xfrm>
            <a:off x="838200" y="1002268"/>
            <a:ext cx="7467600" cy="369332"/>
          </a:xfrm>
          <a:prstGeom prst="rect">
            <a:avLst/>
          </a:prstGeom>
          <a:noFill/>
        </p:spPr>
        <p:txBody>
          <a:bodyPr wrap="square" rtlCol="0">
            <a:spAutoFit/>
          </a:bodyPr>
          <a:lstStyle/>
          <a:p>
            <a:r>
              <a:rPr lang="en-US" dirty="0"/>
              <a:t>Ca</a:t>
            </a:r>
            <a:r>
              <a:rPr lang="en-US" baseline="30000" dirty="0"/>
              <a:t>2+</a:t>
            </a:r>
            <a:r>
              <a:rPr lang="en-US" dirty="0"/>
              <a:t>/PO</a:t>
            </a:r>
            <a:r>
              <a:rPr lang="en-US" baseline="-25000" dirty="0"/>
              <a:t>4</a:t>
            </a:r>
            <a:r>
              <a:rPr lang="en-US" baseline="30000" dirty="0"/>
              <a:t>3-</a:t>
            </a:r>
            <a:r>
              <a:rPr lang="en-US" dirty="0"/>
              <a:t> homeostasis is partially maintained through bone remodeling</a:t>
            </a:r>
          </a:p>
        </p:txBody>
      </p:sp>
      <p:sp>
        <p:nvSpPr>
          <p:cNvPr id="4" name="TextBox 3"/>
          <p:cNvSpPr txBox="1"/>
          <p:nvPr/>
        </p:nvSpPr>
        <p:spPr>
          <a:xfrm>
            <a:off x="304800" y="1752600"/>
            <a:ext cx="8839200" cy="2862323"/>
          </a:xfrm>
          <a:prstGeom prst="rect">
            <a:avLst/>
          </a:prstGeom>
          <a:noFill/>
        </p:spPr>
        <p:txBody>
          <a:bodyPr wrap="square" rtlCol="0">
            <a:spAutoFit/>
          </a:bodyPr>
          <a:lstStyle/>
          <a:p>
            <a:pPr marL="342900" indent="-342900">
              <a:buFont typeface="+mj-lt"/>
              <a:buAutoNum type="arabicPeriod"/>
            </a:pPr>
            <a:r>
              <a:rPr lang="en-US" dirty="0"/>
              <a:t>MINERAL DEPOSITION – process by which minerals are removed from the bloodstream and deposited into osseous tissue</a:t>
            </a:r>
          </a:p>
          <a:p>
            <a:pPr marL="800100" lvl="1" indent="-342900">
              <a:buFont typeface="Arial" pitchFamily="34" charset="0"/>
              <a:buChar char="•"/>
            </a:pPr>
            <a:r>
              <a:rPr lang="en-US" dirty="0"/>
              <a:t>Collagen fibers are laid down by OSTEOBLASTS and are initially coated with </a:t>
            </a:r>
            <a:r>
              <a:rPr lang="en-US" dirty="0" err="1"/>
              <a:t>hydroxyapatite</a:t>
            </a:r>
            <a:r>
              <a:rPr lang="en-US" dirty="0"/>
              <a:t> which attracts more calcium and phosphate from the blood. </a:t>
            </a:r>
            <a:r>
              <a:rPr lang="en-US" dirty="0">
                <a:solidFill>
                  <a:srgbClr val="FF0000"/>
                </a:solidFill>
              </a:rPr>
              <a:t>This DECREASES the amount of Ca</a:t>
            </a:r>
            <a:r>
              <a:rPr lang="en-US" baseline="30000" dirty="0">
                <a:solidFill>
                  <a:srgbClr val="FF0000"/>
                </a:solidFill>
              </a:rPr>
              <a:t>2+</a:t>
            </a:r>
            <a:r>
              <a:rPr lang="en-US" dirty="0">
                <a:solidFill>
                  <a:srgbClr val="FF0000"/>
                </a:solidFill>
              </a:rPr>
              <a:t>/PO</a:t>
            </a:r>
            <a:r>
              <a:rPr lang="en-US" baseline="-25000" dirty="0">
                <a:solidFill>
                  <a:srgbClr val="FF0000"/>
                </a:solidFill>
              </a:rPr>
              <a:t>4</a:t>
            </a:r>
            <a:r>
              <a:rPr lang="en-US" baseline="30000" dirty="0">
                <a:solidFill>
                  <a:srgbClr val="FF0000"/>
                </a:solidFill>
              </a:rPr>
              <a:t>3-</a:t>
            </a:r>
            <a:r>
              <a:rPr lang="en-US" dirty="0">
                <a:solidFill>
                  <a:srgbClr val="FF0000"/>
                </a:solidFill>
              </a:rPr>
              <a:t>  in the bloodstream</a:t>
            </a:r>
          </a:p>
          <a:p>
            <a:pPr marL="800100" lvl="1" indent="-342900">
              <a:buFont typeface="Arial" pitchFamily="34" charset="0"/>
              <a:buChar char="•"/>
            </a:pPr>
            <a:endParaRPr lang="en-US" dirty="0"/>
          </a:p>
          <a:p>
            <a:pPr marL="342900" indent="-342900">
              <a:buFont typeface="+mj-lt"/>
              <a:buAutoNum type="arabicPeriod"/>
            </a:pPr>
            <a:r>
              <a:rPr lang="en-US" dirty="0"/>
              <a:t>MINERAL RESORPTION – process by which bone is dissolved by OSTEOCLASTS, thereby releasing calcium/phosphate into the blood</a:t>
            </a:r>
          </a:p>
          <a:p>
            <a:pPr marL="800100" lvl="1" indent="-342900">
              <a:buFont typeface="Arial" pitchFamily="34" charset="0"/>
              <a:buChar char="•"/>
            </a:pPr>
            <a:r>
              <a:rPr lang="en-US" dirty="0" err="1"/>
              <a:t>Osteoclasts</a:t>
            </a:r>
            <a:r>
              <a:rPr lang="en-US" dirty="0"/>
              <a:t> secrete </a:t>
            </a:r>
            <a:r>
              <a:rPr lang="en-US" dirty="0" err="1"/>
              <a:t>HCl</a:t>
            </a:r>
            <a:r>
              <a:rPr lang="en-US" dirty="0"/>
              <a:t> (dissolves bone minerals) and enzymes which degrade collagen. </a:t>
            </a:r>
            <a:r>
              <a:rPr lang="en-US" dirty="0">
                <a:solidFill>
                  <a:srgbClr val="FF0000"/>
                </a:solidFill>
              </a:rPr>
              <a:t>This INCREASES the levels of Ca</a:t>
            </a:r>
            <a:r>
              <a:rPr lang="en-US" baseline="30000" dirty="0">
                <a:solidFill>
                  <a:srgbClr val="FF0000"/>
                </a:solidFill>
              </a:rPr>
              <a:t>2+</a:t>
            </a:r>
            <a:r>
              <a:rPr lang="en-US" dirty="0">
                <a:solidFill>
                  <a:srgbClr val="FF0000"/>
                </a:solidFill>
              </a:rPr>
              <a:t>/PO</a:t>
            </a:r>
            <a:r>
              <a:rPr lang="en-US" baseline="-25000" dirty="0">
                <a:solidFill>
                  <a:srgbClr val="FF0000"/>
                </a:solidFill>
              </a:rPr>
              <a:t>4</a:t>
            </a:r>
            <a:r>
              <a:rPr lang="en-US" baseline="30000" dirty="0">
                <a:solidFill>
                  <a:srgbClr val="FF0000"/>
                </a:solidFill>
              </a:rPr>
              <a:t>3-</a:t>
            </a:r>
            <a:r>
              <a:rPr lang="en-US" dirty="0">
                <a:solidFill>
                  <a:srgbClr val="FF0000"/>
                </a:solidFill>
              </a:rPr>
              <a:t> in the bloodstream</a:t>
            </a:r>
          </a:p>
        </p:txBody>
      </p:sp>
      <p:sp>
        <p:nvSpPr>
          <p:cNvPr id="5" name="TextBox 4"/>
          <p:cNvSpPr txBox="1"/>
          <p:nvPr/>
        </p:nvSpPr>
        <p:spPr>
          <a:xfrm>
            <a:off x="381000" y="5410200"/>
            <a:ext cx="8793433" cy="646331"/>
          </a:xfrm>
          <a:prstGeom prst="rect">
            <a:avLst/>
          </a:prstGeom>
          <a:noFill/>
        </p:spPr>
        <p:txBody>
          <a:bodyPr wrap="none" rtlCol="0">
            <a:spAutoFit/>
          </a:bodyPr>
          <a:lstStyle/>
          <a:p>
            <a:pPr>
              <a:buFont typeface="Arial" pitchFamily="34" charset="0"/>
              <a:buChar char="•"/>
            </a:pPr>
            <a:r>
              <a:rPr lang="en-US" dirty="0"/>
              <a:t>Most tissues contain inhibitors that prevent mineral deposition and ossification</a:t>
            </a:r>
          </a:p>
          <a:p>
            <a:pPr lvl="1">
              <a:buFont typeface="Wingdings" pitchFamily="2" charset="2"/>
              <a:buChar char="ü"/>
            </a:pPr>
            <a:r>
              <a:rPr lang="en-US" dirty="0"/>
              <a:t>ARTERIOSCLEROSIS (hardening of the arteries) is an example of abnormal ossification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3226781" cy="369332"/>
          </a:xfrm>
          <a:prstGeom prst="rect">
            <a:avLst/>
          </a:prstGeom>
          <a:noFill/>
        </p:spPr>
        <p:txBody>
          <a:bodyPr wrap="none" rtlCol="0">
            <a:spAutoFit/>
          </a:bodyPr>
          <a:lstStyle/>
          <a:p>
            <a:r>
              <a:rPr lang="en-US" dirty="0"/>
              <a:t>Bone tissue and skeletal system</a:t>
            </a:r>
          </a:p>
        </p:txBody>
      </p:sp>
      <p:sp>
        <p:nvSpPr>
          <p:cNvPr id="3" name="TextBox 2"/>
          <p:cNvSpPr txBox="1"/>
          <p:nvPr/>
        </p:nvSpPr>
        <p:spPr>
          <a:xfrm>
            <a:off x="685800" y="990600"/>
            <a:ext cx="7391400" cy="646331"/>
          </a:xfrm>
          <a:prstGeom prst="rect">
            <a:avLst/>
          </a:prstGeom>
          <a:noFill/>
        </p:spPr>
        <p:txBody>
          <a:bodyPr wrap="square" rtlCol="0">
            <a:spAutoFit/>
          </a:bodyPr>
          <a:lstStyle/>
          <a:p>
            <a:r>
              <a:rPr lang="en-US" dirty="0"/>
              <a:t>The term “bone” is commonly used to refer to bone tissue (OSSEOUS TISSUE) as well as to the bones as an ORGAN</a:t>
            </a:r>
          </a:p>
        </p:txBody>
      </p:sp>
      <p:sp>
        <p:nvSpPr>
          <p:cNvPr id="4" name="TextBox 3"/>
          <p:cNvSpPr txBox="1"/>
          <p:nvPr/>
        </p:nvSpPr>
        <p:spPr>
          <a:xfrm>
            <a:off x="2133600" y="2395477"/>
            <a:ext cx="6781800" cy="2862323"/>
          </a:xfrm>
          <a:prstGeom prst="rect">
            <a:avLst/>
          </a:prstGeom>
          <a:noFill/>
        </p:spPr>
        <p:txBody>
          <a:bodyPr wrap="square" rtlCol="0">
            <a:spAutoFit/>
          </a:bodyPr>
          <a:lstStyle/>
          <a:p>
            <a:pPr>
              <a:buFont typeface="Arial" pitchFamily="34" charset="0"/>
              <a:buChar char="•"/>
            </a:pPr>
            <a:r>
              <a:rPr lang="en-US" dirty="0"/>
              <a:t>Osseous tissue – refers to the hardened connective tissue consisting of cells, mineral deposits, and collagen </a:t>
            </a:r>
          </a:p>
          <a:p>
            <a:pPr lvl="1">
              <a:buFont typeface="Wingdings" pitchFamily="2" charset="2"/>
              <a:buChar char="ü"/>
            </a:pPr>
            <a:endParaRPr lang="en-US" dirty="0"/>
          </a:p>
          <a:p>
            <a:pPr lvl="1">
              <a:buFont typeface="Wingdings" pitchFamily="2" charset="2"/>
              <a:buChar char="ü"/>
            </a:pPr>
            <a:endParaRPr lang="en-US" dirty="0"/>
          </a:p>
          <a:p>
            <a:pPr lvl="1"/>
            <a:endParaRPr lang="en-US" dirty="0"/>
          </a:p>
          <a:p>
            <a:pPr lvl="1"/>
            <a:endParaRPr lang="en-US" dirty="0"/>
          </a:p>
          <a:p>
            <a:pPr>
              <a:buFont typeface="Arial" pitchFamily="34" charset="0"/>
              <a:buChar char="•"/>
            </a:pPr>
            <a:r>
              <a:rPr lang="en-US" dirty="0"/>
              <a:t>Bone (as an organ) – refers to the skeletal structure consisting of osseous tissue, a variety of different types of bone cells, blood vessels, nerves, cartilage, fibrous connective tissue and adipose tissue</a:t>
            </a:r>
          </a:p>
          <a:p>
            <a:pPr>
              <a:buFont typeface="Arial" pitchFamily="34" charset="0"/>
              <a:buChar char="•"/>
            </a:pPr>
            <a:endParaRPr lang="en-US" dirty="0"/>
          </a:p>
        </p:txBody>
      </p:sp>
      <p:pic>
        <p:nvPicPr>
          <p:cNvPr id="5" name="Picture 4"/>
          <p:cNvPicPr>
            <a:picLocks noChangeAspect="1"/>
          </p:cNvPicPr>
          <p:nvPr/>
        </p:nvPicPr>
        <p:blipFill>
          <a:blip r:embed="rId2">
            <a:lum bright="13000" contrast="33000"/>
            <a:alphaModFix/>
          </a:blip>
          <a:stretch>
            <a:fillRect/>
          </a:stretch>
        </p:blipFill>
        <p:spPr>
          <a:xfrm>
            <a:off x="228600" y="1905000"/>
            <a:ext cx="1797050" cy="1352992"/>
          </a:xfrm>
          <a:prstGeom prst="rect">
            <a:avLst/>
          </a:prstGeom>
        </p:spPr>
      </p:pic>
      <p:pic>
        <p:nvPicPr>
          <p:cNvPr id="6" name="Picture 5"/>
          <p:cNvPicPr>
            <a:picLocks noChangeAspect="1"/>
          </p:cNvPicPr>
          <p:nvPr/>
        </p:nvPicPr>
        <p:blipFill>
          <a:blip r:embed="rId3"/>
          <a:stretch>
            <a:fillRect/>
          </a:stretch>
        </p:blipFill>
        <p:spPr>
          <a:xfrm>
            <a:off x="228600" y="3657600"/>
            <a:ext cx="1727200" cy="18161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316468"/>
            <a:ext cx="5164747" cy="369332"/>
          </a:xfrm>
          <a:prstGeom prst="rect">
            <a:avLst/>
          </a:prstGeom>
          <a:noFill/>
        </p:spPr>
        <p:txBody>
          <a:bodyPr wrap="none" rtlCol="0">
            <a:spAutoFit/>
          </a:bodyPr>
          <a:lstStyle/>
          <a:p>
            <a:r>
              <a:rPr lang="en-US" dirty="0"/>
              <a:t>Hormonal control of calcium/phosphate homeostasis</a:t>
            </a:r>
          </a:p>
        </p:txBody>
      </p:sp>
      <p:sp>
        <p:nvSpPr>
          <p:cNvPr id="4" name="TextBox 3"/>
          <p:cNvSpPr txBox="1"/>
          <p:nvPr/>
        </p:nvSpPr>
        <p:spPr>
          <a:xfrm>
            <a:off x="457200" y="914400"/>
            <a:ext cx="8153400" cy="369332"/>
          </a:xfrm>
          <a:prstGeom prst="rect">
            <a:avLst/>
          </a:prstGeom>
          <a:noFill/>
        </p:spPr>
        <p:txBody>
          <a:bodyPr wrap="square" rtlCol="0">
            <a:spAutoFit/>
          </a:bodyPr>
          <a:lstStyle/>
          <a:p>
            <a:r>
              <a:rPr lang="en-US" dirty="0" err="1"/>
              <a:t>Calcitriol</a:t>
            </a:r>
            <a:r>
              <a:rPr lang="en-US" dirty="0"/>
              <a:t>, </a:t>
            </a:r>
            <a:r>
              <a:rPr lang="en-US" dirty="0" err="1"/>
              <a:t>calcitonin</a:t>
            </a:r>
            <a:r>
              <a:rPr lang="en-US" dirty="0"/>
              <a:t>, and parathyroid hormone help regulate Ca</a:t>
            </a:r>
            <a:r>
              <a:rPr lang="en-US" baseline="30000" dirty="0"/>
              <a:t>2+ </a:t>
            </a:r>
            <a:r>
              <a:rPr lang="en-US" dirty="0"/>
              <a:t>/phosphate levels</a:t>
            </a:r>
          </a:p>
        </p:txBody>
      </p:sp>
      <p:pic>
        <p:nvPicPr>
          <p:cNvPr id="6" name="Picture 5" descr="f7-17_calcitriol_synthe_c.jpg"/>
          <p:cNvPicPr>
            <a:picLocks noChangeAspect="1"/>
          </p:cNvPicPr>
          <p:nvPr/>
        </p:nvPicPr>
        <p:blipFill>
          <a:blip r:embed="rId2" cstate="print"/>
          <a:srcRect t="2632" b="10526"/>
          <a:stretch>
            <a:fillRect/>
          </a:stretch>
        </p:blipFill>
        <p:spPr>
          <a:xfrm>
            <a:off x="0" y="2756040"/>
            <a:ext cx="6629400" cy="4101960"/>
          </a:xfrm>
          <a:prstGeom prst="rect">
            <a:avLst/>
          </a:prstGeom>
        </p:spPr>
      </p:pic>
      <p:sp>
        <p:nvSpPr>
          <p:cNvPr id="5" name="TextBox 4"/>
          <p:cNvSpPr txBox="1"/>
          <p:nvPr/>
        </p:nvSpPr>
        <p:spPr>
          <a:xfrm>
            <a:off x="1981200" y="1524000"/>
            <a:ext cx="7162801" cy="2031325"/>
          </a:xfrm>
          <a:prstGeom prst="rect">
            <a:avLst/>
          </a:prstGeom>
          <a:noFill/>
        </p:spPr>
        <p:txBody>
          <a:bodyPr wrap="square" rtlCol="0">
            <a:spAutoFit/>
          </a:bodyPr>
          <a:lstStyle/>
          <a:p>
            <a:pPr marL="342900" indent="-342900">
              <a:buFont typeface="+mj-lt"/>
              <a:buAutoNum type="arabicPeriod"/>
            </a:pPr>
            <a:r>
              <a:rPr lang="en-US" b="1" dirty="0" err="1"/>
              <a:t>Calcitriol</a:t>
            </a:r>
            <a:r>
              <a:rPr lang="en-US" dirty="0"/>
              <a:t> - (a form of Vitamin D) Exposure of skin to UV light contributes to </a:t>
            </a:r>
            <a:r>
              <a:rPr lang="en-US" dirty="0" err="1"/>
              <a:t>calcitriol</a:t>
            </a:r>
            <a:r>
              <a:rPr lang="en-US" dirty="0"/>
              <a:t> synthesis in our body. </a:t>
            </a:r>
            <a:r>
              <a:rPr lang="en-US" dirty="0" err="1"/>
              <a:t>Calcitriol</a:t>
            </a:r>
            <a:r>
              <a:rPr lang="en-US" dirty="0"/>
              <a:t> also comes from Vitamin D added to milk</a:t>
            </a:r>
          </a:p>
          <a:p>
            <a:pPr marL="800100" lvl="1" indent="-342900">
              <a:buFont typeface="Arial" pitchFamily="34" charset="0"/>
              <a:buChar char="•"/>
            </a:pPr>
            <a:r>
              <a:rPr lang="en-US" dirty="0"/>
              <a:t>Overall, </a:t>
            </a:r>
            <a:r>
              <a:rPr lang="en-US" dirty="0" err="1"/>
              <a:t>calcitriol</a:t>
            </a:r>
            <a:r>
              <a:rPr lang="en-US" dirty="0"/>
              <a:t> </a:t>
            </a:r>
            <a:r>
              <a:rPr lang="en-US" dirty="0">
                <a:solidFill>
                  <a:srgbClr val="008000"/>
                </a:solidFill>
              </a:rPr>
              <a:t>INCREASES</a:t>
            </a:r>
            <a:r>
              <a:rPr lang="en-US" dirty="0"/>
              <a:t> blood Ca</a:t>
            </a:r>
            <a:r>
              <a:rPr lang="en-US" baseline="30000" dirty="0"/>
              <a:t>2+</a:t>
            </a:r>
            <a:r>
              <a:rPr lang="en-US" dirty="0"/>
              <a:t> levels</a:t>
            </a:r>
          </a:p>
          <a:p>
            <a:pPr marL="800100" lvl="1" indent="-342900">
              <a:buFont typeface="Arial" pitchFamily="34" charset="0"/>
              <a:buChar char="•"/>
            </a:pPr>
            <a:r>
              <a:rPr lang="en-US" dirty="0">
                <a:latin typeface="Wingdings"/>
                <a:ea typeface="Wingdings"/>
                <a:cs typeface="Wingdings"/>
                <a:sym typeface="Wingdings"/>
              </a:rPr>
              <a:t></a:t>
            </a:r>
            <a:r>
              <a:rPr lang="en-US" dirty="0"/>
              <a:t> intestinal absorption</a:t>
            </a:r>
          </a:p>
          <a:p>
            <a:pPr marL="800100" lvl="1" indent="-342900">
              <a:buFont typeface="Arial" pitchFamily="34" charset="0"/>
              <a:buChar char="•"/>
            </a:pPr>
            <a:r>
              <a:rPr lang="en-US" dirty="0">
                <a:latin typeface="Wingdings"/>
                <a:ea typeface="Wingdings"/>
                <a:cs typeface="Wingdings"/>
                <a:sym typeface="Wingdings"/>
              </a:rPr>
              <a:t></a:t>
            </a:r>
            <a:r>
              <a:rPr lang="en-US" dirty="0">
                <a:sym typeface="Wingdings"/>
              </a:rPr>
              <a:t> maturation</a:t>
            </a:r>
            <a:r>
              <a:rPr lang="en-US" dirty="0"/>
              <a:t> of stem cells into OSTEOCLASTS</a:t>
            </a:r>
          </a:p>
          <a:p>
            <a:pPr marL="800100" lvl="1" indent="-342900">
              <a:buFont typeface="Arial" pitchFamily="34" charset="0"/>
              <a:buChar char="•"/>
            </a:pPr>
            <a:r>
              <a:rPr lang="en-US" dirty="0">
                <a:latin typeface="Wingdings"/>
                <a:ea typeface="Wingdings"/>
                <a:cs typeface="Wingdings"/>
                <a:sym typeface="Wingdings"/>
              </a:rPr>
              <a:t></a:t>
            </a:r>
            <a:r>
              <a:rPr lang="en-US" dirty="0"/>
              <a:t>loss of Ca</a:t>
            </a:r>
            <a:r>
              <a:rPr lang="en-US" baseline="30000" dirty="0"/>
              <a:t>2+ </a:t>
            </a:r>
            <a:r>
              <a:rPr lang="en-US" dirty="0"/>
              <a:t>through kidneys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305800" cy="4247317"/>
          </a:xfrm>
          <a:prstGeom prst="rect">
            <a:avLst/>
          </a:prstGeom>
          <a:noFill/>
        </p:spPr>
        <p:txBody>
          <a:bodyPr wrap="square" rtlCol="0">
            <a:spAutoFit/>
          </a:bodyPr>
          <a:lstStyle/>
          <a:p>
            <a:pPr marL="800100" lvl="1" indent="-342900"/>
            <a:endParaRPr lang="en-US" dirty="0"/>
          </a:p>
          <a:p>
            <a:pPr marL="342900" indent="-342900"/>
            <a:r>
              <a:rPr lang="en-US" dirty="0"/>
              <a:t>2.   </a:t>
            </a:r>
            <a:r>
              <a:rPr lang="en-US" b="1" dirty="0"/>
              <a:t>Parathyroid hormone (PTH) </a:t>
            </a:r>
            <a:r>
              <a:rPr lang="en-US" dirty="0"/>
              <a:t>– PTH is released by the parathyroid gland</a:t>
            </a:r>
          </a:p>
          <a:p>
            <a:pPr marL="800100" lvl="1" indent="-342900">
              <a:buFont typeface="Arial"/>
              <a:buChar char="•"/>
            </a:pPr>
            <a:r>
              <a:rPr lang="en-US" dirty="0"/>
              <a:t>Overall, </a:t>
            </a:r>
            <a:r>
              <a:rPr lang="en-US" dirty="0">
                <a:solidFill>
                  <a:srgbClr val="008000"/>
                </a:solidFill>
              </a:rPr>
              <a:t>INCREASES</a:t>
            </a:r>
            <a:r>
              <a:rPr lang="en-US" dirty="0"/>
              <a:t> Ca</a:t>
            </a:r>
            <a:r>
              <a:rPr lang="en-US" baseline="30000" dirty="0"/>
              <a:t>2+</a:t>
            </a:r>
            <a:r>
              <a:rPr lang="en-US" dirty="0"/>
              <a:t> levels in bloodstream</a:t>
            </a:r>
          </a:p>
          <a:p>
            <a:pPr marL="800100" lvl="1" indent="-342900">
              <a:buFont typeface="Arial"/>
              <a:buChar char="•"/>
            </a:pPr>
            <a:r>
              <a:rPr lang="en-US" dirty="0">
                <a:latin typeface="Wingdings"/>
                <a:ea typeface="Wingdings"/>
                <a:cs typeface="Wingdings"/>
                <a:sym typeface="Wingdings"/>
              </a:rPr>
              <a:t></a:t>
            </a:r>
            <a:r>
              <a:rPr lang="en-US" dirty="0">
                <a:sym typeface="Wingdings"/>
              </a:rPr>
              <a:t> </a:t>
            </a:r>
            <a:r>
              <a:rPr lang="en-US" dirty="0"/>
              <a:t>differentiation of osteoclasts</a:t>
            </a:r>
          </a:p>
          <a:p>
            <a:pPr marL="800100" lvl="1" indent="-342900">
              <a:buFont typeface="Arial"/>
              <a:buChar char="•"/>
            </a:pPr>
            <a:r>
              <a:rPr lang="en-US" dirty="0">
                <a:latin typeface="Wingdings"/>
                <a:ea typeface="Wingdings"/>
                <a:cs typeface="Wingdings"/>
                <a:sym typeface="Wingdings"/>
              </a:rPr>
              <a:t></a:t>
            </a:r>
            <a:r>
              <a:rPr lang="en-US" dirty="0"/>
              <a:t> loss of Ca</a:t>
            </a:r>
            <a:r>
              <a:rPr lang="en-US" baseline="30000" dirty="0"/>
              <a:t>2+</a:t>
            </a:r>
            <a:r>
              <a:rPr lang="en-US" dirty="0"/>
              <a:t> by kidneys</a:t>
            </a:r>
          </a:p>
          <a:p>
            <a:pPr marL="800100" lvl="1" indent="-342900">
              <a:buFont typeface="Arial"/>
              <a:buChar char="•"/>
            </a:pPr>
            <a:r>
              <a:rPr lang="en-US" dirty="0">
                <a:latin typeface="Wingdings"/>
                <a:ea typeface="Wingdings"/>
                <a:cs typeface="Wingdings"/>
                <a:sym typeface="Wingdings"/>
              </a:rPr>
              <a:t></a:t>
            </a:r>
            <a:r>
              <a:rPr lang="en-US" dirty="0"/>
              <a:t> </a:t>
            </a:r>
            <a:r>
              <a:rPr lang="en-US" dirty="0" err="1"/>
              <a:t>calcitriol</a:t>
            </a:r>
            <a:r>
              <a:rPr lang="en-US" dirty="0"/>
              <a:t> synthesis (also increases Ca</a:t>
            </a:r>
            <a:r>
              <a:rPr lang="en-US" baseline="30000" dirty="0"/>
              <a:t>2+</a:t>
            </a:r>
            <a:r>
              <a:rPr lang="en-US" dirty="0"/>
              <a:t>)</a:t>
            </a:r>
          </a:p>
          <a:p>
            <a:pPr marL="800100" lvl="1" indent="-342900">
              <a:buFont typeface="Arial"/>
              <a:buChar char="•"/>
            </a:pPr>
            <a:r>
              <a:rPr lang="en-US" dirty="0"/>
              <a:t>Inhibits osteoblasts activity </a:t>
            </a:r>
          </a:p>
          <a:p>
            <a:pPr marL="342900" indent="-342900"/>
            <a:endParaRPr lang="en-US" dirty="0"/>
          </a:p>
          <a:p>
            <a:pPr marL="342900" indent="-342900"/>
            <a:r>
              <a:rPr lang="en-US" dirty="0"/>
              <a:t>3.  </a:t>
            </a:r>
            <a:r>
              <a:rPr lang="en-US" b="1" dirty="0" err="1"/>
              <a:t>Calcitonin</a:t>
            </a:r>
            <a:r>
              <a:rPr lang="en-US" dirty="0"/>
              <a:t> – hormone secreted by thyroid gland</a:t>
            </a:r>
          </a:p>
          <a:p>
            <a:pPr marL="800100" lvl="1" indent="-342900">
              <a:buFont typeface="Arial" pitchFamily="34" charset="0"/>
              <a:buChar char="•"/>
            </a:pPr>
            <a:r>
              <a:rPr lang="en-US" dirty="0"/>
              <a:t>Overall, </a:t>
            </a:r>
            <a:r>
              <a:rPr lang="en-US" dirty="0">
                <a:solidFill>
                  <a:srgbClr val="FF0000"/>
                </a:solidFill>
              </a:rPr>
              <a:t>DECREASES</a:t>
            </a:r>
            <a:r>
              <a:rPr lang="en-US" dirty="0"/>
              <a:t> Ca</a:t>
            </a:r>
            <a:r>
              <a:rPr lang="en-US" baseline="30000" dirty="0"/>
              <a:t>2+ </a:t>
            </a:r>
            <a:r>
              <a:rPr lang="en-US" dirty="0"/>
              <a:t>levels in bloodstream when levels get too high</a:t>
            </a:r>
          </a:p>
          <a:p>
            <a:pPr marL="800100" lvl="1" indent="-342900">
              <a:buFont typeface="Arial" pitchFamily="34" charset="0"/>
              <a:buChar char="•"/>
            </a:pPr>
            <a:r>
              <a:rPr lang="en-US" dirty="0"/>
              <a:t>Calcitonin INHIBITS osteoclast activity </a:t>
            </a:r>
          </a:p>
          <a:p>
            <a:pPr marL="800100" lvl="1" indent="-342900">
              <a:buFont typeface="Arial" pitchFamily="34" charset="0"/>
              <a:buChar char="•"/>
            </a:pPr>
            <a:r>
              <a:rPr lang="en-US" dirty="0"/>
              <a:t>Calcitonin STIMULATES osteoblasts activity </a:t>
            </a:r>
          </a:p>
          <a:p>
            <a:pPr marL="800100" lvl="1" indent="-342900">
              <a:buFont typeface="Arial" pitchFamily="34" charset="0"/>
              <a:buChar char="•"/>
            </a:pPr>
            <a:r>
              <a:rPr lang="en-US" dirty="0"/>
              <a:t>More important in children than in adults</a:t>
            </a:r>
          </a:p>
          <a:p>
            <a:pPr marL="342900" indent="-342900"/>
            <a:endParaRPr lang="en-US" dirty="0"/>
          </a:p>
          <a:p>
            <a:pPr marL="800100" lvl="1" indent="-342900">
              <a:buFont typeface="Arial" pitchFamily="34" charset="0"/>
              <a:buChar char="•"/>
            </a:pP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04800"/>
            <a:ext cx="7772400" cy="1200329"/>
          </a:xfrm>
          <a:prstGeom prst="rect">
            <a:avLst/>
          </a:prstGeom>
          <a:noFill/>
        </p:spPr>
        <p:txBody>
          <a:bodyPr wrap="square" rtlCol="0">
            <a:spAutoFit/>
          </a:bodyPr>
          <a:lstStyle/>
          <a:p>
            <a:pPr algn="ctr"/>
            <a:r>
              <a:rPr lang="en-US" u="sng" dirty="0"/>
              <a:t>Summary</a:t>
            </a:r>
          </a:p>
          <a:p>
            <a:pPr>
              <a:buFont typeface="Wingdings" pitchFamily="2" charset="2"/>
              <a:buChar char="ü"/>
            </a:pPr>
            <a:r>
              <a:rPr lang="en-US" dirty="0"/>
              <a:t>The tight regulation of osseous tissue formation/breakdown by </a:t>
            </a:r>
            <a:r>
              <a:rPr lang="en-US" dirty="0" err="1"/>
              <a:t>osteoblasts</a:t>
            </a:r>
            <a:r>
              <a:rPr lang="en-US" dirty="0"/>
              <a:t> and </a:t>
            </a:r>
            <a:r>
              <a:rPr lang="en-US" dirty="0" err="1"/>
              <a:t>osteoclasts</a:t>
            </a:r>
            <a:r>
              <a:rPr lang="en-US" dirty="0"/>
              <a:t> helps control levels of Ca</a:t>
            </a:r>
            <a:r>
              <a:rPr lang="en-US" baseline="30000" dirty="0"/>
              <a:t>2+</a:t>
            </a:r>
            <a:r>
              <a:rPr lang="en-US" dirty="0"/>
              <a:t> and other minerals in the bloodstream</a:t>
            </a:r>
          </a:p>
          <a:p>
            <a:pPr>
              <a:buFont typeface="Wingdings" pitchFamily="2" charset="2"/>
              <a:buChar char="ü"/>
            </a:pPr>
            <a:r>
              <a:rPr lang="en-US" dirty="0" err="1"/>
              <a:t>Calcitriol</a:t>
            </a:r>
            <a:r>
              <a:rPr lang="en-US" dirty="0"/>
              <a:t> and PTH </a:t>
            </a:r>
            <a:r>
              <a:rPr lang="en-US" u="sng" dirty="0">
                <a:solidFill>
                  <a:srgbClr val="FF0000"/>
                </a:solidFill>
              </a:rPr>
              <a:t>INCREASE</a:t>
            </a:r>
            <a:r>
              <a:rPr lang="en-US" dirty="0"/>
              <a:t> Ca</a:t>
            </a:r>
            <a:r>
              <a:rPr lang="en-US" baseline="30000" dirty="0"/>
              <a:t>2+ </a:t>
            </a:r>
            <a:r>
              <a:rPr lang="en-US" dirty="0"/>
              <a:t>levels, while </a:t>
            </a:r>
            <a:r>
              <a:rPr lang="en-US" dirty="0" err="1"/>
              <a:t>calcitonin</a:t>
            </a:r>
            <a:r>
              <a:rPr lang="en-US" dirty="0"/>
              <a:t> </a:t>
            </a:r>
            <a:r>
              <a:rPr lang="en-US" u="sng" dirty="0">
                <a:solidFill>
                  <a:srgbClr val="FF0000"/>
                </a:solidFill>
              </a:rPr>
              <a:t>DECREASES</a:t>
            </a:r>
            <a:r>
              <a:rPr lang="en-US" dirty="0"/>
              <a:t> Ca</a:t>
            </a:r>
            <a:r>
              <a:rPr lang="en-US" baseline="30000" dirty="0"/>
              <a:t>2+</a:t>
            </a:r>
            <a:r>
              <a:rPr lang="en-US" dirty="0"/>
              <a:t> levels</a:t>
            </a:r>
          </a:p>
        </p:txBody>
      </p:sp>
      <p:pic>
        <p:nvPicPr>
          <p:cNvPr id="3" name="Picture 2"/>
          <p:cNvPicPr>
            <a:picLocks noChangeAspect="1"/>
          </p:cNvPicPr>
          <p:nvPr/>
        </p:nvPicPr>
        <p:blipFill>
          <a:blip r:embed="rId2"/>
          <a:stretch>
            <a:fillRect/>
          </a:stretch>
        </p:blipFill>
        <p:spPr>
          <a:xfrm>
            <a:off x="0" y="2066319"/>
            <a:ext cx="9144000" cy="4258281"/>
          </a:xfrm>
          <a:prstGeom prst="rect">
            <a:avLst/>
          </a:prstGeom>
        </p:spPr>
      </p:pic>
    </p:spTree>
    <p:extLst>
      <p:ext uri="{BB962C8B-B14F-4D97-AF65-F5344CB8AC3E}">
        <p14:creationId xmlns:p14="http://schemas.microsoft.com/office/powerpoint/2010/main" val="392182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7" name="TextBox 6"/>
          <p:cNvSpPr txBox="1"/>
          <p:nvPr/>
        </p:nvSpPr>
        <p:spPr>
          <a:xfrm>
            <a:off x="2438400" y="685800"/>
            <a:ext cx="3829190" cy="707886"/>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p:txBody>
      </p:sp>
      <p:sp>
        <p:nvSpPr>
          <p:cNvPr id="8" name="TextBox 7"/>
          <p:cNvSpPr txBox="1"/>
          <p:nvPr/>
        </p:nvSpPr>
        <p:spPr>
          <a:xfrm>
            <a:off x="533400" y="2438400"/>
            <a:ext cx="3635547" cy="1200329"/>
          </a:xfrm>
          <a:prstGeom prst="rect">
            <a:avLst/>
          </a:prstGeom>
          <a:noFill/>
        </p:spPr>
        <p:txBody>
          <a:bodyPr wrap="none" rtlCol="0">
            <a:spAutoFit/>
          </a:bodyPr>
          <a:lstStyle/>
          <a:p>
            <a:r>
              <a:rPr lang="en-US" u="sng" dirty="0"/>
              <a:t>Today’s topics</a:t>
            </a:r>
          </a:p>
          <a:p>
            <a:r>
              <a:rPr lang="en-US" dirty="0"/>
              <a:t> </a:t>
            </a:r>
          </a:p>
          <a:p>
            <a:pPr>
              <a:buFont typeface="Arial" pitchFamily="34" charset="0"/>
              <a:buChar char="•"/>
            </a:pPr>
            <a:r>
              <a:rPr lang="en-US" dirty="0"/>
              <a:t>Bone Tissue and the Skeletal system</a:t>
            </a:r>
          </a:p>
          <a:p>
            <a:pPr lvl="1"/>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6884" y="164068"/>
            <a:ext cx="2654316" cy="369332"/>
          </a:xfrm>
          <a:prstGeom prst="rect">
            <a:avLst/>
          </a:prstGeom>
          <a:noFill/>
        </p:spPr>
        <p:txBody>
          <a:bodyPr wrap="none" rtlCol="0">
            <a:spAutoFit/>
          </a:bodyPr>
          <a:lstStyle/>
          <a:p>
            <a:r>
              <a:rPr lang="en-US" dirty="0"/>
              <a:t>Bone Fractures and Repair</a:t>
            </a:r>
          </a:p>
        </p:txBody>
      </p:sp>
      <p:sp>
        <p:nvSpPr>
          <p:cNvPr id="3" name="TextBox 2"/>
          <p:cNvSpPr txBox="1"/>
          <p:nvPr/>
        </p:nvSpPr>
        <p:spPr>
          <a:xfrm>
            <a:off x="762000" y="1447800"/>
            <a:ext cx="8020144" cy="1200329"/>
          </a:xfrm>
          <a:prstGeom prst="rect">
            <a:avLst/>
          </a:prstGeom>
          <a:noFill/>
        </p:spPr>
        <p:txBody>
          <a:bodyPr wrap="none" rtlCol="0">
            <a:spAutoFit/>
          </a:bodyPr>
          <a:lstStyle/>
          <a:p>
            <a:pPr marL="342900" indent="-342900">
              <a:buFont typeface="+mj-lt"/>
              <a:buAutoNum type="arabicPeriod"/>
            </a:pPr>
            <a:r>
              <a:rPr lang="en-US" dirty="0"/>
              <a:t>Stress Fractures: caused by abnormal trauma to a bone from an external force</a:t>
            </a: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r>
              <a:rPr lang="en-US" dirty="0"/>
              <a:t>Pathologic Fractures: due to weakening of the bone due to pathology or disease</a:t>
            </a:r>
          </a:p>
        </p:txBody>
      </p:sp>
      <p:sp>
        <p:nvSpPr>
          <p:cNvPr id="4" name="TextBox 3"/>
          <p:cNvSpPr txBox="1"/>
          <p:nvPr/>
        </p:nvSpPr>
        <p:spPr>
          <a:xfrm>
            <a:off x="3048000" y="1066800"/>
            <a:ext cx="2826799" cy="369332"/>
          </a:xfrm>
          <a:prstGeom prst="rect">
            <a:avLst/>
          </a:prstGeom>
          <a:noFill/>
        </p:spPr>
        <p:txBody>
          <a:bodyPr wrap="none" rtlCol="0">
            <a:spAutoFit/>
          </a:bodyPr>
          <a:lstStyle/>
          <a:p>
            <a:r>
              <a:rPr lang="en-US" u="sng" dirty="0"/>
              <a:t>Fractures classified by cause</a:t>
            </a:r>
          </a:p>
        </p:txBody>
      </p:sp>
      <p:sp>
        <p:nvSpPr>
          <p:cNvPr id="5" name="TextBox 4"/>
          <p:cNvSpPr txBox="1"/>
          <p:nvPr/>
        </p:nvSpPr>
        <p:spPr>
          <a:xfrm>
            <a:off x="3124200" y="3048000"/>
            <a:ext cx="2764603" cy="369332"/>
          </a:xfrm>
          <a:prstGeom prst="rect">
            <a:avLst/>
          </a:prstGeom>
          <a:noFill/>
        </p:spPr>
        <p:txBody>
          <a:bodyPr wrap="none" rtlCol="0">
            <a:spAutoFit/>
          </a:bodyPr>
          <a:lstStyle/>
          <a:p>
            <a:r>
              <a:rPr lang="en-US" u="sng" dirty="0"/>
              <a:t>Fractures classified by type</a:t>
            </a:r>
          </a:p>
        </p:txBody>
      </p:sp>
      <p:sp>
        <p:nvSpPr>
          <p:cNvPr id="6" name="TextBox 5"/>
          <p:cNvSpPr txBox="1"/>
          <p:nvPr/>
        </p:nvSpPr>
        <p:spPr>
          <a:xfrm>
            <a:off x="228600" y="3657600"/>
            <a:ext cx="9144000" cy="1754327"/>
          </a:xfrm>
          <a:prstGeom prst="rect">
            <a:avLst/>
          </a:prstGeom>
          <a:noFill/>
        </p:spPr>
        <p:txBody>
          <a:bodyPr wrap="square" rtlCol="0">
            <a:spAutoFit/>
          </a:bodyPr>
          <a:lstStyle/>
          <a:p>
            <a:pPr marL="342900" indent="-342900">
              <a:buFont typeface="+mj-lt"/>
              <a:buAutoNum type="arabicPeriod"/>
            </a:pPr>
            <a:r>
              <a:rPr lang="en-US" dirty="0"/>
              <a:t>Simple fracture (closed): bone is broken but does not break through the skin</a:t>
            </a:r>
          </a:p>
          <a:p>
            <a:pPr marL="342900" indent="-342900">
              <a:buFont typeface="+mj-lt"/>
              <a:buAutoNum type="arabicPeriod"/>
            </a:pPr>
            <a:r>
              <a:rPr lang="en-US" dirty="0"/>
              <a:t>Compound fracture (open): bone is broken and pierces through the overlying skin (two tissues are damaged)</a:t>
            </a:r>
          </a:p>
          <a:p>
            <a:pPr marL="342900" indent="-342900">
              <a:buFont typeface="+mj-lt"/>
              <a:buAutoNum type="arabicPeriod"/>
            </a:pPr>
            <a:r>
              <a:rPr lang="en-US" dirty="0"/>
              <a:t>Complete: bone is broken into two or more pieces</a:t>
            </a:r>
          </a:p>
          <a:p>
            <a:pPr marL="342900" indent="-342900">
              <a:buFont typeface="+mj-lt"/>
              <a:buAutoNum type="arabicPeriod"/>
            </a:pPr>
            <a:r>
              <a:rPr lang="en-US" dirty="0"/>
              <a:t>Incomplete: fracture only extends part way through the bone (bone pieces remain joined)</a:t>
            </a:r>
          </a:p>
          <a:p>
            <a:pPr marL="342900" indent="-342900">
              <a:buFont typeface="+mj-lt"/>
              <a:buAutoNum type="arabicPeriod"/>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5078" y="0"/>
            <a:ext cx="1576522" cy="369332"/>
          </a:xfrm>
          <a:prstGeom prst="rect">
            <a:avLst/>
          </a:prstGeom>
          <a:noFill/>
        </p:spPr>
        <p:txBody>
          <a:bodyPr wrap="none" rtlCol="0">
            <a:spAutoFit/>
          </a:bodyPr>
          <a:lstStyle/>
          <a:p>
            <a:r>
              <a:rPr lang="en-US" dirty="0"/>
              <a:t>Fracture repair</a:t>
            </a:r>
          </a:p>
        </p:txBody>
      </p:sp>
      <p:sp>
        <p:nvSpPr>
          <p:cNvPr id="3" name="TextBox 2"/>
          <p:cNvSpPr txBox="1"/>
          <p:nvPr/>
        </p:nvSpPr>
        <p:spPr>
          <a:xfrm>
            <a:off x="304800" y="1875472"/>
            <a:ext cx="7772400" cy="1477328"/>
          </a:xfrm>
          <a:prstGeom prst="rect">
            <a:avLst/>
          </a:prstGeom>
          <a:noFill/>
        </p:spPr>
        <p:txBody>
          <a:bodyPr wrap="square" rtlCol="0">
            <a:spAutoFit/>
          </a:bodyPr>
          <a:lstStyle/>
          <a:p>
            <a:pPr marL="342900" indent="-342900">
              <a:buFont typeface="+mj-lt"/>
              <a:buAutoNum type="arabicPeriod"/>
            </a:pPr>
            <a:r>
              <a:rPr lang="en-US" dirty="0"/>
              <a:t>Hematoma formation and granulation</a:t>
            </a:r>
          </a:p>
          <a:p>
            <a:pPr marL="800100" lvl="1" indent="-342900">
              <a:buFont typeface="Arial" pitchFamily="34" charset="0"/>
              <a:buChar char="•"/>
            </a:pPr>
            <a:r>
              <a:rPr lang="en-US" dirty="0"/>
              <a:t>Along with bone, blood vessels are severed leading to the formation of a blood clot around the site of the fracture</a:t>
            </a:r>
          </a:p>
          <a:p>
            <a:pPr marL="800100" lvl="1" indent="-342900">
              <a:buFont typeface="Arial" pitchFamily="34" charset="0"/>
              <a:buChar char="•"/>
            </a:pPr>
            <a:r>
              <a:rPr lang="en-US" dirty="0"/>
              <a:t>Fibroblasts, </a:t>
            </a:r>
            <a:r>
              <a:rPr lang="en-US" dirty="0" err="1"/>
              <a:t>osteogenic</a:t>
            </a:r>
            <a:r>
              <a:rPr lang="en-US" dirty="0"/>
              <a:t> cells, and blood vessels invade the area creating a soft mass of tissue called GRANULATION TISSUE</a:t>
            </a:r>
          </a:p>
        </p:txBody>
      </p:sp>
      <p:sp>
        <p:nvSpPr>
          <p:cNvPr id="4" name="TextBox 3"/>
          <p:cNvSpPr txBox="1"/>
          <p:nvPr/>
        </p:nvSpPr>
        <p:spPr>
          <a:xfrm>
            <a:off x="533400" y="457200"/>
            <a:ext cx="8229600" cy="923330"/>
          </a:xfrm>
          <a:prstGeom prst="rect">
            <a:avLst/>
          </a:prstGeom>
          <a:noFill/>
        </p:spPr>
        <p:txBody>
          <a:bodyPr wrap="square" rtlCol="0">
            <a:spAutoFit/>
          </a:bodyPr>
          <a:lstStyle/>
          <a:p>
            <a:r>
              <a:rPr lang="en-US" dirty="0"/>
              <a:t>After a fracture, the body repairs the bone in 4 phases taking 8-12 weeks</a:t>
            </a:r>
          </a:p>
          <a:p>
            <a:endParaRPr lang="en-US" dirty="0"/>
          </a:p>
          <a:p>
            <a:pPr>
              <a:buFont typeface="Arial" pitchFamily="34" charset="0"/>
              <a:buChar char="•"/>
            </a:pPr>
            <a:r>
              <a:rPr lang="en-US" dirty="0"/>
              <a:t>Complex fractures (multiple locations, jagged fracture lines, etc…) take longer to heal </a:t>
            </a:r>
          </a:p>
        </p:txBody>
      </p:sp>
      <p:pic>
        <p:nvPicPr>
          <p:cNvPr id="5" name="Picture 4" descr="f7-20_the_healing_of_a__c.jpg"/>
          <p:cNvPicPr>
            <a:picLocks noChangeAspect="1"/>
          </p:cNvPicPr>
          <p:nvPr/>
        </p:nvPicPr>
        <p:blipFill>
          <a:blip r:embed="rId2" cstate="print"/>
          <a:srcRect r="46875"/>
          <a:stretch>
            <a:fillRect/>
          </a:stretch>
        </p:blipFill>
        <p:spPr>
          <a:xfrm>
            <a:off x="4191001" y="3276599"/>
            <a:ext cx="4724400" cy="3423801"/>
          </a:xfrm>
          <a:prstGeom prst="rect">
            <a:avLst/>
          </a:prstGeom>
        </p:spPr>
      </p:pic>
      <p:sp>
        <p:nvSpPr>
          <p:cNvPr id="6" name="TextBox 5"/>
          <p:cNvSpPr txBox="1"/>
          <p:nvPr/>
        </p:nvSpPr>
        <p:spPr>
          <a:xfrm>
            <a:off x="228600" y="3581400"/>
            <a:ext cx="3886200" cy="1477328"/>
          </a:xfrm>
          <a:prstGeom prst="rect">
            <a:avLst/>
          </a:prstGeom>
          <a:noFill/>
        </p:spPr>
        <p:txBody>
          <a:bodyPr wrap="square" rtlCol="0">
            <a:spAutoFit/>
          </a:bodyPr>
          <a:lstStyle/>
          <a:p>
            <a:pPr marL="342900" indent="-342900">
              <a:buAutoNum type="arabicPeriod" startAt="2"/>
            </a:pPr>
            <a:r>
              <a:rPr lang="en-US" dirty="0"/>
              <a:t>Soft Callus formation</a:t>
            </a:r>
          </a:p>
          <a:p>
            <a:pPr marL="800100" lvl="1" indent="-342900">
              <a:buFont typeface="Arial" pitchFamily="34" charset="0"/>
              <a:buChar char="•"/>
            </a:pPr>
            <a:r>
              <a:rPr lang="en-US" dirty="0"/>
              <a:t>Fibroblasts deposit collagen that creates a fibrous patch around the fracture known as a SOFT CALLUS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0735" y="228600"/>
            <a:ext cx="2298065" cy="369332"/>
          </a:xfrm>
          <a:prstGeom prst="rect">
            <a:avLst/>
          </a:prstGeom>
          <a:noFill/>
        </p:spPr>
        <p:txBody>
          <a:bodyPr wrap="none" rtlCol="0">
            <a:spAutoFit/>
          </a:bodyPr>
          <a:lstStyle/>
          <a:p>
            <a:r>
              <a:rPr lang="en-US" dirty="0"/>
              <a:t>Fracture repair, cont….</a:t>
            </a:r>
          </a:p>
        </p:txBody>
      </p:sp>
      <p:pic>
        <p:nvPicPr>
          <p:cNvPr id="3" name="Picture 2" descr="f7-20_the_healing_of_a__c.jpg"/>
          <p:cNvPicPr>
            <a:picLocks noChangeAspect="1"/>
          </p:cNvPicPr>
          <p:nvPr/>
        </p:nvPicPr>
        <p:blipFill>
          <a:blip r:embed="rId2" cstate="print"/>
          <a:srcRect l="52500"/>
          <a:stretch>
            <a:fillRect/>
          </a:stretch>
        </p:blipFill>
        <p:spPr>
          <a:xfrm>
            <a:off x="4953000" y="3048001"/>
            <a:ext cx="4191000" cy="3810000"/>
          </a:xfrm>
          <a:prstGeom prst="rect">
            <a:avLst/>
          </a:prstGeom>
        </p:spPr>
      </p:pic>
      <p:sp>
        <p:nvSpPr>
          <p:cNvPr id="4" name="TextBox 3"/>
          <p:cNvSpPr txBox="1"/>
          <p:nvPr/>
        </p:nvSpPr>
        <p:spPr>
          <a:xfrm>
            <a:off x="76200" y="1143000"/>
            <a:ext cx="8229600" cy="1754326"/>
          </a:xfrm>
          <a:prstGeom prst="rect">
            <a:avLst/>
          </a:prstGeom>
          <a:noFill/>
        </p:spPr>
        <p:txBody>
          <a:bodyPr wrap="square" rtlCol="0">
            <a:spAutoFit/>
          </a:bodyPr>
          <a:lstStyle/>
          <a:p>
            <a:pPr marL="342900" indent="-342900">
              <a:buAutoNum type="arabicPeriod" startAt="3"/>
            </a:pPr>
            <a:r>
              <a:rPr lang="en-US" dirty="0"/>
              <a:t>Hard callus formation</a:t>
            </a:r>
          </a:p>
          <a:p>
            <a:pPr marL="800100" lvl="1" indent="-342900">
              <a:buFont typeface="Arial" pitchFamily="34" charset="0"/>
              <a:buChar char="•"/>
            </a:pPr>
            <a:r>
              <a:rPr lang="en-US" dirty="0" err="1"/>
              <a:t>Osteoblasts</a:t>
            </a:r>
            <a:r>
              <a:rPr lang="en-US" dirty="0"/>
              <a:t> lay down a collar of new bone surrounding the fracture called a HARD CALLUS</a:t>
            </a:r>
          </a:p>
          <a:p>
            <a:pPr marL="800100" lvl="1" indent="-342900">
              <a:buFont typeface="Arial" pitchFamily="34" charset="0"/>
              <a:buChar char="•"/>
            </a:pPr>
            <a:r>
              <a:rPr lang="en-US" dirty="0"/>
              <a:t>The hard callus is the body’s version of a cast that keeps the pieces of bone properly aligned during healing</a:t>
            </a:r>
          </a:p>
          <a:p>
            <a:pPr marL="800100" lvl="1" indent="-342900">
              <a:buFont typeface="Arial" pitchFamily="34" charset="0"/>
              <a:buChar char="•"/>
            </a:pPr>
            <a:r>
              <a:rPr lang="en-US" dirty="0"/>
              <a:t>At this point the fracture is still fragile and can be re-broken quite easily</a:t>
            </a:r>
          </a:p>
        </p:txBody>
      </p:sp>
      <p:sp>
        <p:nvSpPr>
          <p:cNvPr id="5" name="TextBox 4"/>
          <p:cNvSpPr txBox="1"/>
          <p:nvPr/>
        </p:nvSpPr>
        <p:spPr>
          <a:xfrm>
            <a:off x="0" y="3200400"/>
            <a:ext cx="4876800" cy="3416320"/>
          </a:xfrm>
          <a:prstGeom prst="rect">
            <a:avLst/>
          </a:prstGeom>
          <a:noFill/>
        </p:spPr>
        <p:txBody>
          <a:bodyPr wrap="square" rtlCol="0">
            <a:spAutoFit/>
          </a:bodyPr>
          <a:lstStyle/>
          <a:p>
            <a:pPr marL="342900" indent="-342900">
              <a:buAutoNum type="arabicPeriod" startAt="4"/>
            </a:pPr>
            <a:r>
              <a:rPr lang="en-US" dirty="0"/>
              <a:t>Remodeling</a:t>
            </a:r>
          </a:p>
          <a:p>
            <a:pPr marL="800100" lvl="1" indent="-342900">
              <a:buFont typeface="Arial" pitchFamily="34" charset="0"/>
              <a:buChar char="•"/>
            </a:pPr>
            <a:r>
              <a:rPr lang="en-US" dirty="0"/>
              <a:t>A slow process by which the broken pieces of bone are remodeled and gaps between bone pieces are filled </a:t>
            </a:r>
          </a:p>
          <a:p>
            <a:pPr marL="800100" lvl="1" indent="-342900">
              <a:buFont typeface="Arial" pitchFamily="34" charset="0"/>
              <a:buChar char="•"/>
            </a:pPr>
            <a:r>
              <a:rPr lang="en-US" dirty="0" err="1"/>
              <a:t>Osteoclasts</a:t>
            </a:r>
            <a:r>
              <a:rPr lang="en-US" dirty="0"/>
              <a:t> remove small fragments of broken bone and smooth jagged edges </a:t>
            </a:r>
          </a:p>
          <a:p>
            <a:pPr marL="800100" lvl="1" indent="-342900">
              <a:buFont typeface="Arial" pitchFamily="34" charset="0"/>
              <a:buChar char="•"/>
            </a:pPr>
            <a:r>
              <a:rPr lang="en-US" dirty="0" err="1"/>
              <a:t>Osteoblasts</a:t>
            </a:r>
            <a:r>
              <a:rPr lang="en-US" dirty="0"/>
              <a:t> enter and lay down a layer of spongy bone to close any gaps (prevents bones from shortening after a fracture) </a:t>
            </a:r>
          </a:p>
          <a:p>
            <a:pPr marL="800100" lvl="1" indent="-342900">
              <a:buFont typeface="Arial" pitchFamily="34" charset="0"/>
              <a:buChar char="•"/>
            </a:pPr>
            <a:r>
              <a:rPr lang="en-US" dirty="0"/>
              <a:t>Spongy bone transitions to compact bone and fracture site is often nearly undetectable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76200"/>
            <a:ext cx="2290563" cy="369332"/>
          </a:xfrm>
          <a:prstGeom prst="rect">
            <a:avLst/>
          </a:prstGeom>
          <a:noFill/>
        </p:spPr>
        <p:txBody>
          <a:bodyPr wrap="none" rtlCol="0">
            <a:spAutoFit/>
          </a:bodyPr>
          <a:lstStyle/>
          <a:p>
            <a:r>
              <a:rPr lang="en-US" dirty="0"/>
              <a:t>Treatment of fractures</a:t>
            </a:r>
          </a:p>
        </p:txBody>
      </p:sp>
      <p:sp>
        <p:nvSpPr>
          <p:cNvPr id="4" name="TextBox 3"/>
          <p:cNvSpPr txBox="1"/>
          <p:nvPr/>
        </p:nvSpPr>
        <p:spPr>
          <a:xfrm>
            <a:off x="0" y="685800"/>
            <a:ext cx="6096001" cy="1200329"/>
          </a:xfrm>
          <a:prstGeom prst="rect">
            <a:avLst/>
          </a:prstGeom>
          <a:noFill/>
        </p:spPr>
        <p:txBody>
          <a:bodyPr wrap="square" rtlCol="0">
            <a:spAutoFit/>
          </a:bodyPr>
          <a:lstStyle/>
          <a:p>
            <a:r>
              <a:rPr lang="en-US" dirty="0"/>
              <a:t>CLOSED REDUCTION is the treatment of a fracture without surgery</a:t>
            </a:r>
          </a:p>
          <a:p>
            <a:pPr lvl="1">
              <a:buFont typeface="Arial"/>
              <a:buChar char="•"/>
            </a:pPr>
            <a:r>
              <a:rPr lang="en-US" dirty="0"/>
              <a:t>Common for incomplete fractures</a:t>
            </a:r>
          </a:p>
          <a:p>
            <a:pPr lvl="1">
              <a:buFont typeface="Arial"/>
              <a:buChar char="•"/>
            </a:pPr>
            <a:r>
              <a:rPr lang="en-US" dirty="0"/>
              <a:t>Cast is left in place through hard callus phase of healing</a:t>
            </a:r>
          </a:p>
        </p:txBody>
      </p:sp>
      <p:pic>
        <p:nvPicPr>
          <p:cNvPr id="2050" name="Picture 2"/>
          <p:cNvPicPr>
            <a:picLocks noChangeAspect="1" noChangeArrowheads="1"/>
          </p:cNvPicPr>
          <p:nvPr/>
        </p:nvPicPr>
        <p:blipFill>
          <a:blip r:embed="rId2" cstate="print"/>
          <a:srcRect/>
          <a:stretch>
            <a:fillRect/>
          </a:stretch>
        </p:blipFill>
        <p:spPr bwMode="auto">
          <a:xfrm>
            <a:off x="6248400" y="457200"/>
            <a:ext cx="2533650" cy="1900238"/>
          </a:xfrm>
          <a:prstGeom prst="rect">
            <a:avLst/>
          </a:prstGeom>
          <a:noFill/>
          <a:ln w="9525">
            <a:noFill/>
            <a:miter lim="800000"/>
            <a:headEnd/>
            <a:tailEnd/>
          </a:ln>
          <a:effectLst/>
        </p:spPr>
      </p:pic>
      <p:sp>
        <p:nvSpPr>
          <p:cNvPr id="6" name="TextBox 5"/>
          <p:cNvSpPr txBox="1"/>
          <p:nvPr/>
        </p:nvSpPr>
        <p:spPr>
          <a:xfrm>
            <a:off x="1752600" y="2734270"/>
            <a:ext cx="7010400" cy="923330"/>
          </a:xfrm>
          <a:prstGeom prst="rect">
            <a:avLst/>
          </a:prstGeom>
          <a:noFill/>
        </p:spPr>
        <p:txBody>
          <a:bodyPr wrap="square" rtlCol="0">
            <a:spAutoFit/>
          </a:bodyPr>
          <a:lstStyle/>
          <a:p>
            <a:r>
              <a:rPr lang="en-US" dirty="0"/>
              <a:t>OPEN REDUCTION is the treatment of fractures using surgery to expose the bone and implant screws, pins, and plates to stabilize and align the bones</a:t>
            </a:r>
          </a:p>
        </p:txBody>
      </p:sp>
      <p:pic>
        <p:nvPicPr>
          <p:cNvPr id="8" name="Picture 7" descr="f7-21b_x_rays_of_bone_f_c.jpg"/>
          <p:cNvPicPr>
            <a:picLocks noChangeAspect="1"/>
          </p:cNvPicPr>
          <p:nvPr/>
        </p:nvPicPr>
        <p:blipFill>
          <a:blip r:embed="rId3" cstate="print"/>
          <a:stretch>
            <a:fillRect/>
          </a:stretch>
        </p:blipFill>
        <p:spPr>
          <a:xfrm>
            <a:off x="0" y="2057400"/>
            <a:ext cx="1567434" cy="2514600"/>
          </a:xfrm>
          <a:prstGeom prst="rect">
            <a:avLst/>
          </a:prstGeom>
        </p:spPr>
      </p:pic>
      <p:sp>
        <p:nvSpPr>
          <p:cNvPr id="9" name="TextBox 8"/>
          <p:cNvSpPr txBox="1"/>
          <p:nvPr/>
        </p:nvSpPr>
        <p:spPr>
          <a:xfrm>
            <a:off x="228600" y="5257800"/>
            <a:ext cx="4724401" cy="923330"/>
          </a:xfrm>
          <a:prstGeom prst="rect">
            <a:avLst/>
          </a:prstGeom>
          <a:noFill/>
        </p:spPr>
        <p:txBody>
          <a:bodyPr wrap="square" rtlCol="0">
            <a:spAutoFit/>
          </a:bodyPr>
          <a:lstStyle/>
          <a:p>
            <a:r>
              <a:rPr lang="en-US" dirty="0"/>
              <a:t>TRACTION is the use of mechanical force to align bones during the early stages of healing </a:t>
            </a:r>
          </a:p>
          <a:p>
            <a:pPr lvl="1">
              <a:buFont typeface="Arial" pitchFamily="34" charset="0"/>
              <a:buChar char="•"/>
            </a:pPr>
            <a:r>
              <a:rPr lang="en-US" dirty="0"/>
              <a:t>Commonly used in femur fractures</a:t>
            </a:r>
          </a:p>
        </p:txBody>
      </p:sp>
      <p:pic>
        <p:nvPicPr>
          <p:cNvPr id="10" name="Picture 2"/>
          <p:cNvPicPr>
            <a:picLocks noChangeAspect="1" noChangeArrowheads="1"/>
          </p:cNvPicPr>
          <p:nvPr/>
        </p:nvPicPr>
        <p:blipFill>
          <a:blip r:embed="rId4" cstate="print"/>
          <a:srcRect/>
          <a:stretch>
            <a:fillRect/>
          </a:stretch>
        </p:blipFill>
        <p:spPr bwMode="auto">
          <a:xfrm>
            <a:off x="5181600" y="4153856"/>
            <a:ext cx="3686175" cy="2704144"/>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2806" y="152400"/>
            <a:ext cx="1410194" cy="369332"/>
          </a:xfrm>
          <a:prstGeom prst="rect">
            <a:avLst/>
          </a:prstGeom>
          <a:noFill/>
        </p:spPr>
        <p:txBody>
          <a:bodyPr wrap="none" rtlCol="0">
            <a:spAutoFit/>
          </a:bodyPr>
          <a:lstStyle/>
          <a:p>
            <a:r>
              <a:rPr lang="en-US" dirty="0"/>
              <a:t>Osteoporosis</a:t>
            </a:r>
          </a:p>
        </p:txBody>
      </p:sp>
      <p:sp>
        <p:nvSpPr>
          <p:cNvPr id="4" name="TextBox 3"/>
          <p:cNvSpPr txBox="1"/>
          <p:nvPr/>
        </p:nvSpPr>
        <p:spPr>
          <a:xfrm>
            <a:off x="0" y="762000"/>
            <a:ext cx="8991599" cy="3139321"/>
          </a:xfrm>
          <a:prstGeom prst="rect">
            <a:avLst/>
          </a:prstGeom>
          <a:noFill/>
        </p:spPr>
        <p:txBody>
          <a:bodyPr wrap="square" rtlCol="0">
            <a:spAutoFit/>
          </a:bodyPr>
          <a:lstStyle/>
          <a:p>
            <a:r>
              <a:rPr lang="en-US" dirty="0"/>
              <a:t>Disease in which bones become less dense, very brittle and susceptible to fracture (pathologic fracture) – literally means “porous bones”</a:t>
            </a:r>
          </a:p>
          <a:p>
            <a:endParaRPr lang="en-US" dirty="0"/>
          </a:p>
          <a:p>
            <a:pPr lvl="1">
              <a:buFont typeface="Arial" pitchFamily="34" charset="0"/>
              <a:buChar char="•"/>
            </a:pPr>
            <a:r>
              <a:rPr lang="en-US" dirty="0"/>
              <a:t>Bone Mineral Density (BMD) is decreased due to lack of new bone formation</a:t>
            </a:r>
          </a:p>
          <a:p>
            <a:pPr lvl="1">
              <a:buFont typeface="Arial" pitchFamily="34" charset="0"/>
              <a:buChar char="•"/>
            </a:pPr>
            <a:endParaRPr lang="en-US" dirty="0"/>
          </a:p>
          <a:p>
            <a:pPr lvl="1">
              <a:buFont typeface="Arial" pitchFamily="34" charset="0"/>
              <a:buChar char="•"/>
            </a:pPr>
            <a:r>
              <a:rPr lang="en-US" dirty="0"/>
              <a:t>Spongy bone is affected most</a:t>
            </a:r>
          </a:p>
          <a:p>
            <a:pPr lvl="2">
              <a:buFont typeface="Wingdings" pitchFamily="2" charset="2"/>
              <a:buChar char="ü"/>
            </a:pPr>
            <a:r>
              <a:rPr lang="en-US" dirty="0"/>
              <a:t>Fractures of the distal radius (</a:t>
            </a:r>
            <a:r>
              <a:rPr lang="en-US" dirty="0" err="1"/>
              <a:t>Colles</a:t>
            </a:r>
            <a:r>
              <a:rPr lang="en-US" dirty="0"/>
              <a:t> fracture), vertebrae, and neck of the femur are most common</a:t>
            </a:r>
          </a:p>
          <a:p>
            <a:pPr lvl="2"/>
            <a:endParaRPr lang="en-US" dirty="0"/>
          </a:p>
          <a:p>
            <a:pPr lvl="2">
              <a:buFont typeface="Wingdings" pitchFamily="2" charset="2"/>
              <a:buChar char="ü"/>
            </a:pPr>
            <a:r>
              <a:rPr lang="en-US" dirty="0"/>
              <a:t>Gradual compression of vertebrae can lead to reduction in height (as much as 1-2 inches!!)</a:t>
            </a:r>
          </a:p>
        </p:txBody>
      </p:sp>
      <p:pic>
        <p:nvPicPr>
          <p:cNvPr id="5" name="Picture 4" descr="Untitled.png"/>
          <p:cNvPicPr>
            <a:picLocks noChangeAspect="1"/>
          </p:cNvPicPr>
          <p:nvPr/>
        </p:nvPicPr>
        <p:blipFill>
          <a:blip r:embed="rId2"/>
          <a:stretch>
            <a:fillRect/>
          </a:stretch>
        </p:blipFill>
        <p:spPr>
          <a:xfrm>
            <a:off x="0" y="4038600"/>
            <a:ext cx="3220618" cy="2667000"/>
          </a:xfrm>
          <a:prstGeom prst="rect">
            <a:avLst/>
          </a:prstGeom>
        </p:spPr>
      </p:pic>
      <p:pic>
        <p:nvPicPr>
          <p:cNvPr id="6" name="Picture 5" descr="Untitled2.png"/>
          <p:cNvPicPr>
            <a:picLocks noChangeAspect="1"/>
          </p:cNvPicPr>
          <p:nvPr/>
        </p:nvPicPr>
        <p:blipFill>
          <a:blip r:embed="rId3"/>
          <a:stretch>
            <a:fillRect/>
          </a:stretch>
        </p:blipFill>
        <p:spPr>
          <a:xfrm>
            <a:off x="3270667" y="4169737"/>
            <a:ext cx="3587333" cy="2688263"/>
          </a:xfrm>
          <a:prstGeom prst="rect">
            <a:avLst/>
          </a:prstGeom>
        </p:spPr>
      </p:pic>
      <p:pic>
        <p:nvPicPr>
          <p:cNvPr id="7" name="Picture 6" descr="f7-22c_spinal_osteoporo_c.jpg"/>
          <p:cNvPicPr>
            <a:picLocks noChangeAspect="1"/>
          </p:cNvPicPr>
          <p:nvPr/>
        </p:nvPicPr>
        <p:blipFill>
          <a:blip r:embed="rId4" cstate="print"/>
          <a:stretch>
            <a:fillRect/>
          </a:stretch>
        </p:blipFill>
        <p:spPr>
          <a:xfrm>
            <a:off x="6705600" y="3640078"/>
            <a:ext cx="2005838" cy="3217922"/>
          </a:xfrm>
          <a:prstGeom prst="rect">
            <a:avLst/>
          </a:prstGeom>
        </p:spPr>
      </p:pic>
    </p:spTree>
    <p:extLst>
      <p:ext uri="{BB962C8B-B14F-4D97-AF65-F5344CB8AC3E}">
        <p14:creationId xmlns:p14="http://schemas.microsoft.com/office/powerpoint/2010/main" val="609612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837485"/>
            <a:ext cx="8763000" cy="4801315"/>
          </a:xfrm>
          <a:prstGeom prst="rect">
            <a:avLst/>
          </a:prstGeom>
          <a:noFill/>
        </p:spPr>
        <p:txBody>
          <a:bodyPr wrap="square" rtlCol="0">
            <a:spAutoFit/>
          </a:bodyPr>
          <a:lstStyle/>
          <a:p>
            <a:r>
              <a:rPr lang="en-US" dirty="0"/>
              <a:t>Risk Factors : 	</a:t>
            </a:r>
          </a:p>
          <a:p>
            <a:pPr marL="800100" lvl="1" indent="-342900">
              <a:buFont typeface="+mj-lt"/>
              <a:buAutoNum type="arabicPeriod"/>
            </a:pPr>
            <a:r>
              <a:rPr lang="en-US" dirty="0"/>
              <a:t>	Females of </a:t>
            </a:r>
            <a:r>
              <a:rPr lang="en-US" dirty="0" err="1"/>
              <a:t>asian</a:t>
            </a:r>
            <a:r>
              <a:rPr lang="en-US" dirty="0"/>
              <a:t> or </a:t>
            </a:r>
            <a:r>
              <a:rPr lang="en-US" dirty="0" err="1"/>
              <a:t>caucasian</a:t>
            </a:r>
            <a:r>
              <a:rPr lang="en-US" dirty="0"/>
              <a:t> </a:t>
            </a:r>
            <a:r>
              <a:rPr lang="en-US" dirty="0" err="1"/>
              <a:t>enthnicity</a:t>
            </a:r>
            <a:endParaRPr lang="en-US" dirty="0"/>
          </a:p>
          <a:p>
            <a:pPr marL="800100" lvl="1" indent="-342900">
              <a:buFont typeface="+mj-lt"/>
              <a:buAutoNum type="arabicPeriod"/>
            </a:pPr>
            <a:r>
              <a:rPr lang="en-US" dirty="0"/>
              <a:t>Low estrogen levels – estrogen is a natural </a:t>
            </a:r>
            <a:r>
              <a:rPr lang="en-US" dirty="0" err="1"/>
              <a:t>osteoclast</a:t>
            </a:r>
            <a:r>
              <a:rPr lang="en-US" dirty="0"/>
              <a:t> inhibitor</a:t>
            </a:r>
          </a:p>
          <a:p>
            <a:pPr marL="1257300" lvl="2" indent="-342900">
              <a:buFont typeface="Arial" pitchFamily="34" charset="0"/>
              <a:buChar char="•"/>
            </a:pPr>
            <a:r>
              <a:rPr lang="en-US" dirty="0"/>
              <a:t>Menopause in older women</a:t>
            </a:r>
          </a:p>
          <a:p>
            <a:pPr marL="1257300" lvl="2" indent="-342900">
              <a:buFont typeface="Arial" pitchFamily="34" charset="0"/>
              <a:buChar char="•"/>
            </a:pPr>
            <a:r>
              <a:rPr lang="en-US" dirty="0"/>
              <a:t>Extreme weight loss or lack of body fat (gymnasts, runners) stops ovulation and production of estrogen by ovaries</a:t>
            </a:r>
          </a:p>
          <a:p>
            <a:pPr marL="800100" lvl="1" indent="-342900">
              <a:buFont typeface="+mj-lt"/>
              <a:buAutoNum type="arabicPeriod"/>
            </a:pPr>
            <a:r>
              <a:rPr lang="en-US" dirty="0"/>
              <a:t>Poor diet</a:t>
            </a:r>
          </a:p>
          <a:p>
            <a:pPr marL="1257300" lvl="2" indent="-342900">
              <a:buFont typeface="Arial" pitchFamily="34" charset="0"/>
              <a:buChar char="•"/>
            </a:pPr>
            <a:r>
              <a:rPr lang="en-US" dirty="0"/>
              <a:t>Low intake of calcium, Vitamin D</a:t>
            </a:r>
          </a:p>
          <a:p>
            <a:pPr marL="800100" lvl="1" indent="-342900">
              <a:buFont typeface="+mj-lt"/>
              <a:buAutoNum type="arabicPeriod"/>
            </a:pPr>
            <a:r>
              <a:rPr lang="en-US" dirty="0"/>
              <a:t>Smoking – tobacco smoke inhibits </a:t>
            </a:r>
            <a:r>
              <a:rPr lang="en-US" dirty="0" err="1"/>
              <a:t>osteoblast</a:t>
            </a:r>
            <a:r>
              <a:rPr lang="en-US" dirty="0"/>
              <a:t> activity</a:t>
            </a:r>
          </a:p>
          <a:p>
            <a:pPr marL="800100" lvl="1" indent="-342900">
              <a:buFont typeface="+mj-lt"/>
              <a:buAutoNum type="arabicPeriod"/>
            </a:pPr>
            <a:r>
              <a:rPr lang="en-US" dirty="0"/>
              <a:t>Sedentary lifestyle – no mechanical stress on bones to stimulate </a:t>
            </a:r>
            <a:r>
              <a:rPr lang="en-US" dirty="0" err="1"/>
              <a:t>osteoblasts</a:t>
            </a:r>
            <a:endParaRPr lang="en-US" dirty="0"/>
          </a:p>
          <a:p>
            <a:pPr marL="1257300" lvl="2" indent="-342900">
              <a:buFont typeface="Arial" pitchFamily="34" charset="0"/>
              <a:buChar char="•"/>
            </a:pPr>
            <a:r>
              <a:rPr lang="en-US" dirty="0"/>
              <a:t>Can even be seen in astronauts spending lots of time in gravity-free environment</a:t>
            </a:r>
          </a:p>
          <a:p>
            <a:pPr marL="800100" lvl="1" indent="-342900">
              <a:buFont typeface="+mj-lt"/>
              <a:buAutoNum type="arabicPeriod"/>
            </a:pPr>
            <a:r>
              <a:rPr lang="en-US" dirty="0" err="1"/>
              <a:t>Glucocorticoids</a:t>
            </a:r>
            <a:r>
              <a:rPr lang="en-US" dirty="0"/>
              <a:t> – steroids which are used to treat inflammatory diseases like arthritis, asthma, and multiple sclerosis</a:t>
            </a:r>
          </a:p>
          <a:p>
            <a:pPr marL="1257300" lvl="2" indent="-342900">
              <a:buFont typeface="Arial" pitchFamily="34" charset="0"/>
              <a:buChar char="•"/>
            </a:pPr>
            <a:r>
              <a:rPr lang="en-US" dirty="0" err="1"/>
              <a:t>Glucocorticoids</a:t>
            </a:r>
            <a:r>
              <a:rPr lang="en-US" dirty="0"/>
              <a:t> inhibit </a:t>
            </a:r>
            <a:r>
              <a:rPr lang="en-US" dirty="0" err="1"/>
              <a:t>osteoblast</a:t>
            </a:r>
            <a:r>
              <a:rPr lang="en-US" dirty="0"/>
              <a:t> activity AND promote </a:t>
            </a:r>
            <a:r>
              <a:rPr lang="en-US" dirty="0" err="1"/>
              <a:t>osteoclast</a:t>
            </a:r>
            <a:r>
              <a:rPr lang="en-US" dirty="0"/>
              <a:t> maturation</a:t>
            </a:r>
          </a:p>
          <a:p>
            <a:pPr marL="1257300" lvl="2" indent="-342900">
              <a:buFont typeface="Arial" pitchFamily="34" charset="0"/>
              <a:buChar char="•"/>
            </a:pPr>
            <a:r>
              <a:rPr lang="en-US" dirty="0"/>
              <a:t>Our own bodies can also produce abnormally high levels of </a:t>
            </a:r>
            <a:r>
              <a:rPr lang="en-US" dirty="0" err="1"/>
              <a:t>glucocorticoids</a:t>
            </a:r>
            <a:r>
              <a:rPr lang="en-US" dirty="0"/>
              <a:t> (Cushing’s syndrome)</a:t>
            </a:r>
          </a:p>
        </p:txBody>
      </p:sp>
      <p:sp>
        <p:nvSpPr>
          <p:cNvPr id="3" name="TextBox 2"/>
          <p:cNvSpPr txBox="1"/>
          <p:nvPr/>
        </p:nvSpPr>
        <p:spPr>
          <a:xfrm>
            <a:off x="3581400" y="304800"/>
            <a:ext cx="1410194" cy="369332"/>
          </a:xfrm>
          <a:prstGeom prst="rect">
            <a:avLst/>
          </a:prstGeom>
          <a:noFill/>
        </p:spPr>
        <p:txBody>
          <a:bodyPr wrap="none" rtlCol="0">
            <a:spAutoFit/>
          </a:bodyPr>
          <a:lstStyle/>
          <a:p>
            <a:r>
              <a:rPr lang="en-US" dirty="0"/>
              <a:t>Osteoporosis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228600"/>
            <a:ext cx="3169073" cy="369332"/>
          </a:xfrm>
          <a:prstGeom prst="rect">
            <a:avLst/>
          </a:prstGeom>
          <a:noFill/>
        </p:spPr>
        <p:txBody>
          <a:bodyPr wrap="none" rtlCol="0">
            <a:spAutoFit/>
          </a:bodyPr>
          <a:lstStyle/>
          <a:p>
            <a:r>
              <a:rPr lang="en-US" dirty="0"/>
              <a:t>Functions of the skeletal system</a:t>
            </a:r>
          </a:p>
        </p:txBody>
      </p:sp>
      <p:sp>
        <p:nvSpPr>
          <p:cNvPr id="3" name="TextBox 2"/>
          <p:cNvSpPr txBox="1"/>
          <p:nvPr/>
        </p:nvSpPr>
        <p:spPr>
          <a:xfrm>
            <a:off x="304800" y="1371600"/>
            <a:ext cx="8610600" cy="4801315"/>
          </a:xfrm>
          <a:prstGeom prst="rect">
            <a:avLst/>
          </a:prstGeom>
          <a:noFill/>
        </p:spPr>
        <p:txBody>
          <a:bodyPr wrap="square" rtlCol="0">
            <a:spAutoFit/>
          </a:bodyPr>
          <a:lstStyle/>
          <a:p>
            <a:pPr marL="342900" indent="-342900">
              <a:buFont typeface="+mj-lt"/>
              <a:buAutoNum type="arabicPeriod"/>
            </a:pPr>
            <a:r>
              <a:rPr lang="en-US" dirty="0"/>
              <a:t>Support – bones of the skeletal system support the weight of the body’s skin,  	        internal organs, muscles, and other tissues</a:t>
            </a:r>
          </a:p>
          <a:p>
            <a:pPr marL="342900" indent="-342900">
              <a:buFont typeface="+mj-lt"/>
              <a:buAutoNum type="arabicPeriod"/>
            </a:pPr>
            <a:endParaRPr lang="en-US" dirty="0"/>
          </a:p>
          <a:p>
            <a:pPr marL="342900" indent="-342900">
              <a:buFont typeface="+mj-lt"/>
              <a:buAutoNum type="arabicPeriod"/>
            </a:pPr>
            <a:r>
              <a:rPr lang="en-US" dirty="0"/>
              <a:t>Protection – bones play an important role in the protection of delicate internal 	           organs (brain, heart, lungs, eyes, etc…)</a:t>
            </a:r>
          </a:p>
          <a:p>
            <a:pPr marL="342900" indent="-342900">
              <a:buFont typeface="+mj-lt"/>
              <a:buAutoNum type="arabicPeriod"/>
            </a:pPr>
            <a:endParaRPr lang="en-US" dirty="0"/>
          </a:p>
          <a:p>
            <a:pPr marL="342900" indent="-342900">
              <a:buFont typeface="+mj-lt"/>
              <a:buAutoNum type="arabicPeriod"/>
            </a:pPr>
            <a:r>
              <a:rPr lang="en-US" dirty="0"/>
              <a:t>Movement – bones provide attachment points for muscles that allow for  	  	             movement of the body, breathing, eye movement, etc…</a:t>
            </a:r>
          </a:p>
          <a:p>
            <a:pPr marL="342900" indent="-342900">
              <a:buFont typeface="+mj-lt"/>
              <a:buAutoNum type="arabicPeriod"/>
            </a:pPr>
            <a:endParaRPr lang="en-US" dirty="0"/>
          </a:p>
          <a:p>
            <a:pPr marL="342900" indent="-342900">
              <a:buFont typeface="+mj-lt"/>
              <a:buAutoNum type="arabicPeriod"/>
            </a:pPr>
            <a:r>
              <a:rPr lang="en-US" dirty="0"/>
              <a:t>Electrolyte balance – bones act as a storage reservoir for calcium and phosphate ions that are needed for a variety of body functions. </a:t>
            </a:r>
          </a:p>
          <a:p>
            <a:pPr marL="342900" indent="-342900">
              <a:buFont typeface="+mj-lt"/>
              <a:buAutoNum type="arabicPeriod"/>
            </a:pPr>
            <a:endParaRPr lang="en-US" dirty="0"/>
          </a:p>
          <a:p>
            <a:pPr marL="342900" indent="-342900">
              <a:buFont typeface="+mj-lt"/>
              <a:buAutoNum type="arabicPeriod"/>
            </a:pPr>
            <a:r>
              <a:rPr lang="en-US" dirty="0"/>
              <a:t>Acid-Base balance – Alkaline salts (basic) released by bones buffer against changes in blood pH</a:t>
            </a:r>
          </a:p>
          <a:p>
            <a:pPr marL="342900" indent="-342900">
              <a:buFont typeface="+mj-lt"/>
              <a:buAutoNum type="arabicPeriod"/>
            </a:pPr>
            <a:endParaRPr lang="en-US" dirty="0"/>
          </a:p>
          <a:p>
            <a:pPr marL="342900" indent="-342900">
              <a:buFont typeface="+mj-lt"/>
              <a:buAutoNum type="arabicPeriod"/>
            </a:pPr>
            <a:r>
              <a:rPr lang="en-US" dirty="0"/>
              <a:t>Blood formation – bone marrow located in the center of many bones is the site of blood cell formation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5257800"/>
            <a:ext cx="8077200" cy="1200329"/>
          </a:xfrm>
          <a:prstGeom prst="rect">
            <a:avLst/>
          </a:prstGeom>
          <a:noFill/>
          <a:ln>
            <a:solidFill>
              <a:schemeClr val="tx1"/>
            </a:solidFill>
          </a:ln>
        </p:spPr>
        <p:txBody>
          <a:bodyPr wrap="square" rtlCol="0">
            <a:spAutoFit/>
          </a:bodyPr>
          <a:lstStyle/>
          <a:p>
            <a:r>
              <a:rPr lang="en-US" dirty="0"/>
              <a:t>Since these drugs inhibit </a:t>
            </a:r>
            <a:r>
              <a:rPr lang="en-US" dirty="0" err="1"/>
              <a:t>osteoclast</a:t>
            </a:r>
            <a:r>
              <a:rPr lang="en-US" dirty="0"/>
              <a:t> activity:</a:t>
            </a:r>
          </a:p>
          <a:p>
            <a:pPr lvl="1">
              <a:buFont typeface="Arial" pitchFamily="34" charset="0"/>
              <a:buChar char="•"/>
            </a:pPr>
            <a:r>
              <a:rPr lang="en-US" dirty="0"/>
              <a:t>How would they affect fracture repair?? </a:t>
            </a:r>
          </a:p>
          <a:p>
            <a:pPr lvl="1">
              <a:buFont typeface="Arial" pitchFamily="34" charset="0"/>
              <a:buChar char="•"/>
            </a:pPr>
            <a:r>
              <a:rPr lang="en-US" dirty="0"/>
              <a:t>How would they affect blood calcium levels??</a:t>
            </a:r>
          </a:p>
          <a:p>
            <a:pPr lvl="1">
              <a:buFont typeface="Arial" pitchFamily="34" charset="0"/>
              <a:buChar char="•"/>
            </a:pPr>
            <a:r>
              <a:rPr lang="en-US" dirty="0"/>
              <a:t>Should a pregnant woman take these??</a:t>
            </a:r>
          </a:p>
        </p:txBody>
      </p:sp>
      <p:sp>
        <p:nvSpPr>
          <p:cNvPr id="4" name="TextBox 3"/>
          <p:cNvSpPr txBox="1"/>
          <p:nvPr/>
        </p:nvSpPr>
        <p:spPr>
          <a:xfrm>
            <a:off x="3352800" y="76200"/>
            <a:ext cx="2504212" cy="369332"/>
          </a:xfrm>
          <a:prstGeom prst="rect">
            <a:avLst/>
          </a:prstGeom>
          <a:noFill/>
        </p:spPr>
        <p:txBody>
          <a:bodyPr wrap="none" rtlCol="0">
            <a:spAutoFit/>
          </a:bodyPr>
          <a:lstStyle/>
          <a:p>
            <a:r>
              <a:rPr lang="en-US" dirty="0"/>
              <a:t>Osteoporosis treatments</a:t>
            </a:r>
          </a:p>
        </p:txBody>
      </p:sp>
      <p:sp>
        <p:nvSpPr>
          <p:cNvPr id="5" name="TextBox 4"/>
          <p:cNvSpPr txBox="1"/>
          <p:nvPr/>
        </p:nvSpPr>
        <p:spPr>
          <a:xfrm>
            <a:off x="457200" y="762000"/>
            <a:ext cx="8367868" cy="1754326"/>
          </a:xfrm>
          <a:prstGeom prst="rect">
            <a:avLst/>
          </a:prstGeom>
          <a:noFill/>
        </p:spPr>
        <p:txBody>
          <a:bodyPr wrap="none" rtlCol="0">
            <a:spAutoFit/>
          </a:bodyPr>
          <a:lstStyle/>
          <a:p>
            <a:pPr marL="342900" indent="-342900">
              <a:buFont typeface="+mj-lt"/>
              <a:buAutoNum type="arabicPeriod"/>
            </a:pPr>
            <a:r>
              <a:rPr lang="en-US" dirty="0"/>
              <a:t>Unfortunately, you can’t change your ethnicity- you’re stuck with your own genetics</a:t>
            </a:r>
          </a:p>
          <a:p>
            <a:pPr marL="342900" indent="-342900">
              <a:buFont typeface="+mj-lt"/>
              <a:buAutoNum type="arabicPeriod"/>
            </a:pPr>
            <a:r>
              <a:rPr lang="en-US" dirty="0"/>
              <a:t>Staying active, resistance training – stimulates </a:t>
            </a:r>
            <a:r>
              <a:rPr lang="en-US" dirty="0" err="1"/>
              <a:t>osteoblasts</a:t>
            </a:r>
            <a:endParaRPr lang="en-US" dirty="0"/>
          </a:p>
          <a:p>
            <a:pPr marL="342900" indent="-342900">
              <a:buFont typeface="+mj-lt"/>
              <a:buAutoNum type="arabicPeriod"/>
            </a:pPr>
            <a:r>
              <a:rPr lang="en-US" dirty="0"/>
              <a:t>Diet/supplements rich in calcium and </a:t>
            </a:r>
            <a:r>
              <a:rPr lang="en-US" dirty="0" err="1"/>
              <a:t>Vit</a:t>
            </a:r>
            <a:r>
              <a:rPr lang="en-US" dirty="0"/>
              <a:t>. D</a:t>
            </a:r>
          </a:p>
          <a:p>
            <a:pPr marL="342900" indent="-342900">
              <a:buFont typeface="+mj-lt"/>
              <a:buAutoNum type="arabicPeriod"/>
            </a:pPr>
            <a:r>
              <a:rPr lang="en-US" dirty="0"/>
              <a:t>Medications (</a:t>
            </a:r>
            <a:r>
              <a:rPr lang="en-US" dirty="0" err="1"/>
              <a:t>Fosamax</a:t>
            </a:r>
            <a:r>
              <a:rPr lang="en-US" dirty="0"/>
              <a:t>, </a:t>
            </a:r>
            <a:r>
              <a:rPr lang="en-US" dirty="0" err="1"/>
              <a:t>Boniva</a:t>
            </a:r>
            <a:r>
              <a:rPr lang="en-US" dirty="0"/>
              <a:t>)</a:t>
            </a:r>
          </a:p>
          <a:p>
            <a:pPr marL="800100" lvl="1" indent="-342900">
              <a:buFont typeface="Arial" pitchFamily="34" charset="0"/>
              <a:buChar char="•"/>
            </a:pPr>
            <a:r>
              <a:rPr lang="en-US" dirty="0"/>
              <a:t>These medications are designed to inhibit </a:t>
            </a:r>
            <a:r>
              <a:rPr lang="en-US" dirty="0" err="1"/>
              <a:t>osteoclast</a:t>
            </a:r>
            <a:r>
              <a:rPr lang="en-US" dirty="0"/>
              <a:t> activity</a:t>
            </a:r>
          </a:p>
          <a:p>
            <a:pPr marL="800100" lvl="1" indent="-342900">
              <a:buFont typeface="Arial" pitchFamily="34" charset="0"/>
              <a:buChar char="•"/>
            </a:pPr>
            <a:r>
              <a:rPr lang="en-US" dirty="0"/>
              <a:t>This tilts the balance towards bone deposition</a:t>
            </a:r>
          </a:p>
        </p:txBody>
      </p:sp>
      <p:sp>
        <p:nvSpPr>
          <p:cNvPr id="6" name="Isosceles Triangle 5"/>
          <p:cNvSpPr/>
          <p:nvPr/>
        </p:nvSpPr>
        <p:spPr>
          <a:xfrm>
            <a:off x="3048000" y="3810000"/>
            <a:ext cx="457200" cy="457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7" name="Straight Connector 6"/>
          <p:cNvCxnSpPr/>
          <p:nvPr/>
        </p:nvCxnSpPr>
        <p:spPr>
          <a:xfrm flipV="1">
            <a:off x="1066800" y="3505200"/>
            <a:ext cx="4495800" cy="6080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9600" y="2895600"/>
            <a:ext cx="1378904" cy="523220"/>
          </a:xfrm>
          <a:prstGeom prst="rect">
            <a:avLst/>
          </a:prstGeom>
          <a:noFill/>
          <a:ln>
            <a:solidFill>
              <a:schemeClr val="accent1">
                <a:shade val="95000"/>
                <a:satMod val="105000"/>
              </a:schemeClr>
            </a:solidFill>
          </a:ln>
        </p:spPr>
        <p:txBody>
          <a:bodyPr wrap="none" rtlCol="0">
            <a:spAutoFit/>
          </a:bodyPr>
          <a:lstStyle/>
          <a:p>
            <a:r>
              <a:rPr lang="en-US" sz="1400" dirty="0" err="1"/>
              <a:t>Osteoblasts</a:t>
            </a:r>
            <a:r>
              <a:rPr lang="en-US" sz="1400" dirty="0"/>
              <a:t>, </a:t>
            </a:r>
          </a:p>
          <a:p>
            <a:r>
              <a:rPr lang="en-US" sz="1400" dirty="0"/>
              <a:t>Bone deposition</a:t>
            </a:r>
          </a:p>
        </p:txBody>
      </p:sp>
      <p:sp>
        <p:nvSpPr>
          <p:cNvPr id="9" name="TextBox 8"/>
          <p:cNvSpPr txBox="1"/>
          <p:nvPr/>
        </p:nvSpPr>
        <p:spPr>
          <a:xfrm>
            <a:off x="4800600" y="2895600"/>
            <a:ext cx="1364541" cy="523220"/>
          </a:xfrm>
          <a:prstGeom prst="rect">
            <a:avLst/>
          </a:prstGeom>
          <a:noFill/>
          <a:ln>
            <a:solidFill>
              <a:schemeClr val="accent1">
                <a:shade val="95000"/>
                <a:satMod val="105000"/>
              </a:schemeClr>
            </a:solidFill>
          </a:ln>
        </p:spPr>
        <p:txBody>
          <a:bodyPr wrap="none" rtlCol="0">
            <a:spAutoFit/>
          </a:bodyPr>
          <a:lstStyle/>
          <a:p>
            <a:r>
              <a:rPr lang="en-US" sz="1400" dirty="0" err="1"/>
              <a:t>Osteoclasts</a:t>
            </a:r>
            <a:r>
              <a:rPr lang="en-US" sz="1400" dirty="0"/>
              <a:t>,</a:t>
            </a:r>
          </a:p>
          <a:p>
            <a:r>
              <a:rPr lang="en-US" sz="1400" dirty="0"/>
              <a:t>Bone </a:t>
            </a:r>
            <a:r>
              <a:rPr lang="en-US" sz="1400" dirty="0" err="1"/>
              <a:t>resorption</a:t>
            </a:r>
            <a:endParaRPr lang="en-US" sz="1400" dirty="0"/>
          </a:p>
        </p:txBody>
      </p:sp>
      <p:sp>
        <p:nvSpPr>
          <p:cNvPr id="10" name="Down Arrow 9"/>
          <p:cNvSpPr/>
          <p:nvPr/>
        </p:nvSpPr>
        <p:spPr>
          <a:xfrm>
            <a:off x="5410200" y="3581400"/>
            <a:ext cx="3048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Down Arrow 10"/>
          <p:cNvSpPr/>
          <p:nvPr/>
        </p:nvSpPr>
        <p:spPr>
          <a:xfrm>
            <a:off x="914400" y="4191000"/>
            <a:ext cx="3048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p:cNvSpPr txBox="1"/>
          <p:nvPr/>
        </p:nvSpPr>
        <p:spPr>
          <a:xfrm>
            <a:off x="228600" y="4876800"/>
            <a:ext cx="1854226" cy="307777"/>
          </a:xfrm>
          <a:prstGeom prst="rect">
            <a:avLst/>
          </a:prstGeom>
          <a:noFill/>
        </p:spPr>
        <p:txBody>
          <a:bodyPr wrap="none" rtlCol="0">
            <a:spAutoFit/>
          </a:bodyPr>
          <a:lstStyle/>
          <a:p>
            <a:r>
              <a:rPr lang="en-US" sz="1400" dirty="0"/>
              <a:t>More and denser bone</a:t>
            </a:r>
          </a:p>
        </p:txBody>
      </p:sp>
      <p:sp>
        <p:nvSpPr>
          <p:cNvPr id="13" name="TextBox 12"/>
          <p:cNvSpPr txBox="1"/>
          <p:nvPr/>
        </p:nvSpPr>
        <p:spPr>
          <a:xfrm>
            <a:off x="4572000" y="4191000"/>
            <a:ext cx="2058449" cy="307777"/>
          </a:xfrm>
          <a:prstGeom prst="rect">
            <a:avLst/>
          </a:prstGeom>
          <a:noFill/>
        </p:spPr>
        <p:txBody>
          <a:bodyPr wrap="none" rtlCol="0">
            <a:spAutoFit/>
          </a:bodyPr>
          <a:lstStyle/>
          <a:p>
            <a:r>
              <a:rPr lang="en-US" sz="1400" dirty="0"/>
              <a:t>Less  or more brittle bone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304800"/>
            <a:ext cx="2184509" cy="369332"/>
          </a:xfrm>
          <a:prstGeom prst="rect">
            <a:avLst/>
          </a:prstGeom>
          <a:noFill/>
        </p:spPr>
        <p:txBody>
          <a:bodyPr wrap="none" rtlCol="0">
            <a:spAutoFit/>
          </a:bodyPr>
          <a:lstStyle/>
          <a:p>
            <a:r>
              <a:rPr lang="en-US" dirty="0"/>
              <a:t>Other bone disorders</a:t>
            </a:r>
          </a:p>
        </p:txBody>
      </p:sp>
      <p:sp>
        <p:nvSpPr>
          <p:cNvPr id="3" name="TextBox 2"/>
          <p:cNvSpPr txBox="1"/>
          <p:nvPr/>
        </p:nvSpPr>
        <p:spPr>
          <a:xfrm>
            <a:off x="228600" y="1371600"/>
            <a:ext cx="5105400" cy="5078314"/>
          </a:xfrm>
          <a:prstGeom prst="rect">
            <a:avLst/>
          </a:prstGeom>
          <a:noFill/>
        </p:spPr>
        <p:txBody>
          <a:bodyPr wrap="square" rtlCol="0">
            <a:spAutoFit/>
          </a:bodyPr>
          <a:lstStyle/>
          <a:p>
            <a:r>
              <a:rPr lang="en-US" b="1" dirty="0"/>
              <a:t>Rickets : </a:t>
            </a:r>
            <a:r>
              <a:rPr lang="en-US" dirty="0"/>
              <a:t>abnormal bone formation due to lack of Vitamin D, </a:t>
            </a:r>
            <a:r>
              <a:rPr lang="en-US" dirty="0" err="1"/>
              <a:t>calcitriol</a:t>
            </a:r>
            <a:r>
              <a:rPr lang="en-US" dirty="0"/>
              <a:t>, or calcium/phosphate. Weight bearing bones such as the femur often bow in/out due to softness of bone</a:t>
            </a:r>
          </a:p>
          <a:p>
            <a:endParaRPr lang="en-US" dirty="0"/>
          </a:p>
          <a:p>
            <a:r>
              <a:rPr lang="en-US" b="1" dirty="0" err="1"/>
              <a:t>Osteogenesis</a:t>
            </a:r>
            <a:r>
              <a:rPr lang="en-US" b="1" dirty="0"/>
              <a:t> </a:t>
            </a:r>
            <a:r>
              <a:rPr lang="en-US" b="1" dirty="0" err="1"/>
              <a:t>imperfecta</a:t>
            </a:r>
            <a:r>
              <a:rPr lang="en-US" b="1" dirty="0"/>
              <a:t> : </a:t>
            </a:r>
            <a:r>
              <a:rPr lang="en-US" dirty="0"/>
              <a:t>defect in collagen deposition which makes bones slightly flexible. Bones are very brittle and break very easily</a:t>
            </a:r>
          </a:p>
          <a:p>
            <a:endParaRPr lang="en-US" dirty="0"/>
          </a:p>
          <a:p>
            <a:endParaRPr lang="en-US" dirty="0"/>
          </a:p>
          <a:p>
            <a:endParaRPr lang="en-US" dirty="0"/>
          </a:p>
          <a:p>
            <a:endParaRPr lang="en-US" dirty="0"/>
          </a:p>
          <a:p>
            <a:r>
              <a:rPr lang="en-US" b="1" dirty="0" err="1"/>
              <a:t>Osteosarcoma</a:t>
            </a:r>
            <a:r>
              <a:rPr lang="en-US" b="1" dirty="0"/>
              <a:t>: </a:t>
            </a:r>
            <a:r>
              <a:rPr lang="en-US" dirty="0"/>
              <a:t>lethal form of bone cancer, most common in males in their teens and 20’s</a:t>
            </a:r>
          </a:p>
          <a:p>
            <a:pPr lvl="1">
              <a:buFont typeface="Arial" pitchFamily="34" charset="0"/>
              <a:buChar char="•"/>
            </a:pPr>
            <a:r>
              <a:rPr lang="en-US" dirty="0"/>
              <a:t>Can be treated with radical surgery but often </a:t>
            </a:r>
            <a:r>
              <a:rPr lang="en-US" dirty="0" err="1"/>
              <a:t>metastacizes</a:t>
            </a:r>
            <a:endParaRPr lang="en-US" dirty="0"/>
          </a:p>
          <a:p>
            <a:pPr lvl="1">
              <a:buFont typeface="Arial" pitchFamily="34" charset="0"/>
              <a:buChar char="•"/>
            </a:pPr>
            <a:r>
              <a:rPr lang="en-US" dirty="0"/>
              <a:t>Cancer ORIGINATES in bone, different than other cancers that metastasize to bone</a:t>
            </a:r>
          </a:p>
        </p:txBody>
      </p:sp>
      <p:pic>
        <p:nvPicPr>
          <p:cNvPr id="1026" name="Picture 2"/>
          <p:cNvPicPr>
            <a:picLocks noChangeAspect="1" noChangeArrowheads="1"/>
          </p:cNvPicPr>
          <p:nvPr/>
        </p:nvPicPr>
        <p:blipFill>
          <a:blip r:embed="rId2" cstate="print"/>
          <a:srcRect/>
          <a:stretch>
            <a:fillRect/>
          </a:stretch>
        </p:blipFill>
        <p:spPr bwMode="auto">
          <a:xfrm>
            <a:off x="6813928" y="838200"/>
            <a:ext cx="1415672" cy="2044408"/>
          </a:xfrm>
          <a:prstGeom prst="rect">
            <a:avLst/>
          </a:prstGeom>
          <a:noFill/>
          <a:ln w="9525">
            <a:noFill/>
            <a:miter lim="800000"/>
            <a:headEnd/>
            <a:tailEnd/>
          </a:ln>
          <a:effectLst/>
        </p:spPr>
      </p:pic>
      <p:sp>
        <p:nvSpPr>
          <p:cNvPr id="5" name="Right Arrow 4"/>
          <p:cNvSpPr/>
          <p:nvPr/>
        </p:nvSpPr>
        <p:spPr>
          <a:xfrm>
            <a:off x="5562600" y="1905000"/>
            <a:ext cx="10668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6248400" y="3429000"/>
            <a:ext cx="2895600" cy="1926890"/>
          </a:xfrm>
          <a:prstGeom prst="rect">
            <a:avLst/>
          </a:prstGeom>
        </p:spPr>
      </p:pic>
      <p:sp>
        <p:nvSpPr>
          <p:cNvPr id="7" name="Right Arrow 6"/>
          <p:cNvSpPr/>
          <p:nvPr/>
        </p:nvSpPr>
        <p:spPr>
          <a:xfrm rot="1253276">
            <a:off x="4808486" y="3429000"/>
            <a:ext cx="10668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457200"/>
            <a:ext cx="5562600" cy="1477328"/>
          </a:xfrm>
          <a:prstGeom prst="rect">
            <a:avLst/>
          </a:prstGeom>
        </p:spPr>
        <p:txBody>
          <a:bodyPr wrap="square">
            <a:spAutoFit/>
          </a:bodyPr>
          <a:lstStyle/>
          <a:p>
            <a:r>
              <a:rPr lang="en-US" b="1" dirty="0" err="1"/>
              <a:t>Achondroplastic</a:t>
            </a:r>
            <a:r>
              <a:rPr lang="en-US" b="1" dirty="0"/>
              <a:t> dwarfism: </a:t>
            </a:r>
            <a:r>
              <a:rPr lang="en-US" dirty="0" err="1"/>
              <a:t>Chondrocytes</a:t>
            </a:r>
            <a:r>
              <a:rPr lang="en-US" dirty="0"/>
              <a:t> stop dividing in long bones resulting in short arms and legs, but normal trunk and head</a:t>
            </a:r>
          </a:p>
          <a:p>
            <a:pPr lvl="1">
              <a:buFont typeface="Arial" pitchFamily="34" charset="0"/>
              <a:buChar char="•"/>
            </a:pPr>
            <a:r>
              <a:rPr lang="en-US" dirty="0"/>
              <a:t>	</a:t>
            </a:r>
            <a:r>
              <a:rPr lang="en-US" dirty="0" err="1"/>
              <a:t>epiphyseal</a:t>
            </a:r>
            <a:r>
              <a:rPr lang="en-US" dirty="0"/>
              <a:t> plate (growth plate) fuses prematurely</a:t>
            </a:r>
          </a:p>
        </p:txBody>
      </p:sp>
      <p:pic>
        <p:nvPicPr>
          <p:cNvPr id="4" name="Picture 3" descr="f7-14_achondroplastic_d_c.jpg"/>
          <p:cNvPicPr>
            <a:picLocks noChangeAspect="1"/>
          </p:cNvPicPr>
          <p:nvPr/>
        </p:nvPicPr>
        <p:blipFill>
          <a:blip r:embed="rId2" cstate="print"/>
          <a:stretch>
            <a:fillRect/>
          </a:stretch>
        </p:blipFill>
        <p:spPr>
          <a:xfrm>
            <a:off x="6096000" y="-1"/>
            <a:ext cx="3048000" cy="3571875"/>
          </a:xfrm>
          <a:prstGeom prst="rect">
            <a:avLst/>
          </a:prstGeom>
        </p:spPr>
      </p:pic>
      <p:pic>
        <p:nvPicPr>
          <p:cNvPr id="9218" name="Picture 2" descr="http://artukraine.com/huminterest/images/stadnik6.jpg"/>
          <p:cNvPicPr>
            <a:picLocks noChangeAspect="1" noChangeArrowheads="1"/>
          </p:cNvPicPr>
          <p:nvPr/>
        </p:nvPicPr>
        <p:blipFill>
          <a:blip r:embed="rId3" cstate="print"/>
          <a:srcRect/>
          <a:stretch>
            <a:fillRect/>
          </a:stretch>
        </p:blipFill>
        <p:spPr bwMode="auto">
          <a:xfrm>
            <a:off x="5486400" y="3716715"/>
            <a:ext cx="2209800" cy="3141285"/>
          </a:xfrm>
          <a:prstGeom prst="rect">
            <a:avLst/>
          </a:prstGeom>
          <a:noFill/>
        </p:spPr>
      </p:pic>
      <p:sp>
        <p:nvSpPr>
          <p:cNvPr id="6" name="TextBox 5"/>
          <p:cNvSpPr txBox="1"/>
          <p:nvPr/>
        </p:nvSpPr>
        <p:spPr>
          <a:xfrm>
            <a:off x="0" y="2209800"/>
            <a:ext cx="6324600" cy="1477328"/>
          </a:xfrm>
          <a:prstGeom prst="rect">
            <a:avLst/>
          </a:prstGeom>
          <a:noFill/>
        </p:spPr>
        <p:txBody>
          <a:bodyPr wrap="square" rtlCol="0">
            <a:spAutoFit/>
          </a:bodyPr>
          <a:lstStyle/>
          <a:p>
            <a:r>
              <a:rPr lang="en-US" b="1" dirty="0" err="1"/>
              <a:t>Acromegaly</a:t>
            </a:r>
            <a:r>
              <a:rPr lang="en-US" b="1" dirty="0"/>
              <a:t>/Gigantism: </a:t>
            </a:r>
            <a:r>
              <a:rPr lang="en-US" dirty="0"/>
              <a:t>overproduction of growth hormones (</a:t>
            </a:r>
            <a:r>
              <a:rPr lang="en-US" dirty="0" err="1"/>
              <a:t>hGH</a:t>
            </a:r>
            <a:r>
              <a:rPr lang="en-US" dirty="0"/>
              <a:t>) affects bone development/metabolism </a:t>
            </a:r>
          </a:p>
          <a:p>
            <a:pPr lvl="1">
              <a:buFont typeface="Arial" pitchFamily="34" charset="0"/>
              <a:buChar char="•"/>
            </a:pPr>
            <a:r>
              <a:rPr lang="en-US" dirty="0"/>
              <a:t>Often due to a pituitary tumor </a:t>
            </a:r>
          </a:p>
          <a:p>
            <a:pPr lvl="1">
              <a:buFont typeface="Arial" pitchFamily="34" charset="0"/>
              <a:buChar char="•"/>
            </a:pPr>
            <a:r>
              <a:rPr lang="en-US" dirty="0"/>
              <a:t>Gigantism occurs before closure of </a:t>
            </a:r>
            <a:r>
              <a:rPr lang="en-US" dirty="0" err="1"/>
              <a:t>epiphyseal</a:t>
            </a:r>
            <a:r>
              <a:rPr lang="en-US" dirty="0"/>
              <a:t> plate</a:t>
            </a:r>
          </a:p>
          <a:p>
            <a:pPr lvl="1">
              <a:buFont typeface="Arial" pitchFamily="34" charset="0"/>
              <a:buChar char="•"/>
            </a:pPr>
            <a:r>
              <a:rPr lang="en-US" dirty="0" err="1"/>
              <a:t>Acromegaly</a:t>
            </a:r>
            <a:r>
              <a:rPr lang="en-US" dirty="0"/>
              <a:t> occurs after closure of </a:t>
            </a:r>
            <a:r>
              <a:rPr lang="en-US" dirty="0" err="1"/>
              <a:t>epiphyseal</a:t>
            </a:r>
            <a:r>
              <a:rPr lang="en-US" dirty="0"/>
              <a:t> plate</a:t>
            </a:r>
          </a:p>
        </p:txBody>
      </p:sp>
      <p:pic>
        <p:nvPicPr>
          <p:cNvPr id="7" name="Picture 6"/>
          <p:cNvPicPr>
            <a:picLocks noChangeAspect="1"/>
          </p:cNvPicPr>
          <p:nvPr/>
        </p:nvPicPr>
        <p:blipFill>
          <a:blip r:embed="rId4"/>
          <a:stretch>
            <a:fillRect/>
          </a:stretch>
        </p:blipFill>
        <p:spPr>
          <a:xfrm>
            <a:off x="762000" y="3702177"/>
            <a:ext cx="2514600" cy="315582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2"/>
          <p:cNvSpPr txBox="1">
            <a:spLocks noChangeArrowheads="1"/>
          </p:cNvSpPr>
          <p:nvPr/>
        </p:nvSpPr>
        <p:spPr bwMode="auto">
          <a:xfrm>
            <a:off x="3184525" y="228600"/>
            <a:ext cx="2198166" cy="523220"/>
          </a:xfrm>
          <a:prstGeom prst="rect">
            <a:avLst/>
          </a:prstGeom>
          <a:noFill/>
          <a:ln w="9525">
            <a:noFill/>
            <a:miter lim="800000"/>
            <a:headEnd/>
            <a:tailEnd/>
          </a:ln>
        </p:spPr>
        <p:txBody>
          <a:bodyPr wrap="none">
            <a:spAutoFit/>
          </a:bodyPr>
          <a:lstStyle/>
          <a:p>
            <a:r>
              <a:rPr lang="en-US" sz="2800">
                <a:solidFill>
                  <a:srgbClr val="0000FF"/>
                </a:solidFill>
                <a:latin typeface="+mj-lt"/>
              </a:rPr>
              <a:t>Osteoarthritis</a:t>
            </a:r>
          </a:p>
        </p:txBody>
      </p:sp>
      <p:pic>
        <p:nvPicPr>
          <p:cNvPr id="44034" name="Picture 5" descr="osteoarthritis pic"/>
          <p:cNvPicPr>
            <a:picLocks noChangeAspect="1" noChangeArrowheads="1"/>
          </p:cNvPicPr>
          <p:nvPr/>
        </p:nvPicPr>
        <p:blipFill>
          <a:blip r:embed="rId2" cstate="print"/>
          <a:srcRect/>
          <a:stretch>
            <a:fillRect/>
          </a:stretch>
        </p:blipFill>
        <p:spPr bwMode="auto">
          <a:xfrm>
            <a:off x="4038600" y="990600"/>
            <a:ext cx="5010150" cy="3340100"/>
          </a:xfrm>
          <a:prstGeom prst="rect">
            <a:avLst/>
          </a:prstGeom>
          <a:noFill/>
          <a:ln w="9525">
            <a:noFill/>
            <a:miter lim="800000"/>
            <a:headEnd/>
            <a:tailEnd/>
          </a:ln>
        </p:spPr>
      </p:pic>
      <p:sp>
        <p:nvSpPr>
          <p:cNvPr id="44035" name="Text Box 6"/>
          <p:cNvSpPr txBox="1">
            <a:spLocks noChangeArrowheads="1"/>
          </p:cNvSpPr>
          <p:nvPr/>
        </p:nvSpPr>
        <p:spPr bwMode="auto">
          <a:xfrm>
            <a:off x="76200" y="990600"/>
            <a:ext cx="3825875" cy="3139321"/>
          </a:xfrm>
          <a:prstGeom prst="rect">
            <a:avLst/>
          </a:prstGeom>
          <a:noFill/>
          <a:ln w="9525">
            <a:noFill/>
            <a:miter lim="800000"/>
            <a:headEnd/>
            <a:tailEnd/>
          </a:ln>
        </p:spPr>
        <p:txBody>
          <a:bodyPr>
            <a:spAutoFit/>
          </a:bodyPr>
          <a:lstStyle/>
          <a:p>
            <a:pPr>
              <a:buFontTx/>
              <a:buChar char="•"/>
            </a:pPr>
            <a:r>
              <a:rPr lang="en-US" dirty="0">
                <a:latin typeface="+mj-lt"/>
              </a:rPr>
              <a:t>Literally means inflammation of the joint</a:t>
            </a:r>
          </a:p>
          <a:p>
            <a:endParaRPr lang="en-US" dirty="0">
              <a:latin typeface="+mj-lt"/>
            </a:endParaRPr>
          </a:p>
          <a:p>
            <a:pPr>
              <a:buFont typeface="Arial" charset="0"/>
              <a:buChar char="•"/>
            </a:pPr>
            <a:r>
              <a:rPr lang="en-US" dirty="0">
                <a:latin typeface="+mj-lt"/>
              </a:rPr>
              <a:t>Most common form of arthritis (&gt;27 million in U.S.)</a:t>
            </a:r>
          </a:p>
          <a:p>
            <a:pPr>
              <a:buFont typeface="Arial" charset="0"/>
              <a:buChar char="•"/>
            </a:pPr>
            <a:endParaRPr lang="en-US" dirty="0">
              <a:latin typeface="+mj-lt"/>
            </a:endParaRPr>
          </a:p>
          <a:p>
            <a:pPr>
              <a:buFontTx/>
              <a:buChar char="•"/>
            </a:pPr>
            <a:r>
              <a:rPr lang="en-US" dirty="0">
                <a:latin typeface="+mj-lt"/>
              </a:rPr>
              <a:t>Characterized by progressive degradation of </a:t>
            </a:r>
            <a:r>
              <a:rPr lang="en-US" dirty="0" err="1">
                <a:latin typeface="+mj-lt"/>
              </a:rPr>
              <a:t>articular</a:t>
            </a:r>
            <a:r>
              <a:rPr lang="en-US" dirty="0">
                <a:latin typeface="+mj-lt"/>
              </a:rPr>
              <a:t> cartilage</a:t>
            </a:r>
          </a:p>
          <a:p>
            <a:pPr lvl="1">
              <a:buFont typeface="Wingdings" pitchFamily="2" charset="2"/>
              <a:buChar char="ü"/>
            </a:pPr>
            <a:r>
              <a:rPr lang="en-US" dirty="0">
                <a:latin typeface="+mj-lt"/>
              </a:rPr>
              <a:t>Bone spurs develop from bone rubbing on bone → decreased range of motion</a:t>
            </a:r>
          </a:p>
        </p:txBody>
      </p:sp>
      <p:sp>
        <p:nvSpPr>
          <p:cNvPr id="44037" name="Text Box 5"/>
          <p:cNvSpPr txBox="1">
            <a:spLocks noChangeArrowheads="1"/>
          </p:cNvSpPr>
          <p:nvPr/>
        </p:nvSpPr>
        <p:spPr bwMode="auto">
          <a:xfrm>
            <a:off x="76200" y="4769584"/>
            <a:ext cx="3817327" cy="1477328"/>
          </a:xfrm>
          <a:prstGeom prst="rect">
            <a:avLst/>
          </a:prstGeom>
          <a:noFill/>
          <a:ln w="9525">
            <a:noFill/>
            <a:miter lim="800000"/>
            <a:headEnd/>
            <a:tailEnd/>
          </a:ln>
          <a:effectLst/>
        </p:spPr>
        <p:txBody>
          <a:bodyPr wrap="none">
            <a:spAutoFit/>
          </a:bodyPr>
          <a:lstStyle/>
          <a:p>
            <a:pPr>
              <a:buFontTx/>
              <a:buChar char="•"/>
            </a:pPr>
            <a:r>
              <a:rPr lang="en-US" dirty="0">
                <a:latin typeface="+mj-lt"/>
              </a:rPr>
              <a:t>Risk factors:</a:t>
            </a:r>
          </a:p>
          <a:p>
            <a:pPr lvl="1">
              <a:buFont typeface="Arial" charset="0"/>
              <a:buChar char="–"/>
            </a:pPr>
            <a:r>
              <a:rPr lang="en-US" dirty="0">
                <a:latin typeface="+mj-lt"/>
              </a:rPr>
              <a:t>Age (more common after 40)</a:t>
            </a:r>
          </a:p>
          <a:p>
            <a:pPr lvl="1">
              <a:buFont typeface="Arial" charset="0"/>
              <a:buChar char="–"/>
            </a:pPr>
            <a:r>
              <a:rPr lang="en-US" dirty="0">
                <a:latin typeface="+mj-lt"/>
              </a:rPr>
              <a:t>Obesity (greater stress on joints)</a:t>
            </a:r>
          </a:p>
          <a:p>
            <a:pPr lvl="1">
              <a:buFont typeface="Arial" charset="0"/>
              <a:buChar char="–"/>
            </a:pPr>
            <a:r>
              <a:rPr lang="en-US" dirty="0">
                <a:latin typeface="+mj-lt"/>
              </a:rPr>
              <a:t>Sex (more common in females)</a:t>
            </a:r>
          </a:p>
          <a:p>
            <a:pPr lvl="1">
              <a:buFont typeface="Arial" charset="0"/>
              <a:buChar char="–"/>
            </a:pPr>
            <a:r>
              <a:rPr lang="en-US" dirty="0">
                <a:latin typeface="+mj-lt"/>
              </a:rPr>
              <a:t>Previous injury to the joint</a:t>
            </a:r>
          </a:p>
        </p:txBody>
      </p:sp>
      <p:sp>
        <p:nvSpPr>
          <p:cNvPr id="7" name="TextBox 6"/>
          <p:cNvSpPr txBox="1"/>
          <p:nvPr/>
        </p:nvSpPr>
        <p:spPr>
          <a:xfrm>
            <a:off x="4876801" y="4953000"/>
            <a:ext cx="4267200" cy="1754326"/>
          </a:xfrm>
          <a:prstGeom prst="rect">
            <a:avLst/>
          </a:prstGeom>
          <a:noFill/>
        </p:spPr>
        <p:txBody>
          <a:bodyPr wrap="square" rtlCol="0">
            <a:spAutoFit/>
          </a:bodyPr>
          <a:lstStyle/>
          <a:p>
            <a:pPr>
              <a:buFont typeface="Arial" pitchFamily="34" charset="0"/>
              <a:buChar char="•"/>
            </a:pPr>
            <a:r>
              <a:rPr lang="en-US" dirty="0"/>
              <a:t>Progressive disease – no known cure</a:t>
            </a:r>
          </a:p>
          <a:p>
            <a:pPr lvl="1">
              <a:buFont typeface="Wingdings" pitchFamily="2" charset="2"/>
              <a:buChar char="ü"/>
            </a:pPr>
            <a:r>
              <a:rPr lang="en-US" dirty="0"/>
              <a:t>Most treatments aimed at treating symptoms – pain killers, anti-inflammatory agents (ibuprofen, </a:t>
            </a:r>
            <a:r>
              <a:rPr lang="en-US" dirty="0" err="1"/>
              <a:t>acetominophen</a:t>
            </a:r>
            <a:r>
              <a:rPr lang="en-US" dirty="0"/>
              <a:t>), corticosteroid injections (cortisone)</a:t>
            </a:r>
          </a:p>
        </p:txBody>
      </p:sp>
    </p:spTree>
    <p:extLst>
      <p:ext uri="{BB962C8B-B14F-4D97-AF65-F5344CB8AC3E}">
        <p14:creationId xmlns:p14="http://schemas.microsoft.com/office/powerpoint/2010/main" val="355320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p:cNvSpPr txBox="1">
            <a:spLocks noChangeArrowheads="1"/>
          </p:cNvSpPr>
          <p:nvPr/>
        </p:nvSpPr>
        <p:spPr bwMode="auto">
          <a:xfrm>
            <a:off x="2819400" y="76200"/>
            <a:ext cx="3205878" cy="523220"/>
          </a:xfrm>
          <a:prstGeom prst="rect">
            <a:avLst/>
          </a:prstGeom>
          <a:noFill/>
          <a:ln w="9525">
            <a:noFill/>
            <a:miter lim="800000"/>
            <a:headEnd/>
            <a:tailEnd/>
          </a:ln>
        </p:spPr>
        <p:txBody>
          <a:bodyPr wrap="none">
            <a:spAutoFit/>
          </a:bodyPr>
          <a:lstStyle/>
          <a:p>
            <a:r>
              <a:rPr lang="en-US" sz="2800" dirty="0">
                <a:solidFill>
                  <a:srgbClr val="0000FF"/>
                </a:solidFill>
                <a:latin typeface="+mj-lt"/>
              </a:rPr>
              <a:t>Rheumatoid arthritis</a:t>
            </a:r>
          </a:p>
        </p:txBody>
      </p:sp>
      <p:pic>
        <p:nvPicPr>
          <p:cNvPr id="45059" name="Picture 3" descr="rheumatoid arthritis pic"/>
          <p:cNvPicPr>
            <a:picLocks noChangeAspect="1" noChangeArrowheads="1"/>
          </p:cNvPicPr>
          <p:nvPr/>
        </p:nvPicPr>
        <p:blipFill>
          <a:blip r:embed="rId2" cstate="print"/>
          <a:srcRect/>
          <a:stretch>
            <a:fillRect/>
          </a:stretch>
        </p:blipFill>
        <p:spPr bwMode="auto">
          <a:xfrm>
            <a:off x="3657600" y="1066800"/>
            <a:ext cx="5238750" cy="3492500"/>
          </a:xfrm>
          <a:prstGeom prst="rect">
            <a:avLst/>
          </a:prstGeom>
          <a:noFill/>
        </p:spPr>
      </p:pic>
      <p:sp>
        <p:nvSpPr>
          <p:cNvPr id="45060" name="Text Box 4"/>
          <p:cNvSpPr txBox="1">
            <a:spLocks noChangeArrowheads="1"/>
          </p:cNvSpPr>
          <p:nvPr/>
        </p:nvSpPr>
        <p:spPr bwMode="auto">
          <a:xfrm>
            <a:off x="0" y="1066800"/>
            <a:ext cx="3733800" cy="2862322"/>
          </a:xfrm>
          <a:prstGeom prst="rect">
            <a:avLst/>
          </a:prstGeom>
          <a:noFill/>
          <a:ln w="9525">
            <a:noFill/>
            <a:miter lim="800000"/>
            <a:headEnd/>
            <a:tailEnd/>
          </a:ln>
          <a:effectLst/>
        </p:spPr>
        <p:txBody>
          <a:bodyPr wrap="square">
            <a:spAutoFit/>
          </a:bodyPr>
          <a:lstStyle/>
          <a:p>
            <a:pPr>
              <a:buFontTx/>
              <a:buChar char="•"/>
            </a:pPr>
            <a:r>
              <a:rPr lang="en-US" dirty="0">
                <a:latin typeface="+mj-lt"/>
              </a:rPr>
              <a:t>Affects ~1% of Americans</a:t>
            </a:r>
          </a:p>
          <a:p>
            <a:pPr>
              <a:buFontTx/>
              <a:buChar char="•"/>
            </a:pPr>
            <a:endParaRPr lang="en-US" dirty="0">
              <a:latin typeface="+mj-lt"/>
            </a:endParaRPr>
          </a:p>
          <a:p>
            <a:pPr>
              <a:buFontTx/>
              <a:buChar char="•"/>
            </a:pPr>
            <a:r>
              <a:rPr lang="en-US" dirty="0">
                <a:latin typeface="+mj-lt"/>
              </a:rPr>
              <a:t>Tends to run in families</a:t>
            </a:r>
          </a:p>
          <a:p>
            <a:pPr>
              <a:buFontTx/>
              <a:buChar char="•"/>
            </a:pPr>
            <a:endParaRPr lang="en-US" dirty="0">
              <a:latin typeface="+mj-lt"/>
            </a:endParaRPr>
          </a:p>
          <a:p>
            <a:pPr>
              <a:buFontTx/>
              <a:buChar char="•"/>
            </a:pPr>
            <a:r>
              <a:rPr lang="en-US" dirty="0">
                <a:latin typeface="+mj-lt"/>
              </a:rPr>
              <a:t>More common in females</a:t>
            </a:r>
          </a:p>
          <a:p>
            <a:pPr>
              <a:buFontTx/>
              <a:buChar char="•"/>
            </a:pPr>
            <a:endParaRPr lang="en-US" dirty="0">
              <a:latin typeface="+mj-lt"/>
            </a:endParaRPr>
          </a:p>
          <a:p>
            <a:pPr>
              <a:buFontTx/>
              <a:buChar char="•"/>
            </a:pPr>
            <a:r>
              <a:rPr lang="en-US" dirty="0">
                <a:latin typeface="+mj-lt"/>
              </a:rPr>
              <a:t>Autoimmune disease</a:t>
            </a:r>
          </a:p>
          <a:p>
            <a:pPr lvl="1">
              <a:buFont typeface="Wingdings" pitchFamily="2" charset="2"/>
              <a:buChar char="ü"/>
            </a:pPr>
            <a:r>
              <a:rPr lang="en-US" dirty="0">
                <a:latin typeface="+mj-lt"/>
              </a:rPr>
              <a:t>Body produces antibodies that direct its own immune cells to attack the joint</a:t>
            </a:r>
          </a:p>
        </p:txBody>
      </p:sp>
    </p:spTree>
    <p:extLst>
      <p:ext uri="{BB962C8B-B14F-4D97-AF65-F5344CB8AC3E}">
        <p14:creationId xmlns:p14="http://schemas.microsoft.com/office/powerpoint/2010/main" val="1867474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4"/>
          <p:cNvSpPr txBox="1">
            <a:spLocks noChangeArrowheads="1"/>
          </p:cNvSpPr>
          <p:nvPr/>
        </p:nvSpPr>
        <p:spPr bwMode="auto">
          <a:xfrm>
            <a:off x="2057400" y="152400"/>
            <a:ext cx="4529253" cy="400110"/>
          </a:xfrm>
          <a:prstGeom prst="rect">
            <a:avLst/>
          </a:prstGeom>
          <a:noFill/>
          <a:ln w="9525">
            <a:noFill/>
            <a:miter lim="800000"/>
            <a:headEnd/>
            <a:tailEnd/>
          </a:ln>
          <a:effectLst/>
        </p:spPr>
        <p:txBody>
          <a:bodyPr wrap="none">
            <a:spAutoFit/>
          </a:bodyPr>
          <a:lstStyle/>
          <a:p>
            <a:r>
              <a:rPr lang="en-US" sz="2000" dirty="0">
                <a:solidFill>
                  <a:srgbClr val="0000FF"/>
                </a:solidFill>
                <a:latin typeface="+mj-lt"/>
              </a:rPr>
              <a:t>Rheumatoid arthritis disease progression:</a:t>
            </a:r>
          </a:p>
        </p:txBody>
      </p:sp>
      <p:sp>
        <p:nvSpPr>
          <p:cNvPr id="47109" name="Text Box 5"/>
          <p:cNvSpPr txBox="1">
            <a:spLocks noChangeArrowheads="1"/>
          </p:cNvSpPr>
          <p:nvPr/>
        </p:nvSpPr>
        <p:spPr bwMode="auto">
          <a:xfrm>
            <a:off x="533400" y="2362200"/>
            <a:ext cx="3670620" cy="369332"/>
          </a:xfrm>
          <a:prstGeom prst="rect">
            <a:avLst/>
          </a:prstGeom>
          <a:noFill/>
          <a:ln w="9525">
            <a:noFill/>
            <a:miter lim="800000"/>
            <a:headEnd/>
            <a:tailEnd/>
          </a:ln>
          <a:effectLst/>
        </p:spPr>
        <p:txBody>
          <a:bodyPr wrap="none">
            <a:spAutoFit/>
          </a:bodyPr>
          <a:lstStyle/>
          <a:p>
            <a:r>
              <a:rPr lang="en-US">
                <a:solidFill>
                  <a:srgbClr val="0000FF"/>
                </a:solidFill>
                <a:latin typeface="+mj-lt"/>
              </a:rPr>
              <a:t>Inflammation of synovial membranes</a:t>
            </a:r>
          </a:p>
        </p:txBody>
      </p:sp>
      <p:sp>
        <p:nvSpPr>
          <p:cNvPr id="47110" name="Text Box 6"/>
          <p:cNvSpPr txBox="1">
            <a:spLocks noChangeArrowheads="1"/>
          </p:cNvSpPr>
          <p:nvPr/>
        </p:nvSpPr>
        <p:spPr bwMode="auto">
          <a:xfrm>
            <a:off x="533400" y="3200400"/>
            <a:ext cx="3939861" cy="369332"/>
          </a:xfrm>
          <a:prstGeom prst="rect">
            <a:avLst/>
          </a:prstGeom>
          <a:noFill/>
          <a:ln w="9525">
            <a:noFill/>
            <a:miter lim="800000"/>
            <a:headEnd/>
            <a:tailEnd/>
          </a:ln>
          <a:effectLst/>
        </p:spPr>
        <p:txBody>
          <a:bodyPr wrap="none">
            <a:spAutoFit/>
          </a:bodyPr>
          <a:lstStyle/>
          <a:p>
            <a:r>
              <a:rPr lang="en-US" dirty="0">
                <a:solidFill>
                  <a:srgbClr val="0000FF"/>
                </a:solidFill>
                <a:latin typeface="+mj-lt"/>
              </a:rPr>
              <a:t>Proliferation of synovial membrane cells</a:t>
            </a:r>
          </a:p>
        </p:txBody>
      </p:sp>
      <p:sp>
        <p:nvSpPr>
          <p:cNvPr id="47111" name="Text Box 7"/>
          <p:cNvSpPr txBox="1">
            <a:spLocks noChangeArrowheads="1"/>
          </p:cNvSpPr>
          <p:nvPr/>
        </p:nvSpPr>
        <p:spPr bwMode="auto">
          <a:xfrm>
            <a:off x="0" y="3962400"/>
            <a:ext cx="9144000" cy="369332"/>
          </a:xfrm>
          <a:prstGeom prst="rect">
            <a:avLst/>
          </a:prstGeom>
          <a:noFill/>
          <a:ln w="9525">
            <a:noFill/>
            <a:miter lim="800000"/>
            <a:headEnd/>
            <a:tailEnd/>
          </a:ln>
          <a:effectLst/>
        </p:spPr>
        <p:txBody>
          <a:bodyPr wrap="square">
            <a:spAutoFit/>
          </a:bodyPr>
          <a:lstStyle/>
          <a:p>
            <a:r>
              <a:rPr lang="en-US" dirty="0">
                <a:solidFill>
                  <a:srgbClr val="0000FF"/>
                </a:solidFill>
                <a:latin typeface="+mj-lt"/>
              </a:rPr>
              <a:t>Release of </a:t>
            </a:r>
            <a:r>
              <a:rPr lang="en-US" dirty="0" err="1">
                <a:solidFill>
                  <a:srgbClr val="0000FF"/>
                </a:solidFill>
                <a:latin typeface="+mj-lt"/>
              </a:rPr>
              <a:t>proteolytic</a:t>
            </a:r>
            <a:r>
              <a:rPr lang="en-US" dirty="0">
                <a:solidFill>
                  <a:srgbClr val="0000FF"/>
                </a:solidFill>
                <a:latin typeface="+mj-lt"/>
              </a:rPr>
              <a:t> enzymes (enzymes that degrade proteins, like collagen found in cartilage)</a:t>
            </a:r>
          </a:p>
        </p:txBody>
      </p:sp>
      <p:sp>
        <p:nvSpPr>
          <p:cNvPr id="47112" name="Text Box 8"/>
          <p:cNvSpPr txBox="1">
            <a:spLocks noChangeArrowheads="1"/>
          </p:cNvSpPr>
          <p:nvPr/>
        </p:nvSpPr>
        <p:spPr bwMode="auto">
          <a:xfrm>
            <a:off x="152400" y="1600200"/>
            <a:ext cx="4767459" cy="369332"/>
          </a:xfrm>
          <a:prstGeom prst="rect">
            <a:avLst/>
          </a:prstGeom>
          <a:noFill/>
          <a:ln w="9525">
            <a:noFill/>
            <a:miter lim="800000"/>
            <a:headEnd/>
            <a:tailEnd/>
          </a:ln>
          <a:effectLst/>
        </p:spPr>
        <p:txBody>
          <a:bodyPr wrap="none">
            <a:spAutoFit/>
          </a:bodyPr>
          <a:lstStyle/>
          <a:p>
            <a:r>
              <a:rPr lang="en-US">
                <a:solidFill>
                  <a:srgbClr val="0000FF"/>
                </a:solidFill>
                <a:latin typeface="+mj-lt"/>
              </a:rPr>
              <a:t>Biological trigger or initiation (infection or injury)</a:t>
            </a:r>
          </a:p>
        </p:txBody>
      </p:sp>
      <p:sp>
        <p:nvSpPr>
          <p:cNvPr id="47113" name="Text Box 9"/>
          <p:cNvSpPr txBox="1">
            <a:spLocks noChangeArrowheads="1"/>
          </p:cNvSpPr>
          <p:nvPr/>
        </p:nvSpPr>
        <p:spPr bwMode="auto">
          <a:xfrm>
            <a:off x="457200" y="4800600"/>
            <a:ext cx="4381328" cy="369332"/>
          </a:xfrm>
          <a:prstGeom prst="rect">
            <a:avLst/>
          </a:prstGeom>
          <a:noFill/>
          <a:ln w="9525">
            <a:noFill/>
            <a:miter lim="800000"/>
            <a:headEnd/>
            <a:tailEnd/>
          </a:ln>
          <a:effectLst/>
        </p:spPr>
        <p:txBody>
          <a:bodyPr wrap="none">
            <a:spAutoFit/>
          </a:bodyPr>
          <a:lstStyle/>
          <a:p>
            <a:r>
              <a:rPr lang="en-US">
                <a:solidFill>
                  <a:srgbClr val="0000FF"/>
                </a:solidFill>
                <a:latin typeface="+mj-lt"/>
              </a:rPr>
              <a:t>Degradation of cartilage and erosion of bone</a:t>
            </a:r>
          </a:p>
        </p:txBody>
      </p:sp>
      <p:pic>
        <p:nvPicPr>
          <p:cNvPr id="47116" name="Picture 12" descr="Illustration showing inflammation of rheumatoid arthritis"/>
          <p:cNvPicPr>
            <a:picLocks noChangeAspect="1" noChangeArrowheads="1"/>
          </p:cNvPicPr>
          <p:nvPr/>
        </p:nvPicPr>
        <p:blipFill>
          <a:blip r:embed="rId2" cstate="print"/>
          <a:srcRect/>
          <a:stretch>
            <a:fillRect/>
          </a:stretch>
        </p:blipFill>
        <p:spPr bwMode="auto">
          <a:xfrm>
            <a:off x="4798043" y="762000"/>
            <a:ext cx="4193557" cy="3124200"/>
          </a:xfrm>
          <a:prstGeom prst="rect">
            <a:avLst/>
          </a:prstGeom>
          <a:noFill/>
        </p:spPr>
      </p:pic>
      <p:sp>
        <p:nvSpPr>
          <p:cNvPr id="47117" name="Line 13"/>
          <p:cNvSpPr>
            <a:spLocks noChangeShapeType="1"/>
          </p:cNvSpPr>
          <p:nvPr/>
        </p:nvSpPr>
        <p:spPr bwMode="auto">
          <a:xfrm>
            <a:off x="2438400" y="1981200"/>
            <a:ext cx="0" cy="304800"/>
          </a:xfrm>
          <a:prstGeom prst="line">
            <a:avLst/>
          </a:prstGeom>
          <a:noFill/>
          <a:ln w="38100">
            <a:solidFill>
              <a:srgbClr val="FF0000"/>
            </a:solidFill>
            <a:round/>
            <a:headEnd/>
            <a:tailEnd type="triangle" w="med" len="med"/>
          </a:ln>
          <a:effectLst/>
        </p:spPr>
        <p:txBody>
          <a:bodyPr/>
          <a:lstStyle/>
          <a:p>
            <a:endParaRPr lang="en-US">
              <a:latin typeface="+mj-lt"/>
            </a:endParaRPr>
          </a:p>
        </p:txBody>
      </p:sp>
      <p:sp>
        <p:nvSpPr>
          <p:cNvPr id="47118" name="Line 14"/>
          <p:cNvSpPr>
            <a:spLocks noChangeShapeType="1"/>
          </p:cNvSpPr>
          <p:nvPr/>
        </p:nvSpPr>
        <p:spPr bwMode="auto">
          <a:xfrm>
            <a:off x="2438400" y="4495800"/>
            <a:ext cx="0" cy="304800"/>
          </a:xfrm>
          <a:prstGeom prst="line">
            <a:avLst/>
          </a:prstGeom>
          <a:noFill/>
          <a:ln w="38100">
            <a:solidFill>
              <a:srgbClr val="FF0000"/>
            </a:solidFill>
            <a:round/>
            <a:headEnd/>
            <a:tailEnd type="triangle" w="med" len="med"/>
          </a:ln>
          <a:effectLst/>
        </p:spPr>
        <p:txBody>
          <a:bodyPr/>
          <a:lstStyle/>
          <a:p>
            <a:endParaRPr lang="en-US">
              <a:latin typeface="+mj-lt"/>
            </a:endParaRPr>
          </a:p>
        </p:txBody>
      </p:sp>
      <p:sp>
        <p:nvSpPr>
          <p:cNvPr id="47119" name="Line 15"/>
          <p:cNvSpPr>
            <a:spLocks noChangeShapeType="1"/>
          </p:cNvSpPr>
          <p:nvPr/>
        </p:nvSpPr>
        <p:spPr bwMode="auto">
          <a:xfrm>
            <a:off x="2438400" y="3657600"/>
            <a:ext cx="0" cy="304800"/>
          </a:xfrm>
          <a:prstGeom prst="line">
            <a:avLst/>
          </a:prstGeom>
          <a:noFill/>
          <a:ln w="38100">
            <a:solidFill>
              <a:srgbClr val="FF0000"/>
            </a:solidFill>
            <a:round/>
            <a:headEnd/>
            <a:tailEnd type="triangle" w="med" len="med"/>
          </a:ln>
          <a:effectLst/>
        </p:spPr>
        <p:txBody>
          <a:bodyPr/>
          <a:lstStyle/>
          <a:p>
            <a:endParaRPr lang="en-US">
              <a:latin typeface="+mj-lt"/>
            </a:endParaRPr>
          </a:p>
        </p:txBody>
      </p:sp>
      <p:sp>
        <p:nvSpPr>
          <p:cNvPr id="47120" name="Line 16"/>
          <p:cNvSpPr>
            <a:spLocks noChangeShapeType="1"/>
          </p:cNvSpPr>
          <p:nvPr/>
        </p:nvSpPr>
        <p:spPr bwMode="auto">
          <a:xfrm>
            <a:off x="2438400" y="2819400"/>
            <a:ext cx="0" cy="304800"/>
          </a:xfrm>
          <a:prstGeom prst="line">
            <a:avLst/>
          </a:prstGeom>
          <a:noFill/>
          <a:ln w="38100">
            <a:solidFill>
              <a:srgbClr val="FF0000"/>
            </a:solidFill>
            <a:round/>
            <a:headEnd/>
            <a:tailEnd type="triangle" w="med" len="med"/>
          </a:ln>
          <a:effectLst/>
        </p:spPr>
        <p:txBody>
          <a:bodyPr/>
          <a:lstStyle/>
          <a:p>
            <a:endParaRPr lang="en-US">
              <a:latin typeface="+mj-lt"/>
            </a:endParaRPr>
          </a:p>
        </p:txBody>
      </p:sp>
    </p:spTree>
    <p:extLst>
      <p:ext uri="{BB962C8B-B14F-4D97-AF65-F5344CB8AC3E}">
        <p14:creationId xmlns:p14="http://schemas.microsoft.com/office/powerpoint/2010/main" val="11720004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4"/>
          <p:cNvSpPr txBox="1">
            <a:spLocks noChangeArrowheads="1"/>
          </p:cNvSpPr>
          <p:nvPr/>
        </p:nvSpPr>
        <p:spPr bwMode="auto">
          <a:xfrm>
            <a:off x="2057400" y="76200"/>
            <a:ext cx="4906471" cy="523220"/>
          </a:xfrm>
          <a:prstGeom prst="rect">
            <a:avLst/>
          </a:prstGeom>
          <a:noFill/>
          <a:ln w="9525">
            <a:noFill/>
            <a:miter lim="800000"/>
            <a:headEnd/>
            <a:tailEnd/>
          </a:ln>
          <a:effectLst/>
        </p:spPr>
        <p:txBody>
          <a:bodyPr wrap="none">
            <a:spAutoFit/>
          </a:bodyPr>
          <a:lstStyle/>
          <a:p>
            <a:r>
              <a:rPr lang="en-US" sz="2800" dirty="0">
                <a:solidFill>
                  <a:srgbClr val="0000FF"/>
                </a:solidFill>
                <a:latin typeface="+mj-lt"/>
              </a:rPr>
              <a:t>Rheumatoid arthritis treatments</a:t>
            </a:r>
          </a:p>
        </p:txBody>
      </p:sp>
      <p:sp>
        <p:nvSpPr>
          <p:cNvPr id="48133" name="Text Box 5"/>
          <p:cNvSpPr txBox="1">
            <a:spLocks noChangeArrowheads="1"/>
          </p:cNvSpPr>
          <p:nvPr/>
        </p:nvSpPr>
        <p:spPr bwMode="auto">
          <a:xfrm>
            <a:off x="1286674" y="889337"/>
            <a:ext cx="6362383" cy="707886"/>
          </a:xfrm>
          <a:prstGeom prst="rect">
            <a:avLst/>
          </a:prstGeom>
          <a:noFill/>
          <a:ln w="9525">
            <a:solidFill>
              <a:srgbClr val="0000FF"/>
            </a:solidFill>
            <a:miter lim="800000"/>
            <a:headEnd/>
            <a:tailEnd/>
          </a:ln>
          <a:effectLst/>
        </p:spPr>
        <p:txBody>
          <a:bodyPr wrap="none">
            <a:spAutoFit/>
          </a:bodyPr>
          <a:lstStyle/>
          <a:p>
            <a:pPr marL="342900" indent="-342900">
              <a:buFontTx/>
              <a:buChar char="•"/>
            </a:pPr>
            <a:r>
              <a:rPr lang="en-US" sz="2000" dirty="0">
                <a:solidFill>
                  <a:srgbClr val="0000FF"/>
                </a:solidFill>
                <a:latin typeface="+mj-lt"/>
              </a:rPr>
              <a:t>No cure for autoimmune diseases –remission is possible</a:t>
            </a:r>
          </a:p>
          <a:p>
            <a:pPr marL="342900" indent="-342900">
              <a:buFontTx/>
              <a:buChar char="•"/>
            </a:pPr>
            <a:r>
              <a:rPr lang="en-US" sz="2000" dirty="0">
                <a:solidFill>
                  <a:srgbClr val="0000FF"/>
                </a:solidFill>
                <a:latin typeface="+mj-lt"/>
              </a:rPr>
              <a:t>Treatments are aimed at modifying disease process</a:t>
            </a:r>
          </a:p>
        </p:txBody>
      </p:sp>
      <p:sp>
        <p:nvSpPr>
          <p:cNvPr id="48134" name="Text Box 6"/>
          <p:cNvSpPr txBox="1">
            <a:spLocks noChangeArrowheads="1"/>
          </p:cNvSpPr>
          <p:nvPr/>
        </p:nvSpPr>
        <p:spPr bwMode="auto">
          <a:xfrm>
            <a:off x="152400" y="2133600"/>
            <a:ext cx="8763000" cy="2554545"/>
          </a:xfrm>
          <a:prstGeom prst="rect">
            <a:avLst/>
          </a:prstGeom>
          <a:noFill/>
          <a:ln w="9525">
            <a:noFill/>
            <a:miter lim="800000"/>
            <a:headEnd/>
            <a:tailEnd/>
          </a:ln>
          <a:effectLst/>
        </p:spPr>
        <p:txBody>
          <a:bodyPr wrap="square">
            <a:spAutoFit/>
          </a:bodyPr>
          <a:lstStyle/>
          <a:p>
            <a:r>
              <a:rPr lang="en-US" sz="2000" dirty="0">
                <a:solidFill>
                  <a:srgbClr val="0000FF"/>
                </a:solidFill>
                <a:latin typeface="+mj-lt"/>
              </a:rPr>
              <a:t>1. Control inflammation and limits its progression</a:t>
            </a:r>
          </a:p>
          <a:p>
            <a:pPr lvl="1">
              <a:buFontTx/>
              <a:buChar char="•"/>
            </a:pPr>
            <a:r>
              <a:rPr lang="en-US" sz="2000" dirty="0">
                <a:solidFill>
                  <a:srgbClr val="0000FF"/>
                </a:solidFill>
                <a:latin typeface="+mj-lt"/>
              </a:rPr>
              <a:t>NSAIDS</a:t>
            </a:r>
          </a:p>
          <a:p>
            <a:pPr lvl="1">
              <a:buFontTx/>
              <a:buChar char="•"/>
            </a:pPr>
            <a:r>
              <a:rPr lang="en-US" sz="2000" dirty="0">
                <a:solidFill>
                  <a:srgbClr val="0000FF"/>
                </a:solidFill>
                <a:latin typeface="+mj-lt"/>
              </a:rPr>
              <a:t>Corticosteroids</a:t>
            </a:r>
          </a:p>
          <a:p>
            <a:pPr lvl="1">
              <a:buFontTx/>
              <a:buChar char="•"/>
            </a:pPr>
            <a:r>
              <a:rPr lang="en-US" sz="2000" dirty="0">
                <a:solidFill>
                  <a:srgbClr val="0000FF"/>
                </a:solidFill>
                <a:latin typeface="+mj-lt"/>
              </a:rPr>
              <a:t>Disease modifying anti-rheumatic drugs (DMARDS) – alter immune system function and response</a:t>
            </a:r>
          </a:p>
          <a:p>
            <a:pPr lvl="1">
              <a:buFontTx/>
              <a:buChar char="•"/>
            </a:pPr>
            <a:r>
              <a:rPr lang="en-US" sz="2000" dirty="0">
                <a:solidFill>
                  <a:srgbClr val="0000FF"/>
                </a:solidFill>
                <a:latin typeface="+mj-lt"/>
              </a:rPr>
              <a:t>Biologic therapies – block the actions of inflammatory cytokines</a:t>
            </a:r>
          </a:p>
          <a:p>
            <a:pPr lvl="2">
              <a:buFont typeface="Arial" charset="0"/>
              <a:buChar char="–"/>
            </a:pPr>
            <a:r>
              <a:rPr lang="en-US" sz="2000" dirty="0" err="1">
                <a:solidFill>
                  <a:srgbClr val="0000FF"/>
                </a:solidFill>
                <a:latin typeface="+mj-lt"/>
              </a:rPr>
              <a:t>Enbrel</a:t>
            </a:r>
            <a:r>
              <a:rPr lang="en-US" sz="2000" dirty="0">
                <a:solidFill>
                  <a:srgbClr val="0000FF"/>
                </a:solidFill>
                <a:latin typeface="+mj-lt"/>
                <a:cs typeface="Arial" charset="0"/>
              </a:rPr>
              <a:t>®, </a:t>
            </a:r>
            <a:r>
              <a:rPr lang="en-US" sz="2000" dirty="0" err="1">
                <a:solidFill>
                  <a:srgbClr val="0000FF"/>
                </a:solidFill>
                <a:latin typeface="+mj-lt"/>
                <a:cs typeface="Arial" charset="0"/>
              </a:rPr>
              <a:t>Remicade</a:t>
            </a:r>
            <a:r>
              <a:rPr lang="en-US" sz="2000" dirty="0">
                <a:solidFill>
                  <a:srgbClr val="0000FF"/>
                </a:solidFill>
                <a:latin typeface="+mj-lt"/>
                <a:cs typeface="Arial" charset="0"/>
              </a:rPr>
              <a:t>®, </a:t>
            </a:r>
            <a:r>
              <a:rPr lang="en-US" sz="2000" dirty="0" err="1">
                <a:solidFill>
                  <a:srgbClr val="0000FF"/>
                </a:solidFill>
                <a:latin typeface="+mj-lt"/>
                <a:cs typeface="Arial" charset="0"/>
              </a:rPr>
              <a:t>Humira</a:t>
            </a:r>
            <a:r>
              <a:rPr lang="en-US" sz="2000" dirty="0">
                <a:solidFill>
                  <a:srgbClr val="0000FF"/>
                </a:solidFill>
                <a:latin typeface="+mj-lt"/>
                <a:cs typeface="Arial" charset="0"/>
              </a:rPr>
              <a:t>®  (block the action of TNF-alpha)</a:t>
            </a:r>
          </a:p>
          <a:p>
            <a:pPr lvl="2">
              <a:buFont typeface="Arial" charset="0"/>
              <a:buChar char="–"/>
            </a:pPr>
            <a:r>
              <a:rPr lang="en-US" sz="2000" dirty="0" err="1">
                <a:solidFill>
                  <a:srgbClr val="0000FF"/>
                </a:solidFill>
                <a:latin typeface="+mj-lt"/>
                <a:cs typeface="Arial" charset="0"/>
              </a:rPr>
              <a:t>Kineret</a:t>
            </a:r>
            <a:r>
              <a:rPr lang="en-US" sz="2000" dirty="0">
                <a:solidFill>
                  <a:srgbClr val="0000FF"/>
                </a:solidFill>
                <a:latin typeface="+mj-lt"/>
                <a:cs typeface="Arial" charset="0"/>
              </a:rPr>
              <a:t>® (blocks the action of IL-1)</a:t>
            </a:r>
          </a:p>
        </p:txBody>
      </p:sp>
      <p:sp>
        <p:nvSpPr>
          <p:cNvPr id="48135" name="Text Box 7"/>
          <p:cNvSpPr txBox="1">
            <a:spLocks noChangeArrowheads="1"/>
          </p:cNvSpPr>
          <p:nvPr/>
        </p:nvSpPr>
        <p:spPr bwMode="auto">
          <a:xfrm>
            <a:off x="288925" y="5065713"/>
            <a:ext cx="2109488" cy="400110"/>
          </a:xfrm>
          <a:prstGeom prst="rect">
            <a:avLst/>
          </a:prstGeom>
          <a:noFill/>
          <a:ln w="9525">
            <a:noFill/>
            <a:miter lim="800000"/>
            <a:headEnd/>
            <a:tailEnd/>
          </a:ln>
          <a:effectLst/>
        </p:spPr>
        <p:txBody>
          <a:bodyPr wrap="none">
            <a:spAutoFit/>
          </a:bodyPr>
          <a:lstStyle/>
          <a:p>
            <a:r>
              <a:rPr lang="en-US" sz="2000">
                <a:solidFill>
                  <a:srgbClr val="0000FF"/>
                </a:solidFill>
                <a:latin typeface="+mj-lt"/>
              </a:rPr>
              <a:t>2. Pain medication</a:t>
            </a:r>
          </a:p>
        </p:txBody>
      </p:sp>
    </p:spTree>
    <p:extLst>
      <p:ext uri="{BB962C8B-B14F-4D97-AF65-F5344CB8AC3E}">
        <p14:creationId xmlns:p14="http://schemas.microsoft.com/office/powerpoint/2010/main" val="1091603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400" y="685800"/>
            <a:ext cx="3829190" cy="1015663"/>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a:p>
            <a:pPr algn="ctr"/>
            <a:endParaRPr lang="en-US" sz="2000" dirty="0">
              <a:solidFill>
                <a:schemeClr val="tx2"/>
              </a:solidFill>
            </a:endParaRPr>
          </a:p>
        </p:txBody>
      </p:sp>
      <p:sp>
        <p:nvSpPr>
          <p:cNvPr id="6" name="TextBox 5"/>
          <p:cNvSpPr txBox="1"/>
          <p:nvPr/>
        </p:nvSpPr>
        <p:spPr>
          <a:xfrm>
            <a:off x="533400" y="2438400"/>
            <a:ext cx="3834639" cy="1200329"/>
          </a:xfrm>
          <a:prstGeom prst="rect">
            <a:avLst/>
          </a:prstGeom>
          <a:noFill/>
        </p:spPr>
        <p:txBody>
          <a:bodyPr wrap="none" rtlCol="0">
            <a:spAutoFit/>
          </a:bodyPr>
          <a:lstStyle/>
          <a:p>
            <a:r>
              <a:rPr lang="en-US" u="sng" dirty="0"/>
              <a:t>Today’s topics</a:t>
            </a:r>
          </a:p>
          <a:p>
            <a:r>
              <a:rPr lang="en-US" dirty="0"/>
              <a:t> </a:t>
            </a:r>
          </a:p>
          <a:p>
            <a:pPr>
              <a:buFont typeface="Arial" pitchFamily="34" charset="0"/>
              <a:buChar char="•"/>
            </a:pPr>
            <a:r>
              <a:rPr lang="en-US" dirty="0"/>
              <a:t>Special features of the skeletal system</a:t>
            </a:r>
          </a:p>
          <a:p>
            <a:pPr lvl="1"/>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0" y="1676400"/>
            <a:ext cx="2186666" cy="400110"/>
          </a:xfrm>
          <a:prstGeom prst="rect">
            <a:avLst/>
          </a:prstGeom>
          <a:noFill/>
        </p:spPr>
        <p:txBody>
          <a:bodyPr wrap="none" rtlCol="0">
            <a:spAutoFit/>
          </a:bodyPr>
          <a:lstStyle/>
          <a:p>
            <a:r>
              <a:rPr lang="en-US" sz="2000" dirty="0" err="1"/>
              <a:t>Intervertebral</a:t>
            </a:r>
            <a:r>
              <a:rPr lang="en-US" sz="2000" dirty="0"/>
              <a:t> discs</a:t>
            </a:r>
          </a:p>
        </p:txBody>
      </p:sp>
      <p:pic>
        <p:nvPicPr>
          <p:cNvPr id="5" name="Picture 4" descr="f8-22b_a_representative_c.jpg"/>
          <p:cNvPicPr>
            <a:picLocks noChangeAspect="1"/>
          </p:cNvPicPr>
          <p:nvPr/>
        </p:nvPicPr>
        <p:blipFill>
          <a:blip r:embed="rId2" cstate="print"/>
          <a:stretch>
            <a:fillRect/>
          </a:stretch>
        </p:blipFill>
        <p:spPr>
          <a:xfrm>
            <a:off x="0" y="4191000"/>
            <a:ext cx="2660842" cy="1752600"/>
          </a:xfrm>
          <a:prstGeom prst="rect">
            <a:avLst/>
          </a:prstGeom>
        </p:spPr>
      </p:pic>
      <p:pic>
        <p:nvPicPr>
          <p:cNvPr id="8" name="Picture 7" descr="f8-23b_articulated_vert_c.jpg"/>
          <p:cNvPicPr>
            <a:picLocks noChangeAspect="1"/>
          </p:cNvPicPr>
          <p:nvPr/>
        </p:nvPicPr>
        <p:blipFill>
          <a:blip r:embed="rId3" cstate="print"/>
          <a:stretch>
            <a:fillRect/>
          </a:stretch>
        </p:blipFill>
        <p:spPr>
          <a:xfrm>
            <a:off x="152400" y="381000"/>
            <a:ext cx="4038599" cy="2804160"/>
          </a:xfrm>
          <a:prstGeom prst="rect">
            <a:avLst/>
          </a:prstGeom>
        </p:spPr>
      </p:pic>
      <p:sp>
        <p:nvSpPr>
          <p:cNvPr id="9" name="TextBox 8"/>
          <p:cNvSpPr txBox="1"/>
          <p:nvPr/>
        </p:nvSpPr>
        <p:spPr>
          <a:xfrm>
            <a:off x="2514600" y="2852677"/>
            <a:ext cx="6629400" cy="2585323"/>
          </a:xfrm>
          <a:prstGeom prst="rect">
            <a:avLst/>
          </a:prstGeom>
          <a:noFill/>
        </p:spPr>
        <p:txBody>
          <a:bodyPr wrap="square" rtlCol="0">
            <a:spAutoFit/>
          </a:bodyPr>
          <a:lstStyle/>
          <a:p>
            <a:pPr>
              <a:buFont typeface="Arial" pitchFamily="34" charset="0"/>
              <a:buChar char="•"/>
            </a:pPr>
            <a:r>
              <a:rPr lang="en-US" dirty="0"/>
              <a:t>Nerves from spinal cord exit through INTERVERTEBRAL FORAMEN</a:t>
            </a:r>
          </a:p>
          <a:p>
            <a:pPr lvl="1">
              <a:buFont typeface="Wingdings" pitchFamily="2" charset="2"/>
              <a:buChar char="ü"/>
            </a:pPr>
            <a:r>
              <a:rPr lang="en-US" dirty="0"/>
              <a:t>Combined openings of superior and inferior notches</a:t>
            </a:r>
          </a:p>
          <a:p>
            <a:pPr lvl="1"/>
            <a:r>
              <a:rPr lang="en-US" dirty="0"/>
              <a:t> </a:t>
            </a:r>
          </a:p>
          <a:p>
            <a:pPr>
              <a:buFont typeface="Arial" pitchFamily="34" charset="0"/>
              <a:buChar char="•"/>
            </a:pPr>
            <a:r>
              <a:rPr lang="en-US" dirty="0"/>
              <a:t>Each vertebra is separated by a cushioned disc called an INTERVERTEBRAL DISC</a:t>
            </a:r>
          </a:p>
          <a:p>
            <a:pPr lvl="1">
              <a:buFont typeface="Wingdings" pitchFamily="2" charset="2"/>
              <a:buChar char="ü"/>
            </a:pPr>
            <a:r>
              <a:rPr lang="en-US" dirty="0"/>
              <a:t>Inner portion = gelatinous mass called NUCLEUS PULPOSUS</a:t>
            </a:r>
          </a:p>
          <a:p>
            <a:pPr lvl="1">
              <a:buFont typeface="Wingdings" pitchFamily="2" charset="2"/>
              <a:buChar char="ü"/>
            </a:pPr>
            <a:r>
              <a:rPr lang="en-US" dirty="0"/>
              <a:t>Outer ring of fibrous connective tissue = ANNULUS FIBROSUS</a:t>
            </a:r>
          </a:p>
          <a:p>
            <a:pPr lvl="1">
              <a:buFont typeface="Wingdings" pitchFamily="2" charset="2"/>
              <a:buChar char="ü"/>
            </a:pPr>
            <a:r>
              <a:rPr lang="en-US" dirty="0"/>
              <a:t>Cushions the vertebral column from weight of body and shock from walking, running</a:t>
            </a:r>
          </a:p>
        </p:txBody>
      </p:sp>
      <p:sp>
        <p:nvSpPr>
          <p:cNvPr id="10" name="5-Point Star 9"/>
          <p:cNvSpPr/>
          <p:nvPr/>
        </p:nvSpPr>
        <p:spPr>
          <a:xfrm>
            <a:off x="4267200" y="1143000"/>
            <a:ext cx="2286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8-22c_a_representative_c.jpg"/>
          <p:cNvPicPr>
            <a:picLocks noChangeAspect="1"/>
          </p:cNvPicPr>
          <p:nvPr/>
        </p:nvPicPr>
        <p:blipFill>
          <a:blip r:embed="rId2" cstate="print"/>
          <a:stretch>
            <a:fillRect/>
          </a:stretch>
        </p:blipFill>
        <p:spPr>
          <a:xfrm>
            <a:off x="228600" y="990600"/>
            <a:ext cx="4343400" cy="2817781"/>
          </a:xfrm>
          <a:prstGeom prst="rect">
            <a:avLst/>
          </a:prstGeom>
        </p:spPr>
      </p:pic>
      <p:pic>
        <p:nvPicPr>
          <p:cNvPr id="3" name="Picture 2"/>
          <p:cNvPicPr>
            <a:picLocks noChangeAspect="1" noChangeArrowheads="1"/>
          </p:cNvPicPr>
          <p:nvPr/>
        </p:nvPicPr>
        <p:blipFill>
          <a:blip r:embed="rId3" cstate="print"/>
          <a:srcRect/>
          <a:stretch>
            <a:fillRect/>
          </a:stretch>
        </p:blipFill>
        <p:spPr bwMode="auto">
          <a:xfrm>
            <a:off x="457200" y="3810000"/>
            <a:ext cx="2136091" cy="2457450"/>
          </a:xfrm>
          <a:prstGeom prst="rect">
            <a:avLst/>
          </a:prstGeom>
          <a:noFill/>
          <a:ln w="9525">
            <a:noFill/>
            <a:miter lim="800000"/>
            <a:headEnd/>
            <a:tailEnd/>
          </a:ln>
          <a:effectLst/>
        </p:spPr>
      </p:pic>
      <p:sp>
        <p:nvSpPr>
          <p:cNvPr id="4" name="TextBox 3"/>
          <p:cNvSpPr txBox="1"/>
          <p:nvPr/>
        </p:nvSpPr>
        <p:spPr>
          <a:xfrm>
            <a:off x="3276600" y="381000"/>
            <a:ext cx="1987275" cy="369332"/>
          </a:xfrm>
          <a:prstGeom prst="rect">
            <a:avLst/>
          </a:prstGeom>
          <a:noFill/>
        </p:spPr>
        <p:txBody>
          <a:bodyPr wrap="none" rtlCol="0">
            <a:spAutoFit/>
          </a:bodyPr>
          <a:lstStyle/>
          <a:p>
            <a:r>
              <a:rPr lang="en-US" dirty="0" err="1"/>
              <a:t>Intervertebral</a:t>
            </a:r>
            <a:r>
              <a:rPr lang="en-US" dirty="0"/>
              <a:t> discs</a:t>
            </a:r>
          </a:p>
        </p:txBody>
      </p:sp>
      <p:sp>
        <p:nvSpPr>
          <p:cNvPr id="5" name="TextBox 4"/>
          <p:cNvSpPr txBox="1"/>
          <p:nvPr/>
        </p:nvSpPr>
        <p:spPr>
          <a:xfrm>
            <a:off x="4572000" y="1524000"/>
            <a:ext cx="4495800" cy="2862323"/>
          </a:xfrm>
          <a:prstGeom prst="rect">
            <a:avLst/>
          </a:prstGeom>
          <a:noFill/>
        </p:spPr>
        <p:txBody>
          <a:bodyPr wrap="square" rtlCol="0">
            <a:spAutoFit/>
          </a:bodyPr>
          <a:lstStyle/>
          <a:p>
            <a:pPr>
              <a:buFont typeface="Arial" pitchFamily="34" charset="0"/>
              <a:buChar char="•"/>
            </a:pPr>
            <a:r>
              <a:rPr lang="en-US" dirty="0"/>
              <a:t>Excessive shock or stress can cause </a:t>
            </a:r>
            <a:r>
              <a:rPr lang="en-US" dirty="0" err="1"/>
              <a:t>anulus</a:t>
            </a:r>
            <a:r>
              <a:rPr lang="en-US" dirty="0"/>
              <a:t> </a:t>
            </a:r>
            <a:r>
              <a:rPr lang="en-US" dirty="0" err="1"/>
              <a:t>fibrosus</a:t>
            </a:r>
            <a:r>
              <a:rPr lang="en-US" dirty="0"/>
              <a:t> to break, allowing nucleus </a:t>
            </a:r>
            <a:r>
              <a:rPr lang="en-US" dirty="0" err="1"/>
              <a:t>pulposus</a:t>
            </a:r>
            <a:r>
              <a:rPr lang="en-US" dirty="0"/>
              <a:t> to leak out</a:t>
            </a:r>
          </a:p>
          <a:p>
            <a:pPr lvl="1">
              <a:buFont typeface="Wingdings" pitchFamily="2" charset="2"/>
              <a:buChar char="ü"/>
            </a:pPr>
            <a:r>
              <a:rPr lang="en-US" dirty="0"/>
              <a:t>Herniated or ruptured disc</a:t>
            </a:r>
          </a:p>
          <a:p>
            <a:pPr lvl="1">
              <a:buFont typeface="Wingdings" pitchFamily="2" charset="2"/>
              <a:buChar char="ü"/>
            </a:pPr>
            <a:r>
              <a:rPr lang="en-US" dirty="0"/>
              <a:t>Loss of space between vertebrae leads to narrowing of </a:t>
            </a:r>
            <a:r>
              <a:rPr lang="en-US" dirty="0" err="1"/>
              <a:t>intervertebral</a:t>
            </a:r>
            <a:r>
              <a:rPr lang="en-US" dirty="0"/>
              <a:t> foramen → spinal nerves are pinched!</a:t>
            </a:r>
          </a:p>
          <a:p>
            <a:pPr lvl="1">
              <a:buFont typeface="Wingdings" pitchFamily="2" charset="2"/>
              <a:buChar char="ü"/>
            </a:pPr>
            <a:r>
              <a:rPr lang="en-US" dirty="0"/>
              <a:t>If vertebrae rub together, new bone is laid down further narrowing the foramen → </a:t>
            </a:r>
            <a:r>
              <a:rPr lang="en-US" b="1" dirty="0"/>
              <a:t>SPINAL STENOSIS</a:t>
            </a:r>
          </a:p>
        </p:txBody>
      </p:sp>
      <p:cxnSp>
        <p:nvCxnSpPr>
          <p:cNvPr id="7" name="Straight Arrow Connector 6"/>
          <p:cNvCxnSpPr/>
          <p:nvPr/>
        </p:nvCxnSpPr>
        <p:spPr>
          <a:xfrm rot="10800000">
            <a:off x="1828800" y="4800600"/>
            <a:ext cx="1524000" cy="45720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819400" y="5257800"/>
            <a:ext cx="2209800" cy="923330"/>
          </a:xfrm>
          <a:prstGeom prst="rect">
            <a:avLst/>
          </a:prstGeom>
          <a:noFill/>
        </p:spPr>
        <p:txBody>
          <a:bodyPr wrap="square" rtlCol="0">
            <a:spAutoFit/>
          </a:bodyPr>
          <a:lstStyle/>
          <a:p>
            <a:r>
              <a:rPr lang="en-US" dirty="0"/>
              <a:t>Narrowing of </a:t>
            </a:r>
            <a:r>
              <a:rPr lang="en-US" dirty="0" err="1"/>
              <a:t>intervertebral</a:t>
            </a:r>
            <a:r>
              <a:rPr lang="en-US" dirty="0"/>
              <a:t> foramen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0" y="87868"/>
            <a:ext cx="1529073" cy="369332"/>
          </a:xfrm>
          <a:prstGeom prst="rect">
            <a:avLst/>
          </a:prstGeom>
          <a:noFill/>
        </p:spPr>
        <p:txBody>
          <a:bodyPr wrap="none" rtlCol="0">
            <a:spAutoFit/>
          </a:bodyPr>
          <a:lstStyle/>
          <a:p>
            <a:r>
              <a:rPr lang="en-US" dirty="0"/>
              <a:t>Bone Features</a:t>
            </a:r>
          </a:p>
        </p:txBody>
      </p:sp>
      <p:pic>
        <p:nvPicPr>
          <p:cNvPr id="3" name="Picture 2" descr="f7-02a_anatomy_of_a_lon_c.jpg"/>
          <p:cNvPicPr>
            <a:picLocks noChangeAspect="1"/>
          </p:cNvPicPr>
          <p:nvPr/>
        </p:nvPicPr>
        <p:blipFill>
          <a:blip r:embed="rId2" cstate="print"/>
          <a:srcRect l="24064" r="24064" b="5000"/>
          <a:stretch>
            <a:fillRect/>
          </a:stretch>
        </p:blipFill>
        <p:spPr>
          <a:xfrm>
            <a:off x="0" y="45470"/>
            <a:ext cx="2514600" cy="6716808"/>
          </a:xfrm>
          <a:prstGeom prst="rect">
            <a:avLst/>
          </a:prstGeom>
        </p:spPr>
      </p:pic>
      <p:sp>
        <p:nvSpPr>
          <p:cNvPr id="4" name="TextBox 3"/>
          <p:cNvSpPr txBox="1"/>
          <p:nvPr/>
        </p:nvSpPr>
        <p:spPr>
          <a:xfrm>
            <a:off x="2514600" y="1315283"/>
            <a:ext cx="6553201" cy="4247317"/>
          </a:xfrm>
          <a:prstGeom prst="rect">
            <a:avLst/>
          </a:prstGeom>
          <a:noFill/>
        </p:spPr>
        <p:txBody>
          <a:bodyPr wrap="square" rtlCol="0">
            <a:spAutoFit/>
          </a:bodyPr>
          <a:lstStyle/>
          <a:p>
            <a:pPr marL="342900" indent="-342900">
              <a:buFont typeface="+mj-lt"/>
              <a:buAutoNum type="arabicPeriod"/>
            </a:pPr>
            <a:r>
              <a:rPr lang="en-US" dirty="0" err="1"/>
              <a:t>Periosteum</a:t>
            </a:r>
            <a:r>
              <a:rPr lang="en-US" dirty="0"/>
              <a:t> – outer covering of bone consisting of fibrous CT and a layer of bone-forming cells</a:t>
            </a:r>
          </a:p>
          <a:p>
            <a:pPr marL="342900" indent="-342900">
              <a:buFont typeface="+mj-lt"/>
              <a:buAutoNum type="arabicPeriod"/>
            </a:pPr>
            <a:endParaRPr lang="en-US" dirty="0"/>
          </a:p>
          <a:p>
            <a:pPr marL="342900" indent="-342900">
              <a:buFont typeface="+mj-lt"/>
              <a:buAutoNum type="arabicPeriod"/>
            </a:pPr>
            <a:r>
              <a:rPr lang="en-US" dirty="0"/>
              <a:t>Compact bone – Dense layer of osseous tissue that makes up the outer portion of a bone. Creates a “hollow” center</a:t>
            </a:r>
          </a:p>
          <a:p>
            <a:pPr marL="342900" indent="-342900">
              <a:buFont typeface="+mj-lt"/>
              <a:buAutoNum type="arabicPeriod"/>
            </a:pPr>
            <a:endParaRPr lang="en-US" dirty="0"/>
          </a:p>
          <a:p>
            <a:pPr marL="342900" indent="-342900">
              <a:buFont typeface="+mj-lt"/>
              <a:buAutoNum type="arabicPeriod"/>
            </a:pPr>
            <a:r>
              <a:rPr lang="en-US" dirty="0"/>
              <a:t>Marrow cavity – inner compartment of a bone that contains bone marrow </a:t>
            </a:r>
          </a:p>
          <a:p>
            <a:pPr marL="342900" indent="-342900">
              <a:buFont typeface="+mj-lt"/>
              <a:buAutoNum type="arabicPeriod"/>
            </a:pPr>
            <a:endParaRPr lang="en-US" dirty="0"/>
          </a:p>
          <a:p>
            <a:pPr marL="342900" indent="-342900">
              <a:buFont typeface="+mj-lt"/>
              <a:buAutoNum type="arabicPeriod"/>
            </a:pPr>
            <a:r>
              <a:rPr lang="en-US" dirty="0"/>
              <a:t>Bone marrow – soft tissue composed of adipose tissue (YELLOW MARROW) and/or  RED MARROW (HEMATOPOIETIC TISSUE that is responsible for blood cell formation)</a:t>
            </a:r>
          </a:p>
          <a:p>
            <a:pPr marL="342900" indent="-342900">
              <a:buFont typeface="+mj-lt"/>
              <a:buAutoNum type="arabicPeriod"/>
            </a:pPr>
            <a:endParaRPr lang="en-US" dirty="0"/>
          </a:p>
          <a:p>
            <a:pPr marL="342900" indent="-342900">
              <a:buFont typeface="+mj-lt"/>
              <a:buAutoNum type="arabicPeriod"/>
            </a:pPr>
            <a:r>
              <a:rPr lang="en-US" dirty="0" err="1"/>
              <a:t>Endosteum</a:t>
            </a:r>
            <a:r>
              <a:rPr lang="en-US" dirty="0"/>
              <a:t> – thin layer of reticular CT that lines the marrow cavity. Also contains OSTEOGENIC cells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8-19_curvatures_of_the_cb.jpg"/>
          <p:cNvPicPr>
            <a:picLocks noChangeAspect="1"/>
          </p:cNvPicPr>
          <p:nvPr/>
        </p:nvPicPr>
        <p:blipFill>
          <a:blip r:embed="rId2" cstate="print"/>
          <a:srcRect t="10000" r="41878" b="10000"/>
          <a:stretch>
            <a:fillRect/>
          </a:stretch>
        </p:blipFill>
        <p:spPr>
          <a:xfrm>
            <a:off x="0" y="3246120"/>
            <a:ext cx="1395977" cy="2926080"/>
          </a:xfrm>
          <a:prstGeom prst="rect">
            <a:avLst/>
          </a:prstGeom>
        </p:spPr>
      </p:pic>
      <p:sp>
        <p:nvSpPr>
          <p:cNvPr id="4" name="TextBox 3"/>
          <p:cNvSpPr txBox="1"/>
          <p:nvPr/>
        </p:nvSpPr>
        <p:spPr>
          <a:xfrm>
            <a:off x="1335111" y="3566160"/>
            <a:ext cx="1503938" cy="307777"/>
          </a:xfrm>
          <a:prstGeom prst="rect">
            <a:avLst/>
          </a:prstGeom>
          <a:noFill/>
        </p:spPr>
        <p:txBody>
          <a:bodyPr wrap="none" rtlCol="0">
            <a:spAutoFit/>
          </a:bodyPr>
          <a:lstStyle/>
          <a:p>
            <a:r>
              <a:rPr lang="en-US" sz="1400" dirty="0"/>
              <a:t>Cervical curvature</a:t>
            </a:r>
          </a:p>
        </p:txBody>
      </p:sp>
      <p:sp>
        <p:nvSpPr>
          <p:cNvPr id="5" name="TextBox 4"/>
          <p:cNvSpPr txBox="1"/>
          <p:nvPr/>
        </p:nvSpPr>
        <p:spPr>
          <a:xfrm>
            <a:off x="1334037" y="4248983"/>
            <a:ext cx="1543371" cy="307777"/>
          </a:xfrm>
          <a:prstGeom prst="rect">
            <a:avLst/>
          </a:prstGeom>
          <a:noFill/>
        </p:spPr>
        <p:txBody>
          <a:bodyPr wrap="none" rtlCol="0">
            <a:spAutoFit/>
          </a:bodyPr>
          <a:lstStyle/>
          <a:p>
            <a:r>
              <a:rPr lang="en-US" sz="1400" dirty="0"/>
              <a:t>Thoracic curvature</a:t>
            </a:r>
          </a:p>
        </p:txBody>
      </p:sp>
      <p:sp>
        <p:nvSpPr>
          <p:cNvPr id="6" name="TextBox 5"/>
          <p:cNvSpPr txBox="1"/>
          <p:nvPr/>
        </p:nvSpPr>
        <p:spPr>
          <a:xfrm>
            <a:off x="1334891" y="5090160"/>
            <a:ext cx="1484509" cy="307777"/>
          </a:xfrm>
          <a:prstGeom prst="rect">
            <a:avLst/>
          </a:prstGeom>
          <a:noFill/>
        </p:spPr>
        <p:txBody>
          <a:bodyPr wrap="none" rtlCol="0">
            <a:spAutoFit/>
          </a:bodyPr>
          <a:lstStyle/>
          <a:p>
            <a:r>
              <a:rPr lang="en-US" sz="1400" dirty="0"/>
              <a:t>Lumbar curvature</a:t>
            </a:r>
          </a:p>
        </p:txBody>
      </p:sp>
      <p:sp>
        <p:nvSpPr>
          <p:cNvPr id="7" name="TextBox 6"/>
          <p:cNvSpPr txBox="1"/>
          <p:nvPr/>
        </p:nvSpPr>
        <p:spPr>
          <a:xfrm>
            <a:off x="1295400" y="5772983"/>
            <a:ext cx="1347869" cy="307777"/>
          </a:xfrm>
          <a:prstGeom prst="rect">
            <a:avLst/>
          </a:prstGeom>
          <a:noFill/>
        </p:spPr>
        <p:txBody>
          <a:bodyPr wrap="none" rtlCol="0">
            <a:spAutoFit/>
          </a:bodyPr>
          <a:lstStyle/>
          <a:p>
            <a:r>
              <a:rPr lang="en-US" sz="1400" dirty="0"/>
              <a:t>Pelvic curvature</a:t>
            </a:r>
          </a:p>
        </p:txBody>
      </p:sp>
      <p:pic>
        <p:nvPicPr>
          <p:cNvPr id="8" name="Picture 7" descr="f8-20_spinal_curvature__c.jpg"/>
          <p:cNvPicPr>
            <a:picLocks noChangeAspect="1"/>
          </p:cNvPicPr>
          <p:nvPr/>
        </p:nvPicPr>
        <p:blipFill>
          <a:blip r:embed="rId3" cstate="print"/>
          <a:stretch>
            <a:fillRect/>
          </a:stretch>
        </p:blipFill>
        <p:spPr>
          <a:xfrm>
            <a:off x="381000" y="762000"/>
            <a:ext cx="1924050" cy="2286000"/>
          </a:xfrm>
          <a:prstGeom prst="rect">
            <a:avLst/>
          </a:prstGeom>
        </p:spPr>
      </p:pic>
      <p:sp>
        <p:nvSpPr>
          <p:cNvPr id="9" name="TextBox 8"/>
          <p:cNvSpPr txBox="1"/>
          <p:nvPr/>
        </p:nvSpPr>
        <p:spPr>
          <a:xfrm>
            <a:off x="2895600" y="642878"/>
            <a:ext cx="5867400" cy="2308324"/>
          </a:xfrm>
          <a:prstGeom prst="rect">
            <a:avLst/>
          </a:prstGeom>
          <a:noFill/>
        </p:spPr>
        <p:txBody>
          <a:bodyPr wrap="square" rtlCol="0">
            <a:spAutoFit/>
          </a:bodyPr>
          <a:lstStyle/>
          <a:p>
            <a:pPr>
              <a:buFont typeface="Arial" pitchFamily="34" charset="0"/>
              <a:buChar char="•"/>
            </a:pPr>
            <a:r>
              <a:rPr lang="en-US" dirty="0"/>
              <a:t>In infants, the spinal column forms a single C-shaped curve</a:t>
            </a:r>
          </a:p>
          <a:p>
            <a:pPr>
              <a:buFont typeface="Arial" pitchFamily="34" charset="0"/>
              <a:buChar char="•"/>
            </a:pPr>
            <a:endParaRPr lang="en-US" dirty="0"/>
          </a:p>
          <a:p>
            <a:pPr>
              <a:buFont typeface="Arial" pitchFamily="34" charset="0"/>
              <a:buChar char="•"/>
            </a:pPr>
            <a:r>
              <a:rPr lang="en-US" dirty="0"/>
              <a:t>Curvatures develop later in life:</a:t>
            </a:r>
          </a:p>
          <a:p>
            <a:pPr lvl="1">
              <a:buFont typeface="Wingdings" pitchFamily="2" charset="2"/>
              <a:buChar char="ü"/>
            </a:pPr>
            <a:r>
              <a:rPr lang="en-US" dirty="0"/>
              <a:t>Learns to raise its head → cervical curvature</a:t>
            </a:r>
          </a:p>
          <a:p>
            <a:pPr lvl="1">
              <a:buFont typeface="Wingdings" pitchFamily="2" charset="2"/>
              <a:buChar char="ü"/>
            </a:pPr>
            <a:r>
              <a:rPr lang="en-US" dirty="0"/>
              <a:t>Sit up → Thoracic and lumbar curvatures</a:t>
            </a:r>
          </a:p>
          <a:p>
            <a:pPr lvl="1">
              <a:buFont typeface="Wingdings" pitchFamily="2" charset="2"/>
              <a:buChar char="ü"/>
            </a:pPr>
            <a:r>
              <a:rPr lang="en-US" dirty="0"/>
              <a:t>Walk → Pelvic curvature</a:t>
            </a:r>
          </a:p>
          <a:p>
            <a:pPr lvl="1">
              <a:buFont typeface="Wingdings" pitchFamily="2" charset="2"/>
              <a:buChar char="ü"/>
            </a:pPr>
            <a:endParaRPr lang="en-US" dirty="0"/>
          </a:p>
          <a:p>
            <a:pPr>
              <a:buFont typeface="Arial" pitchFamily="34" charset="0"/>
              <a:buChar char="•"/>
            </a:pPr>
            <a:r>
              <a:rPr lang="en-US" dirty="0"/>
              <a:t>Curvatures allow for the proper distribution of weight</a:t>
            </a:r>
          </a:p>
        </p:txBody>
      </p:sp>
      <p:sp>
        <p:nvSpPr>
          <p:cNvPr id="11" name="TextBox 10"/>
          <p:cNvSpPr txBox="1"/>
          <p:nvPr/>
        </p:nvSpPr>
        <p:spPr>
          <a:xfrm>
            <a:off x="2971800" y="76200"/>
            <a:ext cx="3078984" cy="369332"/>
          </a:xfrm>
          <a:prstGeom prst="rect">
            <a:avLst/>
          </a:prstGeom>
          <a:noFill/>
        </p:spPr>
        <p:txBody>
          <a:bodyPr wrap="none" rtlCol="0">
            <a:spAutoFit/>
          </a:bodyPr>
          <a:lstStyle/>
          <a:p>
            <a:r>
              <a:rPr lang="en-US" u="sng" dirty="0"/>
              <a:t>Spinal Curvature and Disorders</a:t>
            </a:r>
          </a:p>
        </p:txBody>
      </p:sp>
      <p:pic>
        <p:nvPicPr>
          <p:cNvPr id="10" name="Picture 9" descr="f8-21_abnormal_spinal_c_c.jpg"/>
          <p:cNvPicPr>
            <a:picLocks noChangeAspect="1"/>
          </p:cNvPicPr>
          <p:nvPr/>
        </p:nvPicPr>
        <p:blipFill>
          <a:blip r:embed="rId4" cstate="print"/>
          <a:stretch>
            <a:fillRect/>
          </a:stretch>
        </p:blipFill>
        <p:spPr>
          <a:xfrm>
            <a:off x="4154291" y="3148548"/>
            <a:ext cx="4267200" cy="369849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400" y="685800"/>
            <a:ext cx="3829190" cy="707886"/>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p:txBody>
      </p:sp>
      <p:sp>
        <p:nvSpPr>
          <p:cNvPr id="6" name="TextBox 5"/>
          <p:cNvSpPr txBox="1"/>
          <p:nvPr/>
        </p:nvSpPr>
        <p:spPr>
          <a:xfrm>
            <a:off x="533400" y="2438400"/>
            <a:ext cx="1482585" cy="1200329"/>
          </a:xfrm>
          <a:prstGeom prst="rect">
            <a:avLst/>
          </a:prstGeom>
          <a:noFill/>
        </p:spPr>
        <p:txBody>
          <a:bodyPr wrap="none" rtlCol="0">
            <a:spAutoFit/>
          </a:bodyPr>
          <a:lstStyle/>
          <a:p>
            <a:r>
              <a:rPr lang="en-US" u="sng" dirty="0"/>
              <a:t>Today’s topics</a:t>
            </a:r>
          </a:p>
          <a:p>
            <a:r>
              <a:rPr lang="en-US" dirty="0"/>
              <a:t> </a:t>
            </a:r>
          </a:p>
          <a:p>
            <a:pPr>
              <a:buFont typeface="Arial" pitchFamily="34" charset="0"/>
              <a:buChar char="•"/>
            </a:pPr>
            <a:r>
              <a:rPr lang="en-US" dirty="0"/>
              <a:t>Joints</a:t>
            </a:r>
          </a:p>
          <a:p>
            <a:pPr lvl="1"/>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8915400" cy="3293209"/>
          </a:xfrm>
          <a:prstGeom prst="rect">
            <a:avLst/>
          </a:prstGeom>
          <a:noFill/>
        </p:spPr>
        <p:txBody>
          <a:bodyPr wrap="square" rtlCol="0">
            <a:spAutoFit/>
          </a:bodyPr>
          <a:lstStyle/>
          <a:p>
            <a:pPr algn="ctr"/>
            <a:r>
              <a:rPr lang="en-US" sz="2400" dirty="0">
                <a:latin typeface="+mj-lt"/>
              </a:rPr>
              <a:t>Joint</a:t>
            </a:r>
          </a:p>
          <a:p>
            <a:endParaRPr lang="en-US" sz="2000" dirty="0">
              <a:latin typeface="+mj-lt"/>
            </a:endParaRPr>
          </a:p>
          <a:p>
            <a:r>
              <a:rPr lang="en-US" sz="2000" dirty="0">
                <a:latin typeface="+mj-lt"/>
              </a:rPr>
              <a:t>Location at which two or more bones meet and come into contact with one another (ARTICULATION)</a:t>
            </a:r>
          </a:p>
          <a:p>
            <a:pPr lvl="1">
              <a:buFont typeface="Arial" pitchFamily="34" charset="0"/>
              <a:buChar char="•"/>
            </a:pPr>
            <a:r>
              <a:rPr lang="en-US" dirty="0">
                <a:latin typeface="+mj-lt"/>
              </a:rPr>
              <a:t>The study of joints is known as ARTHROLOGY</a:t>
            </a:r>
          </a:p>
          <a:p>
            <a:pPr lvl="1">
              <a:buFont typeface="Arial" pitchFamily="34" charset="0"/>
              <a:buChar char="•"/>
            </a:pPr>
            <a:r>
              <a:rPr lang="en-US" dirty="0">
                <a:latin typeface="+mj-lt"/>
              </a:rPr>
              <a:t>Joints can be classified on basis on how moveable they are:</a:t>
            </a:r>
          </a:p>
          <a:p>
            <a:pPr marL="1200150" lvl="2" indent="-285750">
              <a:spcBef>
                <a:spcPct val="20000"/>
              </a:spcBef>
              <a:buFont typeface="Arial" pitchFamily="34" charset="0"/>
              <a:buChar char="–"/>
              <a:defRPr/>
            </a:pPr>
            <a:r>
              <a:rPr lang="en-US" dirty="0" err="1"/>
              <a:t>Synarthroidal</a:t>
            </a:r>
            <a:r>
              <a:rPr lang="en-US" dirty="0"/>
              <a:t> – no movement</a:t>
            </a:r>
          </a:p>
          <a:p>
            <a:pPr marL="1200150" lvl="2" indent="-285750">
              <a:spcBef>
                <a:spcPct val="20000"/>
              </a:spcBef>
              <a:buFont typeface="Arial" pitchFamily="34" charset="0"/>
              <a:buChar char="–"/>
              <a:defRPr/>
            </a:pPr>
            <a:r>
              <a:rPr lang="en-US" dirty="0" err="1"/>
              <a:t>Amphiarthroidal</a:t>
            </a:r>
            <a:r>
              <a:rPr lang="en-US" dirty="0"/>
              <a:t> – Partially moveable</a:t>
            </a:r>
          </a:p>
          <a:p>
            <a:pPr marL="1200150" lvl="2" indent="-285750">
              <a:spcBef>
                <a:spcPct val="20000"/>
              </a:spcBef>
              <a:buFont typeface="Arial" pitchFamily="34" charset="0"/>
              <a:buChar char="–"/>
              <a:defRPr/>
            </a:pPr>
            <a:r>
              <a:rPr lang="en-US" dirty="0" err="1"/>
              <a:t>Diarthroidal</a:t>
            </a:r>
            <a:r>
              <a:rPr lang="en-US" dirty="0"/>
              <a:t> – Freely moveable</a:t>
            </a:r>
          </a:p>
          <a:p>
            <a:pPr lvl="2">
              <a:buFont typeface="Arial" pitchFamily="34" charset="0"/>
              <a:buChar char="•"/>
            </a:pPr>
            <a:endParaRPr lang="en-US" sz="1600" dirty="0">
              <a:latin typeface="+mj-lt"/>
            </a:endParaRPr>
          </a:p>
        </p:txBody>
      </p:sp>
      <p:sp>
        <p:nvSpPr>
          <p:cNvPr id="3" name="TextBox 2"/>
          <p:cNvSpPr txBox="1"/>
          <p:nvPr/>
        </p:nvSpPr>
        <p:spPr>
          <a:xfrm>
            <a:off x="0" y="3276600"/>
            <a:ext cx="5943600" cy="1200329"/>
          </a:xfrm>
          <a:prstGeom prst="rect">
            <a:avLst/>
          </a:prstGeom>
          <a:noFill/>
        </p:spPr>
        <p:txBody>
          <a:bodyPr wrap="square" rtlCol="0">
            <a:spAutoFit/>
          </a:bodyPr>
          <a:lstStyle/>
          <a:p>
            <a:pPr>
              <a:buFont typeface="Arial" pitchFamily="34" charset="0"/>
              <a:buChar char="•"/>
            </a:pPr>
            <a:r>
              <a:rPr lang="en-US" dirty="0"/>
              <a:t>Most biologists place joints into one of four general categories:</a:t>
            </a:r>
          </a:p>
          <a:p>
            <a:pPr lvl="1">
              <a:buFont typeface="Wingdings" pitchFamily="2" charset="2"/>
              <a:buChar char="ü"/>
            </a:pPr>
            <a:r>
              <a:rPr lang="en-US" dirty="0"/>
              <a:t>Bony, fibrous, cartilaginous, synovial</a:t>
            </a:r>
          </a:p>
          <a:p>
            <a:pPr lvl="1">
              <a:buFont typeface="Wingdings" pitchFamily="2" charset="2"/>
              <a:buChar char="ü"/>
            </a:pPr>
            <a:endParaRPr lang="en-US" dirty="0"/>
          </a:p>
        </p:txBody>
      </p:sp>
      <p:sp>
        <p:nvSpPr>
          <p:cNvPr id="4" name="Rectangle 3"/>
          <p:cNvSpPr/>
          <p:nvPr/>
        </p:nvSpPr>
        <p:spPr>
          <a:xfrm>
            <a:off x="0" y="4648200"/>
            <a:ext cx="5791200" cy="923330"/>
          </a:xfrm>
          <a:prstGeom prst="rect">
            <a:avLst/>
          </a:prstGeom>
        </p:spPr>
        <p:txBody>
          <a:bodyPr wrap="square">
            <a:spAutoFit/>
          </a:bodyPr>
          <a:lstStyle/>
          <a:p>
            <a:pPr marL="800100" lvl="1" indent="-342900">
              <a:buFont typeface="+mj-lt"/>
              <a:buAutoNum type="arabicPeriod"/>
            </a:pPr>
            <a:r>
              <a:rPr lang="en-US" b="1" dirty="0"/>
              <a:t>Bony joints: </a:t>
            </a:r>
            <a:r>
              <a:rPr lang="en-US" dirty="0"/>
              <a:t>Immoveable joint where two or more bones have fused and now are essentially one bone</a:t>
            </a:r>
          </a:p>
          <a:p>
            <a:pPr marL="1257300" lvl="2" indent="-342900">
              <a:buFont typeface="Wingdings" pitchFamily="2" charset="2"/>
              <a:buChar char="ü"/>
            </a:pPr>
            <a:r>
              <a:rPr lang="en-US" dirty="0"/>
              <a:t>Os </a:t>
            </a:r>
            <a:r>
              <a:rPr lang="en-US" dirty="0" err="1"/>
              <a:t>coxae</a:t>
            </a:r>
            <a:r>
              <a:rPr lang="en-US" dirty="0"/>
              <a:t> of pelvis, mandible, etc…</a:t>
            </a:r>
          </a:p>
        </p:txBody>
      </p:sp>
      <p:pic>
        <p:nvPicPr>
          <p:cNvPr id="5" name="Picture 4" descr="f8-36a_the_right_os_cox_cb.jpg"/>
          <p:cNvPicPr>
            <a:picLocks noChangeAspect="1"/>
          </p:cNvPicPr>
          <p:nvPr/>
        </p:nvPicPr>
        <p:blipFill>
          <a:blip r:embed="rId2" cstate="print"/>
          <a:stretch>
            <a:fillRect/>
          </a:stretch>
        </p:blipFill>
        <p:spPr>
          <a:xfrm>
            <a:off x="6248400" y="3302358"/>
            <a:ext cx="1940941" cy="2362200"/>
          </a:xfrm>
          <a:prstGeom prst="rect">
            <a:avLst/>
          </a:prstGeom>
        </p:spPr>
      </p:pic>
      <p:sp>
        <p:nvSpPr>
          <p:cNvPr id="6" name="TextBox 5"/>
          <p:cNvSpPr txBox="1"/>
          <p:nvPr/>
        </p:nvSpPr>
        <p:spPr>
          <a:xfrm>
            <a:off x="6172200" y="5740758"/>
            <a:ext cx="2743200" cy="830997"/>
          </a:xfrm>
          <a:prstGeom prst="rect">
            <a:avLst/>
          </a:prstGeom>
          <a:noFill/>
        </p:spPr>
        <p:txBody>
          <a:bodyPr wrap="square" rtlCol="0">
            <a:spAutoFit/>
          </a:bodyPr>
          <a:lstStyle/>
          <a:p>
            <a:pPr>
              <a:buFont typeface="Arial" pitchFamily="34" charset="0"/>
              <a:buChar char="•"/>
            </a:pPr>
            <a:r>
              <a:rPr lang="en-US" sz="1600" dirty="0"/>
              <a:t>Pelvis consists of 2 OS COXAE</a:t>
            </a:r>
          </a:p>
          <a:p>
            <a:pPr lvl="1">
              <a:buFont typeface="Wingdings" pitchFamily="2" charset="2"/>
              <a:buChar char="ü"/>
            </a:pPr>
            <a:r>
              <a:rPr lang="en-US" sz="1600" dirty="0"/>
              <a:t>1 </a:t>
            </a:r>
            <a:r>
              <a:rPr lang="en-US" sz="1600" dirty="0" err="1"/>
              <a:t>os</a:t>
            </a:r>
            <a:r>
              <a:rPr lang="en-US" sz="1600" dirty="0"/>
              <a:t> </a:t>
            </a:r>
            <a:r>
              <a:rPr lang="en-US" sz="1600" dirty="0" err="1"/>
              <a:t>coxae</a:t>
            </a:r>
            <a:r>
              <a:rPr lang="en-US" sz="1600" dirty="0"/>
              <a:t> = fused pubis, </a:t>
            </a:r>
            <a:r>
              <a:rPr lang="en-US" sz="1600" dirty="0" err="1"/>
              <a:t>ilium</a:t>
            </a:r>
            <a:r>
              <a:rPr lang="en-US" sz="1600" dirty="0"/>
              <a:t>, </a:t>
            </a:r>
            <a:r>
              <a:rPr lang="en-US" sz="1600" dirty="0" err="1"/>
              <a:t>ischium</a:t>
            </a:r>
            <a:endParaRPr lang="en-US" sz="1600" dirty="0"/>
          </a:p>
        </p:txBody>
      </p:sp>
      <p:sp>
        <p:nvSpPr>
          <p:cNvPr id="7" name="Rectangle 6"/>
          <p:cNvSpPr/>
          <p:nvPr/>
        </p:nvSpPr>
        <p:spPr>
          <a:xfrm>
            <a:off x="6172200" y="3276600"/>
            <a:ext cx="2819400" cy="3429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1" cy="1477328"/>
          </a:xfrm>
          <a:prstGeom prst="rect">
            <a:avLst/>
          </a:prstGeom>
          <a:noFill/>
        </p:spPr>
        <p:txBody>
          <a:bodyPr wrap="square" rtlCol="0">
            <a:spAutoFit/>
          </a:bodyPr>
          <a:lstStyle/>
          <a:p>
            <a:r>
              <a:rPr lang="en-US" b="1" dirty="0"/>
              <a:t>2. Fibrous Joints: </a:t>
            </a:r>
            <a:r>
              <a:rPr lang="en-US" dirty="0"/>
              <a:t>Joint in which adjacent bones are connected via fibrous connective tissue (collagen fibers). Joints allow VERY LITTLE, if any, movement</a:t>
            </a:r>
          </a:p>
          <a:p>
            <a:pPr lvl="1">
              <a:buFont typeface="Arial" pitchFamily="34" charset="0"/>
              <a:buChar char="•"/>
            </a:pPr>
            <a:endParaRPr lang="en-US" dirty="0"/>
          </a:p>
          <a:p>
            <a:pPr marL="800100" lvl="1" indent="-342900">
              <a:buFont typeface="+mj-lt"/>
              <a:buAutoNum type="arabicPeriod"/>
            </a:pPr>
            <a:r>
              <a:rPr lang="en-US" dirty="0"/>
              <a:t>Sutures : Immoveable joints found only in the bones of the skull</a:t>
            </a:r>
          </a:p>
          <a:p>
            <a:pPr marL="800100" lvl="1" indent="-342900">
              <a:buFont typeface="+mj-lt"/>
              <a:buAutoNum type="arabicPeriod"/>
            </a:pPr>
            <a:endParaRPr lang="en-US" dirty="0"/>
          </a:p>
        </p:txBody>
      </p:sp>
      <p:sp>
        <p:nvSpPr>
          <p:cNvPr id="6" name="TextBox 5"/>
          <p:cNvSpPr txBox="1"/>
          <p:nvPr/>
        </p:nvSpPr>
        <p:spPr>
          <a:xfrm>
            <a:off x="0" y="1219200"/>
            <a:ext cx="9144000" cy="1477328"/>
          </a:xfrm>
          <a:prstGeom prst="rect">
            <a:avLst/>
          </a:prstGeom>
          <a:noFill/>
        </p:spPr>
        <p:txBody>
          <a:bodyPr wrap="square" rtlCol="0">
            <a:spAutoFit/>
          </a:bodyPr>
          <a:lstStyle/>
          <a:p>
            <a:pPr marL="800100" lvl="1" indent="-342900">
              <a:buFont typeface="+mj-lt"/>
              <a:buAutoNum type="arabicPeriod" startAt="2"/>
            </a:pPr>
            <a:r>
              <a:rPr lang="en-US" dirty="0" err="1"/>
              <a:t>Gomphoses</a:t>
            </a:r>
            <a:r>
              <a:rPr lang="en-US" dirty="0"/>
              <a:t> : unique joint between tooth and maxilla or mandible</a:t>
            </a:r>
          </a:p>
          <a:p>
            <a:pPr marL="1257300" lvl="2" indent="-342900">
              <a:buFont typeface="Arial" pitchFamily="34" charset="0"/>
              <a:buChar char="•"/>
            </a:pPr>
            <a:r>
              <a:rPr lang="en-US" dirty="0"/>
              <a:t>Tooth (not officially a bone) is attached to maxilla or mandible via the PERIODONTAL LIGAMENT</a:t>
            </a:r>
          </a:p>
          <a:p>
            <a:pPr marL="800100" lvl="1" indent="-342900">
              <a:buFont typeface="+mj-lt"/>
              <a:buAutoNum type="arabicPeriod" startAt="2"/>
            </a:pPr>
            <a:r>
              <a:rPr lang="en-US" dirty="0" err="1"/>
              <a:t>Syndesmoses</a:t>
            </a:r>
            <a:r>
              <a:rPr lang="en-US" dirty="0"/>
              <a:t> : Fibrous joint where bones are connected via longer collagen fibers.</a:t>
            </a:r>
          </a:p>
          <a:p>
            <a:pPr marL="1257300" lvl="2" indent="-342900">
              <a:buFont typeface="Arial" pitchFamily="34" charset="0"/>
              <a:buChar char="•"/>
            </a:pPr>
            <a:r>
              <a:rPr lang="en-US" dirty="0"/>
              <a:t>Found as INTEROSSEOUS MEMBRANE between radius/ulna or tibia/fibula </a:t>
            </a:r>
          </a:p>
        </p:txBody>
      </p:sp>
      <p:pic>
        <p:nvPicPr>
          <p:cNvPr id="7" name="Picture 6"/>
          <p:cNvPicPr>
            <a:picLocks noChangeAspect="1"/>
          </p:cNvPicPr>
          <p:nvPr/>
        </p:nvPicPr>
        <p:blipFill rotWithShape="1">
          <a:blip r:embed="rId2"/>
          <a:srcRect t="4833" b="29"/>
          <a:stretch/>
        </p:blipFill>
        <p:spPr>
          <a:xfrm>
            <a:off x="1594055" y="2743200"/>
            <a:ext cx="5792500" cy="4010154"/>
          </a:xfrm>
          <a:prstGeom prst="rect">
            <a:avLst/>
          </a:prstGeom>
        </p:spPr>
      </p:pic>
    </p:spTree>
    <p:extLst>
      <p:ext uri="{BB962C8B-B14F-4D97-AF65-F5344CB8AC3E}">
        <p14:creationId xmlns:p14="http://schemas.microsoft.com/office/powerpoint/2010/main" val="2766322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09600"/>
            <a:ext cx="8256043" cy="2031325"/>
          </a:xfrm>
          <a:prstGeom prst="rect">
            <a:avLst/>
          </a:prstGeom>
          <a:noFill/>
        </p:spPr>
        <p:txBody>
          <a:bodyPr wrap="none" rtlCol="0">
            <a:spAutoFit/>
          </a:bodyPr>
          <a:lstStyle/>
          <a:p>
            <a:pPr marL="342900" indent="-342900">
              <a:buAutoNum type="arabicPeriod" startAt="3"/>
            </a:pPr>
            <a:r>
              <a:rPr lang="en-US" b="1" dirty="0"/>
              <a:t>Cartilaginous joints: </a:t>
            </a:r>
            <a:r>
              <a:rPr lang="en-US" dirty="0"/>
              <a:t>Joint where two or more bones are connected by cartilage</a:t>
            </a:r>
          </a:p>
          <a:p>
            <a:pPr marL="800100" lvl="1" indent="-342900">
              <a:buFont typeface="Arial" pitchFamily="34" charset="0"/>
              <a:buChar char="•"/>
            </a:pPr>
            <a:r>
              <a:rPr lang="en-US" dirty="0"/>
              <a:t>Sometimes called AMPHIARTHROIDAL (somewhat moveable)</a:t>
            </a:r>
          </a:p>
          <a:p>
            <a:pPr marL="800100" lvl="1" indent="-342900">
              <a:buFont typeface="Arial" pitchFamily="34" charset="0"/>
              <a:buChar char="•"/>
            </a:pPr>
            <a:r>
              <a:rPr lang="en-US" dirty="0"/>
              <a:t>Two types: </a:t>
            </a:r>
            <a:r>
              <a:rPr lang="en-US" dirty="0" err="1"/>
              <a:t>Synchondroses</a:t>
            </a:r>
            <a:r>
              <a:rPr lang="en-US" dirty="0"/>
              <a:t>, </a:t>
            </a:r>
            <a:r>
              <a:rPr lang="en-US" dirty="0" err="1"/>
              <a:t>sympheses</a:t>
            </a:r>
            <a:endParaRPr lang="en-US" dirty="0"/>
          </a:p>
          <a:p>
            <a:pPr marL="800100" lvl="1" indent="-342900">
              <a:buFont typeface="Arial" pitchFamily="34" charset="0"/>
              <a:buChar char="•"/>
            </a:pPr>
            <a:endParaRPr lang="en-US" dirty="0"/>
          </a:p>
          <a:p>
            <a:pPr marL="1257300" lvl="2" indent="-342900">
              <a:buFont typeface="+mj-lt"/>
              <a:buAutoNum type="arabicPeriod"/>
            </a:pPr>
            <a:r>
              <a:rPr lang="en-US" dirty="0" err="1"/>
              <a:t>Synchondroses</a:t>
            </a:r>
            <a:r>
              <a:rPr lang="en-US" dirty="0"/>
              <a:t>: Joint in which bones are connected by HYALINE cartilage</a:t>
            </a:r>
          </a:p>
          <a:p>
            <a:pPr marL="1714500" lvl="3" indent="-342900">
              <a:buFont typeface="Arial" pitchFamily="34" charset="0"/>
              <a:buChar char="•"/>
            </a:pPr>
            <a:r>
              <a:rPr lang="en-US" dirty="0"/>
              <a:t>Joint between epiphysis and </a:t>
            </a:r>
            <a:r>
              <a:rPr lang="en-US" dirty="0" err="1"/>
              <a:t>diaphysis</a:t>
            </a:r>
            <a:r>
              <a:rPr lang="en-US" dirty="0"/>
              <a:t> of a long bone (children)</a:t>
            </a:r>
          </a:p>
          <a:p>
            <a:pPr marL="1714500" lvl="3" indent="-342900">
              <a:buFont typeface="Arial" pitchFamily="34" charset="0"/>
              <a:buChar char="•"/>
            </a:pPr>
            <a:r>
              <a:rPr lang="en-US" dirty="0"/>
              <a:t>Joint between rib and sternum (connected by costal cartilage)</a:t>
            </a:r>
          </a:p>
        </p:txBody>
      </p:sp>
      <p:pic>
        <p:nvPicPr>
          <p:cNvPr id="3" name="Picture 4" descr="Cartilaginous Joints"/>
          <p:cNvPicPr>
            <a:picLocks noChangeAspect="1" noChangeArrowheads="1"/>
          </p:cNvPicPr>
          <p:nvPr/>
        </p:nvPicPr>
        <p:blipFill>
          <a:blip r:embed="rId2" cstate="print"/>
          <a:srcRect r="52566"/>
          <a:stretch>
            <a:fillRect/>
          </a:stretch>
        </p:blipFill>
        <p:spPr bwMode="auto">
          <a:xfrm>
            <a:off x="381000" y="3429000"/>
            <a:ext cx="3291155" cy="2895600"/>
          </a:xfrm>
          <a:prstGeom prst="rect">
            <a:avLst/>
          </a:prstGeom>
          <a:noFill/>
          <a:ln w="9525">
            <a:noFill/>
            <a:miter lim="800000"/>
            <a:headEnd/>
            <a:tailEnd/>
          </a:ln>
        </p:spPr>
      </p:pic>
      <p:pic>
        <p:nvPicPr>
          <p:cNvPr id="5" name="Picture 4" descr="f9-04a_cartilaginous_jo_c.jpg"/>
          <p:cNvPicPr>
            <a:picLocks noChangeAspect="1"/>
          </p:cNvPicPr>
          <p:nvPr/>
        </p:nvPicPr>
        <p:blipFill>
          <a:blip r:embed="rId3" cstate="print"/>
          <a:stretch>
            <a:fillRect/>
          </a:stretch>
        </p:blipFill>
        <p:spPr>
          <a:xfrm>
            <a:off x="4876800" y="3276600"/>
            <a:ext cx="3124200" cy="308124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ilaginous Joints"/>
          <p:cNvPicPr>
            <a:picLocks noChangeAspect="1" noChangeArrowheads="1"/>
          </p:cNvPicPr>
          <p:nvPr/>
        </p:nvPicPr>
        <p:blipFill>
          <a:blip r:embed="rId2" cstate="print"/>
          <a:srcRect l="54443"/>
          <a:stretch>
            <a:fillRect/>
          </a:stretch>
        </p:blipFill>
        <p:spPr bwMode="auto">
          <a:xfrm>
            <a:off x="533400" y="3259137"/>
            <a:ext cx="3263124" cy="2989263"/>
          </a:xfrm>
          <a:prstGeom prst="rect">
            <a:avLst/>
          </a:prstGeom>
          <a:noFill/>
          <a:ln w="9525">
            <a:noFill/>
            <a:miter lim="800000"/>
            <a:headEnd/>
            <a:tailEnd/>
          </a:ln>
        </p:spPr>
      </p:pic>
      <p:sp>
        <p:nvSpPr>
          <p:cNvPr id="3" name="TextBox 2"/>
          <p:cNvSpPr txBox="1"/>
          <p:nvPr/>
        </p:nvSpPr>
        <p:spPr>
          <a:xfrm>
            <a:off x="0" y="304800"/>
            <a:ext cx="2719271" cy="369332"/>
          </a:xfrm>
          <a:prstGeom prst="rect">
            <a:avLst/>
          </a:prstGeom>
          <a:noFill/>
        </p:spPr>
        <p:txBody>
          <a:bodyPr wrap="none" rtlCol="0">
            <a:spAutoFit/>
          </a:bodyPr>
          <a:lstStyle/>
          <a:p>
            <a:r>
              <a:rPr lang="en-US" dirty="0"/>
              <a:t>Cartilaginous joints, cont….</a:t>
            </a:r>
          </a:p>
        </p:txBody>
      </p:sp>
      <p:sp>
        <p:nvSpPr>
          <p:cNvPr id="4" name="TextBox 3"/>
          <p:cNvSpPr txBox="1"/>
          <p:nvPr/>
        </p:nvSpPr>
        <p:spPr>
          <a:xfrm>
            <a:off x="685800" y="1066800"/>
            <a:ext cx="8153400" cy="2031325"/>
          </a:xfrm>
          <a:prstGeom prst="rect">
            <a:avLst/>
          </a:prstGeom>
          <a:noFill/>
        </p:spPr>
        <p:txBody>
          <a:bodyPr wrap="square" rtlCol="0">
            <a:spAutoFit/>
          </a:bodyPr>
          <a:lstStyle/>
          <a:p>
            <a:pPr marL="342900" indent="-342900">
              <a:buAutoNum type="arabicPeriod" startAt="2"/>
            </a:pPr>
            <a:r>
              <a:rPr lang="en-US" dirty="0" err="1"/>
              <a:t>Sympheses</a:t>
            </a:r>
            <a:r>
              <a:rPr lang="en-US" dirty="0"/>
              <a:t>: Two or more bones connected by FIBROCARTILAGE</a:t>
            </a:r>
          </a:p>
          <a:p>
            <a:pPr marL="800100" lvl="1" indent="-342900">
              <a:buFont typeface="Arial" pitchFamily="34" charset="0"/>
              <a:buChar char="•"/>
            </a:pPr>
            <a:r>
              <a:rPr lang="en-US" dirty="0"/>
              <a:t>Relatively immoveable</a:t>
            </a:r>
          </a:p>
          <a:p>
            <a:pPr marL="800100" lvl="1" indent="-342900">
              <a:buFont typeface="Arial" pitchFamily="34" charset="0"/>
              <a:buChar char="•"/>
            </a:pPr>
            <a:r>
              <a:rPr lang="en-US" dirty="0" err="1"/>
              <a:t>Intervertebral</a:t>
            </a:r>
            <a:r>
              <a:rPr lang="en-US" dirty="0"/>
              <a:t> joint – 2 vertebrae connected by </a:t>
            </a:r>
            <a:r>
              <a:rPr lang="en-US" dirty="0" err="1"/>
              <a:t>intervertebral</a:t>
            </a:r>
            <a:r>
              <a:rPr lang="en-US" dirty="0"/>
              <a:t> disc</a:t>
            </a:r>
          </a:p>
          <a:p>
            <a:pPr marL="1257300" lvl="2" indent="-342900">
              <a:buFont typeface="Wingdings" pitchFamily="2" charset="2"/>
              <a:buChar char="ü"/>
            </a:pPr>
            <a:r>
              <a:rPr lang="en-US" dirty="0"/>
              <a:t>Combined small movements of all vertebrae allow for quite a bit of motion along the spine</a:t>
            </a:r>
          </a:p>
          <a:p>
            <a:pPr marL="800100" lvl="1" indent="-342900">
              <a:buFont typeface="Arial" pitchFamily="34" charset="0"/>
              <a:buChar char="•"/>
            </a:pPr>
            <a:r>
              <a:rPr lang="en-US" dirty="0"/>
              <a:t>Pubic </a:t>
            </a:r>
            <a:r>
              <a:rPr lang="en-US" dirty="0" err="1"/>
              <a:t>symphysis</a:t>
            </a:r>
            <a:r>
              <a:rPr lang="en-US" dirty="0"/>
              <a:t> – two pubic bones joined by disc of </a:t>
            </a:r>
            <a:r>
              <a:rPr lang="en-US" dirty="0" err="1"/>
              <a:t>fibrocartilage</a:t>
            </a:r>
            <a:endParaRPr lang="en-US" dirty="0"/>
          </a:p>
          <a:p>
            <a:pPr marL="1257300" lvl="2" indent="-342900">
              <a:buFont typeface="Wingdings" pitchFamily="2" charset="2"/>
              <a:buChar char="ü"/>
            </a:pPr>
            <a:r>
              <a:rPr lang="en-US" dirty="0"/>
              <a:t>Joint is “loosened” up by hormones during childbirth</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2918" b="6484"/>
          <a:stretch/>
        </p:blipFill>
        <p:spPr>
          <a:xfrm>
            <a:off x="4724400" y="1651689"/>
            <a:ext cx="4378482" cy="4977711"/>
          </a:xfrm>
          <a:prstGeom prst="rect">
            <a:avLst/>
          </a:prstGeom>
        </p:spPr>
      </p:pic>
      <p:sp>
        <p:nvSpPr>
          <p:cNvPr id="2" name="TextBox 1"/>
          <p:cNvSpPr txBox="1"/>
          <p:nvPr/>
        </p:nvSpPr>
        <p:spPr>
          <a:xfrm>
            <a:off x="609600" y="381000"/>
            <a:ext cx="8305800" cy="646331"/>
          </a:xfrm>
          <a:prstGeom prst="rect">
            <a:avLst/>
          </a:prstGeom>
          <a:noFill/>
        </p:spPr>
        <p:txBody>
          <a:bodyPr wrap="square" rtlCol="0">
            <a:spAutoFit/>
          </a:bodyPr>
          <a:lstStyle/>
          <a:p>
            <a:r>
              <a:rPr lang="en-US" b="1" dirty="0"/>
              <a:t>4.  Synovial Joints: </a:t>
            </a:r>
            <a:r>
              <a:rPr lang="en-US" dirty="0"/>
              <a:t>Joint in which two or more bones are separated by BOTH HYALINE CARTILAGE AND A FLUID FILLED JOINT CAVITY</a:t>
            </a:r>
            <a:r>
              <a:rPr lang="en-US" b="1" dirty="0"/>
              <a:t> </a:t>
            </a:r>
          </a:p>
        </p:txBody>
      </p:sp>
      <p:sp>
        <p:nvSpPr>
          <p:cNvPr id="4" name="TextBox 3"/>
          <p:cNvSpPr txBox="1"/>
          <p:nvPr/>
        </p:nvSpPr>
        <p:spPr>
          <a:xfrm>
            <a:off x="152400" y="1143000"/>
            <a:ext cx="4724400" cy="5355313"/>
          </a:xfrm>
          <a:prstGeom prst="rect">
            <a:avLst/>
          </a:prstGeom>
          <a:noFill/>
        </p:spPr>
        <p:txBody>
          <a:bodyPr wrap="square" rtlCol="0">
            <a:spAutoFit/>
          </a:bodyPr>
          <a:lstStyle/>
          <a:p>
            <a:endParaRPr lang="en-US" dirty="0"/>
          </a:p>
          <a:p>
            <a:pPr>
              <a:buFont typeface="Arial" pitchFamily="34" charset="0"/>
              <a:buChar char="•"/>
            </a:pPr>
            <a:r>
              <a:rPr lang="en-US" dirty="0"/>
              <a:t>Ends of bones are covered in layer of hyaline cartilage (ARTICULAR CARTILAGE)</a:t>
            </a:r>
          </a:p>
          <a:p>
            <a:pPr>
              <a:buFont typeface="Arial" pitchFamily="34" charset="0"/>
              <a:buChar char="•"/>
            </a:pPr>
            <a:endParaRPr lang="en-US" dirty="0"/>
          </a:p>
          <a:p>
            <a:pPr>
              <a:buFont typeface="Arial" pitchFamily="34" charset="0"/>
              <a:buChar char="•"/>
            </a:pPr>
            <a:r>
              <a:rPr lang="en-US" dirty="0"/>
              <a:t>An ARTICULAR CAPSULE encloses a fluid-filled cavity that separates the two bones</a:t>
            </a:r>
          </a:p>
          <a:p>
            <a:pPr lvl="1">
              <a:buFont typeface="Wingdings" pitchFamily="2" charset="2"/>
              <a:buChar char="ü"/>
            </a:pPr>
            <a:r>
              <a:rPr lang="en-US" dirty="0"/>
              <a:t>Outer fibrous capsule, reinforced by ligaments</a:t>
            </a:r>
          </a:p>
          <a:p>
            <a:pPr lvl="1">
              <a:buFont typeface="Wingdings" pitchFamily="2" charset="2"/>
              <a:buChar char="ü"/>
            </a:pPr>
            <a:r>
              <a:rPr lang="en-US" dirty="0"/>
              <a:t>Inner SYNOVIAL MEMBRANE</a:t>
            </a:r>
          </a:p>
          <a:p>
            <a:pPr lvl="2">
              <a:buFont typeface="Arial" pitchFamily="34" charset="0"/>
              <a:buChar char="•"/>
            </a:pPr>
            <a:r>
              <a:rPr lang="en-US" dirty="0"/>
              <a:t>Synthesizes SYNOVIAL FLUID</a:t>
            </a:r>
          </a:p>
          <a:p>
            <a:pPr lvl="2">
              <a:buFont typeface="Arial" pitchFamily="34" charset="0"/>
              <a:buChar char="•"/>
            </a:pPr>
            <a:endParaRPr lang="en-US" dirty="0"/>
          </a:p>
          <a:p>
            <a:pPr>
              <a:buFont typeface="Arial" pitchFamily="34" charset="0"/>
              <a:buChar char="•"/>
            </a:pPr>
            <a:r>
              <a:rPr lang="en-US" dirty="0"/>
              <a:t>Synovial fluid : Viscous fluid that functions to cushion, nourish, and lubricate the </a:t>
            </a:r>
            <a:r>
              <a:rPr lang="en-US" dirty="0" err="1"/>
              <a:t>articular</a:t>
            </a:r>
            <a:r>
              <a:rPr lang="en-US" dirty="0"/>
              <a:t> cartilage between the two bones</a:t>
            </a:r>
          </a:p>
          <a:p>
            <a:pPr>
              <a:buFont typeface="Arial" pitchFamily="34" charset="0"/>
              <a:buChar char="•"/>
            </a:pPr>
            <a:endParaRPr lang="en-US" dirty="0"/>
          </a:p>
          <a:p>
            <a:pPr>
              <a:buFont typeface="Arial" pitchFamily="34" charset="0"/>
              <a:buChar char="•"/>
            </a:pPr>
            <a:r>
              <a:rPr lang="en-US" dirty="0"/>
              <a:t>In most joints, bones of a synovial joint DO NOT TOUCH one another – synovial fluid in </a:t>
            </a:r>
            <a:r>
              <a:rPr lang="en-US" dirty="0" err="1"/>
              <a:t>articular</a:t>
            </a:r>
            <a:r>
              <a:rPr lang="en-US" dirty="0"/>
              <a:t> capsule acts as a shock absorber, </a:t>
            </a:r>
            <a:r>
              <a:rPr lang="en-US" dirty="0" err="1"/>
              <a:t>articular</a:t>
            </a:r>
            <a:r>
              <a:rPr lang="en-US" dirty="0"/>
              <a:t> cartilage separates bones</a:t>
            </a:r>
          </a:p>
        </p:txBody>
      </p:sp>
    </p:spTree>
    <p:extLst>
      <p:ext uri="{BB962C8B-B14F-4D97-AF65-F5344CB8AC3E}">
        <p14:creationId xmlns:p14="http://schemas.microsoft.com/office/powerpoint/2010/main" val="1882364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57600" y="457200"/>
            <a:ext cx="5478256" cy="6400800"/>
          </a:xfrm>
          <a:prstGeom prst="rect">
            <a:avLst/>
          </a:prstGeom>
        </p:spPr>
      </p:pic>
      <p:sp>
        <p:nvSpPr>
          <p:cNvPr id="2" name="TextBox 1"/>
          <p:cNvSpPr txBox="1"/>
          <p:nvPr/>
        </p:nvSpPr>
        <p:spPr>
          <a:xfrm>
            <a:off x="38100" y="2590800"/>
            <a:ext cx="3314700" cy="2585323"/>
          </a:xfrm>
          <a:prstGeom prst="rect">
            <a:avLst/>
          </a:prstGeom>
          <a:noFill/>
        </p:spPr>
        <p:txBody>
          <a:bodyPr wrap="square">
            <a:spAutoFit/>
          </a:bodyPr>
          <a:lstStyle/>
          <a:p>
            <a:pPr marL="342900" indent="-342900" fontAlgn="auto">
              <a:spcBef>
                <a:spcPts val="0"/>
              </a:spcBef>
              <a:spcAft>
                <a:spcPts val="0"/>
              </a:spcAft>
              <a:buFont typeface="+mj-lt"/>
              <a:buAutoNum type="arabicPeriod"/>
              <a:defRPr/>
            </a:pPr>
            <a:r>
              <a:rPr lang="en-US" dirty="0" err="1">
                <a:latin typeface="+mn-lt"/>
              </a:rPr>
              <a:t>Uniaxial</a:t>
            </a:r>
            <a:r>
              <a:rPr lang="en-US" dirty="0">
                <a:latin typeface="+mn-lt"/>
              </a:rPr>
              <a:t> – movement in one plane (</a:t>
            </a:r>
            <a:r>
              <a:rPr lang="en-US" dirty="0"/>
              <a:t>2-3</a:t>
            </a:r>
            <a:r>
              <a:rPr lang="en-US" dirty="0">
                <a:latin typeface="+mn-lt"/>
              </a:rPr>
              <a:t> types)</a:t>
            </a:r>
          </a:p>
          <a:p>
            <a:pPr marL="914400" lvl="1" indent="-457200" fontAlgn="auto">
              <a:spcBef>
                <a:spcPts val="0"/>
              </a:spcBef>
              <a:spcAft>
                <a:spcPts val="0"/>
              </a:spcAft>
              <a:buFontTx/>
              <a:buChar char="-"/>
              <a:defRPr/>
            </a:pPr>
            <a:r>
              <a:rPr lang="en-US" dirty="0">
                <a:latin typeface="+mn-lt"/>
              </a:rPr>
              <a:t>Elbow  </a:t>
            </a:r>
            <a:r>
              <a:rPr lang="en-US" dirty="0"/>
              <a:t>	</a:t>
            </a:r>
            <a:endParaRPr lang="en-US" dirty="0">
              <a:latin typeface="+mn-lt"/>
            </a:endParaRPr>
          </a:p>
          <a:p>
            <a:pPr marL="342900" indent="-342900" fontAlgn="auto">
              <a:spcBef>
                <a:spcPts val="0"/>
              </a:spcBef>
              <a:spcAft>
                <a:spcPts val="0"/>
              </a:spcAft>
              <a:buFont typeface="+mj-lt"/>
              <a:buAutoNum type="arabicPeriod"/>
              <a:defRPr/>
            </a:pPr>
            <a:r>
              <a:rPr lang="en-US" dirty="0">
                <a:latin typeface="+mn-lt"/>
              </a:rPr>
              <a:t>Biaxial – movement in two planes (2-3 types)</a:t>
            </a:r>
          </a:p>
          <a:p>
            <a:pPr marL="800100" lvl="1" indent="-342900" fontAlgn="auto">
              <a:spcBef>
                <a:spcPts val="0"/>
              </a:spcBef>
              <a:spcAft>
                <a:spcPts val="0"/>
              </a:spcAft>
              <a:buFontTx/>
              <a:buChar char="-"/>
              <a:defRPr/>
            </a:pPr>
            <a:r>
              <a:rPr lang="en-US" dirty="0">
                <a:latin typeface="+mn-lt"/>
              </a:rPr>
              <a:t> Thumb   </a:t>
            </a:r>
          </a:p>
          <a:p>
            <a:pPr marL="342900" indent="-342900" fontAlgn="auto">
              <a:spcBef>
                <a:spcPts val="0"/>
              </a:spcBef>
              <a:spcAft>
                <a:spcPts val="0"/>
              </a:spcAft>
              <a:buFont typeface="+mj-lt"/>
              <a:buAutoNum type="arabicPeriod"/>
              <a:defRPr/>
            </a:pPr>
            <a:r>
              <a:rPr lang="en-US" dirty="0" err="1">
                <a:latin typeface="+mn-lt"/>
              </a:rPr>
              <a:t>Multiaxial</a:t>
            </a:r>
            <a:r>
              <a:rPr lang="en-US" dirty="0">
                <a:latin typeface="+mn-lt"/>
              </a:rPr>
              <a:t> – movement in multiple planes (1 type)</a:t>
            </a:r>
          </a:p>
          <a:p>
            <a:pPr marL="800100" lvl="1" indent="-342900" fontAlgn="auto">
              <a:spcBef>
                <a:spcPts val="0"/>
              </a:spcBef>
              <a:spcAft>
                <a:spcPts val="0"/>
              </a:spcAft>
              <a:defRPr/>
            </a:pPr>
            <a:r>
              <a:rPr lang="en-US" dirty="0">
                <a:latin typeface="+mn-lt"/>
              </a:rPr>
              <a:t>-     Shoulder  </a:t>
            </a:r>
          </a:p>
        </p:txBody>
      </p:sp>
      <p:sp>
        <p:nvSpPr>
          <p:cNvPr id="3" name="TextBox 2"/>
          <p:cNvSpPr txBox="1"/>
          <p:nvPr/>
        </p:nvSpPr>
        <p:spPr>
          <a:xfrm>
            <a:off x="685800" y="316468"/>
            <a:ext cx="2284215" cy="369332"/>
          </a:xfrm>
          <a:prstGeom prst="rect">
            <a:avLst/>
          </a:prstGeom>
          <a:noFill/>
        </p:spPr>
        <p:txBody>
          <a:bodyPr wrap="none" rtlCol="0">
            <a:spAutoFit/>
          </a:bodyPr>
          <a:lstStyle/>
          <a:p>
            <a:r>
              <a:rPr lang="en-US" dirty="0"/>
              <a:t>Synovial Joints, cont….</a:t>
            </a:r>
          </a:p>
        </p:txBody>
      </p:sp>
      <p:sp>
        <p:nvSpPr>
          <p:cNvPr id="4" name="TextBox 3"/>
          <p:cNvSpPr txBox="1"/>
          <p:nvPr/>
        </p:nvSpPr>
        <p:spPr>
          <a:xfrm>
            <a:off x="0" y="857071"/>
            <a:ext cx="4038600" cy="923330"/>
          </a:xfrm>
          <a:prstGeom prst="rect">
            <a:avLst/>
          </a:prstGeom>
          <a:noFill/>
        </p:spPr>
        <p:txBody>
          <a:bodyPr wrap="square" rtlCol="0">
            <a:spAutoFit/>
          </a:bodyPr>
          <a:lstStyle/>
          <a:p>
            <a:r>
              <a:rPr lang="en-US" dirty="0"/>
              <a:t>There are 6 types of synovial joints that can be classified functionally based on the type of movement they allow</a:t>
            </a:r>
          </a:p>
        </p:txBody>
      </p:sp>
    </p:spTree>
    <p:extLst>
      <p:ext uri="{BB962C8B-B14F-4D97-AF65-F5344CB8AC3E}">
        <p14:creationId xmlns:p14="http://schemas.microsoft.com/office/powerpoint/2010/main" val="31050945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152400"/>
            <a:ext cx="2003625" cy="369332"/>
          </a:xfrm>
          <a:prstGeom prst="rect">
            <a:avLst/>
          </a:prstGeom>
          <a:noFill/>
        </p:spPr>
        <p:txBody>
          <a:bodyPr wrap="none" rtlCol="0">
            <a:spAutoFit/>
          </a:bodyPr>
          <a:lstStyle/>
          <a:p>
            <a:r>
              <a:rPr lang="en-US" dirty="0" err="1"/>
              <a:t>Glenohumeral</a:t>
            </a:r>
            <a:r>
              <a:rPr lang="en-US" dirty="0"/>
              <a:t> joint</a:t>
            </a:r>
          </a:p>
        </p:txBody>
      </p:sp>
      <p:pic>
        <p:nvPicPr>
          <p:cNvPr id="4" name="Picture 3" descr="f9-23d_the_humeroscapul_cb.jpg"/>
          <p:cNvPicPr>
            <a:picLocks noChangeAspect="1"/>
          </p:cNvPicPr>
          <p:nvPr/>
        </p:nvPicPr>
        <p:blipFill>
          <a:blip r:embed="rId2" cstate="print"/>
          <a:stretch>
            <a:fillRect/>
          </a:stretch>
        </p:blipFill>
        <p:spPr>
          <a:xfrm>
            <a:off x="5791200" y="3886200"/>
            <a:ext cx="1893570" cy="2667000"/>
          </a:xfrm>
          <a:prstGeom prst="rect">
            <a:avLst/>
          </a:prstGeom>
        </p:spPr>
      </p:pic>
      <p:sp>
        <p:nvSpPr>
          <p:cNvPr id="5" name="TextBox 4"/>
          <p:cNvSpPr txBox="1"/>
          <p:nvPr/>
        </p:nvSpPr>
        <p:spPr>
          <a:xfrm>
            <a:off x="4343400" y="5833646"/>
            <a:ext cx="1475084" cy="338554"/>
          </a:xfrm>
          <a:prstGeom prst="rect">
            <a:avLst/>
          </a:prstGeom>
          <a:noFill/>
        </p:spPr>
        <p:txBody>
          <a:bodyPr wrap="none" rtlCol="0">
            <a:spAutoFit/>
          </a:bodyPr>
          <a:lstStyle/>
          <a:p>
            <a:r>
              <a:rPr lang="en-US" sz="1600" dirty="0" err="1"/>
              <a:t>Glenoid</a:t>
            </a:r>
            <a:r>
              <a:rPr lang="en-US" sz="1600" dirty="0"/>
              <a:t> labrum</a:t>
            </a:r>
          </a:p>
        </p:txBody>
      </p:sp>
      <p:cxnSp>
        <p:nvCxnSpPr>
          <p:cNvPr id="7" name="Straight Arrow Connector 6"/>
          <p:cNvCxnSpPr/>
          <p:nvPr/>
        </p:nvCxnSpPr>
        <p:spPr>
          <a:xfrm rot="5400000" flipH="1" flipV="1">
            <a:off x="5715000" y="5410200"/>
            <a:ext cx="6858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8" descr="f9-23c_the_humeroscapul_cb.jpg"/>
          <p:cNvPicPr>
            <a:picLocks noChangeAspect="1"/>
          </p:cNvPicPr>
          <p:nvPr/>
        </p:nvPicPr>
        <p:blipFill>
          <a:blip r:embed="rId3" cstate="print"/>
          <a:stretch>
            <a:fillRect/>
          </a:stretch>
        </p:blipFill>
        <p:spPr>
          <a:xfrm>
            <a:off x="152400" y="2819400"/>
            <a:ext cx="2871216" cy="3657600"/>
          </a:xfrm>
          <a:prstGeom prst="rect">
            <a:avLst/>
          </a:prstGeom>
        </p:spPr>
      </p:pic>
      <p:cxnSp>
        <p:nvCxnSpPr>
          <p:cNvPr id="11" name="Straight Arrow Connector 10"/>
          <p:cNvCxnSpPr/>
          <p:nvPr/>
        </p:nvCxnSpPr>
        <p:spPr>
          <a:xfrm rot="16200000" flipV="1">
            <a:off x="2476500" y="4914900"/>
            <a:ext cx="685800" cy="6096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48000" y="5486400"/>
            <a:ext cx="1360950" cy="338554"/>
          </a:xfrm>
          <a:prstGeom prst="rect">
            <a:avLst/>
          </a:prstGeom>
          <a:noFill/>
        </p:spPr>
        <p:txBody>
          <a:bodyPr wrap="none" rtlCol="0">
            <a:spAutoFit/>
          </a:bodyPr>
          <a:lstStyle/>
          <a:p>
            <a:r>
              <a:rPr lang="en-US" sz="1600" dirty="0" err="1"/>
              <a:t>Glenoid</a:t>
            </a:r>
            <a:r>
              <a:rPr lang="en-US" sz="1600" dirty="0"/>
              <a:t> cavity</a:t>
            </a:r>
          </a:p>
        </p:txBody>
      </p:sp>
      <p:sp>
        <p:nvSpPr>
          <p:cNvPr id="13" name="TextBox 12"/>
          <p:cNvSpPr txBox="1"/>
          <p:nvPr/>
        </p:nvSpPr>
        <p:spPr>
          <a:xfrm>
            <a:off x="609600" y="685800"/>
            <a:ext cx="8305800" cy="1754326"/>
          </a:xfrm>
          <a:prstGeom prst="rect">
            <a:avLst/>
          </a:prstGeom>
          <a:noFill/>
        </p:spPr>
        <p:txBody>
          <a:bodyPr wrap="square" rtlCol="0">
            <a:spAutoFit/>
          </a:bodyPr>
          <a:lstStyle/>
          <a:p>
            <a:pPr>
              <a:buFont typeface="Arial" pitchFamily="34" charset="0"/>
              <a:buChar char="•"/>
            </a:pPr>
            <a:r>
              <a:rPr lang="en-US" dirty="0"/>
              <a:t>Site of articulation of the head of the </a:t>
            </a:r>
            <a:r>
              <a:rPr lang="en-US" dirty="0" err="1"/>
              <a:t>humerus</a:t>
            </a:r>
            <a:r>
              <a:rPr lang="en-US" dirty="0"/>
              <a:t> and the </a:t>
            </a:r>
            <a:r>
              <a:rPr lang="en-US" dirty="0" err="1"/>
              <a:t>glenoid</a:t>
            </a:r>
            <a:r>
              <a:rPr lang="en-US" dirty="0"/>
              <a:t> cavity of the scapula</a:t>
            </a:r>
          </a:p>
          <a:p>
            <a:pPr>
              <a:buFont typeface="Arial" pitchFamily="34" charset="0"/>
              <a:buChar char="•"/>
            </a:pPr>
            <a:r>
              <a:rPr lang="en-US" dirty="0"/>
              <a:t>Relatively loose synovial joint (ball and socket)</a:t>
            </a:r>
          </a:p>
          <a:p>
            <a:pPr>
              <a:buFont typeface="Arial" pitchFamily="34" charset="0"/>
              <a:buChar char="•"/>
            </a:pPr>
            <a:r>
              <a:rPr lang="en-US" dirty="0"/>
              <a:t>Common site of dislocation</a:t>
            </a:r>
          </a:p>
          <a:p>
            <a:pPr>
              <a:buFont typeface="Arial" pitchFamily="34" charset="0"/>
              <a:buChar char="•"/>
            </a:pPr>
            <a:r>
              <a:rPr lang="en-US" dirty="0" err="1"/>
              <a:t>Glenoid</a:t>
            </a:r>
            <a:r>
              <a:rPr lang="en-US" dirty="0"/>
              <a:t> cavity is quite shallow but is surrounded by ring of </a:t>
            </a:r>
            <a:r>
              <a:rPr lang="en-US" dirty="0" err="1"/>
              <a:t>fibrocartilage</a:t>
            </a:r>
            <a:r>
              <a:rPr lang="en-US" dirty="0"/>
              <a:t> called GLENOID LABRUM – increases contact between </a:t>
            </a:r>
            <a:r>
              <a:rPr lang="en-US" dirty="0" err="1"/>
              <a:t>humerus</a:t>
            </a:r>
            <a:r>
              <a:rPr lang="en-US" dirty="0"/>
              <a:t> head and scapula (absent on skeletons)</a:t>
            </a:r>
          </a:p>
        </p:txBody>
      </p:sp>
    </p:spTree>
    <p:extLst>
      <p:ext uri="{BB962C8B-B14F-4D97-AF65-F5344CB8AC3E}">
        <p14:creationId xmlns:p14="http://schemas.microsoft.com/office/powerpoint/2010/main" val="3011632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152400"/>
            <a:ext cx="2003625" cy="369332"/>
          </a:xfrm>
          <a:prstGeom prst="rect">
            <a:avLst/>
          </a:prstGeom>
          <a:noFill/>
        </p:spPr>
        <p:txBody>
          <a:bodyPr wrap="none" rtlCol="0">
            <a:spAutoFit/>
          </a:bodyPr>
          <a:lstStyle/>
          <a:p>
            <a:r>
              <a:rPr lang="en-US" dirty="0" err="1"/>
              <a:t>Glenohumeral</a:t>
            </a:r>
            <a:r>
              <a:rPr lang="en-US" dirty="0"/>
              <a:t> joint</a:t>
            </a:r>
          </a:p>
        </p:txBody>
      </p:sp>
      <p:pic>
        <p:nvPicPr>
          <p:cNvPr id="3" name="Picture 2" descr="f9-23c_the_humeroscapul_cb.jpg"/>
          <p:cNvPicPr>
            <a:picLocks noChangeAspect="1"/>
          </p:cNvPicPr>
          <p:nvPr/>
        </p:nvPicPr>
        <p:blipFill>
          <a:blip r:embed="rId2" cstate="print"/>
          <a:stretch>
            <a:fillRect/>
          </a:stretch>
        </p:blipFill>
        <p:spPr>
          <a:xfrm>
            <a:off x="152400" y="2819400"/>
            <a:ext cx="2871216" cy="3657600"/>
          </a:xfrm>
          <a:prstGeom prst="rect">
            <a:avLst/>
          </a:prstGeom>
        </p:spPr>
      </p:pic>
      <p:cxnSp>
        <p:nvCxnSpPr>
          <p:cNvPr id="4" name="Straight Arrow Connector 3"/>
          <p:cNvCxnSpPr/>
          <p:nvPr/>
        </p:nvCxnSpPr>
        <p:spPr>
          <a:xfrm rot="16200000" flipV="1">
            <a:off x="2476500" y="4914900"/>
            <a:ext cx="685800" cy="6096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0" y="5486400"/>
            <a:ext cx="1360950" cy="338554"/>
          </a:xfrm>
          <a:prstGeom prst="rect">
            <a:avLst/>
          </a:prstGeom>
          <a:noFill/>
        </p:spPr>
        <p:txBody>
          <a:bodyPr wrap="none" rtlCol="0">
            <a:spAutoFit/>
          </a:bodyPr>
          <a:lstStyle/>
          <a:p>
            <a:r>
              <a:rPr lang="en-US" sz="1600" dirty="0" err="1"/>
              <a:t>Glenoid</a:t>
            </a:r>
            <a:r>
              <a:rPr lang="en-US" sz="1600" dirty="0"/>
              <a:t> cavity</a:t>
            </a:r>
          </a:p>
        </p:txBody>
      </p:sp>
      <p:sp>
        <p:nvSpPr>
          <p:cNvPr id="13" name="Oval 12"/>
          <p:cNvSpPr/>
          <p:nvPr/>
        </p:nvSpPr>
        <p:spPr>
          <a:xfrm>
            <a:off x="8050306" y="2895600"/>
            <a:ext cx="179294" cy="7795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557247" y="2951283"/>
            <a:ext cx="582706" cy="6682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540000">
            <a:off x="7594654" y="3404574"/>
            <a:ext cx="179294" cy="155913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540000">
            <a:off x="5683448" y="3277559"/>
            <a:ext cx="179294" cy="155913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810502" y="2907793"/>
            <a:ext cx="493059" cy="7795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631208" y="2963477"/>
            <a:ext cx="582706" cy="6682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685800"/>
            <a:ext cx="9144000" cy="1477328"/>
          </a:xfrm>
          <a:prstGeom prst="rect">
            <a:avLst/>
          </a:prstGeom>
          <a:noFill/>
        </p:spPr>
        <p:txBody>
          <a:bodyPr wrap="square" rtlCol="0">
            <a:spAutoFit/>
          </a:bodyPr>
          <a:lstStyle/>
          <a:p>
            <a:pPr>
              <a:buFont typeface="Arial" pitchFamily="34" charset="0"/>
              <a:buChar char="•"/>
            </a:pPr>
            <a:r>
              <a:rPr lang="en-US" dirty="0"/>
              <a:t>Shallow depth of </a:t>
            </a:r>
            <a:r>
              <a:rPr lang="en-US" dirty="0" err="1"/>
              <a:t>glenoid</a:t>
            </a:r>
            <a:r>
              <a:rPr lang="en-US" dirty="0"/>
              <a:t> cavity doesn’t provide much contact between </a:t>
            </a:r>
            <a:r>
              <a:rPr lang="en-US" dirty="0" err="1"/>
              <a:t>humerus</a:t>
            </a:r>
            <a:r>
              <a:rPr lang="en-US" dirty="0"/>
              <a:t> and scapula</a:t>
            </a:r>
          </a:p>
          <a:p>
            <a:pPr lvl="1">
              <a:buFont typeface="Wingdings" pitchFamily="2" charset="2"/>
              <a:buChar char="ü"/>
            </a:pPr>
            <a:r>
              <a:rPr lang="en-US" dirty="0" err="1"/>
              <a:t>Glenoid</a:t>
            </a:r>
            <a:r>
              <a:rPr lang="en-US" dirty="0"/>
              <a:t> labrum helps a little</a:t>
            </a:r>
          </a:p>
          <a:p>
            <a:pPr lvl="1">
              <a:buFont typeface="Wingdings" pitchFamily="2" charset="2"/>
              <a:buChar char="ü"/>
            </a:pPr>
            <a:endParaRPr lang="en-US" dirty="0"/>
          </a:p>
          <a:p>
            <a:pPr lvl="1">
              <a:buFont typeface="Wingdings" pitchFamily="2" charset="2"/>
              <a:buChar char="ü"/>
            </a:pPr>
            <a:r>
              <a:rPr lang="en-US" dirty="0"/>
              <a:t>Joint stability is inversely proportional to range of motion….related to depth of “socket”</a:t>
            </a:r>
          </a:p>
          <a:p>
            <a:pPr lvl="1">
              <a:buFont typeface="Wingdings" pitchFamily="2" charset="2"/>
              <a:buChar char="ü"/>
            </a:pPr>
            <a:endParaRPr lang="en-US" dirty="0"/>
          </a:p>
        </p:txBody>
      </p:sp>
      <p:sp>
        <p:nvSpPr>
          <p:cNvPr id="18" name="TextBox 17"/>
          <p:cNvSpPr txBox="1"/>
          <p:nvPr/>
        </p:nvSpPr>
        <p:spPr>
          <a:xfrm>
            <a:off x="6477000" y="4038600"/>
            <a:ext cx="561629" cy="369332"/>
          </a:xfrm>
          <a:prstGeom prst="rect">
            <a:avLst/>
          </a:prstGeom>
          <a:noFill/>
        </p:spPr>
        <p:txBody>
          <a:bodyPr wrap="none" rtlCol="0">
            <a:spAutoFit/>
          </a:bodyPr>
          <a:lstStyle/>
          <a:p>
            <a:r>
              <a:rPr lang="en-US" dirty="0"/>
              <a:t>-VS-</a:t>
            </a:r>
          </a:p>
        </p:txBody>
      </p:sp>
      <p:cxnSp>
        <p:nvCxnSpPr>
          <p:cNvPr id="20" name="Straight Connector 19"/>
          <p:cNvCxnSpPr/>
          <p:nvPr/>
        </p:nvCxnSpPr>
        <p:spPr>
          <a:xfrm rot="5400000">
            <a:off x="6209506" y="5372100"/>
            <a:ext cx="1295400" cy="158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19853" y="5257800"/>
            <a:ext cx="1961947" cy="584775"/>
          </a:xfrm>
          <a:prstGeom prst="rect">
            <a:avLst/>
          </a:prstGeom>
          <a:noFill/>
        </p:spPr>
        <p:txBody>
          <a:bodyPr wrap="none" rtlCol="0">
            <a:spAutoFit/>
          </a:bodyPr>
          <a:lstStyle/>
          <a:p>
            <a:pPr algn="ctr"/>
            <a:r>
              <a:rPr lang="en-US" sz="1600" dirty="0"/>
              <a:t>High joint stability</a:t>
            </a:r>
          </a:p>
          <a:p>
            <a:pPr algn="ctr"/>
            <a:r>
              <a:rPr lang="en-US" sz="1600" dirty="0"/>
              <a:t>Poor range of motion</a:t>
            </a:r>
          </a:p>
        </p:txBody>
      </p:sp>
      <p:sp>
        <p:nvSpPr>
          <p:cNvPr id="22" name="TextBox 21"/>
          <p:cNvSpPr txBox="1"/>
          <p:nvPr/>
        </p:nvSpPr>
        <p:spPr>
          <a:xfrm>
            <a:off x="6966983" y="5257800"/>
            <a:ext cx="1948417" cy="584775"/>
          </a:xfrm>
          <a:prstGeom prst="rect">
            <a:avLst/>
          </a:prstGeom>
          <a:noFill/>
        </p:spPr>
        <p:txBody>
          <a:bodyPr wrap="none" rtlCol="0">
            <a:spAutoFit/>
          </a:bodyPr>
          <a:lstStyle/>
          <a:p>
            <a:pPr algn="ctr"/>
            <a:r>
              <a:rPr lang="en-US" sz="1600" dirty="0"/>
              <a:t>Low joint stability</a:t>
            </a:r>
          </a:p>
          <a:p>
            <a:pPr algn="ctr"/>
            <a:r>
              <a:rPr lang="en-US" sz="1600" dirty="0"/>
              <a:t>High range of motion</a:t>
            </a:r>
          </a:p>
        </p:txBody>
      </p:sp>
    </p:spTree>
    <p:extLst>
      <p:ext uri="{BB962C8B-B14F-4D97-AF65-F5344CB8AC3E}">
        <p14:creationId xmlns:p14="http://schemas.microsoft.com/office/powerpoint/2010/main" val="1573576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990600"/>
            <a:ext cx="6477000" cy="4801314"/>
          </a:xfrm>
          <a:prstGeom prst="rect">
            <a:avLst/>
          </a:prstGeom>
        </p:spPr>
        <p:txBody>
          <a:bodyPr wrap="square">
            <a:spAutoFit/>
          </a:bodyPr>
          <a:lstStyle/>
          <a:p>
            <a:pPr marL="342900" indent="-342900">
              <a:buFont typeface="+mj-lt"/>
              <a:buAutoNum type="arabicPeriod" startAt="6"/>
            </a:pPr>
            <a:r>
              <a:rPr lang="en-US" dirty="0"/>
              <a:t>Spongy bone – Lighter, less dense bone found at the ends of long bones or middle of flat bones (always covered by compact bone and </a:t>
            </a:r>
            <a:r>
              <a:rPr lang="en-US" dirty="0" err="1"/>
              <a:t>periosteum</a:t>
            </a:r>
            <a:r>
              <a:rPr lang="en-US" dirty="0"/>
              <a:t>)</a:t>
            </a:r>
          </a:p>
          <a:p>
            <a:pPr marL="342900" indent="-342900">
              <a:buFont typeface="+mj-lt"/>
              <a:buAutoNum type="arabicPeriod" startAt="6"/>
            </a:pPr>
            <a:endParaRPr lang="en-US" dirty="0"/>
          </a:p>
          <a:p>
            <a:pPr marL="342900" indent="-342900">
              <a:buFont typeface="+mj-lt"/>
              <a:buAutoNum type="arabicPeriod" startAt="6"/>
            </a:pPr>
            <a:r>
              <a:rPr lang="en-US" dirty="0"/>
              <a:t>Diaphysis – main shaft of a bone </a:t>
            </a:r>
          </a:p>
          <a:p>
            <a:pPr marL="342900" indent="-342900">
              <a:buFont typeface="+mj-lt"/>
              <a:buAutoNum type="arabicPeriod" startAt="6"/>
            </a:pPr>
            <a:endParaRPr lang="en-US" dirty="0"/>
          </a:p>
          <a:p>
            <a:pPr marL="342900" indent="-342900">
              <a:buFont typeface="+mj-lt"/>
              <a:buAutoNum type="arabicPeriod" startAt="6"/>
            </a:pPr>
            <a:r>
              <a:rPr lang="en-US" dirty="0"/>
              <a:t>Epiphysis – end of a bone that articulates with other bones to form  a joint</a:t>
            </a:r>
          </a:p>
          <a:p>
            <a:pPr marL="342900" indent="-342900">
              <a:buFont typeface="+mj-lt"/>
              <a:buAutoNum type="arabicPeriod" startAt="6"/>
            </a:pPr>
            <a:endParaRPr lang="en-US" dirty="0"/>
          </a:p>
          <a:p>
            <a:pPr marL="342900" indent="-342900">
              <a:buFont typeface="+mj-lt"/>
              <a:buAutoNum type="arabicPeriod" startAt="6"/>
            </a:pPr>
            <a:r>
              <a:rPr lang="en-US" dirty="0" err="1"/>
              <a:t>Epiphyseal</a:t>
            </a:r>
            <a:r>
              <a:rPr lang="en-US" dirty="0"/>
              <a:t> plate (line) – layer of hyaline cartilage that separates the epiphysis from the </a:t>
            </a:r>
            <a:r>
              <a:rPr lang="en-US" dirty="0" err="1"/>
              <a:t>diaphysis</a:t>
            </a:r>
            <a:r>
              <a:rPr lang="en-US" dirty="0"/>
              <a:t>. In children and adolescents, this is the zone of dividing cells that allows bones to grow longer (A.K.A “growth plate”). In grown adults, the hyaline cartilage converts to bone creating a </a:t>
            </a:r>
            <a:r>
              <a:rPr lang="en-US" dirty="0" err="1"/>
              <a:t>epiphyseal</a:t>
            </a:r>
            <a:r>
              <a:rPr lang="en-US" dirty="0"/>
              <a:t> line</a:t>
            </a:r>
          </a:p>
          <a:p>
            <a:pPr marL="342900" indent="-342900">
              <a:buFont typeface="+mj-lt"/>
              <a:buAutoNum type="arabicPeriod" startAt="6"/>
            </a:pPr>
            <a:endParaRPr lang="en-US" dirty="0"/>
          </a:p>
          <a:p>
            <a:pPr marL="342900" indent="-342900">
              <a:buFont typeface="+mj-lt"/>
              <a:buAutoNum type="arabicPeriod" startAt="6"/>
            </a:pPr>
            <a:r>
              <a:rPr lang="en-US" dirty="0"/>
              <a:t>Nutrient foramina – Perforating holes that allow blood vessels to enter the bone and transport nutrients and waste</a:t>
            </a:r>
          </a:p>
        </p:txBody>
      </p:sp>
      <p:pic>
        <p:nvPicPr>
          <p:cNvPr id="3" name="Picture 2" descr="f7-02a_anatomy_of_a_lon_c.jpg"/>
          <p:cNvPicPr>
            <a:picLocks noChangeAspect="1"/>
          </p:cNvPicPr>
          <p:nvPr/>
        </p:nvPicPr>
        <p:blipFill>
          <a:blip r:embed="rId2" cstate="print"/>
          <a:srcRect l="24064" r="24064" b="5000"/>
          <a:stretch>
            <a:fillRect/>
          </a:stretch>
        </p:blipFill>
        <p:spPr>
          <a:xfrm>
            <a:off x="0" y="45470"/>
            <a:ext cx="2286000" cy="6716808"/>
          </a:xfrm>
          <a:prstGeom prst="rect">
            <a:avLst/>
          </a:prstGeom>
        </p:spPr>
      </p:pic>
      <p:sp>
        <p:nvSpPr>
          <p:cNvPr id="4" name="TextBox 3"/>
          <p:cNvSpPr txBox="1"/>
          <p:nvPr/>
        </p:nvSpPr>
        <p:spPr>
          <a:xfrm>
            <a:off x="3962400" y="381000"/>
            <a:ext cx="1491434" cy="369332"/>
          </a:xfrm>
          <a:prstGeom prst="rect">
            <a:avLst/>
          </a:prstGeom>
          <a:noFill/>
        </p:spPr>
        <p:txBody>
          <a:bodyPr wrap="none" rtlCol="0">
            <a:spAutoFit/>
          </a:bodyPr>
          <a:lstStyle/>
          <a:p>
            <a:r>
              <a:rPr lang="en-US" dirty="0"/>
              <a:t>Bone features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9-23b_the_humeroscapul_cb.jpg"/>
          <p:cNvPicPr>
            <a:picLocks noChangeAspect="1"/>
          </p:cNvPicPr>
          <p:nvPr/>
        </p:nvPicPr>
        <p:blipFill>
          <a:blip r:embed="rId2" cstate="print"/>
          <a:srcRect b="15000"/>
          <a:stretch>
            <a:fillRect/>
          </a:stretch>
        </p:blipFill>
        <p:spPr>
          <a:xfrm>
            <a:off x="5936488" y="0"/>
            <a:ext cx="3207512" cy="3627120"/>
          </a:xfrm>
          <a:prstGeom prst="rect">
            <a:avLst/>
          </a:prstGeom>
        </p:spPr>
      </p:pic>
      <p:sp>
        <p:nvSpPr>
          <p:cNvPr id="2" name="TextBox 1"/>
          <p:cNvSpPr txBox="1"/>
          <p:nvPr/>
        </p:nvSpPr>
        <p:spPr>
          <a:xfrm>
            <a:off x="228600" y="228600"/>
            <a:ext cx="3382208" cy="369332"/>
          </a:xfrm>
          <a:prstGeom prst="rect">
            <a:avLst/>
          </a:prstGeom>
          <a:noFill/>
        </p:spPr>
        <p:txBody>
          <a:bodyPr wrap="none" rtlCol="0">
            <a:spAutoFit/>
          </a:bodyPr>
          <a:lstStyle/>
          <a:p>
            <a:r>
              <a:rPr lang="en-US" dirty="0"/>
              <a:t>Support of the </a:t>
            </a:r>
            <a:r>
              <a:rPr lang="en-US" dirty="0" err="1"/>
              <a:t>glenohumeral</a:t>
            </a:r>
            <a:r>
              <a:rPr lang="en-US" dirty="0"/>
              <a:t> joint</a:t>
            </a:r>
          </a:p>
        </p:txBody>
      </p:sp>
      <p:sp>
        <p:nvSpPr>
          <p:cNvPr id="4" name="TextBox 3"/>
          <p:cNvSpPr txBox="1"/>
          <p:nvPr/>
        </p:nvSpPr>
        <p:spPr>
          <a:xfrm>
            <a:off x="0" y="1066800"/>
            <a:ext cx="4191000" cy="5632312"/>
          </a:xfrm>
          <a:prstGeom prst="rect">
            <a:avLst/>
          </a:prstGeom>
          <a:noFill/>
        </p:spPr>
        <p:txBody>
          <a:bodyPr wrap="square" rtlCol="0">
            <a:spAutoFit/>
          </a:bodyPr>
          <a:lstStyle/>
          <a:p>
            <a:pPr>
              <a:buFont typeface="Arial" pitchFamily="34" charset="0"/>
              <a:buChar char="•"/>
            </a:pPr>
            <a:r>
              <a:rPr lang="en-US" dirty="0"/>
              <a:t>A variety of muscles, tendons, and ligaments surround the </a:t>
            </a:r>
            <a:r>
              <a:rPr lang="en-US" dirty="0" err="1"/>
              <a:t>glenohumeral</a:t>
            </a:r>
            <a:r>
              <a:rPr lang="en-US" dirty="0"/>
              <a:t> joint to help stabilize it</a:t>
            </a:r>
          </a:p>
          <a:p>
            <a:pPr lvl="1">
              <a:buFont typeface="Arial" pitchFamily="34" charset="0"/>
              <a:buChar char="•"/>
            </a:pPr>
            <a:endParaRPr lang="en-US" dirty="0"/>
          </a:p>
          <a:p>
            <a:pPr marL="800100" lvl="1" indent="-342900">
              <a:buFont typeface="+mj-lt"/>
              <a:buAutoNum type="arabicPeriod"/>
            </a:pPr>
            <a:r>
              <a:rPr lang="en-US" dirty="0"/>
              <a:t>Tendon of biceps </a:t>
            </a:r>
            <a:r>
              <a:rPr lang="en-US" dirty="0" err="1"/>
              <a:t>brachii</a:t>
            </a:r>
            <a:endParaRPr lang="en-US" dirty="0"/>
          </a:p>
          <a:p>
            <a:pPr marL="1257300" lvl="2" indent="-342900">
              <a:buFont typeface="Arial" pitchFamily="34" charset="0"/>
              <a:buChar char="•"/>
            </a:pPr>
            <a:r>
              <a:rPr lang="en-US" dirty="0"/>
              <a:t>Passes through </a:t>
            </a:r>
            <a:r>
              <a:rPr lang="en-US" dirty="0" err="1"/>
              <a:t>intertubercular</a:t>
            </a:r>
            <a:r>
              <a:rPr lang="en-US" dirty="0"/>
              <a:t> </a:t>
            </a:r>
            <a:r>
              <a:rPr lang="en-US" dirty="0" err="1"/>
              <a:t>sulcus</a:t>
            </a:r>
            <a:endParaRPr lang="en-US" dirty="0"/>
          </a:p>
          <a:p>
            <a:pPr marL="1257300" lvl="2" indent="-342900"/>
            <a:endParaRPr lang="en-US" dirty="0"/>
          </a:p>
          <a:p>
            <a:pPr marL="800100" lvl="1" indent="-342900">
              <a:buFont typeface="+mj-lt"/>
              <a:buAutoNum type="arabicPeriod"/>
            </a:pPr>
            <a:r>
              <a:rPr lang="en-US" dirty="0"/>
              <a:t>Rotator cuff muscles and tendons</a:t>
            </a:r>
          </a:p>
          <a:p>
            <a:pPr marL="1257300" lvl="2" indent="-342900">
              <a:buFont typeface="Arial" pitchFamily="34" charset="0"/>
              <a:buChar char="•"/>
            </a:pPr>
            <a:r>
              <a:rPr lang="en-US" dirty="0"/>
              <a:t>Tendons of </a:t>
            </a:r>
            <a:r>
              <a:rPr lang="en-US" dirty="0" err="1"/>
              <a:t>supraspinatus</a:t>
            </a:r>
            <a:r>
              <a:rPr lang="en-US" dirty="0"/>
              <a:t>, </a:t>
            </a:r>
            <a:r>
              <a:rPr lang="en-US" dirty="0" err="1"/>
              <a:t>infraspinatus</a:t>
            </a:r>
            <a:r>
              <a:rPr lang="en-US" dirty="0"/>
              <a:t>, </a:t>
            </a:r>
            <a:r>
              <a:rPr lang="en-US" dirty="0" err="1"/>
              <a:t>teres</a:t>
            </a:r>
            <a:r>
              <a:rPr lang="en-US" dirty="0"/>
              <a:t> minor, </a:t>
            </a:r>
            <a:r>
              <a:rPr lang="en-US" dirty="0" err="1"/>
              <a:t>subscapularis</a:t>
            </a:r>
            <a:r>
              <a:rPr lang="en-US" dirty="0"/>
              <a:t> all cross the joint and attach on the </a:t>
            </a:r>
            <a:r>
              <a:rPr lang="en-US" dirty="0" err="1"/>
              <a:t>humerus</a:t>
            </a:r>
            <a:endParaRPr lang="en-US" dirty="0"/>
          </a:p>
          <a:p>
            <a:pPr marL="800100" lvl="1" indent="-342900">
              <a:buFont typeface="+mj-lt"/>
              <a:buAutoNum type="arabicPeriod"/>
            </a:pPr>
            <a:endParaRPr lang="en-US" dirty="0"/>
          </a:p>
          <a:p>
            <a:pPr marL="800100" lvl="1" indent="-342900">
              <a:buFont typeface="+mj-lt"/>
              <a:buAutoNum type="arabicPeriod"/>
            </a:pPr>
            <a:r>
              <a:rPr lang="en-US" dirty="0" err="1"/>
              <a:t>Glenohumeral</a:t>
            </a:r>
            <a:r>
              <a:rPr lang="en-US" dirty="0"/>
              <a:t> ligaments:</a:t>
            </a:r>
          </a:p>
          <a:p>
            <a:pPr marL="1257300" lvl="2" indent="-342900">
              <a:buFont typeface="Arial" pitchFamily="34" charset="0"/>
              <a:buChar char="•"/>
            </a:pPr>
            <a:r>
              <a:rPr lang="en-US" dirty="0"/>
              <a:t>Series of 5 ligaments that run between proximal end of </a:t>
            </a:r>
            <a:r>
              <a:rPr lang="en-US" dirty="0" err="1"/>
              <a:t>humerus</a:t>
            </a:r>
            <a:r>
              <a:rPr lang="en-US" dirty="0"/>
              <a:t> and various points on the scapula</a:t>
            </a:r>
          </a:p>
        </p:txBody>
      </p:sp>
      <p:pic>
        <p:nvPicPr>
          <p:cNvPr id="1026" name="Picture 2"/>
          <p:cNvPicPr>
            <a:picLocks noChangeAspect="1" noChangeArrowheads="1"/>
          </p:cNvPicPr>
          <p:nvPr/>
        </p:nvPicPr>
        <p:blipFill>
          <a:blip r:embed="rId3" cstate="print"/>
          <a:srcRect/>
          <a:stretch>
            <a:fillRect/>
          </a:stretch>
        </p:blipFill>
        <p:spPr bwMode="auto">
          <a:xfrm>
            <a:off x="5410199" y="3913362"/>
            <a:ext cx="3733801" cy="2944638"/>
          </a:xfrm>
          <a:prstGeom prst="rect">
            <a:avLst/>
          </a:prstGeom>
          <a:noFill/>
          <a:ln w="9525">
            <a:noFill/>
            <a:miter lim="800000"/>
            <a:headEnd/>
            <a:tailEnd/>
          </a:ln>
          <a:effectLst/>
        </p:spPr>
      </p:pic>
      <p:sp>
        <p:nvSpPr>
          <p:cNvPr id="6" name="Left Brace 5"/>
          <p:cNvSpPr/>
          <p:nvPr/>
        </p:nvSpPr>
        <p:spPr>
          <a:xfrm>
            <a:off x="6023344" y="457200"/>
            <a:ext cx="148856" cy="762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solidFill>
            </a:endParaRPr>
          </a:p>
        </p:txBody>
      </p:sp>
      <p:sp>
        <p:nvSpPr>
          <p:cNvPr id="7" name="TextBox 6"/>
          <p:cNvSpPr txBox="1"/>
          <p:nvPr/>
        </p:nvSpPr>
        <p:spPr>
          <a:xfrm>
            <a:off x="4423144" y="228600"/>
            <a:ext cx="1600200" cy="1077218"/>
          </a:xfrm>
          <a:prstGeom prst="rect">
            <a:avLst/>
          </a:prstGeom>
          <a:noFill/>
          <a:ln>
            <a:solidFill>
              <a:schemeClr val="accent1"/>
            </a:solidFill>
          </a:ln>
        </p:spPr>
        <p:txBody>
          <a:bodyPr wrap="square" rtlCol="0">
            <a:spAutoFit/>
          </a:bodyPr>
          <a:lstStyle/>
          <a:p>
            <a:r>
              <a:rPr lang="en-US" sz="1600" dirty="0" err="1">
                <a:solidFill>
                  <a:schemeClr val="accent1"/>
                </a:solidFill>
              </a:rPr>
              <a:t>Acromion</a:t>
            </a:r>
            <a:r>
              <a:rPr lang="en-US" sz="1600" dirty="0">
                <a:solidFill>
                  <a:schemeClr val="accent1"/>
                </a:solidFill>
              </a:rPr>
              <a:t> and </a:t>
            </a:r>
            <a:r>
              <a:rPr lang="en-US" sz="1600" dirty="0" err="1">
                <a:solidFill>
                  <a:schemeClr val="accent1"/>
                </a:solidFill>
              </a:rPr>
              <a:t>coracoid</a:t>
            </a:r>
            <a:r>
              <a:rPr lang="en-US" sz="1600" dirty="0">
                <a:solidFill>
                  <a:schemeClr val="accent1"/>
                </a:solidFill>
              </a:rPr>
              <a:t> process  stabilize joint superiorly</a:t>
            </a:r>
          </a:p>
        </p:txBody>
      </p:sp>
    </p:spTree>
    <p:extLst>
      <p:ext uri="{BB962C8B-B14F-4D97-AF65-F5344CB8AC3E}">
        <p14:creationId xmlns:p14="http://schemas.microsoft.com/office/powerpoint/2010/main" val="2369214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4221" y="76200"/>
            <a:ext cx="2345579" cy="400110"/>
          </a:xfrm>
          <a:prstGeom prst="rect">
            <a:avLst/>
          </a:prstGeom>
          <a:noFill/>
        </p:spPr>
        <p:txBody>
          <a:bodyPr wrap="none" rtlCol="0">
            <a:spAutoFit/>
          </a:bodyPr>
          <a:lstStyle/>
          <a:p>
            <a:r>
              <a:rPr lang="en-US" sz="2000" dirty="0" err="1"/>
              <a:t>Coxal</a:t>
            </a:r>
            <a:r>
              <a:rPr lang="en-US" sz="2000" dirty="0"/>
              <a:t> joint (hip joint)</a:t>
            </a:r>
          </a:p>
        </p:txBody>
      </p:sp>
      <p:sp>
        <p:nvSpPr>
          <p:cNvPr id="3" name="TextBox 2"/>
          <p:cNvSpPr txBox="1"/>
          <p:nvPr/>
        </p:nvSpPr>
        <p:spPr>
          <a:xfrm>
            <a:off x="228600" y="762000"/>
            <a:ext cx="8610600" cy="1477328"/>
          </a:xfrm>
          <a:prstGeom prst="rect">
            <a:avLst/>
          </a:prstGeom>
          <a:noFill/>
        </p:spPr>
        <p:txBody>
          <a:bodyPr wrap="square" rtlCol="0">
            <a:spAutoFit/>
          </a:bodyPr>
          <a:lstStyle/>
          <a:p>
            <a:pPr>
              <a:buFont typeface="Arial" pitchFamily="34" charset="0"/>
              <a:buChar char="•"/>
            </a:pPr>
            <a:r>
              <a:rPr lang="en-US" dirty="0"/>
              <a:t>Articulation between head of the femur and the </a:t>
            </a:r>
            <a:r>
              <a:rPr lang="en-US" dirty="0" err="1"/>
              <a:t>acetabulum</a:t>
            </a:r>
            <a:r>
              <a:rPr lang="en-US" dirty="0"/>
              <a:t> of the </a:t>
            </a:r>
            <a:r>
              <a:rPr lang="en-US" dirty="0" err="1"/>
              <a:t>os</a:t>
            </a:r>
            <a:r>
              <a:rPr lang="en-US" dirty="0"/>
              <a:t> </a:t>
            </a:r>
            <a:r>
              <a:rPr lang="en-US" dirty="0" err="1"/>
              <a:t>coxae</a:t>
            </a:r>
            <a:endParaRPr lang="en-US" dirty="0"/>
          </a:p>
          <a:p>
            <a:pPr>
              <a:buFont typeface="Arial" pitchFamily="34" charset="0"/>
              <a:buChar char="•"/>
            </a:pPr>
            <a:r>
              <a:rPr lang="en-US" dirty="0"/>
              <a:t>Ball and socket synovial joint</a:t>
            </a:r>
          </a:p>
          <a:p>
            <a:pPr>
              <a:buFont typeface="Arial" pitchFamily="34" charset="0"/>
              <a:buChar char="•"/>
            </a:pPr>
            <a:r>
              <a:rPr lang="en-US" dirty="0"/>
              <a:t>Joint bears much of the weight of the body</a:t>
            </a:r>
          </a:p>
          <a:p>
            <a:pPr lvl="1">
              <a:buFont typeface="Wingdings" pitchFamily="2" charset="2"/>
              <a:buChar char="ü"/>
            </a:pPr>
            <a:r>
              <a:rPr lang="en-US" dirty="0"/>
              <a:t>Joint is much more stable than </a:t>
            </a:r>
            <a:r>
              <a:rPr lang="en-US" dirty="0" err="1"/>
              <a:t>glenohumeral</a:t>
            </a:r>
            <a:endParaRPr lang="en-US" dirty="0"/>
          </a:p>
          <a:p>
            <a:pPr lvl="1"/>
            <a:endParaRPr lang="en-US" dirty="0"/>
          </a:p>
        </p:txBody>
      </p:sp>
      <p:pic>
        <p:nvPicPr>
          <p:cNvPr id="4" name="Picture 3" descr="f9-25b_the_coxal_hip_jo_c.jpg"/>
          <p:cNvPicPr>
            <a:picLocks noChangeAspect="1"/>
          </p:cNvPicPr>
          <p:nvPr/>
        </p:nvPicPr>
        <p:blipFill>
          <a:blip r:embed="rId2" cstate="print"/>
          <a:stretch>
            <a:fillRect/>
          </a:stretch>
        </p:blipFill>
        <p:spPr>
          <a:xfrm>
            <a:off x="4419601" y="2983992"/>
            <a:ext cx="4724400" cy="3874008"/>
          </a:xfrm>
          <a:prstGeom prst="rect">
            <a:avLst/>
          </a:prstGeom>
        </p:spPr>
      </p:pic>
      <p:sp>
        <p:nvSpPr>
          <p:cNvPr id="5" name="TextBox 4"/>
          <p:cNvSpPr txBox="1"/>
          <p:nvPr/>
        </p:nvSpPr>
        <p:spPr>
          <a:xfrm>
            <a:off x="228600" y="2514600"/>
            <a:ext cx="3733800" cy="2031325"/>
          </a:xfrm>
          <a:prstGeom prst="rect">
            <a:avLst/>
          </a:prstGeom>
          <a:noFill/>
        </p:spPr>
        <p:txBody>
          <a:bodyPr wrap="square" rtlCol="0">
            <a:spAutoFit/>
          </a:bodyPr>
          <a:lstStyle/>
          <a:p>
            <a:pPr>
              <a:buFont typeface="Arial" pitchFamily="34" charset="0"/>
              <a:buChar char="•"/>
            </a:pPr>
            <a:r>
              <a:rPr lang="en-US" dirty="0"/>
              <a:t>Deep socket of </a:t>
            </a:r>
            <a:r>
              <a:rPr lang="en-US" dirty="0" err="1"/>
              <a:t>acetabulum</a:t>
            </a:r>
            <a:r>
              <a:rPr lang="en-US" dirty="0"/>
              <a:t> creates a more stable joint at the expense of range of motion</a:t>
            </a:r>
          </a:p>
          <a:p>
            <a:pPr lvl="1">
              <a:buFont typeface="Wingdings" pitchFamily="2" charset="2"/>
              <a:buChar char="ü"/>
            </a:pPr>
            <a:r>
              <a:rPr lang="en-US" dirty="0"/>
              <a:t>“Normal” people can’t move their leg the same way they can move their arm</a:t>
            </a:r>
          </a:p>
          <a:p>
            <a:pPr>
              <a:buFont typeface="Arial" pitchFamily="34" charset="0"/>
              <a:buChar char="•"/>
            </a:pPr>
            <a:endParaRPr lang="en-US" dirty="0"/>
          </a:p>
        </p:txBody>
      </p:sp>
      <p:grpSp>
        <p:nvGrpSpPr>
          <p:cNvPr id="16" name="Group 15"/>
          <p:cNvGrpSpPr/>
          <p:nvPr/>
        </p:nvGrpSpPr>
        <p:grpSpPr>
          <a:xfrm>
            <a:off x="1295400" y="4495800"/>
            <a:ext cx="1779445" cy="924313"/>
            <a:chOff x="1268555" y="4571206"/>
            <a:chExt cx="2598392" cy="2068107"/>
          </a:xfrm>
        </p:grpSpPr>
        <p:sp>
          <p:nvSpPr>
            <p:cNvPr id="6" name="Oval 5"/>
            <p:cNvSpPr/>
            <p:nvPr/>
          </p:nvSpPr>
          <p:spPr>
            <a:xfrm>
              <a:off x="3687653" y="4571206"/>
              <a:ext cx="179294" cy="7795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194594" y="4626889"/>
              <a:ext cx="582706" cy="6682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540000">
              <a:off x="3232001" y="5080180"/>
              <a:ext cx="179294" cy="155913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540000">
              <a:off x="1320795" y="4953165"/>
              <a:ext cx="179294" cy="155913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447849" y="4583399"/>
              <a:ext cx="493059" cy="7795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68555" y="4639083"/>
              <a:ext cx="582706" cy="6682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114347" y="5714206"/>
              <a:ext cx="561629" cy="369332"/>
            </a:xfrm>
            <a:prstGeom prst="rect">
              <a:avLst/>
            </a:prstGeom>
            <a:noFill/>
          </p:spPr>
          <p:txBody>
            <a:bodyPr wrap="none" rtlCol="0">
              <a:spAutoFit/>
            </a:bodyPr>
            <a:lstStyle/>
            <a:p>
              <a:r>
                <a:rPr lang="en-US" dirty="0"/>
                <a:t>-VS-</a:t>
              </a:r>
            </a:p>
          </p:txBody>
        </p:sp>
      </p:grpSp>
      <p:cxnSp>
        <p:nvCxnSpPr>
          <p:cNvPr id="13" name="Straight Connector 12"/>
          <p:cNvCxnSpPr/>
          <p:nvPr/>
        </p:nvCxnSpPr>
        <p:spPr>
          <a:xfrm rot="5400000">
            <a:off x="1639094" y="6057106"/>
            <a:ext cx="990600" cy="158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2400" y="5638800"/>
            <a:ext cx="1961947" cy="830997"/>
          </a:xfrm>
          <a:prstGeom prst="rect">
            <a:avLst/>
          </a:prstGeom>
          <a:noFill/>
        </p:spPr>
        <p:txBody>
          <a:bodyPr wrap="none" rtlCol="0">
            <a:spAutoFit/>
          </a:bodyPr>
          <a:lstStyle/>
          <a:p>
            <a:pPr algn="ctr"/>
            <a:r>
              <a:rPr lang="en-US" sz="1600" dirty="0"/>
              <a:t>High joint stability</a:t>
            </a:r>
          </a:p>
          <a:p>
            <a:pPr algn="ctr"/>
            <a:r>
              <a:rPr lang="en-US" sz="1600" dirty="0"/>
              <a:t>Poor range of motion</a:t>
            </a:r>
          </a:p>
          <a:p>
            <a:pPr algn="ctr"/>
            <a:r>
              <a:rPr lang="en-US" sz="1600" u="sng" dirty="0"/>
              <a:t>COXAL JOINT</a:t>
            </a:r>
          </a:p>
        </p:txBody>
      </p:sp>
      <p:sp>
        <p:nvSpPr>
          <p:cNvPr id="15" name="TextBox 14"/>
          <p:cNvSpPr txBox="1"/>
          <p:nvPr/>
        </p:nvSpPr>
        <p:spPr>
          <a:xfrm>
            <a:off x="2286000" y="5638800"/>
            <a:ext cx="2156361" cy="830997"/>
          </a:xfrm>
          <a:prstGeom prst="rect">
            <a:avLst/>
          </a:prstGeom>
          <a:noFill/>
        </p:spPr>
        <p:txBody>
          <a:bodyPr wrap="none" rtlCol="0">
            <a:spAutoFit/>
          </a:bodyPr>
          <a:lstStyle/>
          <a:p>
            <a:pPr algn="ctr"/>
            <a:r>
              <a:rPr lang="en-US" sz="1600" dirty="0"/>
              <a:t>Low joint stability</a:t>
            </a:r>
          </a:p>
          <a:p>
            <a:pPr algn="ctr"/>
            <a:r>
              <a:rPr lang="en-US" sz="1600" dirty="0"/>
              <a:t>High range of motion</a:t>
            </a:r>
          </a:p>
          <a:p>
            <a:pPr algn="ctr"/>
            <a:r>
              <a:rPr lang="en-US" sz="1600" u="sng" dirty="0"/>
              <a:t>GLENOHUMERAL JOINT</a:t>
            </a:r>
          </a:p>
        </p:txBody>
      </p:sp>
    </p:spTree>
    <p:extLst>
      <p:ext uri="{BB962C8B-B14F-4D97-AF65-F5344CB8AC3E}">
        <p14:creationId xmlns:p14="http://schemas.microsoft.com/office/powerpoint/2010/main" val="505922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152400"/>
            <a:ext cx="2550827" cy="369332"/>
          </a:xfrm>
          <a:prstGeom prst="rect">
            <a:avLst/>
          </a:prstGeom>
          <a:noFill/>
        </p:spPr>
        <p:txBody>
          <a:bodyPr wrap="none" rtlCol="0">
            <a:spAutoFit/>
          </a:bodyPr>
          <a:lstStyle/>
          <a:p>
            <a:r>
              <a:rPr lang="en-US" dirty="0"/>
              <a:t>Support of the </a:t>
            </a:r>
            <a:r>
              <a:rPr lang="en-US" dirty="0" err="1"/>
              <a:t>coxal</a:t>
            </a:r>
            <a:r>
              <a:rPr lang="en-US" dirty="0"/>
              <a:t> joint</a:t>
            </a:r>
          </a:p>
        </p:txBody>
      </p:sp>
      <p:pic>
        <p:nvPicPr>
          <p:cNvPr id="5" name="Picture 4" descr="f9-25d_the_coxal_hip_jo_cb.jpg"/>
          <p:cNvPicPr>
            <a:picLocks noChangeAspect="1"/>
          </p:cNvPicPr>
          <p:nvPr/>
        </p:nvPicPr>
        <p:blipFill>
          <a:blip r:embed="rId2" cstate="print"/>
          <a:stretch>
            <a:fillRect/>
          </a:stretch>
        </p:blipFill>
        <p:spPr>
          <a:xfrm>
            <a:off x="7181138" y="2286000"/>
            <a:ext cx="1941576" cy="2392085"/>
          </a:xfrm>
          <a:prstGeom prst="rect">
            <a:avLst/>
          </a:prstGeom>
        </p:spPr>
      </p:pic>
      <p:pic>
        <p:nvPicPr>
          <p:cNvPr id="7" name="Picture 6" descr="f9-25c_the_coxal_hip_jo_cb.jpg"/>
          <p:cNvPicPr>
            <a:picLocks noChangeAspect="1"/>
          </p:cNvPicPr>
          <p:nvPr/>
        </p:nvPicPr>
        <p:blipFill>
          <a:blip r:embed="rId3" cstate="print"/>
          <a:stretch>
            <a:fillRect/>
          </a:stretch>
        </p:blipFill>
        <p:spPr>
          <a:xfrm>
            <a:off x="7409738" y="76200"/>
            <a:ext cx="1734262" cy="2392086"/>
          </a:xfrm>
          <a:prstGeom prst="rect">
            <a:avLst/>
          </a:prstGeom>
        </p:spPr>
      </p:pic>
      <p:sp>
        <p:nvSpPr>
          <p:cNvPr id="8" name="TextBox 7"/>
          <p:cNvSpPr txBox="1"/>
          <p:nvPr/>
        </p:nvSpPr>
        <p:spPr>
          <a:xfrm>
            <a:off x="228600" y="762000"/>
            <a:ext cx="6019801" cy="2031325"/>
          </a:xfrm>
          <a:prstGeom prst="rect">
            <a:avLst/>
          </a:prstGeom>
          <a:noFill/>
        </p:spPr>
        <p:txBody>
          <a:bodyPr wrap="square" rtlCol="0">
            <a:spAutoFit/>
          </a:bodyPr>
          <a:lstStyle/>
          <a:p>
            <a:pPr>
              <a:buFont typeface="Arial" pitchFamily="34" charset="0"/>
              <a:buChar char="•"/>
            </a:pPr>
            <a:r>
              <a:rPr lang="en-US" dirty="0"/>
              <a:t>The </a:t>
            </a:r>
            <a:r>
              <a:rPr lang="en-US" dirty="0" err="1"/>
              <a:t>coxal</a:t>
            </a:r>
            <a:r>
              <a:rPr lang="en-US" dirty="0"/>
              <a:t> joint is primarily supported by 5 large ligaments:</a:t>
            </a:r>
          </a:p>
          <a:p>
            <a:pPr lvl="1">
              <a:buFont typeface="Wingdings" pitchFamily="2" charset="2"/>
              <a:buChar char="ü"/>
            </a:pPr>
            <a:r>
              <a:rPr lang="en-US" dirty="0"/>
              <a:t>3 anterior ligaments, 2 posterior</a:t>
            </a:r>
          </a:p>
          <a:p>
            <a:pPr lvl="1"/>
            <a:endParaRPr lang="en-US" dirty="0"/>
          </a:p>
          <a:p>
            <a:pPr>
              <a:buFont typeface="Arial" pitchFamily="34" charset="0"/>
              <a:buChar char="•"/>
            </a:pPr>
            <a:r>
              <a:rPr lang="en-US" dirty="0"/>
              <a:t>The Round Ligament runs from the </a:t>
            </a:r>
            <a:r>
              <a:rPr lang="en-US" dirty="0" err="1"/>
              <a:t>acetabular</a:t>
            </a:r>
            <a:r>
              <a:rPr lang="en-US" dirty="0"/>
              <a:t> labrum into the head of the femur</a:t>
            </a:r>
          </a:p>
          <a:p>
            <a:pPr lvl="1">
              <a:buFont typeface="Wingdings" pitchFamily="2" charset="2"/>
              <a:buChar char="ü"/>
            </a:pPr>
            <a:r>
              <a:rPr lang="en-US" dirty="0"/>
              <a:t>Not structurally important, but important for collateral blood supply to femur head </a:t>
            </a:r>
          </a:p>
        </p:txBody>
      </p:sp>
      <p:pic>
        <p:nvPicPr>
          <p:cNvPr id="9" name="Picture 8" descr="f10-33_deep_gluteal_mus_cb.jpg"/>
          <p:cNvPicPr>
            <a:picLocks noChangeAspect="1"/>
          </p:cNvPicPr>
          <p:nvPr/>
        </p:nvPicPr>
        <p:blipFill>
          <a:blip r:embed="rId4" cstate="print"/>
          <a:srcRect r="22641"/>
          <a:stretch>
            <a:fillRect/>
          </a:stretch>
        </p:blipFill>
        <p:spPr>
          <a:xfrm>
            <a:off x="0" y="3200400"/>
            <a:ext cx="2030727" cy="2971800"/>
          </a:xfrm>
          <a:prstGeom prst="rect">
            <a:avLst/>
          </a:prstGeom>
        </p:spPr>
      </p:pic>
      <p:sp>
        <p:nvSpPr>
          <p:cNvPr id="10" name="TextBox 9"/>
          <p:cNvSpPr txBox="1"/>
          <p:nvPr/>
        </p:nvSpPr>
        <p:spPr>
          <a:xfrm>
            <a:off x="2057400" y="3581400"/>
            <a:ext cx="4114800" cy="923330"/>
          </a:xfrm>
          <a:prstGeom prst="rect">
            <a:avLst/>
          </a:prstGeom>
          <a:noFill/>
        </p:spPr>
        <p:txBody>
          <a:bodyPr wrap="square" rtlCol="0">
            <a:spAutoFit/>
          </a:bodyPr>
          <a:lstStyle/>
          <a:p>
            <a:pPr>
              <a:buFont typeface="Arial" pitchFamily="34" charset="0"/>
              <a:buChar char="•"/>
            </a:pPr>
            <a:r>
              <a:rPr lang="en-US" dirty="0"/>
              <a:t>Large muscles of anterior and posterior thigh help keep femur in place, along with 7 deep, posterior muscles</a:t>
            </a:r>
          </a:p>
        </p:txBody>
      </p:sp>
      <p:sp>
        <p:nvSpPr>
          <p:cNvPr id="11" name="TextBox 10"/>
          <p:cNvSpPr txBox="1"/>
          <p:nvPr/>
        </p:nvSpPr>
        <p:spPr>
          <a:xfrm>
            <a:off x="5079940" y="4648200"/>
            <a:ext cx="2653614" cy="369332"/>
          </a:xfrm>
          <a:prstGeom prst="rect">
            <a:avLst/>
          </a:prstGeom>
          <a:noFill/>
        </p:spPr>
        <p:txBody>
          <a:bodyPr wrap="square" rtlCol="0">
            <a:spAutoFit/>
          </a:bodyPr>
          <a:lstStyle/>
          <a:p>
            <a:r>
              <a:rPr lang="en-US" u="sng" dirty="0" err="1"/>
              <a:t>Coxal</a:t>
            </a:r>
            <a:r>
              <a:rPr lang="en-US" u="sng" dirty="0"/>
              <a:t> joint dislocation</a:t>
            </a:r>
          </a:p>
        </p:txBody>
      </p:sp>
      <p:sp>
        <p:nvSpPr>
          <p:cNvPr id="12" name="TextBox 11"/>
          <p:cNvSpPr txBox="1"/>
          <p:nvPr/>
        </p:nvSpPr>
        <p:spPr>
          <a:xfrm>
            <a:off x="2895600" y="5105400"/>
            <a:ext cx="6248400" cy="1477328"/>
          </a:xfrm>
          <a:prstGeom prst="rect">
            <a:avLst/>
          </a:prstGeom>
          <a:noFill/>
        </p:spPr>
        <p:txBody>
          <a:bodyPr wrap="square" rtlCol="0">
            <a:spAutoFit/>
          </a:bodyPr>
          <a:lstStyle/>
          <a:p>
            <a:pPr>
              <a:buFont typeface="Arial" pitchFamily="34" charset="0"/>
              <a:buChar char="•"/>
            </a:pPr>
            <a:r>
              <a:rPr lang="en-US" dirty="0"/>
              <a:t>Dislocation of the </a:t>
            </a:r>
            <a:r>
              <a:rPr lang="en-US" dirty="0" err="1"/>
              <a:t>coxal</a:t>
            </a:r>
            <a:r>
              <a:rPr lang="en-US" dirty="0"/>
              <a:t> joint is very rare and usually due to severe blow or trauma (car accident, fall from very high, sports)</a:t>
            </a:r>
          </a:p>
          <a:p>
            <a:pPr>
              <a:buFont typeface="Arial" pitchFamily="34" charset="0"/>
              <a:buChar char="•"/>
            </a:pPr>
            <a:r>
              <a:rPr lang="en-US" dirty="0"/>
              <a:t>Dislocation is more prevalent in infants due to weaker ligaments and shallow acetabulum</a:t>
            </a:r>
          </a:p>
          <a:p>
            <a:pPr lvl="1">
              <a:buFont typeface="Wingdings" pitchFamily="2" charset="2"/>
              <a:buChar char="ü"/>
            </a:pPr>
            <a:r>
              <a:rPr lang="en-US" dirty="0"/>
              <a:t>Called CONGENITAL HIP DYSPLASIA</a:t>
            </a:r>
          </a:p>
        </p:txBody>
      </p:sp>
    </p:spTree>
    <p:extLst>
      <p:ext uri="{BB962C8B-B14F-4D97-AF65-F5344CB8AC3E}">
        <p14:creationId xmlns:p14="http://schemas.microsoft.com/office/powerpoint/2010/main" val="356059440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9-28d_the_right_tibiof_cb.jpg"/>
          <p:cNvPicPr>
            <a:picLocks noChangeAspect="1"/>
          </p:cNvPicPr>
          <p:nvPr/>
        </p:nvPicPr>
        <p:blipFill>
          <a:blip r:embed="rId2" cstate="print"/>
          <a:srcRect b="32500"/>
          <a:stretch>
            <a:fillRect/>
          </a:stretch>
        </p:blipFill>
        <p:spPr>
          <a:xfrm>
            <a:off x="4876800" y="4343400"/>
            <a:ext cx="3011424" cy="2468880"/>
          </a:xfrm>
          <a:prstGeom prst="rect">
            <a:avLst/>
          </a:prstGeom>
        </p:spPr>
      </p:pic>
      <p:sp>
        <p:nvSpPr>
          <p:cNvPr id="4" name="TextBox 3"/>
          <p:cNvSpPr txBox="1"/>
          <p:nvPr/>
        </p:nvSpPr>
        <p:spPr>
          <a:xfrm>
            <a:off x="2895600" y="0"/>
            <a:ext cx="3011658" cy="369332"/>
          </a:xfrm>
          <a:prstGeom prst="rect">
            <a:avLst/>
          </a:prstGeom>
          <a:noFill/>
        </p:spPr>
        <p:txBody>
          <a:bodyPr wrap="none" rtlCol="0">
            <a:spAutoFit/>
          </a:bodyPr>
          <a:lstStyle/>
          <a:p>
            <a:r>
              <a:rPr lang="en-US" u="sng" dirty="0"/>
              <a:t>Knee Joint (</a:t>
            </a:r>
            <a:r>
              <a:rPr lang="en-US" u="sng" dirty="0" err="1"/>
              <a:t>Tibiofemoral</a:t>
            </a:r>
            <a:r>
              <a:rPr lang="en-US" u="sng" dirty="0"/>
              <a:t> joint)</a:t>
            </a:r>
          </a:p>
        </p:txBody>
      </p:sp>
      <p:sp>
        <p:nvSpPr>
          <p:cNvPr id="5" name="TextBox 4"/>
          <p:cNvSpPr txBox="1"/>
          <p:nvPr/>
        </p:nvSpPr>
        <p:spPr>
          <a:xfrm>
            <a:off x="381000" y="533400"/>
            <a:ext cx="7071167" cy="369332"/>
          </a:xfrm>
          <a:prstGeom prst="rect">
            <a:avLst/>
          </a:prstGeom>
          <a:noFill/>
        </p:spPr>
        <p:txBody>
          <a:bodyPr wrap="none" rtlCol="0">
            <a:spAutoFit/>
          </a:bodyPr>
          <a:lstStyle/>
          <a:p>
            <a:pPr>
              <a:buFont typeface="Arial" pitchFamily="34" charset="0"/>
              <a:buChar char="•"/>
            </a:pPr>
            <a:r>
              <a:rPr lang="en-US" dirty="0"/>
              <a:t>Articulation between the femur and tibia – fibula is not part of knee joint</a:t>
            </a:r>
          </a:p>
        </p:txBody>
      </p:sp>
      <p:sp>
        <p:nvSpPr>
          <p:cNvPr id="8" name="TextBox 7"/>
          <p:cNvSpPr txBox="1"/>
          <p:nvPr/>
        </p:nvSpPr>
        <p:spPr>
          <a:xfrm>
            <a:off x="381000" y="1066800"/>
            <a:ext cx="8763000" cy="1754327"/>
          </a:xfrm>
          <a:prstGeom prst="rect">
            <a:avLst/>
          </a:prstGeom>
          <a:noFill/>
        </p:spPr>
        <p:txBody>
          <a:bodyPr wrap="square" rtlCol="0">
            <a:spAutoFit/>
          </a:bodyPr>
          <a:lstStyle/>
          <a:p>
            <a:pPr>
              <a:buFont typeface="Arial" pitchFamily="34" charset="0"/>
              <a:buChar char="•"/>
            </a:pPr>
            <a:r>
              <a:rPr lang="en-US" dirty="0"/>
              <a:t>A synovial hinge-type joint that allows flexion/extension of the lower leg</a:t>
            </a:r>
          </a:p>
          <a:p>
            <a:pPr lvl="1">
              <a:buFont typeface="Wingdings" pitchFamily="2" charset="2"/>
              <a:buChar char="ü"/>
            </a:pPr>
            <a:r>
              <a:rPr lang="en-US" dirty="0"/>
              <a:t>When the leg is fully extended, there is a SMALL amount of gliding and rotation</a:t>
            </a:r>
          </a:p>
          <a:p>
            <a:pPr lvl="1">
              <a:buFont typeface="Wingdings" pitchFamily="2" charset="2"/>
              <a:buChar char="ü"/>
            </a:pPr>
            <a:endParaRPr lang="en-US" dirty="0"/>
          </a:p>
          <a:p>
            <a:pPr>
              <a:buFont typeface="Arial" pitchFamily="34" charset="0"/>
              <a:buChar char="•"/>
            </a:pPr>
            <a:r>
              <a:rPr lang="en-US" dirty="0"/>
              <a:t>Largest and most complex synovial joint of the body….also most commonly injured</a:t>
            </a:r>
          </a:p>
          <a:p>
            <a:endParaRPr lang="en-US" dirty="0"/>
          </a:p>
          <a:p>
            <a:pPr>
              <a:buFont typeface="Arial" pitchFamily="34" charset="0"/>
              <a:buChar char="•"/>
            </a:pPr>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304800" y="3232357"/>
            <a:ext cx="3786188" cy="3625643"/>
          </a:xfrm>
          <a:prstGeom prst="rect">
            <a:avLst/>
          </a:prstGeom>
          <a:noFill/>
          <a:ln w="9525">
            <a:noFill/>
            <a:miter lim="800000"/>
            <a:headEnd/>
            <a:tailEnd/>
          </a:ln>
          <a:effectLst/>
        </p:spPr>
      </p:pic>
      <p:sp>
        <p:nvSpPr>
          <p:cNvPr id="6" name="TextBox 5"/>
          <p:cNvSpPr txBox="1"/>
          <p:nvPr/>
        </p:nvSpPr>
        <p:spPr>
          <a:xfrm>
            <a:off x="4419600" y="2971800"/>
            <a:ext cx="4724400" cy="1477328"/>
          </a:xfrm>
          <a:prstGeom prst="rect">
            <a:avLst/>
          </a:prstGeom>
          <a:noFill/>
        </p:spPr>
        <p:txBody>
          <a:bodyPr wrap="square" rtlCol="0">
            <a:spAutoFit/>
          </a:bodyPr>
          <a:lstStyle/>
          <a:p>
            <a:pPr>
              <a:buFont typeface="Arial" pitchFamily="34" charset="0"/>
              <a:buChar char="•"/>
            </a:pPr>
            <a:r>
              <a:rPr lang="en-US" dirty="0"/>
              <a:t>Medial and lateral meniscus on superior surface of tibia</a:t>
            </a:r>
          </a:p>
          <a:p>
            <a:pPr lvl="1">
              <a:buFont typeface="Wingdings" pitchFamily="2" charset="2"/>
              <a:buChar char="ü"/>
            </a:pPr>
            <a:r>
              <a:rPr lang="en-US" dirty="0"/>
              <a:t>Helps absorb shock from walking, running</a:t>
            </a:r>
          </a:p>
          <a:p>
            <a:pPr lvl="1">
              <a:buFont typeface="Wingdings" pitchFamily="2" charset="2"/>
              <a:buChar char="ü"/>
            </a:pPr>
            <a:r>
              <a:rPr lang="en-US" dirty="0"/>
              <a:t>Cup-like shape helps keep femur from sliding medially/laterally over tibia</a:t>
            </a:r>
          </a:p>
        </p:txBody>
      </p:sp>
    </p:spTree>
    <p:extLst>
      <p:ext uri="{BB962C8B-B14F-4D97-AF65-F5344CB8AC3E}">
        <p14:creationId xmlns:p14="http://schemas.microsoft.com/office/powerpoint/2010/main" val="37783281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0400" y="76200"/>
            <a:ext cx="3356303" cy="369332"/>
          </a:xfrm>
          <a:prstGeom prst="rect">
            <a:avLst/>
          </a:prstGeom>
          <a:noFill/>
        </p:spPr>
        <p:txBody>
          <a:bodyPr wrap="none" rtlCol="0">
            <a:spAutoFit/>
          </a:bodyPr>
          <a:lstStyle/>
          <a:p>
            <a:r>
              <a:rPr lang="en-US" u="sng" dirty="0"/>
              <a:t>External support of the knee joint</a:t>
            </a:r>
          </a:p>
        </p:txBody>
      </p:sp>
      <p:sp>
        <p:nvSpPr>
          <p:cNvPr id="6" name="TextBox 5"/>
          <p:cNvSpPr txBox="1"/>
          <p:nvPr/>
        </p:nvSpPr>
        <p:spPr>
          <a:xfrm>
            <a:off x="2971800" y="1016675"/>
            <a:ext cx="6019800" cy="3139321"/>
          </a:xfrm>
          <a:prstGeom prst="rect">
            <a:avLst/>
          </a:prstGeom>
          <a:noFill/>
        </p:spPr>
        <p:txBody>
          <a:bodyPr wrap="square" rtlCol="0">
            <a:spAutoFit/>
          </a:bodyPr>
          <a:lstStyle/>
          <a:p>
            <a:pPr>
              <a:buFont typeface="Arial" pitchFamily="34" charset="0"/>
              <a:buChar char="•"/>
            </a:pPr>
            <a:r>
              <a:rPr lang="en-US" dirty="0"/>
              <a:t>Primary anterior support comes from large tendon of quadriceps muscles</a:t>
            </a:r>
          </a:p>
          <a:p>
            <a:pPr lvl="1">
              <a:buFont typeface="Wingdings" pitchFamily="2" charset="2"/>
              <a:buChar char="ü"/>
            </a:pPr>
            <a:r>
              <a:rPr lang="en-US" dirty="0"/>
              <a:t>Attaches to patella – patella attaches to tibia via patellar ligament</a:t>
            </a:r>
          </a:p>
          <a:p>
            <a:pPr lvl="1">
              <a:buFont typeface="Wingdings" pitchFamily="2" charset="2"/>
              <a:buChar char="ü"/>
            </a:pPr>
            <a:r>
              <a:rPr lang="en-US" dirty="0"/>
              <a:t>Anterior portion of joint is not enclosed by joint capsule</a:t>
            </a:r>
          </a:p>
          <a:p>
            <a:pPr lvl="1">
              <a:buFont typeface="Wingdings" pitchFamily="2" charset="2"/>
              <a:buChar char="ü"/>
            </a:pPr>
            <a:endParaRPr lang="en-US" dirty="0"/>
          </a:p>
          <a:p>
            <a:pPr>
              <a:buFont typeface="Arial" pitchFamily="34" charset="0"/>
              <a:buChar char="•"/>
            </a:pPr>
            <a:r>
              <a:rPr lang="en-US" dirty="0"/>
              <a:t>Medial and lateral collateral ligaments help stabilize sides of joint</a:t>
            </a:r>
          </a:p>
          <a:p>
            <a:pPr>
              <a:buFont typeface="Arial" pitchFamily="34" charset="0"/>
              <a:buChar char="•"/>
            </a:pPr>
            <a:endParaRPr lang="en-US" dirty="0"/>
          </a:p>
          <a:p>
            <a:pPr>
              <a:buFont typeface="Arial" pitchFamily="34" charset="0"/>
              <a:buChar char="•"/>
            </a:pPr>
            <a:r>
              <a:rPr lang="en-US" dirty="0"/>
              <a:t>Large tendon of </a:t>
            </a:r>
            <a:r>
              <a:rPr lang="en-US" dirty="0" err="1"/>
              <a:t>semimembranosus</a:t>
            </a:r>
            <a:r>
              <a:rPr lang="en-US" dirty="0"/>
              <a:t> helps stabilize joint </a:t>
            </a:r>
            <a:r>
              <a:rPr lang="en-US" dirty="0" err="1"/>
              <a:t>posteriorly</a:t>
            </a:r>
            <a:endParaRPr lang="en-US" dirty="0"/>
          </a:p>
        </p:txBody>
      </p:sp>
      <p:pic>
        <p:nvPicPr>
          <p:cNvPr id="7" name="Picture 6" descr="f9-28c_the_right_tibiof_cb.jpg"/>
          <p:cNvPicPr>
            <a:picLocks noChangeAspect="1"/>
          </p:cNvPicPr>
          <p:nvPr/>
        </p:nvPicPr>
        <p:blipFill>
          <a:blip r:embed="rId2" cstate="print"/>
          <a:srcRect l="8021" t="5000" r="12032" b="12500"/>
          <a:stretch>
            <a:fillRect/>
          </a:stretch>
        </p:blipFill>
        <p:spPr>
          <a:xfrm>
            <a:off x="0" y="609600"/>
            <a:ext cx="2026927" cy="3355617"/>
          </a:xfrm>
          <a:prstGeom prst="rect">
            <a:avLst/>
          </a:prstGeom>
        </p:spPr>
      </p:pic>
      <p:sp>
        <p:nvSpPr>
          <p:cNvPr id="8" name="TextBox 7"/>
          <p:cNvSpPr txBox="1"/>
          <p:nvPr/>
        </p:nvSpPr>
        <p:spPr>
          <a:xfrm>
            <a:off x="1371600" y="685800"/>
            <a:ext cx="1776448" cy="338554"/>
          </a:xfrm>
          <a:prstGeom prst="rect">
            <a:avLst/>
          </a:prstGeom>
          <a:noFill/>
        </p:spPr>
        <p:txBody>
          <a:bodyPr wrap="none" rtlCol="0">
            <a:spAutoFit/>
          </a:bodyPr>
          <a:lstStyle/>
          <a:p>
            <a:r>
              <a:rPr lang="en-US" sz="1600" dirty="0"/>
              <a:t>Quadriceps tendon</a:t>
            </a:r>
          </a:p>
        </p:txBody>
      </p:sp>
      <p:cxnSp>
        <p:nvCxnSpPr>
          <p:cNvPr id="10" name="Straight Arrow Connector 9"/>
          <p:cNvCxnSpPr/>
          <p:nvPr/>
        </p:nvCxnSpPr>
        <p:spPr>
          <a:xfrm rot="5400000">
            <a:off x="1447800" y="1066800"/>
            <a:ext cx="381000" cy="381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p:nvPicPr>
        <p:blipFill>
          <a:blip r:embed="rId3" cstate="print"/>
          <a:srcRect/>
          <a:stretch>
            <a:fillRect/>
          </a:stretch>
        </p:blipFill>
        <p:spPr bwMode="auto">
          <a:xfrm>
            <a:off x="411930" y="4114800"/>
            <a:ext cx="2864670" cy="2743200"/>
          </a:xfrm>
          <a:prstGeom prst="rect">
            <a:avLst/>
          </a:prstGeom>
          <a:noFill/>
          <a:ln w="9525">
            <a:noFill/>
            <a:miter lim="800000"/>
            <a:headEnd/>
            <a:tailEnd/>
          </a:ln>
          <a:effectLst/>
        </p:spPr>
      </p:pic>
      <p:sp>
        <p:nvSpPr>
          <p:cNvPr id="12" name="5-Point Star 11"/>
          <p:cNvSpPr/>
          <p:nvPr/>
        </p:nvSpPr>
        <p:spPr>
          <a:xfrm>
            <a:off x="3352800" y="6096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152400" y="4876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7874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9-28b_the_right_tibiof_cb.jpg"/>
          <p:cNvPicPr>
            <a:picLocks noChangeAspect="1"/>
          </p:cNvPicPr>
          <p:nvPr/>
        </p:nvPicPr>
        <p:blipFill>
          <a:blip r:embed="rId2" cstate="print"/>
          <a:stretch>
            <a:fillRect/>
          </a:stretch>
        </p:blipFill>
        <p:spPr>
          <a:xfrm>
            <a:off x="3733800" y="3657600"/>
            <a:ext cx="1994916" cy="3200400"/>
          </a:xfrm>
          <a:prstGeom prst="rect">
            <a:avLst/>
          </a:prstGeom>
        </p:spPr>
      </p:pic>
      <p:pic>
        <p:nvPicPr>
          <p:cNvPr id="3" name="Picture 2" descr="f9-28a_the_right_tibiof_cb.jpg"/>
          <p:cNvPicPr>
            <a:picLocks noChangeAspect="1"/>
          </p:cNvPicPr>
          <p:nvPr/>
        </p:nvPicPr>
        <p:blipFill>
          <a:blip r:embed="rId3" cstate="print"/>
          <a:stretch>
            <a:fillRect/>
          </a:stretch>
        </p:blipFill>
        <p:spPr>
          <a:xfrm>
            <a:off x="0" y="3557358"/>
            <a:ext cx="2057400" cy="3300642"/>
          </a:xfrm>
          <a:prstGeom prst="rect">
            <a:avLst/>
          </a:prstGeom>
        </p:spPr>
      </p:pic>
      <p:sp>
        <p:nvSpPr>
          <p:cNvPr id="4" name="TextBox 3"/>
          <p:cNvSpPr txBox="1"/>
          <p:nvPr/>
        </p:nvSpPr>
        <p:spPr>
          <a:xfrm>
            <a:off x="2667000" y="76200"/>
            <a:ext cx="3305392" cy="369332"/>
          </a:xfrm>
          <a:prstGeom prst="rect">
            <a:avLst/>
          </a:prstGeom>
          <a:noFill/>
        </p:spPr>
        <p:txBody>
          <a:bodyPr wrap="none" rtlCol="0">
            <a:spAutoFit/>
          </a:bodyPr>
          <a:lstStyle/>
          <a:p>
            <a:r>
              <a:rPr lang="en-US" u="sng" dirty="0"/>
              <a:t>Internal support of the knee joint</a:t>
            </a:r>
          </a:p>
        </p:txBody>
      </p:sp>
      <p:sp>
        <p:nvSpPr>
          <p:cNvPr id="5" name="TextBox 4"/>
          <p:cNvSpPr txBox="1"/>
          <p:nvPr/>
        </p:nvSpPr>
        <p:spPr>
          <a:xfrm>
            <a:off x="0" y="609600"/>
            <a:ext cx="9144000" cy="2862322"/>
          </a:xfrm>
          <a:prstGeom prst="rect">
            <a:avLst/>
          </a:prstGeom>
          <a:noFill/>
        </p:spPr>
        <p:txBody>
          <a:bodyPr wrap="square" rtlCol="0">
            <a:spAutoFit/>
          </a:bodyPr>
          <a:lstStyle/>
          <a:p>
            <a:pPr>
              <a:buFont typeface="Arial" pitchFamily="34" charset="0"/>
              <a:buChar char="•"/>
            </a:pPr>
            <a:r>
              <a:rPr lang="en-US" dirty="0"/>
              <a:t>Two large internal ligaments help stabilize knee joint internally</a:t>
            </a:r>
          </a:p>
          <a:p>
            <a:pPr lvl="1">
              <a:buFont typeface="Wingdings" pitchFamily="2" charset="2"/>
              <a:buChar char="ü"/>
            </a:pPr>
            <a:r>
              <a:rPr lang="en-US" dirty="0"/>
              <a:t>Anterior and posterior </a:t>
            </a:r>
            <a:r>
              <a:rPr lang="en-US" dirty="0" err="1"/>
              <a:t>cruciate</a:t>
            </a:r>
            <a:r>
              <a:rPr lang="en-US" dirty="0"/>
              <a:t> ligaments (ACL and PCL)</a:t>
            </a:r>
          </a:p>
          <a:p>
            <a:pPr lvl="1">
              <a:buFont typeface="Wingdings" pitchFamily="2" charset="2"/>
              <a:buChar char="ü"/>
            </a:pPr>
            <a:r>
              <a:rPr lang="en-US" dirty="0"/>
              <a:t>Ligaments cross each other forming “X” pattern</a:t>
            </a:r>
          </a:p>
          <a:p>
            <a:pPr lvl="1">
              <a:buFont typeface="Wingdings" pitchFamily="2" charset="2"/>
              <a:buChar char="ü"/>
            </a:pPr>
            <a:r>
              <a:rPr lang="en-US" dirty="0"/>
              <a:t>Named for where the ligament attaches TO THE TIBIA</a:t>
            </a:r>
          </a:p>
          <a:p>
            <a:pPr lvl="1">
              <a:buFont typeface="Wingdings" pitchFamily="2" charset="2"/>
              <a:buChar char="ü"/>
            </a:pPr>
            <a:endParaRPr lang="en-US" dirty="0"/>
          </a:p>
          <a:p>
            <a:pPr>
              <a:buFont typeface="Arial" pitchFamily="34" charset="0"/>
              <a:buChar char="•"/>
            </a:pPr>
            <a:r>
              <a:rPr lang="en-US" dirty="0"/>
              <a:t>Ligaments are actually located OUTSIDE of the joint capsule</a:t>
            </a:r>
          </a:p>
          <a:p>
            <a:pPr>
              <a:buFont typeface="Arial" pitchFamily="34" charset="0"/>
              <a:buChar char="•"/>
            </a:pPr>
            <a:endParaRPr lang="en-US" dirty="0"/>
          </a:p>
          <a:p>
            <a:pPr>
              <a:buFont typeface="Arial" pitchFamily="34" charset="0"/>
              <a:buChar char="•"/>
            </a:pPr>
            <a:r>
              <a:rPr lang="en-US" dirty="0"/>
              <a:t>ACL prevents hyperextension – prevents femur from sliding off tibia when walking uphill</a:t>
            </a:r>
          </a:p>
          <a:p>
            <a:pPr>
              <a:buFont typeface="Arial" pitchFamily="34" charset="0"/>
              <a:buChar char="•"/>
            </a:pPr>
            <a:endParaRPr lang="en-US" dirty="0"/>
          </a:p>
          <a:p>
            <a:pPr>
              <a:buFont typeface="Arial" pitchFamily="34" charset="0"/>
              <a:buChar char="•"/>
            </a:pPr>
            <a:r>
              <a:rPr lang="en-US" dirty="0"/>
              <a:t>PCL prevents </a:t>
            </a:r>
            <a:r>
              <a:rPr lang="en-US" dirty="0" err="1"/>
              <a:t>hyperflexion</a:t>
            </a:r>
            <a:r>
              <a:rPr lang="en-US" dirty="0"/>
              <a:t> – prevents femur from sliding off the tibia when walking downhill</a:t>
            </a:r>
          </a:p>
        </p:txBody>
      </p:sp>
      <p:sp>
        <p:nvSpPr>
          <p:cNvPr id="6" name="TextBox 5"/>
          <p:cNvSpPr txBox="1"/>
          <p:nvPr/>
        </p:nvSpPr>
        <p:spPr>
          <a:xfrm>
            <a:off x="2362200" y="4955400"/>
            <a:ext cx="537263" cy="369332"/>
          </a:xfrm>
          <a:prstGeom prst="rect">
            <a:avLst/>
          </a:prstGeom>
          <a:noFill/>
        </p:spPr>
        <p:txBody>
          <a:bodyPr wrap="none" rtlCol="0">
            <a:spAutoFit/>
          </a:bodyPr>
          <a:lstStyle/>
          <a:p>
            <a:r>
              <a:rPr lang="en-US" dirty="0"/>
              <a:t>ACL</a:t>
            </a:r>
          </a:p>
        </p:txBody>
      </p:sp>
      <p:cxnSp>
        <p:nvCxnSpPr>
          <p:cNvPr id="8" name="Straight Arrow Connector 7"/>
          <p:cNvCxnSpPr/>
          <p:nvPr/>
        </p:nvCxnSpPr>
        <p:spPr>
          <a:xfrm rot="10800000" flipV="1">
            <a:off x="1115096" y="5109387"/>
            <a:ext cx="1170904" cy="11324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505200" y="5031600"/>
            <a:ext cx="1115096"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48000" y="4879200"/>
            <a:ext cx="524503" cy="369332"/>
          </a:xfrm>
          <a:prstGeom prst="rect">
            <a:avLst/>
          </a:prstGeom>
          <a:noFill/>
        </p:spPr>
        <p:txBody>
          <a:bodyPr wrap="none" rtlCol="0">
            <a:spAutoFit/>
          </a:bodyPr>
          <a:lstStyle/>
          <a:p>
            <a:r>
              <a:rPr lang="en-US" dirty="0"/>
              <a:t>PCL</a:t>
            </a:r>
          </a:p>
        </p:txBody>
      </p:sp>
      <p:cxnSp>
        <p:nvCxnSpPr>
          <p:cNvPr id="13" name="Straight Arrow Connector 12"/>
          <p:cNvCxnSpPr/>
          <p:nvPr/>
        </p:nvCxnSpPr>
        <p:spPr>
          <a:xfrm rot="10800000" flipV="1">
            <a:off x="4876802" y="4724399"/>
            <a:ext cx="914399" cy="1523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91200" y="4495800"/>
            <a:ext cx="1404487" cy="369332"/>
          </a:xfrm>
          <a:prstGeom prst="rect">
            <a:avLst/>
          </a:prstGeom>
          <a:noFill/>
        </p:spPr>
        <p:txBody>
          <a:bodyPr wrap="none" rtlCol="0">
            <a:spAutoFit/>
          </a:bodyPr>
          <a:lstStyle/>
          <a:p>
            <a:r>
              <a:rPr lang="en-US" dirty="0"/>
              <a:t>Origin of ACL</a:t>
            </a:r>
          </a:p>
        </p:txBody>
      </p:sp>
    </p:spTree>
    <p:extLst>
      <p:ext uri="{BB962C8B-B14F-4D97-AF65-F5344CB8AC3E}">
        <p14:creationId xmlns:p14="http://schemas.microsoft.com/office/powerpoint/2010/main" val="3729542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62500" y="228600"/>
            <a:ext cx="1590500" cy="369332"/>
          </a:xfrm>
          <a:prstGeom prst="rect">
            <a:avLst/>
          </a:prstGeom>
          <a:noFill/>
        </p:spPr>
        <p:txBody>
          <a:bodyPr wrap="none" rtlCol="0">
            <a:spAutoFit/>
          </a:bodyPr>
          <a:lstStyle/>
          <a:p>
            <a:r>
              <a:rPr lang="en-US" dirty="0"/>
              <a:t>Bone Histology</a:t>
            </a:r>
          </a:p>
        </p:txBody>
      </p:sp>
      <p:sp>
        <p:nvSpPr>
          <p:cNvPr id="3" name="TextBox 2"/>
          <p:cNvSpPr txBox="1"/>
          <p:nvPr/>
        </p:nvSpPr>
        <p:spPr>
          <a:xfrm>
            <a:off x="533400" y="838200"/>
            <a:ext cx="7924801" cy="646331"/>
          </a:xfrm>
          <a:prstGeom prst="rect">
            <a:avLst/>
          </a:prstGeom>
          <a:noFill/>
        </p:spPr>
        <p:txBody>
          <a:bodyPr wrap="square" rtlCol="0">
            <a:spAutoFit/>
          </a:bodyPr>
          <a:lstStyle/>
          <a:p>
            <a:r>
              <a:rPr lang="en-US" dirty="0"/>
              <a:t>Since bone is considered connective tissue, it is comprised of cells, fibers, and ground substance (matrix)</a:t>
            </a:r>
          </a:p>
        </p:txBody>
      </p:sp>
      <p:sp>
        <p:nvSpPr>
          <p:cNvPr id="4" name="TextBox 3"/>
          <p:cNvSpPr txBox="1"/>
          <p:nvPr/>
        </p:nvSpPr>
        <p:spPr>
          <a:xfrm>
            <a:off x="228601" y="1676400"/>
            <a:ext cx="8915400" cy="1200329"/>
          </a:xfrm>
          <a:prstGeom prst="rect">
            <a:avLst/>
          </a:prstGeom>
          <a:noFill/>
        </p:spPr>
        <p:txBody>
          <a:bodyPr wrap="square" rtlCol="0">
            <a:spAutoFit/>
          </a:bodyPr>
          <a:lstStyle/>
          <a:p>
            <a:r>
              <a:rPr lang="en-US" dirty="0"/>
              <a:t>Bone Cells:  </a:t>
            </a:r>
          </a:p>
          <a:p>
            <a:pPr marL="800100" lvl="1" indent="-342900">
              <a:buFont typeface="+mj-lt"/>
              <a:buAutoNum type="arabicPeriod"/>
            </a:pPr>
            <a:r>
              <a:rPr lang="en-US" dirty="0"/>
              <a:t>	</a:t>
            </a:r>
            <a:r>
              <a:rPr lang="en-US" dirty="0" err="1"/>
              <a:t>Osteogenic</a:t>
            </a:r>
            <a:r>
              <a:rPr lang="en-US" dirty="0"/>
              <a:t> cells: undifferentiated cells that will mature and become </a:t>
            </a:r>
            <a:r>
              <a:rPr lang="en-US" dirty="0" err="1"/>
              <a:t>osteoblasts</a:t>
            </a:r>
            <a:r>
              <a:rPr lang="en-US" dirty="0"/>
              <a:t> </a:t>
            </a:r>
          </a:p>
          <a:p>
            <a:pPr marL="800100" lvl="1" indent="-342900">
              <a:buFont typeface="+mj-lt"/>
              <a:buAutoNum type="arabicPeriod"/>
            </a:pPr>
            <a:r>
              <a:rPr lang="en-US" dirty="0"/>
              <a:t>  </a:t>
            </a:r>
            <a:r>
              <a:rPr lang="en-US" dirty="0" err="1"/>
              <a:t>Osteoblasts</a:t>
            </a:r>
            <a:r>
              <a:rPr lang="en-US" dirty="0"/>
              <a:t>: bone-forming cells which actually synthesize the hard 		      bone matrix</a:t>
            </a:r>
          </a:p>
        </p:txBody>
      </p:sp>
      <p:pic>
        <p:nvPicPr>
          <p:cNvPr id="5" name="Picture 4" descr="f7-04_bone_cells_and_th_c.jpg"/>
          <p:cNvPicPr>
            <a:picLocks noChangeAspect="1"/>
          </p:cNvPicPr>
          <p:nvPr/>
        </p:nvPicPr>
        <p:blipFill>
          <a:blip r:embed="rId2" cstate="print"/>
          <a:srcRect t="2551" b="12755"/>
          <a:stretch>
            <a:fillRect/>
          </a:stretch>
        </p:blipFill>
        <p:spPr>
          <a:xfrm>
            <a:off x="0" y="2875705"/>
            <a:ext cx="5638800" cy="3906095"/>
          </a:xfrm>
          <a:prstGeom prst="rect">
            <a:avLst/>
          </a:prstGeom>
        </p:spPr>
      </p:pic>
      <p:sp>
        <p:nvSpPr>
          <p:cNvPr id="6" name="TextBox 5"/>
          <p:cNvSpPr txBox="1"/>
          <p:nvPr/>
        </p:nvSpPr>
        <p:spPr>
          <a:xfrm>
            <a:off x="5486400" y="3505200"/>
            <a:ext cx="3657600" cy="2031325"/>
          </a:xfrm>
          <a:prstGeom prst="rect">
            <a:avLst/>
          </a:prstGeom>
          <a:noFill/>
        </p:spPr>
        <p:txBody>
          <a:bodyPr wrap="square" rtlCol="0">
            <a:spAutoFit/>
          </a:bodyPr>
          <a:lstStyle/>
          <a:p>
            <a:r>
              <a:rPr lang="en-US" dirty="0"/>
              <a:t>3. Osteocytes: These are “retired” osteoblasts that live in LACUNAE</a:t>
            </a:r>
          </a:p>
          <a:p>
            <a:pPr marL="742950" lvl="1" indent="-285750">
              <a:buFont typeface="Arial" charset="0"/>
              <a:buChar char="•"/>
            </a:pPr>
            <a:r>
              <a:rPr lang="en-US" dirty="0"/>
              <a:t>Retain some ability to create/breakdown bone</a:t>
            </a:r>
          </a:p>
          <a:p>
            <a:endParaRPr lang="en-US" dirty="0"/>
          </a:p>
          <a:p>
            <a:r>
              <a:rPr lang="en-US" dirty="0"/>
              <a:t>4.  </a:t>
            </a:r>
            <a:r>
              <a:rPr lang="en-US" dirty="0" err="1"/>
              <a:t>Osteoclasts</a:t>
            </a:r>
            <a:r>
              <a:rPr lang="en-US" dirty="0"/>
              <a:t>: large multi-nucleated cells whose job is to dissolve bone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5800"/>
            <a:ext cx="9144000" cy="4524316"/>
          </a:xfrm>
          <a:prstGeom prst="rect">
            <a:avLst/>
          </a:prstGeom>
          <a:noFill/>
        </p:spPr>
        <p:txBody>
          <a:bodyPr wrap="square" rtlCol="0">
            <a:spAutoFit/>
          </a:bodyPr>
          <a:lstStyle/>
          <a:p>
            <a:r>
              <a:rPr lang="en-US" dirty="0"/>
              <a:t>Bone matrix:  the non-cellular, ground substance of osseous tissue </a:t>
            </a:r>
          </a:p>
          <a:p>
            <a:endParaRPr lang="en-US" dirty="0"/>
          </a:p>
          <a:p>
            <a:pPr lvl="1">
              <a:buFont typeface="Arial" pitchFamily="34" charset="0"/>
              <a:buChar char="•"/>
            </a:pPr>
            <a:r>
              <a:rPr lang="en-US" dirty="0"/>
              <a:t>	Basically the hard, dense material we associate with bones</a:t>
            </a:r>
          </a:p>
          <a:p>
            <a:pPr lvl="1">
              <a:buFont typeface="Arial" pitchFamily="34" charset="0"/>
              <a:buChar char="•"/>
            </a:pPr>
            <a:endParaRPr lang="en-US" dirty="0"/>
          </a:p>
          <a:p>
            <a:pPr lvl="1">
              <a:buFont typeface="Arial" pitchFamily="34" charset="0"/>
              <a:buChar char="•"/>
            </a:pPr>
            <a:r>
              <a:rPr lang="en-US" dirty="0"/>
              <a:t>       Organic, protein matter is primarily collagen, </a:t>
            </a:r>
            <a:r>
              <a:rPr lang="en-US" dirty="0" err="1"/>
              <a:t>proteoglycans</a:t>
            </a:r>
            <a:r>
              <a:rPr lang="en-US" dirty="0"/>
              <a:t>, and </a:t>
            </a:r>
            <a:r>
              <a:rPr lang="en-US" dirty="0" err="1"/>
              <a:t>glycoproteins</a:t>
            </a:r>
            <a:endParaRPr lang="en-US" dirty="0"/>
          </a:p>
          <a:p>
            <a:pPr lvl="2">
              <a:buFont typeface="Wingdings" pitchFamily="2" charset="2"/>
              <a:buChar char="ü"/>
            </a:pPr>
            <a:r>
              <a:rPr lang="en-US" dirty="0">
                <a:solidFill>
                  <a:srgbClr val="FF0000"/>
                </a:solidFill>
              </a:rPr>
              <a:t>1/3 of bone matrix</a:t>
            </a:r>
          </a:p>
          <a:p>
            <a:pPr lvl="2">
              <a:buFont typeface="Wingdings" pitchFamily="2" charset="2"/>
              <a:buChar char="ü"/>
            </a:pPr>
            <a:endParaRPr lang="en-US" dirty="0"/>
          </a:p>
          <a:p>
            <a:pPr lvl="1">
              <a:buFont typeface="Arial" pitchFamily="34" charset="0"/>
              <a:buChar char="•"/>
            </a:pPr>
            <a:r>
              <a:rPr lang="en-US" dirty="0"/>
              <a:t>       Inorganic matter is mostly HYDROXYAPATITE and CALCIUM CARBONATE (both are 	calcium containing molecules), with smaller amount of other minerals and ions</a:t>
            </a:r>
          </a:p>
          <a:p>
            <a:pPr lvl="2">
              <a:buFont typeface="Wingdings" pitchFamily="2" charset="2"/>
              <a:buChar char="ü"/>
            </a:pPr>
            <a:r>
              <a:rPr lang="en-US" dirty="0">
                <a:solidFill>
                  <a:srgbClr val="FF0000"/>
                </a:solidFill>
              </a:rPr>
              <a:t>2/3 of bone matrix</a:t>
            </a:r>
          </a:p>
          <a:p>
            <a:pPr lvl="2">
              <a:buFont typeface="Wingdings" pitchFamily="2" charset="2"/>
              <a:buChar char="ü"/>
            </a:pPr>
            <a:endParaRPr lang="en-US" dirty="0"/>
          </a:p>
          <a:p>
            <a:pPr lvl="1">
              <a:buFont typeface="Arial" pitchFamily="34" charset="0"/>
              <a:buChar char="•"/>
            </a:pPr>
            <a:r>
              <a:rPr lang="en-US" dirty="0"/>
              <a:t>        Bone matrix is a </a:t>
            </a:r>
            <a:r>
              <a:rPr lang="en-US" b="1" i="1" dirty="0"/>
              <a:t>composite</a:t>
            </a:r>
            <a:r>
              <a:rPr lang="en-US" dirty="0"/>
              <a:t> (2 or more structural components)</a:t>
            </a:r>
          </a:p>
          <a:p>
            <a:pPr lvl="2">
              <a:buFont typeface="Wingdings" pitchFamily="2" charset="2"/>
              <a:buChar char="ü"/>
            </a:pPr>
            <a:r>
              <a:rPr lang="en-US" dirty="0"/>
              <a:t>The inorganic matter gives the bone strength and rigidity</a:t>
            </a:r>
          </a:p>
          <a:p>
            <a:pPr lvl="2">
              <a:buFont typeface="Wingdings" pitchFamily="2" charset="2"/>
              <a:buChar char="ü"/>
            </a:pPr>
            <a:r>
              <a:rPr lang="en-US" dirty="0"/>
              <a:t>The organic protein matter (i.e., collagen) gives it a little flexibility</a:t>
            </a:r>
          </a:p>
          <a:p>
            <a:pPr lvl="2">
              <a:buFont typeface="Wingdings" pitchFamily="2" charset="2"/>
              <a:buChar char="ü"/>
            </a:pPr>
            <a:endParaRPr lang="en-US" dirty="0"/>
          </a:p>
          <a:p>
            <a:pPr lvl="2">
              <a:buFont typeface="Wingdings" pitchFamily="2" charset="2"/>
              <a:buChar char="ü"/>
            </a:pPr>
            <a:r>
              <a:rPr lang="en-US" dirty="0"/>
              <a:t>Alterations in the composition leads to excessively brittle or soft bones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7964" y="0"/>
            <a:ext cx="1558440" cy="369332"/>
          </a:xfrm>
          <a:prstGeom prst="rect">
            <a:avLst/>
          </a:prstGeom>
          <a:noFill/>
        </p:spPr>
        <p:txBody>
          <a:bodyPr wrap="none" rtlCol="0">
            <a:spAutoFit/>
          </a:bodyPr>
          <a:lstStyle/>
          <a:p>
            <a:r>
              <a:rPr lang="en-US" dirty="0"/>
              <a:t>Compact Bone</a:t>
            </a:r>
          </a:p>
        </p:txBody>
      </p:sp>
      <p:sp>
        <p:nvSpPr>
          <p:cNvPr id="3" name="TextBox 2"/>
          <p:cNvSpPr txBox="1"/>
          <p:nvPr/>
        </p:nvSpPr>
        <p:spPr>
          <a:xfrm>
            <a:off x="1033936" y="316468"/>
            <a:ext cx="7652864" cy="369332"/>
          </a:xfrm>
          <a:prstGeom prst="rect">
            <a:avLst/>
          </a:prstGeom>
          <a:noFill/>
        </p:spPr>
        <p:txBody>
          <a:bodyPr wrap="none" rtlCol="0">
            <a:spAutoFit/>
          </a:bodyPr>
          <a:lstStyle/>
          <a:p>
            <a:r>
              <a:rPr lang="en-US" dirty="0"/>
              <a:t>(Dense osseous tissue that encloses marrow cavity and surrounds spongy bone)</a:t>
            </a:r>
          </a:p>
        </p:txBody>
      </p:sp>
      <p:pic>
        <p:nvPicPr>
          <p:cNvPr id="7" name="Picture 6" descr="f7-05b_the_histology_of_c.jpg"/>
          <p:cNvPicPr>
            <a:picLocks noChangeAspect="1"/>
          </p:cNvPicPr>
          <p:nvPr/>
        </p:nvPicPr>
        <p:blipFill>
          <a:blip r:embed="rId2" cstate="print"/>
          <a:srcRect t="12500"/>
          <a:stretch>
            <a:fillRect/>
          </a:stretch>
        </p:blipFill>
        <p:spPr>
          <a:xfrm>
            <a:off x="0" y="1849544"/>
            <a:ext cx="5294376" cy="4945815"/>
          </a:xfrm>
          <a:prstGeom prst="rect">
            <a:avLst/>
          </a:prstGeom>
        </p:spPr>
      </p:pic>
      <p:sp>
        <p:nvSpPr>
          <p:cNvPr id="8" name="TextBox 7"/>
          <p:cNvSpPr txBox="1"/>
          <p:nvPr/>
        </p:nvSpPr>
        <p:spPr>
          <a:xfrm>
            <a:off x="5486400" y="2076271"/>
            <a:ext cx="3657600" cy="4524316"/>
          </a:xfrm>
          <a:prstGeom prst="rect">
            <a:avLst/>
          </a:prstGeom>
          <a:noFill/>
        </p:spPr>
        <p:txBody>
          <a:bodyPr wrap="square" rtlCol="0">
            <a:spAutoFit/>
          </a:bodyPr>
          <a:lstStyle/>
          <a:p>
            <a:pPr>
              <a:buFont typeface="Arial" pitchFamily="34" charset="0"/>
              <a:buChar char="•"/>
            </a:pPr>
            <a:r>
              <a:rPr lang="en-US" b="1" dirty="0"/>
              <a:t>Central canal (</a:t>
            </a:r>
            <a:r>
              <a:rPr lang="en-US" b="1" dirty="0" err="1"/>
              <a:t>Haversian</a:t>
            </a:r>
            <a:r>
              <a:rPr lang="en-US" b="1" dirty="0"/>
              <a:t> canal) </a:t>
            </a:r>
            <a:r>
              <a:rPr lang="en-US" dirty="0"/>
              <a:t>– long canals that contain blood vessels and nerves</a:t>
            </a:r>
          </a:p>
          <a:p>
            <a:pPr>
              <a:buFont typeface="Arial" pitchFamily="34" charset="0"/>
              <a:buChar char="•"/>
            </a:pPr>
            <a:r>
              <a:rPr lang="en-US" b="1" dirty="0"/>
              <a:t>Lamellae</a:t>
            </a:r>
            <a:r>
              <a:rPr lang="en-US" dirty="0"/>
              <a:t> – concentric, circular layers of bone matrix surrounding a central canal (like layers of an onion)</a:t>
            </a:r>
          </a:p>
          <a:p>
            <a:pPr>
              <a:buFont typeface="Arial" pitchFamily="34" charset="0"/>
              <a:buChar char="•"/>
            </a:pPr>
            <a:r>
              <a:rPr lang="en-US" b="1" dirty="0"/>
              <a:t>Lacunae</a:t>
            </a:r>
            <a:r>
              <a:rPr lang="en-US" dirty="0"/>
              <a:t> – cavities which contain </a:t>
            </a:r>
            <a:r>
              <a:rPr lang="en-US" dirty="0" err="1"/>
              <a:t>osteocytes</a:t>
            </a:r>
            <a:r>
              <a:rPr lang="en-US" dirty="0"/>
              <a:t> </a:t>
            </a:r>
          </a:p>
          <a:p>
            <a:pPr>
              <a:buFont typeface="Arial" pitchFamily="34" charset="0"/>
              <a:buChar char="•"/>
            </a:pPr>
            <a:r>
              <a:rPr lang="en-US" b="1" dirty="0" err="1"/>
              <a:t>Canaliculi</a:t>
            </a:r>
            <a:r>
              <a:rPr lang="en-US" dirty="0"/>
              <a:t> – tiny ducts that connect lacunae to one another and allow </a:t>
            </a:r>
            <a:r>
              <a:rPr lang="en-US" dirty="0" err="1"/>
              <a:t>osteocytes</a:t>
            </a:r>
            <a:r>
              <a:rPr lang="en-US" dirty="0"/>
              <a:t> to communicate</a:t>
            </a:r>
          </a:p>
          <a:p>
            <a:pPr>
              <a:buFont typeface="Arial" pitchFamily="34" charset="0"/>
              <a:buChar char="•"/>
            </a:pPr>
            <a:r>
              <a:rPr lang="en-US" b="1" dirty="0" err="1"/>
              <a:t>Volkman’s</a:t>
            </a:r>
            <a:r>
              <a:rPr lang="en-US" b="1" dirty="0"/>
              <a:t> canals </a:t>
            </a:r>
            <a:r>
              <a:rPr lang="en-US" dirty="0"/>
              <a:t>– ducts carrying blood vessels and nerves from nutrient foramina to central canals or from one central canal to another</a:t>
            </a:r>
          </a:p>
          <a:p>
            <a:pPr>
              <a:buFont typeface="Arial" pitchFamily="34" charset="0"/>
              <a:buChar char="•"/>
            </a:pPr>
            <a:endParaRPr lang="en-US" dirty="0"/>
          </a:p>
        </p:txBody>
      </p:sp>
      <p:sp>
        <p:nvSpPr>
          <p:cNvPr id="9" name="TextBox 8"/>
          <p:cNvSpPr txBox="1"/>
          <p:nvPr/>
        </p:nvSpPr>
        <p:spPr>
          <a:xfrm>
            <a:off x="152400" y="838200"/>
            <a:ext cx="8763001" cy="923330"/>
          </a:xfrm>
          <a:prstGeom prst="rect">
            <a:avLst/>
          </a:prstGeom>
          <a:noFill/>
          <a:ln>
            <a:solidFill>
              <a:schemeClr val="tx2"/>
            </a:solidFill>
          </a:ln>
        </p:spPr>
        <p:txBody>
          <a:bodyPr wrap="square" rtlCol="0">
            <a:spAutoFit/>
          </a:bodyPr>
          <a:lstStyle/>
          <a:p>
            <a:pPr>
              <a:buFont typeface="Arial" pitchFamily="34" charset="0"/>
              <a:buChar char="•"/>
            </a:pPr>
            <a:r>
              <a:rPr lang="en-US" dirty="0"/>
              <a:t>The matrix of compact bone is organized into units named OSTEONS</a:t>
            </a:r>
          </a:p>
          <a:p>
            <a:pPr lvl="1">
              <a:buFont typeface="Wingdings" pitchFamily="2" charset="2"/>
              <a:buChar char="ü"/>
            </a:pPr>
            <a:r>
              <a:rPr lang="en-US" dirty="0"/>
              <a:t>An </a:t>
            </a:r>
            <a:r>
              <a:rPr lang="en-US" dirty="0" err="1"/>
              <a:t>osteon</a:t>
            </a:r>
            <a:r>
              <a:rPr lang="en-US" dirty="0"/>
              <a:t> consists of one central canal surrounded by circular layers of bone matrix called LAMELLAE</a:t>
            </a:r>
          </a:p>
        </p:txBody>
      </p:sp>
      <p:cxnSp>
        <p:nvCxnSpPr>
          <p:cNvPr id="13" name="Straight Arrow Connector 12"/>
          <p:cNvCxnSpPr/>
          <p:nvPr/>
        </p:nvCxnSpPr>
        <p:spPr>
          <a:xfrm rot="16200000" flipV="1">
            <a:off x="3352800" y="4343400"/>
            <a:ext cx="914400" cy="762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505200" y="5181600"/>
            <a:ext cx="1684244" cy="338554"/>
          </a:xfrm>
          <a:prstGeom prst="rect">
            <a:avLst/>
          </a:prstGeom>
          <a:noFill/>
        </p:spPr>
        <p:txBody>
          <a:bodyPr wrap="none" rtlCol="0">
            <a:spAutoFit/>
          </a:bodyPr>
          <a:lstStyle/>
          <a:p>
            <a:r>
              <a:rPr lang="en-US" sz="1600" dirty="0"/>
              <a:t>Nutrient foramina</a:t>
            </a:r>
          </a:p>
        </p:txBody>
      </p:sp>
      <p:cxnSp>
        <p:nvCxnSpPr>
          <p:cNvPr id="10" name="Straight Arrow Connector 9"/>
          <p:cNvCxnSpPr/>
          <p:nvPr/>
        </p:nvCxnSpPr>
        <p:spPr>
          <a:xfrm rot="16200000" flipV="1">
            <a:off x="2933701" y="3086100"/>
            <a:ext cx="1447800" cy="13715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82396" y="4419600"/>
            <a:ext cx="1680204" cy="369332"/>
          </a:xfrm>
          <a:prstGeom prst="rect">
            <a:avLst/>
          </a:prstGeom>
          <a:noFill/>
        </p:spPr>
        <p:txBody>
          <a:bodyPr wrap="none" rtlCol="0">
            <a:spAutoFit/>
          </a:bodyPr>
          <a:lstStyle/>
          <a:p>
            <a:r>
              <a:rPr lang="en-US" dirty="0" err="1"/>
              <a:t>Volkman’s</a:t>
            </a:r>
            <a:r>
              <a:rPr lang="en-US" dirty="0"/>
              <a:t> canal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457200"/>
            <a:ext cx="4883150" cy="3840897"/>
          </a:xfrm>
          <a:prstGeom prst="rect">
            <a:avLst/>
          </a:prstGeom>
        </p:spPr>
      </p:pic>
      <p:sp>
        <p:nvSpPr>
          <p:cNvPr id="3" name="TextBox 2"/>
          <p:cNvSpPr txBox="1"/>
          <p:nvPr/>
        </p:nvSpPr>
        <p:spPr>
          <a:xfrm>
            <a:off x="5461526" y="1295400"/>
            <a:ext cx="3682474" cy="3416320"/>
          </a:xfrm>
          <a:prstGeom prst="rect">
            <a:avLst/>
          </a:prstGeom>
          <a:noFill/>
        </p:spPr>
        <p:txBody>
          <a:bodyPr wrap="square" rtlCol="0">
            <a:spAutoFit/>
          </a:bodyPr>
          <a:lstStyle/>
          <a:p>
            <a:pPr>
              <a:buFont typeface="Arial"/>
              <a:buChar char="•"/>
            </a:pPr>
            <a:r>
              <a:rPr lang="en-US" dirty="0" err="1"/>
              <a:t>Osteocytes</a:t>
            </a:r>
            <a:r>
              <a:rPr lang="en-US" dirty="0"/>
              <a:t> are cells that live inside the lacunae</a:t>
            </a:r>
          </a:p>
          <a:p>
            <a:pPr>
              <a:buFont typeface="Arial"/>
              <a:buChar char="•"/>
            </a:pPr>
            <a:endParaRPr lang="en-US" dirty="0"/>
          </a:p>
          <a:p>
            <a:pPr>
              <a:buFont typeface="Arial"/>
              <a:buChar char="•"/>
            </a:pPr>
            <a:r>
              <a:rPr lang="en-US" dirty="0" err="1"/>
              <a:t>Osteocytes</a:t>
            </a:r>
            <a:r>
              <a:rPr lang="en-US" dirty="0"/>
              <a:t> are still functional and need to communicate with other </a:t>
            </a:r>
            <a:r>
              <a:rPr lang="en-US" dirty="0" err="1"/>
              <a:t>osteocytes</a:t>
            </a:r>
            <a:endParaRPr lang="en-US" dirty="0"/>
          </a:p>
          <a:p>
            <a:pPr>
              <a:buFont typeface="Arial"/>
              <a:buChar char="•"/>
            </a:pPr>
            <a:endParaRPr lang="en-US" dirty="0"/>
          </a:p>
          <a:p>
            <a:pPr>
              <a:buFont typeface="Arial"/>
              <a:buChar char="•"/>
            </a:pPr>
            <a:r>
              <a:rPr lang="en-US" dirty="0"/>
              <a:t>Tiny </a:t>
            </a:r>
            <a:r>
              <a:rPr lang="en-US" dirty="0" err="1"/>
              <a:t>canaliculi</a:t>
            </a:r>
            <a:r>
              <a:rPr lang="en-US" dirty="0"/>
              <a:t> allow for communication between </a:t>
            </a:r>
            <a:r>
              <a:rPr lang="en-US" dirty="0" err="1"/>
              <a:t>osteocytes</a:t>
            </a:r>
            <a:r>
              <a:rPr lang="en-US" dirty="0"/>
              <a:t> in lacunae and/or </a:t>
            </a:r>
            <a:r>
              <a:rPr lang="en-US" dirty="0" err="1"/>
              <a:t>Haversian</a:t>
            </a:r>
            <a:r>
              <a:rPr lang="en-US" dirty="0"/>
              <a:t> canal</a:t>
            </a:r>
          </a:p>
          <a:p>
            <a:pPr lvl="1">
              <a:buFont typeface="Wingdings" charset="2"/>
              <a:buChar char="ü"/>
            </a:pPr>
            <a:r>
              <a:rPr lang="en-US" dirty="0" err="1"/>
              <a:t>Osteocytes</a:t>
            </a:r>
            <a:r>
              <a:rPr lang="en-US" dirty="0"/>
              <a:t> communicate with each other via gap junctions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24271</TotalTime>
  <Words>4226</Words>
  <Application>Microsoft Macintosh PowerPoint</Application>
  <PresentationFormat>On-screen Show (4:3)</PresentationFormat>
  <Paragraphs>523</Paragraphs>
  <Slides>55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WSU</dc:creator>
  <cp:lastModifiedBy>Garbrecht, Mark</cp:lastModifiedBy>
  <cp:revision>50</cp:revision>
  <dcterms:created xsi:type="dcterms:W3CDTF">2013-03-22T16:16:26Z</dcterms:created>
  <dcterms:modified xsi:type="dcterms:W3CDTF">2019-06-10T13:56:22Z</dcterms:modified>
</cp:coreProperties>
</file>