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75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81" r:id="rId15"/>
    <p:sldId id="268" r:id="rId16"/>
    <p:sldId id="269" r:id="rId17"/>
    <p:sldId id="270" r:id="rId18"/>
    <p:sldId id="271" r:id="rId19"/>
    <p:sldId id="272" r:id="rId20"/>
    <p:sldId id="276" r:id="rId21"/>
    <p:sldId id="278" r:id="rId22"/>
    <p:sldId id="277" r:id="rId23"/>
    <p:sldId id="273" r:id="rId24"/>
    <p:sldId id="274" r:id="rId25"/>
    <p:sldId id="280" r:id="rId26"/>
    <p:sldId id="279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9"/>
  </p:normalViewPr>
  <p:slideViewPr>
    <p:cSldViewPr snapToGrid="0" snapToObjects="1">
      <p:cViewPr varScale="1">
        <p:scale>
          <a:sx n="104" d="100"/>
          <a:sy n="104" d="100"/>
        </p:scale>
        <p:origin x="68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714684-3B23-9442-841A-C58C4E019E9F}" type="datetimeFigureOut">
              <a:rPr lang="en-US" smtClean="0"/>
              <a:t>3/26/19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8EC76-8CEB-C043-A753-D93D6CC28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6487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Simple Columnar Epithelium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8EC76-8CEB-C043-A753-D93D6CC28060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Another dense regular</a:t>
            </a:r>
            <a:r>
              <a:rPr lang="en-US" baseline="0" dirty="0"/>
              <a:t> 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8EC76-8CEB-C043-A753-D93D6CC28060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Hyaline Cartilage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8EC76-8CEB-C043-A753-D93D6CC28060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Osseous</a:t>
            </a:r>
            <a:r>
              <a:rPr lang="en-US" baseline="0" dirty="0"/>
              <a:t> connective tissue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8EC76-8CEB-C043-A753-D93D6CC28060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Skeletal muscle</a:t>
            </a:r>
            <a:r>
              <a:rPr lang="en-US" baseline="0" dirty="0"/>
              <a:t> in cross section and longitudinal section. Notice how the individual muscle cells cluster together to form fascicles in cross section. Also note where you would find </a:t>
            </a:r>
            <a:r>
              <a:rPr lang="en-US" baseline="0" dirty="0" err="1"/>
              <a:t>endomysium</a:t>
            </a:r>
            <a:r>
              <a:rPr lang="en-US" baseline="0" dirty="0"/>
              <a:t> and </a:t>
            </a:r>
            <a:r>
              <a:rPr lang="en-US" baseline="0" dirty="0" err="1"/>
              <a:t>perimysium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8EC76-8CEB-C043-A753-D93D6CC28060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Skeletal muscle in longitudinal 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8EC76-8CEB-C043-A753-D93D6CC28060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Smooth muscle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8EC76-8CEB-C043-A753-D93D6CC28060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Cardiac muscle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8EC76-8CEB-C043-A753-D93D6CC28060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Cardiac muscle again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8EC76-8CEB-C043-A753-D93D6CC28060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Section of the integument</a:t>
            </a:r>
            <a:r>
              <a:rPr lang="en-US" baseline="0" dirty="0"/>
              <a:t> showing reticular layer of dermis, </a:t>
            </a:r>
            <a:r>
              <a:rPr lang="en-US" baseline="0" dirty="0" err="1"/>
              <a:t>arrector</a:t>
            </a:r>
            <a:r>
              <a:rPr lang="en-US" baseline="0" dirty="0"/>
              <a:t> </a:t>
            </a:r>
            <a:r>
              <a:rPr lang="en-US" baseline="0" dirty="0" err="1"/>
              <a:t>pili</a:t>
            </a:r>
            <a:r>
              <a:rPr lang="en-US" baseline="0" dirty="0"/>
              <a:t> muscle, sebaceous gland, </a:t>
            </a:r>
            <a:r>
              <a:rPr lang="en-US" baseline="0" dirty="0" err="1"/>
              <a:t>merocrine</a:t>
            </a:r>
            <a:r>
              <a:rPr lang="en-US" baseline="0" dirty="0"/>
              <a:t> sweat gland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8EC76-8CEB-C043-A753-D93D6CC28060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Thick skin</a:t>
            </a:r>
            <a:r>
              <a:rPr lang="en-US" baseline="0" dirty="0"/>
              <a:t> (like sole of foot). Notice very thick stratum </a:t>
            </a:r>
            <a:r>
              <a:rPr lang="en-US" baseline="0" dirty="0" err="1"/>
              <a:t>corneum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8EC76-8CEB-C043-A753-D93D6CC28060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Neurovascular</a:t>
            </a:r>
            <a:r>
              <a:rPr lang="en-US" baseline="0" dirty="0"/>
              <a:t> bundle showing nerves, artery, and vein.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8EC76-8CEB-C043-A753-D93D6CC28060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sebaceous glands in the</a:t>
            </a:r>
            <a:r>
              <a:rPr lang="en-US" baseline="0" dirty="0"/>
              <a:t> integument. Also part of a </a:t>
            </a:r>
            <a:r>
              <a:rPr lang="en-US" baseline="0" dirty="0" err="1"/>
              <a:t>merocrine</a:t>
            </a:r>
            <a:r>
              <a:rPr lang="en-US" baseline="0" dirty="0"/>
              <a:t> gland in lower left corner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8EC76-8CEB-C043-A753-D93D6CC28060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Thin</a:t>
            </a:r>
            <a:r>
              <a:rPr lang="en-US" baseline="0" dirty="0"/>
              <a:t> skin (like from scalp)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8EC76-8CEB-C043-A753-D93D6CC28060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Close up of</a:t>
            </a:r>
            <a:r>
              <a:rPr lang="en-US" baseline="0" dirty="0"/>
              <a:t> </a:t>
            </a:r>
            <a:r>
              <a:rPr lang="en-US" baseline="0" dirty="0" err="1"/>
              <a:t>merocrine</a:t>
            </a:r>
            <a:r>
              <a:rPr lang="en-US" baseline="0" dirty="0"/>
              <a:t> sweat gland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8EC76-8CEB-C043-A753-D93D6CC28060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Sebaceous</a:t>
            </a:r>
            <a:r>
              <a:rPr lang="en-US" baseline="0" dirty="0"/>
              <a:t> gland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8EC76-8CEB-C043-A753-D93D6CC28060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Pseudostratified</a:t>
            </a:r>
            <a:r>
              <a:rPr lang="en-US" dirty="0"/>
              <a:t> columnar epithelium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8EC76-8CEB-C043-A753-D93D6CC28060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Circular duct lined by simple </a:t>
            </a:r>
            <a:r>
              <a:rPr lang="en-US" dirty="0" err="1"/>
              <a:t>cuboidal</a:t>
            </a:r>
            <a:r>
              <a:rPr lang="en-US" dirty="0"/>
              <a:t> </a:t>
            </a:r>
            <a:r>
              <a:rPr lang="en-US" dirty="0" err="1"/>
              <a:t>epitheluim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8EC76-8CEB-C043-A753-D93D6CC28060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Simple </a:t>
            </a:r>
            <a:r>
              <a:rPr lang="en-US" dirty="0" err="1"/>
              <a:t>squamous</a:t>
            </a:r>
            <a:r>
              <a:rPr lang="en-US" dirty="0"/>
              <a:t> epithelium lining a lung alveolus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8EC76-8CEB-C043-A753-D93D6CC28060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Stratified </a:t>
            </a:r>
            <a:r>
              <a:rPr lang="en-US" dirty="0" err="1"/>
              <a:t>squamous</a:t>
            </a:r>
            <a:r>
              <a:rPr lang="en-US" dirty="0"/>
              <a:t> epithelium (this one is non-keratinized)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8EC76-8CEB-C043-A753-D93D6CC28060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Dense irregular connective tissue (like from the reticular layer of the dermis)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8EC76-8CEB-C043-A753-D93D6CC28060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Dense regular connective tissue (like from a ligament</a:t>
            </a:r>
            <a:r>
              <a:rPr lang="en-US" baseline="0" dirty="0"/>
              <a:t> or tendon)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8EC76-8CEB-C043-A753-D93D6CC28060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Loose </a:t>
            </a:r>
            <a:r>
              <a:rPr lang="en-US" dirty="0" err="1"/>
              <a:t>Areolar</a:t>
            </a:r>
            <a:r>
              <a:rPr lang="en-US" dirty="0"/>
              <a:t> Connective tissue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78EC76-8CEB-C043-A753-D93D6CC28060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56104-4286-BB42-85E5-5364B344CB6B}" type="datetimeFigureOut">
              <a:rPr lang="en-US" smtClean="0"/>
              <a:pPr/>
              <a:t>3/26/19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CA6B-F4E3-FC46-85B8-B04678818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56104-4286-BB42-85E5-5364B344CB6B}" type="datetimeFigureOut">
              <a:rPr lang="en-US" smtClean="0"/>
              <a:pPr/>
              <a:t>3/26/19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CA6B-F4E3-FC46-85B8-B04678818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56104-4286-BB42-85E5-5364B344CB6B}" type="datetimeFigureOut">
              <a:rPr lang="en-US" smtClean="0"/>
              <a:pPr/>
              <a:t>3/26/19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CA6B-F4E3-FC46-85B8-B04678818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56104-4286-BB42-85E5-5364B344CB6B}" type="datetimeFigureOut">
              <a:rPr lang="en-US" smtClean="0"/>
              <a:pPr/>
              <a:t>3/26/19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CA6B-F4E3-FC46-85B8-B04678818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56104-4286-BB42-85E5-5364B344CB6B}" type="datetimeFigureOut">
              <a:rPr lang="en-US" smtClean="0"/>
              <a:pPr/>
              <a:t>3/26/19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CA6B-F4E3-FC46-85B8-B04678818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56104-4286-BB42-85E5-5364B344CB6B}" type="datetimeFigureOut">
              <a:rPr lang="en-US" smtClean="0"/>
              <a:pPr/>
              <a:t>3/26/19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CA6B-F4E3-FC46-85B8-B04678818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56104-4286-BB42-85E5-5364B344CB6B}" type="datetimeFigureOut">
              <a:rPr lang="en-US" smtClean="0"/>
              <a:pPr/>
              <a:t>3/26/19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CA6B-F4E3-FC46-85B8-B04678818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56104-4286-BB42-85E5-5364B344CB6B}" type="datetimeFigureOut">
              <a:rPr lang="en-US" smtClean="0"/>
              <a:pPr/>
              <a:t>3/26/19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CA6B-F4E3-FC46-85B8-B04678818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56104-4286-BB42-85E5-5364B344CB6B}" type="datetimeFigureOut">
              <a:rPr lang="en-US" smtClean="0"/>
              <a:pPr/>
              <a:t>3/26/19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CA6B-F4E3-FC46-85B8-B04678818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56104-4286-BB42-85E5-5364B344CB6B}" type="datetimeFigureOut">
              <a:rPr lang="en-US" smtClean="0"/>
              <a:pPr/>
              <a:t>3/26/19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CA6B-F4E3-FC46-85B8-B04678818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56104-4286-BB42-85E5-5364B344CB6B}" type="datetimeFigureOut">
              <a:rPr lang="en-US" smtClean="0"/>
              <a:pPr/>
              <a:t>3/26/19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6CA6B-F4E3-FC46-85B8-B04678818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56104-4286-BB42-85E5-5364B344CB6B}" type="datetimeFigureOut">
              <a:rPr lang="en-US" smtClean="0"/>
              <a:pPr/>
              <a:t>3/26/19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6CA6B-F4E3-FC46-85B8-B046788186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858" y="309327"/>
            <a:ext cx="7772789" cy="62182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41" y="508594"/>
            <a:ext cx="8519763" cy="5762733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187" y="1013093"/>
            <a:ext cx="7677079" cy="51244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77" y="374608"/>
            <a:ext cx="7719422" cy="578956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04" y="171228"/>
            <a:ext cx="7919488" cy="650388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keletal muscle fascicle">
            <a:extLst>
              <a:ext uri="{FF2B5EF4-FFF2-40B4-BE49-F238E27FC236}">
                <a16:creationId xmlns:a16="http://schemas.microsoft.com/office/drawing/2014/main" id="{EE8F1D70-F02D-1043-B9D4-72628F234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0" y="420128"/>
            <a:ext cx="7301820" cy="573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333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68" y="491719"/>
            <a:ext cx="8153567" cy="611517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54" y="749215"/>
            <a:ext cx="6991642" cy="524373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1092200"/>
            <a:ext cx="6934200" cy="46736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150" y="114300"/>
            <a:ext cx="5981700" cy="66294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19" y="825662"/>
            <a:ext cx="8444732" cy="567673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16" y="280597"/>
            <a:ext cx="8462812" cy="572650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0" y="254000"/>
            <a:ext cx="5080000" cy="6350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682" y="664570"/>
            <a:ext cx="7451944" cy="558895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067" y="1130530"/>
            <a:ext cx="7112000" cy="481838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49" y="927480"/>
            <a:ext cx="8408075" cy="56130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628" y="188078"/>
            <a:ext cx="4853072" cy="627832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977" y="397623"/>
            <a:ext cx="5389119" cy="59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348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95" y="1700293"/>
            <a:ext cx="6170622" cy="442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355" y="549605"/>
            <a:ext cx="7773699" cy="583027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71500"/>
            <a:ext cx="7620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80" y="310407"/>
            <a:ext cx="7837017" cy="62198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" y="438150"/>
            <a:ext cx="9067800" cy="59817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86" y="750456"/>
            <a:ext cx="7615253" cy="534204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82" y="195919"/>
            <a:ext cx="8327601" cy="666208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211</Words>
  <Application>Microsoft Macintosh PowerPoint</Application>
  <PresentationFormat>On-screen Show (4:3)</PresentationFormat>
  <Paragraphs>46</Paragraphs>
  <Slides>26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Mark Garbrecht</dc:creator>
  <cp:lastModifiedBy>Garbrecht, Mark</cp:lastModifiedBy>
  <cp:revision>8</cp:revision>
  <dcterms:created xsi:type="dcterms:W3CDTF">2012-10-08T13:15:34Z</dcterms:created>
  <dcterms:modified xsi:type="dcterms:W3CDTF">2019-03-26T14:17:02Z</dcterms:modified>
</cp:coreProperties>
</file>