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1"/>
    <p:restoredTop sz="94231"/>
  </p:normalViewPr>
  <p:slideViewPr>
    <p:cSldViewPr>
      <p:cViewPr varScale="1">
        <p:scale>
          <a:sx n="74" d="100"/>
          <a:sy n="74" d="100"/>
        </p:scale>
        <p:origin x="22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BA5D-743F-4E31-A318-C487141FEEA0}" type="datetimeFigureOut">
              <a:rPr lang="en-US" smtClean="0"/>
              <a:pPr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ACEB-9673-4418-8C99-54FF75467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ibdata.winona.edu/winona/page.phtml?page_id=23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0"/>
            <a:ext cx="304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Writing Assignment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33401"/>
            <a:ext cx="9067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u="sng" dirty="0"/>
              <a:t>This project is worth 50 points</a:t>
            </a:r>
          </a:p>
          <a:p>
            <a:pPr algn="ctr">
              <a:buFont typeface="Arial" pitchFamily="34" charset="0"/>
              <a:buChar char="•"/>
            </a:pPr>
            <a:endParaRPr lang="en-US" sz="2000" u="sng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 Choose </a:t>
            </a:r>
            <a:r>
              <a:rPr lang="en-US" u="sng" dirty="0"/>
              <a:t>ANY topic</a:t>
            </a:r>
            <a:r>
              <a:rPr lang="en-US" dirty="0"/>
              <a:t> as long as it is related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Human disease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Human Anatomy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Human Physiology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Patient care/treatment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/>
            <a:r>
              <a:rPr lang="en-US" dirty="0"/>
              <a:t>Ex.: Pancreatic Cancer, Embryonic development of the heart, risks/benefits of a particular disease treatment, etc…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Paper must be: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At least 1 ½ pages long (</a:t>
            </a:r>
            <a:r>
              <a:rPr lang="en-US" i="1" dirty="0"/>
              <a:t>not including bibliography</a:t>
            </a:r>
            <a:r>
              <a:rPr lang="en-US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Single spaced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Font size no smaller than 12pt (handwritten papers not accepted)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Margins must be no larger than </a:t>
            </a:r>
            <a:r>
              <a:rPr lang="en-US" u="sng" dirty="0"/>
              <a:t>1 inch </a:t>
            </a:r>
            <a:r>
              <a:rPr lang="en-US" dirty="0"/>
              <a:t>on all sides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Must cite at least 3 primary sources!!!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Must be EDITED – need to have a classmate review your paper and GIVE WRITTEN COMMENTS ON ROUGH DRAFT! Editor must sign the paper at the bottom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Hand in both edited copy (with comments) and final draft, </a:t>
            </a:r>
            <a:r>
              <a:rPr lang="en-US" i="1" u="sng" dirty="0"/>
              <a:t>AND COPIES OF SOURCES </a:t>
            </a:r>
            <a:r>
              <a:rPr lang="en-US" dirty="0">
                <a:solidFill>
                  <a:srgbClr val="FF0000"/>
                </a:solidFill>
              </a:rPr>
              <a:t>on day of Final Exam!!!!!!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567" y="152400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Primary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914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   A primary source is the ORIGINAL source of publication for that data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Can be a published book, but more commonly is an article from a SCHOLARLY JOURNAL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Time, Newsweek, Scientific American are NOT scholarly journals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Scholarly journals contain original research that is PEER REVIEWED (examined and evaluated by several other scientists)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Websites like WebMD, sites for American Cancer Society, American Heart Association ARE NOT peer-reviewed primary sources.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You can use/cite this information but it wouldn’t be one of the 3 primary sources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When do you need to cite a source??</a:t>
            </a:r>
          </a:p>
          <a:p>
            <a:pPr algn="ctr"/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	Any time you make a statement in your paper that describes new research or defines something that is not considered COMMON KNOWLEDGE to your AUDIENCE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Example: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“Cigarette smoking contributes to the incidence of heart disease and lung cancer” – No need to cite a source for this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“Cigarette smoking causes an increase in oxygen free radicals in lung cells leading to altered function of the p53 </a:t>
            </a:r>
            <a:r>
              <a:rPr lang="en-US" dirty="0" err="1"/>
              <a:t>oncogene</a:t>
            </a:r>
            <a:r>
              <a:rPr lang="en-US" dirty="0"/>
              <a:t>.” – This you would need to cite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3581400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are primary sources??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99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In order to cite something in a paper, you need two things : </a:t>
            </a:r>
          </a:p>
          <a:p>
            <a:endParaRPr lang="en-US" sz="1700" dirty="0"/>
          </a:p>
          <a:p>
            <a:pPr lvl="0"/>
            <a:r>
              <a:rPr lang="en-US" sz="1700" b="1" dirty="0"/>
              <a:t>1.    An internal citation.</a:t>
            </a:r>
            <a:r>
              <a:rPr lang="en-US" sz="1700" dirty="0"/>
              <a:t> This is accomplished by including a note at the end of a sentence that gives a quick reference as to where the information is found. For example, at the end of a sentence you would include the authors last name and the year the article or book was published.</a:t>
            </a:r>
          </a:p>
          <a:p>
            <a:r>
              <a:rPr lang="en-US" sz="1700" dirty="0"/>
              <a:t> </a:t>
            </a:r>
          </a:p>
          <a:p>
            <a:r>
              <a:rPr lang="en-US" sz="1700" dirty="0"/>
              <a:t>“Oxygen free radicals produced by the mitochondria contribute to the neuronal toxicity seen in amyotrophic lateral sclerosis (Zimmerman, 2007).”</a:t>
            </a:r>
          </a:p>
          <a:p>
            <a:r>
              <a:rPr lang="en-US" sz="1700" dirty="0"/>
              <a:t> </a:t>
            </a:r>
          </a:p>
          <a:p>
            <a:r>
              <a:rPr lang="en-US" sz="1700" dirty="0"/>
              <a:t> </a:t>
            </a:r>
          </a:p>
          <a:p>
            <a:pPr lvl="0"/>
            <a:r>
              <a:rPr lang="en-US" sz="1700" b="1" dirty="0"/>
              <a:t>2.    A bibliography.</a:t>
            </a:r>
            <a:r>
              <a:rPr lang="en-US" sz="1700" dirty="0"/>
              <a:t> This is a complete list of the sources that you’ve cited in your paper. The bibliography should be sorted in alphabetical order based on the last name of the author.</a:t>
            </a:r>
          </a:p>
          <a:p>
            <a:r>
              <a:rPr lang="en-US" sz="1700" dirty="0"/>
              <a:t> </a:t>
            </a:r>
          </a:p>
          <a:p>
            <a:r>
              <a:rPr lang="en-US" sz="1700" dirty="0"/>
              <a:t>Zimmerman, MC;  </a:t>
            </a:r>
            <a:r>
              <a:rPr lang="en-US" sz="1700" dirty="0" err="1"/>
              <a:t>Oberley</a:t>
            </a:r>
            <a:r>
              <a:rPr lang="en-US" sz="1700" dirty="0"/>
              <a:t>, LW, Flanagan, SW. </a:t>
            </a:r>
            <a:r>
              <a:rPr lang="en-US" sz="1700" dirty="0">
                <a:solidFill>
                  <a:schemeClr val="accent1"/>
                </a:solidFill>
              </a:rPr>
              <a:t>Mutant SOD1-induced neuronal toxicity is mediated by increased mitochondrial superoxide levels. </a:t>
            </a:r>
            <a:r>
              <a:rPr lang="en-US" sz="1700" i="1" u="sng" dirty="0">
                <a:solidFill>
                  <a:srgbClr val="FF0000"/>
                </a:solidFill>
              </a:rPr>
              <a:t>J </a:t>
            </a:r>
            <a:r>
              <a:rPr lang="en-US" sz="1700" i="1" u="sng" dirty="0" err="1">
                <a:solidFill>
                  <a:srgbClr val="FF0000"/>
                </a:solidFill>
              </a:rPr>
              <a:t>Neurochem</a:t>
            </a:r>
            <a:r>
              <a:rPr lang="en-US" sz="1700" u="sng" dirty="0"/>
              <a:t>.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B050"/>
                </a:solidFill>
              </a:rPr>
              <a:t>2007 Aug; </a:t>
            </a:r>
            <a:r>
              <a:rPr lang="en-US" sz="1700" dirty="0">
                <a:solidFill>
                  <a:srgbClr val="7030A0"/>
                </a:solidFill>
              </a:rPr>
              <a:t>102(3):609-18.</a:t>
            </a:r>
          </a:p>
          <a:p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3097809" y="0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cite sources??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4724400"/>
            <a:ext cx="37559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Authors names (last name, first initial)</a:t>
            </a:r>
          </a:p>
          <a:p>
            <a:r>
              <a:rPr lang="en-US" dirty="0">
                <a:solidFill>
                  <a:schemeClr val="accent5"/>
                </a:solidFill>
              </a:rPr>
              <a:t>Title of book or article</a:t>
            </a:r>
          </a:p>
          <a:p>
            <a:r>
              <a:rPr lang="en-US" dirty="0">
                <a:solidFill>
                  <a:srgbClr val="FF0000"/>
                </a:solidFill>
              </a:rPr>
              <a:t>Title of Journal</a:t>
            </a:r>
          </a:p>
          <a:p>
            <a:r>
              <a:rPr lang="en-US" dirty="0">
                <a:solidFill>
                  <a:srgbClr val="00B050"/>
                </a:solidFill>
              </a:rPr>
              <a:t>Date of Publication </a:t>
            </a:r>
          </a:p>
          <a:p>
            <a:r>
              <a:rPr lang="en-US" dirty="0">
                <a:solidFill>
                  <a:srgbClr val="7030A0"/>
                </a:solidFill>
              </a:rPr>
              <a:t>Volume, issue, and page number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41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do I find primary sources??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38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#1 resource for finding peer-reviewed literature on any biomedical topic is </a:t>
            </a:r>
            <a:r>
              <a:rPr lang="en-US" dirty="0" err="1"/>
              <a:t>PubMed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380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</a:t>
            </a:r>
            <a:r>
              <a:rPr lang="en-US" dirty="0">
                <a:solidFill>
                  <a:schemeClr val="tx2"/>
                </a:solidFill>
                <a:hlinkClick r:id="rId2" action="ppaction://hlinksldjump"/>
              </a:rPr>
              <a:t>www.ncbi.nlm.nih.gov/PubMed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29F76-C825-DA47-A5DE-BB96C300C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1394"/>
            <a:ext cx="8686800" cy="390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096" y="152400"/>
            <a:ext cx="4137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Primary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You must use a minimum of 3 primary sources in your paper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Additional sources are OK even if they are not technically primary sources 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00FF"/>
                </a:solidFill>
              </a:rPr>
              <a:t>YOU STILL NEED TO CITE THESE THOUGH!</a:t>
            </a:r>
          </a:p>
          <a:p>
            <a:pPr lvl="1">
              <a:buFont typeface="Wingdings" charset="2"/>
              <a:buChar char="ü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 addition, you must provide me with copies of these primary sources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00FF"/>
                </a:solidFill>
              </a:rPr>
              <a:t>Photocopy of the book cover, photocopy or reprint of the first page of the article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876800"/>
            <a:ext cx="5532284" cy="1200329"/>
          </a:xfrm>
          <a:prstGeom prst="rect">
            <a:avLst/>
          </a:prstGeom>
          <a:noFill/>
          <a:ln>
            <a:solidFill>
              <a:srgbClr val="FF0000">
                <a:alpha val="74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will need to turn in 3 things when your paper is due: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Final draft of your paper (typed and proofread)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Edited rough draft signed by the person </a:t>
            </a:r>
            <a:r>
              <a:rPr lang="en-US">
                <a:solidFill>
                  <a:srgbClr val="FF0000"/>
                </a:solidFill>
              </a:rPr>
              <a:t>who edited it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Copies of the primary 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69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PubMed</a:t>
            </a:r>
            <a:r>
              <a:rPr lang="en-US" sz="2400" dirty="0">
                <a:solidFill>
                  <a:srgbClr val="0070C0"/>
                </a:solidFill>
              </a:rPr>
              <a:t> / </a:t>
            </a:r>
            <a:r>
              <a:rPr lang="en-US" sz="2400" dirty="0" err="1">
                <a:solidFill>
                  <a:srgbClr val="0070C0"/>
                </a:solidFill>
              </a:rPr>
              <a:t>ProQuest</a:t>
            </a:r>
            <a:r>
              <a:rPr lang="en-US" sz="2400" dirty="0">
                <a:solidFill>
                  <a:srgbClr val="0070C0"/>
                </a:solidFill>
              </a:rPr>
              <a:t> Nursing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42072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Many articles are available FREE online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However, some require a journal subscription (library has many)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If library does not have a subscription, you can request that article through INTERLIBRARY LOAN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Plan ahead since it may take a few days to get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4114800"/>
            <a:ext cx="284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Writing Assignment Website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800600"/>
            <a:ext cx="588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http://libdata.winona.edu/winona/page.phtml?page_id=239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3810000"/>
            <a:ext cx="6019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823" y="304800"/>
            <a:ext cx="277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</a:rPr>
              <a:t>Tips and Suggestions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19" y="1143000"/>
            <a:ext cx="852028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Pick a topic that is interesting to you and narrow enough in scope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Consider your audience to be other professionals in your field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Nurses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Physical educators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Athletic trainers, etc…</a:t>
            </a:r>
          </a:p>
          <a:p>
            <a:pPr lvl="1">
              <a:buFont typeface="Wingdings" charset="2"/>
              <a:buChar char="ü"/>
            </a:pPr>
            <a:endParaRPr lang="en-US" sz="2000" dirty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Read as many papers as you can to start thinking and writing like a professional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Avoid “quotes”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Avoid writing in the first person</a:t>
            </a: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Avoid personal “opinion” and commentary</a:t>
            </a:r>
          </a:p>
          <a:p>
            <a:pPr lvl="1">
              <a:buFont typeface="Wingdings" charset="2"/>
              <a:buChar char="ü"/>
            </a:pP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JUST THE FACTS!!!</a:t>
            </a:r>
          </a:p>
          <a:p>
            <a:pPr lvl="1">
              <a:buFont typeface="Wingdings" charset="2"/>
              <a:buChar char="ü"/>
            </a:pPr>
            <a:endParaRPr lang="en-US" sz="2000" dirty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Get started EARLY!!!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5307117" cy="6515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4" y="990600"/>
            <a:ext cx="340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This is what I am asking you to download, print off, </a:t>
            </a:r>
            <a:r>
              <a:rPr lang="en-US" sz="2800" b="1">
                <a:solidFill>
                  <a:schemeClr val="accent1"/>
                </a:solidFill>
              </a:rPr>
              <a:t>and turn in to 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2819400"/>
            <a:ext cx="1828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8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414313" cy="4672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52400"/>
            <a:ext cx="6597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 this</a:t>
            </a:r>
            <a:r>
              <a:rPr lang="is-IS" sz="2400" dirty="0">
                <a:solidFill>
                  <a:srgbClr val="FF0000"/>
                </a:solidFill>
              </a:rPr>
              <a:t>…...</a:t>
            </a:r>
            <a:r>
              <a:rPr lang="en-US" sz="2400" dirty="0">
                <a:solidFill>
                  <a:srgbClr val="FF0000"/>
                </a:solidFill>
              </a:rPr>
              <a:t> this is just a screenshot of the database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248150" y="971550"/>
            <a:ext cx="11811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492656" y="2667000"/>
            <a:ext cx="4038600" cy="3148387"/>
          </a:xfrm>
          <a:prstGeom prst="mathMultiply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10890</TotalTime>
  <Words>676</Words>
  <Application>Microsoft Macintosh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WSU</dc:creator>
  <cp:lastModifiedBy>Garbrecht, Mark</cp:lastModifiedBy>
  <cp:revision>28</cp:revision>
  <dcterms:created xsi:type="dcterms:W3CDTF">2013-04-12T16:42:15Z</dcterms:created>
  <dcterms:modified xsi:type="dcterms:W3CDTF">2018-11-05T15:24:20Z</dcterms:modified>
</cp:coreProperties>
</file>