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6" r:id="rId11"/>
    <p:sldId id="267" r:id="rId12"/>
    <p:sldId id="268" r:id="rId13"/>
    <p:sldId id="269" r:id="rId14"/>
    <p:sldId id="263" r:id="rId15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49" autoAdjust="0"/>
    <p:restoredTop sz="94660"/>
  </p:normalViewPr>
  <p:slideViewPr>
    <p:cSldViewPr>
      <p:cViewPr varScale="1">
        <p:scale>
          <a:sx n="74" d="100"/>
          <a:sy n="74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39F60-DB2A-4049-B557-849A2C3A1EBF}" type="datetimeFigureOut">
              <a:rPr lang="en-US" smtClean="0"/>
              <a:pPr/>
              <a:t>11/19/2008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E5474-92D1-41EC-A5A1-B0F21D2AA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39F60-DB2A-4049-B557-849A2C3A1EBF}" type="datetimeFigureOut">
              <a:rPr lang="en-US" smtClean="0"/>
              <a:pPr/>
              <a:t>11/19/2008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E5474-92D1-41EC-A5A1-B0F21D2AA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39F60-DB2A-4049-B557-849A2C3A1EBF}" type="datetimeFigureOut">
              <a:rPr lang="en-US" smtClean="0"/>
              <a:pPr/>
              <a:t>11/19/2008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E5474-92D1-41EC-A5A1-B0F21D2AA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39F60-DB2A-4049-B557-849A2C3A1EBF}" type="datetimeFigureOut">
              <a:rPr lang="en-US" smtClean="0"/>
              <a:pPr/>
              <a:t>11/19/2008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E5474-92D1-41EC-A5A1-B0F21D2AA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39F60-DB2A-4049-B557-849A2C3A1EBF}" type="datetimeFigureOut">
              <a:rPr lang="en-US" smtClean="0"/>
              <a:pPr/>
              <a:t>11/19/2008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E5474-92D1-41EC-A5A1-B0F21D2AA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39F60-DB2A-4049-B557-849A2C3A1EBF}" type="datetimeFigureOut">
              <a:rPr lang="en-US" smtClean="0"/>
              <a:pPr/>
              <a:t>11/19/2008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E5474-92D1-41EC-A5A1-B0F21D2AA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39F60-DB2A-4049-B557-849A2C3A1EBF}" type="datetimeFigureOut">
              <a:rPr lang="en-US" smtClean="0"/>
              <a:pPr/>
              <a:t>11/19/2008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E5474-92D1-41EC-A5A1-B0F21D2AA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39F60-DB2A-4049-B557-849A2C3A1EBF}" type="datetimeFigureOut">
              <a:rPr lang="en-US" smtClean="0"/>
              <a:pPr/>
              <a:t>11/19/2008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E5474-92D1-41EC-A5A1-B0F21D2AA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39F60-DB2A-4049-B557-849A2C3A1EBF}" type="datetimeFigureOut">
              <a:rPr lang="en-US" smtClean="0"/>
              <a:pPr/>
              <a:t>11/19/2008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E5474-92D1-41EC-A5A1-B0F21D2AA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39F60-DB2A-4049-B557-849A2C3A1EBF}" type="datetimeFigureOut">
              <a:rPr lang="en-US" smtClean="0"/>
              <a:pPr/>
              <a:t>11/19/2008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E5474-92D1-41EC-A5A1-B0F21D2AA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AE39F60-DB2A-4049-B557-849A2C3A1EBF}" type="datetimeFigureOut">
              <a:rPr lang="en-US" smtClean="0"/>
              <a:pPr/>
              <a:t>11/19/2008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C0E5474-92D1-41EC-A5A1-B0F21D2AA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E39F60-DB2A-4049-B557-849A2C3A1EBF}" type="datetimeFigureOut">
              <a:rPr lang="en-US" smtClean="0"/>
              <a:pPr/>
              <a:t>11/19/2008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C0E5474-92D1-41EC-A5A1-B0F21D2AA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stat.org/education/SODS/index.cfm?fuseaction=main" TargetMode="External"/><Relationship Id="rId2" Type="http://schemas.openxmlformats.org/officeDocument/2006/relationships/hyperlink" Target="http://www.sci.csueastbay.edu/~mwatnik/statlis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ts.org/gre/" TargetMode="External"/><Relationship Id="rId5" Type="http://schemas.openxmlformats.org/officeDocument/2006/relationships/hyperlink" Target="http://www.amstat.org/profession/mentoring/pdfs/MClayton.pdf" TargetMode="External"/><Relationship Id="rId4" Type="http://schemas.openxmlformats.org/officeDocument/2006/relationships/hyperlink" Target="http://www.stat.ucla.edu/program/ranking.ph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95400"/>
            <a:ext cx="7772400" cy="197510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Graduate STUDIES in STATISTICS &amp; BIOSTATISTICS 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32766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Who?    What?    When?    Where?     Why?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When? December - January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572000"/>
          </a:xfrm>
        </p:spPr>
        <p:txBody>
          <a:bodyPr/>
          <a:lstStyle/>
          <a:p>
            <a:r>
              <a:rPr lang="en-US" dirty="0" smtClean="0"/>
              <a:t>Most schools have application deadlines starting in December and running through February.  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Plan ahead, identify your potential school choices early so you know when their deadlines are!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767" y="1401820"/>
            <a:ext cx="7772400" cy="4572000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en-US" sz="1800" dirty="0" smtClean="0"/>
              <a:t>Univ. of  Washington – </a:t>
            </a:r>
            <a:r>
              <a:rPr lang="en-US" sz="1800" dirty="0" err="1" smtClean="0"/>
              <a:t>Biostats</a:t>
            </a:r>
            <a:r>
              <a:rPr lang="en-US" sz="1800" dirty="0" smtClean="0"/>
              <a:t> </a:t>
            </a:r>
            <a:r>
              <a:rPr lang="en-US" sz="1800" dirty="0" smtClean="0"/>
              <a:t>(3)	</a:t>
            </a:r>
          </a:p>
          <a:p>
            <a:pPr>
              <a:buNone/>
            </a:pPr>
            <a:r>
              <a:rPr lang="en-US" sz="1800" dirty="0" smtClean="0"/>
              <a:t>Univ. of Michigan – </a:t>
            </a:r>
            <a:r>
              <a:rPr lang="en-US" sz="1800" dirty="0" err="1" smtClean="0"/>
              <a:t>Biostats</a:t>
            </a:r>
            <a:r>
              <a:rPr lang="en-US" sz="1800" dirty="0" smtClean="0"/>
              <a:t> </a:t>
            </a:r>
            <a:r>
              <a:rPr lang="en-US" sz="1800" dirty="0" smtClean="0"/>
              <a:t>(1)</a:t>
            </a:r>
          </a:p>
          <a:p>
            <a:pPr>
              <a:buNone/>
            </a:pPr>
            <a:r>
              <a:rPr lang="en-US" sz="1800" dirty="0" smtClean="0"/>
              <a:t>Kansas State Univ. – Statistics (4)</a:t>
            </a:r>
          </a:p>
          <a:p>
            <a:pPr>
              <a:buNone/>
            </a:pPr>
            <a:r>
              <a:rPr lang="en-US" sz="1800" dirty="0" smtClean="0"/>
              <a:t>Virginia Commonwealth - </a:t>
            </a:r>
            <a:r>
              <a:rPr lang="en-US" sz="1800" dirty="0" err="1" smtClean="0"/>
              <a:t>Biostat</a:t>
            </a:r>
            <a:r>
              <a:rPr lang="en-US" sz="1800" dirty="0" smtClean="0"/>
              <a:t> (3)</a:t>
            </a:r>
          </a:p>
          <a:p>
            <a:pPr>
              <a:buNone/>
            </a:pPr>
            <a:r>
              <a:rPr lang="en-US" sz="1800" dirty="0" smtClean="0"/>
              <a:t>North Carolina State – Statistics (2)</a:t>
            </a:r>
          </a:p>
          <a:p>
            <a:pPr>
              <a:buNone/>
            </a:pPr>
            <a:r>
              <a:rPr lang="en-US" sz="1800" dirty="0" smtClean="0"/>
              <a:t>Medical Coll. of </a:t>
            </a:r>
            <a:r>
              <a:rPr lang="en-US" sz="1800" dirty="0" err="1" smtClean="0"/>
              <a:t>Wisc</a:t>
            </a:r>
            <a:r>
              <a:rPr lang="en-US" sz="1800" dirty="0" smtClean="0"/>
              <a:t>.  - </a:t>
            </a:r>
            <a:r>
              <a:rPr lang="en-US" sz="1800" dirty="0" err="1" smtClean="0"/>
              <a:t>Biostats</a:t>
            </a:r>
            <a:r>
              <a:rPr lang="en-US" sz="1800" dirty="0" smtClean="0"/>
              <a:t> (2)</a:t>
            </a:r>
          </a:p>
          <a:p>
            <a:pPr>
              <a:buNone/>
            </a:pPr>
            <a:r>
              <a:rPr lang="en-US" sz="1800" dirty="0" smtClean="0"/>
              <a:t>The Ohio State Univ.  - Statistics (3)</a:t>
            </a:r>
          </a:p>
          <a:p>
            <a:pPr>
              <a:buNone/>
            </a:pPr>
            <a:r>
              <a:rPr lang="en-US" sz="1800" dirty="0" smtClean="0"/>
              <a:t>Univ. of Minnesota – Statistics (1)</a:t>
            </a:r>
          </a:p>
          <a:p>
            <a:pPr>
              <a:buNone/>
            </a:pPr>
            <a:r>
              <a:rPr lang="en-US" sz="1800" dirty="0" smtClean="0"/>
              <a:t>Univ. of Minnesota – Biostatistics (2)</a:t>
            </a:r>
          </a:p>
          <a:p>
            <a:pPr>
              <a:buNone/>
            </a:pPr>
            <a:r>
              <a:rPr lang="en-US" sz="1800" dirty="0" smtClean="0"/>
              <a:t>Colorado State Univ. – Statistics (2)</a:t>
            </a:r>
          </a:p>
          <a:p>
            <a:pPr>
              <a:buNone/>
            </a:pPr>
            <a:r>
              <a:rPr lang="en-US" sz="1800" dirty="0" smtClean="0"/>
              <a:t>Montana State Univ. – Statistics (1)</a:t>
            </a:r>
          </a:p>
          <a:p>
            <a:pPr>
              <a:buNone/>
            </a:pPr>
            <a:r>
              <a:rPr lang="en-US" sz="1800" dirty="0" smtClean="0"/>
              <a:t>Clemson – Statistics (1)</a:t>
            </a:r>
          </a:p>
          <a:p>
            <a:pPr>
              <a:buNone/>
            </a:pPr>
            <a:r>
              <a:rPr lang="en-US" sz="1800" dirty="0" smtClean="0"/>
              <a:t>	Iowa State University – Statistics (7)</a:t>
            </a:r>
          </a:p>
          <a:p>
            <a:pPr>
              <a:buNone/>
            </a:pPr>
            <a:r>
              <a:rPr lang="en-US" sz="1800" dirty="0" smtClean="0"/>
              <a:t>	Western Mich. Univ. – Statistics (7)</a:t>
            </a:r>
          </a:p>
          <a:p>
            <a:pPr>
              <a:buNone/>
            </a:pPr>
            <a:r>
              <a:rPr lang="en-US" sz="1800" dirty="0" smtClean="0"/>
              <a:t>	Univ. of Nebraska – Statistics (1)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29200" y="3200400"/>
            <a:ext cx="3505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The number of WSU graduates is in parentheses.  Five of these students have earned or are in the process of earning their doctorates.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371600"/>
          </a:xfrm>
        </p:spPr>
        <p:txBody>
          <a:bodyPr/>
          <a:lstStyle/>
          <a:p>
            <a:r>
              <a:rPr lang="en-US" dirty="0" smtClean="0"/>
              <a:t>Where? </a:t>
            </a:r>
            <a:br>
              <a:rPr lang="en-US" dirty="0" smtClean="0"/>
            </a:br>
            <a:r>
              <a:rPr lang="en-US" sz="2400" dirty="0" smtClean="0"/>
              <a:t>Look at map, pick area you want to be.</a:t>
            </a:r>
            <a:endParaRPr lang="en-US" sz="2400" dirty="0"/>
          </a:p>
        </p:txBody>
      </p:sp>
      <p:pic>
        <p:nvPicPr>
          <p:cNvPr id="4" name="Content Placeholder 3" descr="usamap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1524000"/>
            <a:ext cx="5638800" cy="46473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r>
              <a:rPr lang="en-US" dirty="0" smtClean="0"/>
              <a:t>Graduate school is fun!</a:t>
            </a:r>
            <a:br>
              <a:rPr lang="en-US" dirty="0" smtClean="0"/>
            </a:br>
            <a:r>
              <a:rPr lang="en-US" dirty="0" smtClean="0"/>
              <a:t>  </a:t>
            </a:r>
          </a:p>
          <a:p>
            <a:r>
              <a:rPr lang="en-US" dirty="0" smtClean="0"/>
              <a:t>You get to avoid real life and paying back student loans for at least two more years.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Job opportunities, descriptions and salaries improve considerably.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Graduate School List</a:t>
            </a:r>
          </a:p>
          <a:p>
            <a:pPr>
              <a:buNone/>
            </a:pPr>
            <a:r>
              <a:rPr lang="en-US" sz="2000" dirty="0" smtClean="0">
                <a:solidFill>
                  <a:srgbClr val="FFC000"/>
                </a:solidFill>
                <a:hlinkClick r:id="rId2"/>
              </a:rPr>
              <a:t>http://www.sci.csueastbay.edu/~mwatnik/statlist/</a:t>
            </a:r>
            <a:endParaRPr lang="en-US" sz="20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FFC000"/>
                </a:solidFill>
                <a:hlinkClick r:id="rId3"/>
              </a:rPr>
              <a:t>http://www.amstat.org/education/SODS/index.cfm?fuseaction=main</a:t>
            </a:r>
            <a:endParaRPr lang="en-US" sz="2000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>Graduate School Rankings (questionable)</a:t>
            </a:r>
          </a:p>
          <a:p>
            <a:pPr>
              <a:buNone/>
            </a:pPr>
            <a:r>
              <a:rPr lang="en-US" sz="2200" dirty="0" smtClean="0">
                <a:solidFill>
                  <a:srgbClr val="FFC000"/>
                </a:solidFill>
                <a:hlinkClick r:id="rId4"/>
              </a:rPr>
              <a:t>http://www.stat.ucla.edu/program/ranking.php</a:t>
            </a:r>
            <a:endParaRPr lang="en-US" sz="2200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>How to apply to graduate school</a:t>
            </a:r>
          </a:p>
          <a:p>
            <a:pPr>
              <a:buNone/>
            </a:pPr>
            <a:r>
              <a:rPr lang="en-US" sz="2000" u="sng" dirty="0" smtClean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5"/>
              </a:rPr>
              <a:t>http://www.amstat.org/profession/mentoring/pdfs/MClayton.pdf</a:t>
            </a:r>
            <a:endParaRPr lang="en-US" sz="2000" dirty="0" smtClean="0">
              <a:latin typeface="Calibri"/>
              <a:ea typeface="Calibri"/>
              <a:cs typeface="Times New Roman"/>
            </a:endParaRPr>
          </a:p>
          <a:p>
            <a:r>
              <a:rPr lang="en-US" dirty="0" smtClean="0"/>
              <a:t>GRE</a:t>
            </a:r>
          </a:p>
          <a:p>
            <a:pPr>
              <a:buNone/>
            </a:pPr>
            <a:r>
              <a:rPr lang="en-US" sz="2000" dirty="0" smtClean="0">
                <a:solidFill>
                  <a:srgbClr val="FFC000"/>
                </a:solidFill>
                <a:hlinkClick r:id="rId6"/>
              </a:rPr>
              <a:t>http://www.ets.org/gre/</a:t>
            </a:r>
            <a:endParaRPr lang="en-US" sz="2000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sz="2000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268" y="12954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Those who want to know more about the field.</a:t>
            </a:r>
          </a:p>
          <a:p>
            <a:r>
              <a:rPr lang="en-US" dirty="0" smtClean="0"/>
              <a:t>Those who want to have better job description and more autonomy.</a:t>
            </a:r>
          </a:p>
          <a:p>
            <a:r>
              <a:rPr lang="en-US" dirty="0" smtClean="0"/>
              <a:t>Those who want a higher starting salary.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sz="2400" dirty="0" smtClean="0"/>
              <a:t>BS:  median $40’s</a:t>
            </a:r>
            <a:br>
              <a:rPr lang="en-US" sz="2400" dirty="0" smtClean="0"/>
            </a:br>
            <a:r>
              <a:rPr lang="en-US" sz="2400" dirty="0" smtClean="0"/>
              <a:t>		MS:   median $60’s</a:t>
            </a:r>
          </a:p>
          <a:p>
            <a:pPr>
              <a:buNone/>
            </a:pPr>
            <a:r>
              <a:rPr lang="en-US" sz="2400" dirty="0" smtClean="0"/>
              <a:t>			PhD:  median $80’s</a:t>
            </a:r>
          </a:p>
          <a:p>
            <a:r>
              <a:rPr lang="en-US" dirty="0" smtClean="0"/>
              <a:t>Those who enjoy college, studying, etc.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772400" cy="4572000"/>
          </a:xfrm>
        </p:spPr>
        <p:txBody>
          <a:bodyPr/>
          <a:lstStyle/>
          <a:p>
            <a:r>
              <a:rPr lang="en-US" dirty="0" smtClean="0"/>
              <a:t>Biostatistics  vs. Statistics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Biostatistics </a:t>
            </a:r>
            <a:r>
              <a:rPr lang="en-US" dirty="0" smtClean="0"/>
              <a:t>– statistical methods applied to health related problems.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Statistics </a:t>
            </a:r>
            <a:r>
              <a:rPr lang="en-US" dirty="0" smtClean="0"/>
              <a:t>– more broad-based methodology applied to a wider variety of areas.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772400" cy="4572000"/>
          </a:xfrm>
        </p:spPr>
        <p:txBody>
          <a:bodyPr/>
          <a:lstStyle/>
          <a:p>
            <a:r>
              <a:rPr lang="en-US" dirty="0" smtClean="0"/>
              <a:t>Biostatistics  vs. Statistics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Biostatistics </a:t>
            </a:r>
            <a:r>
              <a:rPr lang="en-US" dirty="0" smtClean="0"/>
              <a:t>– there is critical shortage of biostatisticians, demand is high!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Statistics </a:t>
            </a:r>
            <a:r>
              <a:rPr lang="en-US" dirty="0" smtClean="0"/>
              <a:t>– they can get biostatistics jobs and other jobs as well</a:t>
            </a:r>
            <a:r>
              <a:rPr lang="en-US" dirty="0" smtClean="0"/>
              <a:t>.  Demand is also high!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Biostatistics  vs. Statistics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Biostatistics – less theoretical/mathematical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Statistics – more theoretical/mathematical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However, neither is without a great deal of mathematical </a:t>
            </a:r>
            <a:r>
              <a:rPr lang="en-US" dirty="0" smtClean="0"/>
              <a:t>rigor!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914400"/>
          </a:xfrm>
        </p:spPr>
        <p:txBody>
          <a:bodyPr/>
          <a:lstStyle/>
          <a:p>
            <a:r>
              <a:rPr lang="en-US" dirty="0" smtClean="0"/>
              <a:t>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7724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Courses should I be taking while at WSU?</a:t>
            </a:r>
          </a:p>
          <a:p>
            <a:pPr>
              <a:buNone/>
            </a:pPr>
            <a:r>
              <a:rPr lang="en-US" sz="2600" dirty="0" smtClean="0"/>
              <a:t>	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800" dirty="0" smtClean="0"/>
              <a:t>Stat 210 – Statistics</a:t>
            </a:r>
            <a:br>
              <a:rPr lang="en-US" sz="2800" dirty="0" smtClean="0"/>
            </a:br>
            <a:r>
              <a:rPr lang="en-US" sz="2800" dirty="0" smtClean="0"/>
              <a:t>Math 210 – Foundations of Mathematics</a:t>
            </a:r>
          </a:p>
          <a:p>
            <a:pPr>
              <a:buNone/>
            </a:pPr>
            <a:r>
              <a:rPr lang="en-US" sz="2800" dirty="0" smtClean="0"/>
              <a:t>      Math 305 – Probability</a:t>
            </a:r>
            <a:br>
              <a:rPr lang="en-US" sz="2800" dirty="0" smtClean="0"/>
            </a:br>
            <a:r>
              <a:rPr lang="en-US" sz="2800" dirty="0" smtClean="0"/>
              <a:t>Stat 255 – Data Mgmt. Using SAS</a:t>
            </a:r>
          </a:p>
          <a:p>
            <a:pPr>
              <a:buNone/>
            </a:pPr>
            <a:r>
              <a:rPr lang="en-US" sz="2800" dirty="0" smtClean="0"/>
              <a:t>	Stat 450 &amp; 460 – Mathematical Statistics I &amp; II</a:t>
            </a:r>
          </a:p>
          <a:p>
            <a:pPr>
              <a:buNone/>
            </a:pPr>
            <a:r>
              <a:rPr lang="en-US" sz="2800" dirty="0" smtClean="0"/>
              <a:t>	Stat 360, 365 – Regression &amp; Expt. Design</a:t>
            </a:r>
          </a:p>
          <a:p>
            <a:pPr>
              <a:buNone/>
            </a:pPr>
            <a:r>
              <a:rPr lang="en-US" sz="2800" dirty="0" smtClean="0"/>
              <a:t>	Calculus I, II, and Multivariable Calculus</a:t>
            </a:r>
          </a:p>
          <a:p>
            <a:pPr>
              <a:buNone/>
            </a:pPr>
            <a:r>
              <a:rPr lang="en-US" sz="2800" dirty="0" smtClean="0"/>
              <a:t>	Math 130 and Math 340 – Linear and Adv. Linear Algebra</a:t>
            </a:r>
          </a:p>
          <a:p>
            <a:pPr>
              <a:buNone/>
            </a:pPr>
            <a:r>
              <a:rPr lang="en-US" sz="2800" dirty="0" smtClean="0"/>
              <a:t>	Advanced Calculus</a:t>
            </a:r>
          </a:p>
          <a:p>
            <a:pPr>
              <a:buNone/>
            </a:pPr>
            <a:r>
              <a:rPr lang="en-US" sz="2800" dirty="0" smtClean="0"/>
              <a:t>	CS 234 or some other programming course</a:t>
            </a:r>
          </a:p>
          <a:p>
            <a:pPr>
              <a:buNone/>
            </a:pPr>
            <a:r>
              <a:rPr lang="en-US" sz="2800" dirty="0" smtClean="0"/>
              <a:t>	Other statistics electives</a:t>
            </a:r>
          </a:p>
          <a:p>
            <a:pPr>
              <a:buNone/>
            </a:pPr>
            <a:r>
              <a:rPr lang="en-US" sz="2800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914400"/>
          </a:xfrm>
        </p:spPr>
        <p:txBody>
          <a:bodyPr/>
          <a:lstStyle/>
          <a:p>
            <a:r>
              <a:rPr lang="en-US" dirty="0" smtClean="0"/>
              <a:t>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7724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Courses will I be taking in graduate school?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sz="2800" dirty="0" smtClean="0"/>
              <a:t>	Mathematical Statistics (whole year)</a:t>
            </a:r>
          </a:p>
          <a:p>
            <a:pPr>
              <a:buNone/>
            </a:pPr>
            <a:r>
              <a:rPr lang="en-US" sz="2800" dirty="0" smtClean="0"/>
              <a:t>	Linear Models (regression and ANOVA)</a:t>
            </a:r>
          </a:p>
          <a:p>
            <a:pPr>
              <a:buNone/>
            </a:pPr>
            <a:r>
              <a:rPr lang="en-US" sz="2800" dirty="0" smtClean="0"/>
              <a:t>	Statistical Computing (SAS probably)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400" dirty="0" smtClean="0"/>
              <a:t>Lots of electives specific to </a:t>
            </a:r>
            <a:r>
              <a:rPr lang="en-US" sz="2400" dirty="0" smtClean="0"/>
              <a:t>your interest </a:t>
            </a:r>
            <a:r>
              <a:rPr lang="en-US" sz="2400" dirty="0" smtClean="0"/>
              <a:t>and program type.</a:t>
            </a:r>
          </a:p>
          <a:p>
            <a:pPr>
              <a:buNone/>
            </a:pPr>
            <a:r>
              <a:rPr lang="en-US" sz="2800" dirty="0" smtClean="0"/>
              <a:t>	</a:t>
            </a:r>
          </a:p>
          <a:p>
            <a:pPr>
              <a:buNone/>
            </a:pPr>
            <a:r>
              <a:rPr lang="en-US" sz="2800" dirty="0" smtClean="0"/>
              <a:t>	Ph.D.  </a:t>
            </a:r>
            <a:r>
              <a:rPr lang="en-US" sz="2800" dirty="0" smtClean="0"/>
              <a:t>Level -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Real Analysis, Measure/Probability </a:t>
            </a:r>
            <a:r>
              <a:rPr lang="en-US" sz="2800" dirty="0" smtClean="0"/>
              <a:t>Theory,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Even more mathematical statistics!	</a:t>
            </a:r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572000"/>
          </a:xfrm>
        </p:spPr>
        <p:txBody>
          <a:bodyPr/>
          <a:lstStyle/>
          <a:p>
            <a:r>
              <a:rPr lang="en-US" dirty="0" smtClean="0"/>
              <a:t>What will I be doing besides taking classes and studying?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	Let our graduate student panelists answer this one.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Teaching or </a:t>
            </a:r>
            <a:r>
              <a:rPr lang="en-US" dirty="0" smtClean="0"/>
              <a:t>research assistantship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When? October/November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772400" cy="4572000"/>
          </a:xfrm>
        </p:spPr>
        <p:txBody>
          <a:bodyPr/>
          <a:lstStyle/>
          <a:p>
            <a:r>
              <a:rPr lang="en-US" dirty="0" smtClean="0"/>
              <a:t>Take the GRE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400" dirty="0" smtClean="0"/>
              <a:t>Many schools require this and some screen on this </a:t>
            </a:r>
            <a:br>
              <a:rPr lang="en-US" sz="2400" dirty="0" smtClean="0"/>
            </a:br>
            <a:r>
              <a:rPr lang="en-US" sz="2400" dirty="0" smtClean="0"/>
              <a:t>         more than others.  </a:t>
            </a:r>
          </a:p>
          <a:p>
            <a:pPr>
              <a:buNone/>
            </a:pPr>
            <a:r>
              <a:rPr lang="en-US" sz="2400" dirty="0" smtClean="0"/>
              <a:t>		Make sure you know the requirements for the 	programs you are interested in.</a:t>
            </a:r>
          </a:p>
          <a:p>
            <a:r>
              <a:rPr lang="en-US" dirty="0" smtClean="0"/>
              <a:t>Letters of Recommendation</a:t>
            </a:r>
          </a:p>
          <a:p>
            <a:r>
              <a:rPr lang="en-US" dirty="0" smtClean="0"/>
              <a:t>Application Letter – “Why do you want to study statistics?”</a:t>
            </a:r>
          </a:p>
          <a:p>
            <a:r>
              <a:rPr lang="en-US" dirty="0" smtClean="0"/>
              <a:t>Resume</a:t>
            </a:r>
          </a:p>
          <a:p>
            <a:endParaRPr lang="en-US" dirty="0" smtClean="0"/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Graduate STUDIES in STATISTICS &amp;amp; BIOSTATISTICS 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Who?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What?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What?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What?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What?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What?&amp;quot;&quot;/&gt;&lt;property id=&quot;20307&quot; value=&quot;264&quot;/&gt;&lt;/object&gt;&lt;object type=&quot;3&quot; unique_id=&quot;10011&quot;&gt;&lt;property id=&quot;20148&quot; value=&quot;5&quot;/&gt;&lt;property id=&quot;20300&quot; value=&quot;Slide 8 - &amp;quot;What?&amp;quot;&quot;/&gt;&lt;property id=&quot;20307&quot; value=&quot;265&quot;/&gt;&lt;/object&gt;&lt;object type=&quot;3&quot; unique_id=&quot;10012&quot;&gt;&lt;property id=&quot;20148&quot; value=&quot;5&quot;/&gt;&lt;property id=&quot;20300&quot; value=&quot;Slide 9 - &amp;quot;When? October/November&amp;quot;&quot;/&gt;&lt;property id=&quot;20307&quot; value=&quot;262&quot;/&gt;&lt;/object&gt;&lt;object type=&quot;3&quot; unique_id=&quot;10013&quot;&gt;&lt;property id=&quot;20148&quot; value=&quot;5&quot;/&gt;&lt;property id=&quot;20300&quot; value=&quot;Slide 10 - &amp;quot;When? December - January&amp;quot;&quot;/&gt;&lt;property id=&quot;20307&quot; value=&quot;266&quot;/&gt;&lt;/object&gt;&lt;object type=&quot;3&quot; unique_id=&quot;10014&quot;&gt;&lt;property id=&quot;20148&quot; value=&quot;5&quot;/&gt;&lt;property id=&quot;20300&quot; value=&quot;Slide 11 - &amp;quot;Where?&amp;quot;&quot;/&gt;&lt;property id=&quot;20307&quot; value=&quot;267&quot;/&gt;&lt;/object&gt;&lt;object type=&quot;3&quot; unique_id=&quot;10015&quot;&gt;&lt;property id=&quot;20148&quot; value=&quot;5&quot;/&gt;&lt;property id=&quot;20300&quot; value=&quot;Slide 12 - &amp;quot;Where? &amp;#x0D;&amp;#x0A;Look at map, pick area you want to be.&amp;quot;&quot;/&gt;&lt;property id=&quot;20307&quot; value=&quot;268&quot;/&gt;&lt;/object&gt;&lt;object type=&quot;3&quot; unique_id=&quot;10016&quot;&gt;&lt;property id=&quot;20148&quot; value=&quot;5&quot;/&gt;&lt;property id=&quot;20300&quot; value=&quot;Slide 13 - &amp;quot;Why?&amp;quot;&quot;/&gt;&lt;property id=&quot;20307&quot; value=&quot;269&quot;/&gt;&lt;/object&gt;&lt;object type=&quot;3&quot; unique_id=&quot;10017&quot;&gt;&lt;property id=&quot;20148&quot; value=&quot;5&quot;/&gt;&lt;property id=&quot;20300&quot; value=&quot;Slide 14 - &amp;quot;Links&amp;quot;&quot;/&gt;&lt;property id=&quot;20307&quot; value=&quot;263&quot;/&gt;&lt;/object&gt;&lt;/object&gt;&lt;/object&gt;&lt;/database&gt;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120</TotalTime>
  <Words>285</Words>
  <Application>Microsoft Office PowerPoint</Application>
  <PresentationFormat>On-screen Show (4:3)</PresentationFormat>
  <Paragraphs>102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Metro</vt:lpstr>
      <vt:lpstr>Graduate STUDIES in STATISTICS &amp; BIOSTATISTICS </vt:lpstr>
      <vt:lpstr>Who?</vt:lpstr>
      <vt:lpstr>What?</vt:lpstr>
      <vt:lpstr>What?</vt:lpstr>
      <vt:lpstr>What?</vt:lpstr>
      <vt:lpstr>What?</vt:lpstr>
      <vt:lpstr>What?</vt:lpstr>
      <vt:lpstr>What?</vt:lpstr>
      <vt:lpstr>When? October/November</vt:lpstr>
      <vt:lpstr>When? December - January</vt:lpstr>
      <vt:lpstr>Where?</vt:lpstr>
      <vt:lpstr>Where?  Look at map, pick area you want to be.</vt:lpstr>
      <vt:lpstr>Why?</vt:lpstr>
      <vt:lpstr>Links</vt:lpstr>
    </vt:vector>
  </TitlesOfParts>
  <Company>wsu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Graduate STUDIES in STATISTICS &amp; BIOSTATISTICS </dc:title>
  <dc:creator>WSU</dc:creator>
  <cp:lastModifiedBy>WSU</cp:lastModifiedBy>
  <cp:revision>16</cp:revision>
  <dcterms:created xsi:type="dcterms:W3CDTF">2008-11-19T15:41:13Z</dcterms:created>
  <dcterms:modified xsi:type="dcterms:W3CDTF">2008-11-19T17:47:05Z</dcterms:modified>
</cp:coreProperties>
</file>