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handoutMasterIdLst>
    <p:handoutMasterId r:id="rId4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68" r:id="rId15"/>
    <p:sldId id="284" r:id="rId16"/>
    <p:sldId id="286" r:id="rId17"/>
    <p:sldId id="287" r:id="rId18"/>
    <p:sldId id="288" r:id="rId19"/>
    <p:sldId id="269" r:id="rId20"/>
    <p:sldId id="270" r:id="rId21"/>
    <p:sldId id="295" r:id="rId22"/>
    <p:sldId id="296" r:id="rId23"/>
    <p:sldId id="297" r:id="rId24"/>
    <p:sldId id="298" r:id="rId25"/>
    <p:sldId id="299" r:id="rId26"/>
    <p:sldId id="300" r:id="rId27"/>
    <p:sldId id="301" r:id="rId28"/>
    <p:sldId id="290" r:id="rId29"/>
    <p:sldId id="291" r:id="rId30"/>
    <p:sldId id="292"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302" r:id="rId44"/>
    <p:sldId id="303" r:id="rId45"/>
  </p:sldIdLst>
  <p:sldSz cx="9144000" cy="6858000" type="screen4x3"/>
  <p:notesSz cx="7010400" cy="9296400"/>
  <p:custDataLst>
    <p:tags r:id="rId47"/>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47A"/>
    <a:srgbClr val="000066"/>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71" autoAdjust="0"/>
    <p:restoredTop sz="94660"/>
  </p:normalViewPr>
  <p:slideViewPr>
    <p:cSldViewPr>
      <p:cViewPr>
        <p:scale>
          <a:sx n="100" d="100"/>
          <a:sy n="100" d="100"/>
        </p:scale>
        <p:origin x="-132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CB55D4D-31E1-40C4-B3C7-6B3C41786D88}" type="datetimeFigureOut">
              <a:rPr lang="en-US" smtClean="0"/>
              <a:t>11/21/2013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E951FEC-6F08-472E-946D-DFAFE890E802}" type="slidenum">
              <a:rPr lang="en-US" smtClean="0"/>
              <a:t>‹#›</a:t>
            </a:fld>
            <a:endParaRPr lang="en-US"/>
          </a:p>
        </p:txBody>
      </p:sp>
    </p:spTree>
    <p:extLst>
      <p:ext uri="{BB962C8B-B14F-4D97-AF65-F5344CB8AC3E}">
        <p14:creationId xmlns:p14="http://schemas.microsoft.com/office/powerpoint/2010/main" val="10283879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5"/>
            <a:ext cx="7772400" cy="1470025"/>
          </a:xfrm>
        </p:spPr>
        <p:txBody>
          <a:bodyPr/>
          <a:lstStyle>
            <a:lvl1pPr>
              <a:defRPr>
                <a:latin typeface="Palatino Linotype" panose="02040502050505030304" pitchFamily="18" charset="0"/>
              </a:defRPr>
            </a:lvl1pPr>
          </a:lstStyle>
          <a:p>
            <a:r>
              <a:rPr lang="en-US" smtClean="0"/>
              <a:t>Click to edit Master title style</a:t>
            </a:r>
            <a:endParaRPr lang="en-US"/>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latin typeface="Palatino Linotype" panose="02040502050505030304"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custDataLst>
              <p:tags r:id="rId3"/>
            </p:custDataLst>
          </p:nvPr>
        </p:nvSpPr>
        <p:spPr/>
        <p:txBody>
          <a:bodyPr/>
          <a:lstStyle>
            <a:lvl1pPr>
              <a:defRPr>
                <a:latin typeface="Palatino Linotype" panose="02040502050505030304" pitchFamily="18" charset="0"/>
              </a:defRPr>
            </a:lvl1pPr>
          </a:lstStyle>
          <a:p>
            <a:endParaRPr lang="en-US" altLang="en-US"/>
          </a:p>
        </p:txBody>
      </p:sp>
      <p:sp>
        <p:nvSpPr>
          <p:cNvPr id="5" name="Footer Placeholder 4"/>
          <p:cNvSpPr>
            <a:spLocks noGrp="1"/>
          </p:cNvSpPr>
          <p:nvPr>
            <p:ph type="ftr" sz="quarter" idx="11"/>
            <p:custDataLst>
              <p:tags r:id="rId4"/>
            </p:custDataLst>
          </p:nvPr>
        </p:nvSpPr>
        <p:spPr/>
        <p:txBody>
          <a:bodyPr/>
          <a:lstStyle>
            <a:lvl1pPr>
              <a:defRPr>
                <a:latin typeface="Palatino Linotype" panose="02040502050505030304" pitchFamily="18" charset="0"/>
              </a:defRPr>
            </a:lvl1pPr>
          </a:lstStyle>
          <a:p>
            <a:endParaRPr lang="en-US" altLang="en-US"/>
          </a:p>
        </p:txBody>
      </p:sp>
      <p:sp>
        <p:nvSpPr>
          <p:cNvPr id="6" name="Slide Number Placeholder 5"/>
          <p:cNvSpPr>
            <a:spLocks noGrp="1"/>
          </p:cNvSpPr>
          <p:nvPr>
            <p:ph type="sldNum" sz="quarter" idx="12"/>
            <p:custDataLst>
              <p:tags r:id="rId5"/>
            </p:custDataLst>
          </p:nvPr>
        </p:nvSpPr>
        <p:spPr/>
        <p:txBody>
          <a:bodyPr/>
          <a:lstStyle>
            <a:lvl1pPr>
              <a:defRPr>
                <a:latin typeface="Palatino Linotype" panose="02040502050505030304" pitchFamily="18" charset="0"/>
              </a:defRPr>
            </a:lvl1pPr>
          </a:lstStyle>
          <a:p>
            <a:fld id="{DE36FB16-6492-460A-8189-C377CAF6EA37}" type="slidenum">
              <a:rPr lang="en-US" altLang="en-US" smtClean="0"/>
              <a:pPr/>
              <a:t>‹#›</a:t>
            </a:fld>
            <a:endParaRPr lang="en-US" altLang="en-US"/>
          </a:p>
        </p:txBody>
      </p:sp>
    </p:spTree>
    <p:extLst>
      <p:ext uri="{BB962C8B-B14F-4D97-AF65-F5344CB8AC3E}">
        <p14:creationId xmlns:p14="http://schemas.microsoft.com/office/powerpoint/2010/main" val="33236180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94A4F0E-28BF-4F3E-BC59-B2D3FAF4629C}" type="slidenum">
              <a:rPr lang="en-US" altLang="en-US"/>
              <a:pPr/>
              <a:t>‹#›</a:t>
            </a:fld>
            <a:endParaRPr lang="en-US" altLang="en-US"/>
          </a:p>
        </p:txBody>
      </p:sp>
    </p:spTree>
    <p:extLst>
      <p:ext uri="{BB962C8B-B14F-4D97-AF65-F5344CB8AC3E}">
        <p14:creationId xmlns:p14="http://schemas.microsoft.com/office/powerpoint/2010/main" val="288944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F47697F-6CD4-4989-91A9-06F78AB9639D}" type="slidenum">
              <a:rPr lang="en-US" altLang="en-US"/>
              <a:pPr/>
              <a:t>‹#›</a:t>
            </a:fld>
            <a:endParaRPr lang="en-US" altLang="en-US"/>
          </a:p>
        </p:txBody>
      </p:sp>
    </p:spTree>
    <p:extLst>
      <p:ext uri="{BB962C8B-B14F-4D97-AF65-F5344CB8AC3E}">
        <p14:creationId xmlns:p14="http://schemas.microsoft.com/office/powerpoint/2010/main" val="2947155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custDataLst>
              <p:tags r:id="rId2"/>
            </p:custDataLst>
          </p:nvPr>
        </p:nvSpPr>
        <p:spPr>
          <a:xfrm>
            <a:off x="685800" y="6248400"/>
            <a:ext cx="1905000" cy="457200"/>
          </a:xfrm>
        </p:spPr>
        <p:txBody>
          <a:bodyPr/>
          <a:lstStyle>
            <a:lvl1pPr>
              <a:defRPr/>
            </a:lvl1pPr>
          </a:lstStyle>
          <a:p>
            <a:endParaRPr lang="en-US" altLang="en-US"/>
          </a:p>
        </p:txBody>
      </p:sp>
      <p:sp>
        <p:nvSpPr>
          <p:cNvPr id="5" name="Footer Placeholder 4"/>
          <p:cNvSpPr>
            <a:spLocks noGrp="1"/>
          </p:cNvSpPr>
          <p:nvPr>
            <p:ph type="ftr" sz="quarter" idx="11"/>
            <p:custDataLst>
              <p:tags r:id="rId3"/>
            </p:custDataLst>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custDataLst>
              <p:tags r:id="rId4"/>
            </p:custDataLst>
          </p:nvPr>
        </p:nvSpPr>
        <p:spPr>
          <a:xfrm>
            <a:off x="6553200" y="6248400"/>
            <a:ext cx="1905000" cy="457200"/>
          </a:xfrm>
        </p:spPr>
        <p:txBody>
          <a:bodyPr/>
          <a:lstStyle>
            <a:lvl1pPr>
              <a:defRPr/>
            </a:lvl1pPr>
          </a:lstStyle>
          <a:p>
            <a:fld id="{499C9C06-7961-42A2-86B6-730442D32EA9}" type="slidenum">
              <a:rPr lang="en-US" altLang="en-US"/>
              <a:pPr/>
              <a:t>‹#›</a:t>
            </a:fld>
            <a:endParaRPr lang="en-US" altLang="en-US"/>
          </a:p>
        </p:txBody>
      </p:sp>
    </p:spTree>
    <p:extLst>
      <p:ext uri="{BB962C8B-B14F-4D97-AF65-F5344CB8AC3E}">
        <p14:creationId xmlns:p14="http://schemas.microsoft.com/office/powerpoint/2010/main" val="13788393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lvl1pPr>
              <a:defRPr/>
            </a:lvl1pPr>
          </a:lstStyle>
          <a:p>
            <a:endParaRPr lang="en-US" altLang="en-US"/>
          </a:p>
        </p:txBody>
      </p:sp>
      <p:sp>
        <p:nvSpPr>
          <p:cNvPr id="5" name="Footer Placeholder 4"/>
          <p:cNvSpPr>
            <a:spLocks noGrp="1"/>
          </p:cNvSpPr>
          <p:nvPr>
            <p:ph type="ftr" sz="quarter" idx="11"/>
            <p:custDataLst>
              <p:tags r:id="rId4"/>
            </p:custDataLst>
          </p:nvPr>
        </p:nvSpPr>
        <p:spPr/>
        <p:txBody>
          <a:bodyPr/>
          <a:lstStyle>
            <a:lvl1pPr>
              <a:defRPr/>
            </a:lvl1pPr>
          </a:lstStyle>
          <a:p>
            <a:endParaRPr lang="en-US" altLang="en-US"/>
          </a:p>
        </p:txBody>
      </p:sp>
      <p:sp>
        <p:nvSpPr>
          <p:cNvPr id="6" name="Slide Number Placeholder 5"/>
          <p:cNvSpPr>
            <a:spLocks noGrp="1"/>
          </p:cNvSpPr>
          <p:nvPr>
            <p:ph type="sldNum" sz="quarter" idx="12"/>
            <p:custDataLst>
              <p:tags r:id="rId5"/>
            </p:custDataLst>
          </p:nvPr>
        </p:nvSpPr>
        <p:spPr/>
        <p:txBody>
          <a:bodyPr/>
          <a:lstStyle>
            <a:lvl1pPr>
              <a:defRPr/>
            </a:lvl1pPr>
          </a:lstStyle>
          <a:p>
            <a:fld id="{B3F99D42-5022-40F1-AB41-9DA26561E05C}" type="slidenum">
              <a:rPr lang="en-US" altLang="en-US"/>
              <a:pPr/>
              <a:t>‹#›</a:t>
            </a:fld>
            <a:endParaRPr lang="en-US" altLang="en-US"/>
          </a:p>
        </p:txBody>
      </p:sp>
    </p:spTree>
    <p:extLst>
      <p:ext uri="{BB962C8B-B14F-4D97-AF65-F5344CB8AC3E}">
        <p14:creationId xmlns:p14="http://schemas.microsoft.com/office/powerpoint/2010/main" val="132873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BD3D3A3-2F73-49FF-B895-6C79B2ABB1E7}" type="slidenum">
              <a:rPr lang="en-US" altLang="en-US"/>
              <a:pPr/>
              <a:t>‹#›</a:t>
            </a:fld>
            <a:endParaRPr lang="en-US" altLang="en-US"/>
          </a:p>
        </p:txBody>
      </p:sp>
    </p:spTree>
    <p:extLst>
      <p:ext uri="{BB962C8B-B14F-4D97-AF65-F5344CB8AC3E}">
        <p14:creationId xmlns:p14="http://schemas.microsoft.com/office/powerpoint/2010/main" val="95381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91B77AE-A410-43BF-B768-6EDFFCA890FF}" type="slidenum">
              <a:rPr lang="en-US" altLang="en-US"/>
              <a:pPr/>
              <a:t>‹#›</a:t>
            </a:fld>
            <a:endParaRPr lang="en-US" altLang="en-US"/>
          </a:p>
        </p:txBody>
      </p:sp>
    </p:spTree>
    <p:extLst>
      <p:ext uri="{BB962C8B-B14F-4D97-AF65-F5344CB8AC3E}">
        <p14:creationId xmlns:p14="http://schemas.microsoft.com/office/powerpoint/2010/main" val="2403846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D7FF637-12FE-4672-90A3-63FBEE1C9652}" type="slidenum">
              <a:rPr lang="en-US" altLang="en-US"/>
              <a:pPr/>
              <a:t>‹#›</a:t>
            </a:fld>
            <a:endParaRPr lang="en-US" altLang="en-US"/>
          </a:p>
        </p:txBody>
      </p:sp>
    </p:spTree>
    <p:extLst>
      <p:ext uri="{BB962C8B-B14F-4D97-AF65-F5344CB8AC3E}">
        <p14:creationId xmlns:p14="http://schemas.microsoft.com/office/powerpoint/2010/main" val="69129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69B38A8-130D-4460-8064-0C4831F833F0}" type="slidenum">
              <a:rPr lang="en-US" altLang="en-US"/>
              <a:pPr/>
              <a:t>‹#›</a:t>
            </a:fld>
            <a:endParaRPr lang="en-US" altLang="en-US"/>
          </a:p>
        </p:txBody>
      </p:sp>
    </p:spTree>
    <p:extLst>
      <p:ext uri="{BB962C8B-B14F-4D97-AF65-F5344CB8AC3E}">
        <p14:creationId xmlns:p14="http://schemas.microsoft.com/office/powerpoint/2010/main" val="65944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91CBFCD-289F-40FB-B085-2D37ACF89795}" type="slidenum">
              <a:rPr lang="en-US" altLang="en-US"/>
              <a:pPr/>
              <a:t>‹#›</a:t>
            </a:fld>
            <a:endParaRPr lang="en-US" altLang="en-US"/>
          </a:p>
        </p:txBody>
      </p:sp>
    </p:spTree>
    <p:extLst>
      <p:ext uri="{BB962C8B-B14F-4D97-AF65-F5344CB8AC3E}">
        <p14:creationId xmlns:p14="http://schemas.microsoft.com/office/powerpoint/2010/main" val="116994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2FCEE87-1176-4DF8-8D53-3DFF5E6EA354}" type="slidenum">
              <a:rPr lang="en-US" altLang="en-US"/>
              <a:pPr/>
              <a:t>‹#›</a:t>
            </a:fld>
            <a:endParaRPr lang="en-US" altLang="en-US"/>
          </a:p>
        </p:txBody>
      </p:sp>
    </p:spTree>
    <p:extLst>
      <p:ext uri="{BB962C8B-B14F-4D97-AF65-F5344CB8AC3E}">
        <p14:creationId xmlns:p14="http://schemas.microsoft.com/office/powerpoint/2010/main" val="312673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7E74B1A-2EE6-40DA-BB2D-843D5A96F055}" type="slidenum">
              <a:rPr lang="en-US" altLang="en-US"/>
              <a:pPr/>
              <a:t>‹#›</a:t>
            </a:fld>
            <a:endParaRPr lang="en-US" altLang="en-US"/>
          </a:p>
        </p:txBody>
      </p:sp>
    </p:spTree>
    <p:extLst>
      <p:ext uri="{BB962C8B-B14F-4D97-AF65-F5344CB8AC3E}">
        <p14:creationId xmlns:p14="http://schemas.microsoft.com/office/powerpoint/2010/main" val="144565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2047A"/>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custDataLst>
              <p:tags r:id="rId14"/>
            </p:custDataLst>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1027"/>
          <p:cNvSpPr>
            <a:spLocks noGrp="1" noChangeArrowheads="1"/>
          </p:cNvSpPr>
          <p:nvPr>
            <p:ph type="body" idx="1"/>
            <p:custDataLst>
              <p:tags r:id="rId15"/>
            </p:custDataLst>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1028"/>
          <p:cNvSpPr>
            <a:spLocks noGrp="1" noChangeArrowheads="1"/>
          </p:cNvSpPr>
          <p:nvPr>
            <p:ph type="dt" sz="half" idx="2"/>
            <p:custDataLst>
              <p:tags r:id="rId16"/>
            </p:custDataLst>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3077" name="Rectangle 1029"/>
          <p:cNvSpPr>
            <a:spLocks noGrp="1" noChangeArrowheads="1"/>
          </p:cNvSpPr>
          <p:nvPr>
            <p:ph type="ftr" sz="quarter" idx="3"/>
            <p:custDataLst>
              <p:tags r:id="rId17"/>
            </p:custDataLst>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3078" name="Rectangle 1030"/>
          <p:cNvSpPr>
            <a:spLocks noGrp="1" noChangeArrowheads="1"/>
          </p:cNvSpPr>
          <p:nvPr>
            <p:ph type="sldNum" sz="quarter" idx="4"/>
            <p:custDataLst>
              <p:tags r:id="rId18"/>
            </p:custDataLst>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74D89CD-8401-40F1-B5D3-DC97002A58F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sz="4400" b="0" i="0" u="none">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0" i="0" u="none">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s>
</file>

<file path=ppt/slides/_rels/slide10.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slideLayout" Target="../slideLayouts/slideLayout2.xml"/><Relationship Id="rId4" Type="http://schemas.openxmlformats.org/officeDocument/2006/relationships/tags" Target="../tags/tag59.xml"/></Relationships>
</file>

<file path=ppt/slides/_rels/slide14.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image" Target="../media/image1.png"/><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91.xml"/><Relationship Id="rId7" Type="http://schemas.openxmlformats.org/officeDocument/2006/relationships/package" Target="../embeddings/Microsoft_Word_Document1.docx"/><Relationship Id="rId2" Type="http://schemas.openxmlformats.org/officeDocument/2006/relationships/tags" Target="../tags/tag90.xml"/><Relationship Id="rId1" Type="http://schemas.openxmlformats.org/officeDocument/2006/relationships/vmlDrawing" Target="../drawings/vmlDrawing1.vml"/><Relationship Id="rId6" Type="http://schemas.openxmlformats.org/officeDocument/2006/relationships/slideLayout" Target="../slideLayouts/slideLayout2.xml"/><Relationship Id="rId5" Type="http://schemas.openxmlformats.org/officeDocument/2006/relationships/tags" Target="../tags/tag93.xml"/><Relationship Id="rId4" Type="http://schemas.openxmlformats.org/officeDocument/2006/relationships/tags" Target="../tags/tag92.xml"/></Relationships>
</file>

<file path=ppt/slides/_rels/slide25.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image" Target="../media/image7.png"/><Relationship Id="rId5" Type="http://schemas.openxmlformats.org/officeDocument/2006/relationships/slideLayout" Target="../slideLayouts/slideLayout2.xml"/><Relationship Id="rId4" Type="http://schemas.openxmlformats.org/officeDocument/2006/relationships/tags" Target="../tags/tag103.xml"/></Relationships>
</file>

<file path=ppt/slides/_rels/slide28.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5" Type="http://schemas.openxmlformats.org/officeDocument/2006/relationships/slideLayout" Target="../slideLayouts/slideLayout2.xml"/><Relationship Id="rId4" Type="http://schemas.openxmlformats.org/officeDocument/2006/relationships/tags" Target="../tags/tag107.xml"/></Relationships>
</file>

<file path=ppt/slides/_rels/slide29.xml.rels><?xml version="1.0" encoding="UTF-8" standalone="yes"?>
<Relationships xmlns="http://schemas.openxmlformats.org/package/2006/relationships"><Relationship Id="rId3" Type="http://schemas.openxmlformats.org/officeDocument/2006/relationships/tags" Target="../tags/tag109.xml"/><Relationship Id="rId7" Type="http://schemas.openxmlformats.org/officeDocument/2006/relationships/image" Target="../media/image8.wmf"/><Relationship Id="rId2" Type="http://schemas.openxmlformats.org/officeDocument/2006/relationships/tags" Target="../tags/tag108.xml"/><Relationship Id="rId1" Type="http://schemas.openxmlformats.org/officeDocument/2006/relationships/vmlDrawing" Target="../drawings/vmlDrawing2.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110.xml"/></Relationships>
</file>

<file path=ppt/slides/_rels/slide3.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113.xml"/><Relationship Id="rId7" Type="http://schemas.openxmlformats.org/officeDocument/2006/relationships/slideLayout" Target="../slideLayouts/slideLayout2.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tags" Target="../tags/tag116.xml"/><Relationship Id="rId5" Type="http://schemas.openxmlformats.org/officeDocument/2006/relationships/tags" Target="../tags/tag115.xml"/><Relationship Id="rId10" Type="http://schemas.openxmlformats.org/officeDocument/2006/relationships/image" Target="../media/image13.png"/><Relationship Id="rId4" Type="http://schemas.openxmlformats.org/officeDocument/2006/relationships/tags" Target="../tags/tag114.xml"/><Relationship Id="rId9"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4"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4"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4"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 Id="rId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4"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tags" Target="../tags/tag137.xml"/><Relationship Id="rId2" Type="http://schemas.openxmlformats.org/officeDocument/2006/relationships/tags" Target="../tags/tag136.xml"/><Relationship Id="rId1" Type="http://schemas.openxmlformats.org/officeDocument/2006/relationships/tags" Target="../tags/tag135.xml"/><Relationship Id="rId4"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 Id="rId4"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tags" Target="../tags/tag146.xml"/><Relationship Id="rId2" Type="http://schemas.openxmlformats.org/officeDocument/2006/relationships/tags" Target="../tags/tag145.xml"/><Relationship Id="rId1" Type="http://schemas.openxmlformats.org/officeDocument/2006/relationships/tags" Target="../tags/tag144.xml"/><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tags" Target="../tags/tag147.xml"/><Relationship Id="rId4"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tags" Target="../tags/tag152.xml"/><Relationship Id="rId2" Type="http://schemas.openxmlformats.org/officeDocument/2006/relationships/tags" Target="../tags/tag151.xml"/><Relationship Id="rId1" Type="http://schemas.openxmlformats.org/officeDocument/2006/relationships/tags" Target="../tags/tag150.xml"/><Relationship Id="rId4"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tags" Target="../tags/tag153.xml"/><Relationship Id="rId4"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tags" Target="../tags/tag158.xml"/><Relationship Id="rId2" Type="http://schemas.openxmlformats.org/officeDocument/2006/relationships/tags" Target="../tags/tag157.xml"/><Relationship Id="rId1" Type="http://schemas.openxmlformats.org/officeDocument/2006/relationships/tags" Target="../tags/tag156.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2"/>
            </p:custDataLst>
          </p:nvPr>
        </p:nvSpPr>
        <p:spPr>
          <a:xfrm>
            <a:off x="685800" y="2286000"/>
            <a:ext cx="7772400" cy="1143000"/>
          </a:xfrm>
        </p:spPr>
        <p:txBody>
          <a:bodyPr/>
          <a:lstStyle/>
          <a:p>
            <a:r>
              <a:rPr lang="en-US" altLang="en-US" dirty="0">
                <a:latin typeface="Palatino Linotype" panose="02040502050505030304" pitchFamily="18" charset="0"/>
              </a:rPr>
              <a:t>Survey Methodology</a:t>
            </a:r>
            <a:br>
              <a:rPr lang="en-US" altLang="en-US" dirty="0">
                <a:latin typeface="Palatino Linotype" panose="02040502050505030304" pitchFamily="18" charset="0"/>
              </a:rPr>
            </a:br>
            <a:r>
              <a:rPr lang="en-US" altLang="en-US" sz="3600" dirty="0">
                <a:latin typeface="Palatino Linotype" panose="02040502050505030304" pitchFamily="18" charset="0"/>
              </a:rPr>
              <a:t>Reliability </a:t>
            </a:r>
            <a:r>
              <a:rPr lang="en-US" altLang="en-US" sz="3600" dirty="0" smtClean="0">
                <a:latin typeface="Palatino Linotype" panose="02040502050505030304" pitchFamily="18" charset="0"/>
              </a:rPr>
              <a:t>&amp; </a:t>
            </a:r>
            <a:r>
              <a:rPr lang="en-US" altLang="en-US" sz="3600" dirty="0">
                <a:latin typeface="Palatino Linotype" panose="02040502050505030304" pitchFamily="18" charset="0"/>
              </a:rPr>
              <a:t>Validity</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custDataLst>
              <p:tags r:id="rId2"/>
            </p:custDataLst>
          </p:nvPr>
        </p:nvSpPr>
        <p:spPr>
          <a:xfrm>
            <a:off x="304800" y="533400"/>
            <a:ext cx="7772400" cy="1143000"/>
          </a:xfrm>
        </p:spPr>
        <p:txBody>
          <a:bodyPr/>
          <a:lstStyle/>
          <a:p>
            <a:r>
              <a:rPr lang="en-US" altLang="en-US" dirty="0">
                <a:latin typeface="Palatino Linotype" panose="02040502050505030304" pitchFamily="18" charset="0"/>
              </a:rPr>
              <a:t>Test-retest </a:t>
            </a:r>
            <a:r>
              <a:rPr lang="en-US" altLang="en-US" dirty="0" smtClean="0">
                <a:latin typeface="Palatino Linotype" panose="02040502050505030304" pitchFamily="18" charset="0"/>
              </a:rPr>
              <a:t>reliability</a:t>
            </a:r>
            <a:endParaRPr lang="en-US" altLang="en-US" dirty="0">
              <a:latin typeface="Palatino Linotype" panose="02040502050505030304" pitchFamily="18" charset="0"/>
            </a:endParaRPr>
          </a:p>
        </p:txBody>
      </p:sp>
      <p:sp>
        <p:nvSpPr>
          <p:cNvPr id="13315"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Potential problem with test-retest is the practice effect</a:t>
            </a:r>
          </a:p>
          <a:p>
            <a:pPr lvl="1"/>
            <a:r>
              <a:rPr lang="en-US" altLang="en-US" dirty="0">
                <a:solidFill>
                  <a:srgbClr val="00B0F0"/>
                </a:solidFill>
                <a:latin typeface="Palatino Linotype" panose="02040502050505030304" pitchFamily="18" charset="0"/>
              </a:rPr>
              <a:t>Individuals become familiar with the items and simply answer based on their memory of the last answer</a:t>
            </a:r>
          </a:p>
          <a:p>
            <a:r>
              <a:rPr lang="en-US" altLang="en-US" dirty="0">
                <a:latin typeface="Palatino Linotype" panose="02040502050505030304" pitchFamily="18" charset="0"/>
              </a:rPr>
              <a:t>What effect does this have on your reliability </a:t>
            </a:r>
            <a:r>
              <a:rPr lang="en-US" altLang="en-US" dirty="0" smtClean="0">
                <a:latin typeface="Palatino Linotype" panose="02040502050505030304" pitchFamily="18" charset="0"/>
              </a:rPr>
              <a:t>estimates?  </a:t>
            </a:r>
          </a:p>
          <a:p>
            <a:r>
              <a:rPr lang="en-US" altLang="en-US" dirty="0" smtClean="0">
                <a:latin typeface="Palatino Linotype" panose="02040502050505030304" pitchFamily="18" charset="0"/>
              </a:rPr>
              <a:t>It </a:t>
            </a:r>
            <a:r>
              <a:rPr lang="en-US" altLang="en-US" dirty="0">
                <a:latin typeface="Palatino Linotype" panose="02040502050505030304" pitchFamily="18" charset="0"/>
              </a:rPr>
              <a:t>inflates the reliability </a:t>
            </a:r>
            <a:r>
              <a:rPr lang="en-US" altLang="en-US" dirty="0" smtClean="0">
                <a:latin typeface="Palatino Linotype" panose="02040502050505030304" pitchFamily="18" charset="0"/>
              </a:rPr>
              <a:t>estimate.</a:t>
            </a:r>
            <a:endParaRPr lang="en-US" altLang="en-US"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custDataLst>
              <p:tags r:id="rId2"/>
            </p:custDataLst>
          </p:nvPr>
        </p:nvSpPr>
        <p:spPr>
          <a:xfrm>
            <a:off x="457200" y="228600"/>
            <a:ext cx="7772400" cy="1143000"/>
          </a:xfrm>
        </p:spPr>
        <p:txBody>
          <a:bodyPr/>
          <a:lstStyle/>
          <a:p>
            <a:r>
              <a:rPr lang="en-US" altLang="en-US" sz="4800" dirty="0">
                <a:latin typeface="Palatino Linotype" panose="02040502050505030304" pitchFamily="18" charset="0"/>
              </a:rPr>
              <a:t>Alternate-form reliability</a:t>
            </a:r>
          </a:p>
        </p:txBody>
      </p:sp>
      <p:sp>
        <p:nvSpPr>
          <p:cNvPr id="14339" name="Rectangle 3"/>
          <p:cNvSpPr>
            <a:spLocks noGrp="1" noChangeArrowheads="1"/>
          </p:cNvSpPr>
          <p:nvPr>
            <p:ph type="body" idx="1"/>
            <p:custDataLst>
              <p:tags r:id="rId3"/>
            </p:custDataLst>
          </p:nvPr>
        </p:nvSpPr>
        <p:spPr>
          <a:xfrm>
            <a:off x="457200" y="1524000"/>
            <a:ext cx="8077200" cy="4114800"/>
          </a:xfrm>
        </p:spPr>
        <p:txBody>
          <a:bodyPr/>
          <a:lstStyle/>
          <a:p>
            <a:r>
              <a:rPr lang="en-US" altLang="en-US" sz="3600" dirty="0">
                <a:latin typeface="Palatino Linotype" panose="02040502050505030304" pitchFamily="18" charset="0"/>
              </a:rPr>
              <a:t>Use differently worded forms to measure the same </a:t>
            </a:r>
            <a:r>
              <a:rPr lang="en-US" altLang="en-US" sz="3600" dirty="0" smtClean="0">
                <a:latin typeface="Palatino Linotype" panose="02040502050505030304" pitchFamily="18" charset="0"/>
              </a:rPr>
              <a:t>attribute.</a:t>
            </a:r>
            <a:br>
              <a:rPr lang="en-US" altLang="en-US" sz="3600" dirty="0" smtClean="0">
                <a:latin typeface="Palatino Linotype" panose="02040502050505030304" pitchFamily="18" charset="0"/>
              </a:rPr>
            </a:br>
            <a:endParaRPr lang="en-US" altLang="en-US" sz="3600" dirty="0">
              <a:latin typeface="Palatino Linotype" panose="02040502050505030304" pitchFamily="18" charset="0"/>
            </a:endParaRPr>
          </a:p>
          <a:p>
            <a:r>
              <a:rPr lang="en-US" altLang="en-US" sz="3600" dirty="0">
                <a:latin typeface="Palatino Linotype" panose="02040502050505030304" pitchFamily="18" charset="0"/>
              </a:rPr>
              <a:t>Questions or responses are reworded or their order is changed to produce two items that are similar but not </a:t>
            </a:r>
            <a:r>
              <a:rPr lang="en-US" altLang="en-US" sz="3600" dirty="0" smtClean="0">
                <a:latin typeface="Palatino Linotype" panose="02040502050505030304" pitchFamily="18" charset="0"/>
              </a:rPr>
              <a:t>identical.</a:t>
            </a:r>
            <a:endParaRPr lang="en-US" altLang="en-US" sz="3600"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2"/>
            </p:custDataLst>
          </p:nvPr>
        </p:nvSpPr>
        <p:spPr>
          <a:xfrm>
            <a:off x="457200" y="228600"/>
            <a:ext cx="7772400" cy="914400"/>
          </a:xfrm>
        </p:spPr>
        <p:txBody>
          <a:bodyPr/>
          <a:lstStyle/>
          <a:p>
            <a:r>
              <a:rPr lang="en-US" altLang="en-US" sz="4800" dirty="0">
                <a:latin typeface="Palatino Linotype" panose="02040502050505030304" pitchFamily="18" charset="0"/>
              </a:rPr>
              <a:t>Alternate-form </a:t>
            </a:r>
            <a:r>
              <a:rPr lang="en-US" altLang="en-US" sz="4800" dirty="0" smtClean="0">
                <a:latin typeface="Palatino Linotype" panose="02040502050505030304" pitchFamily="18" charset="0"/>
              </a:rPr>
              <a:t>reliability</a:t>
            </a:r>
            <a:endParaRPr lang="en-US" altLang="en-US" sz="4800" dirty="0">
              <a:latin typeface="Palatino Linotype" panose="02040502050505030304" pitchFamily="18" charset="0"/>
            </a:endParaRPr>
          </a:p>
        </p:txBody>
      </p:sp>
      <p:sp>
        <p:nvSpPr>
          <p:cNvPr id="15363" name="Rectangle 3"/>
          <p:cNvSpPr>
            <a:spLocks noGrp="1" noChangeArrowheads="1"/>
          </p:cNvSpPr>
          <p:nvPr>
            <p:ph type="body" idx="1"/>
            <p:custDataLst>
              <p:tags r:id="rId3"/>
            </p:custDataLst>
          </p:nvPr>
        </p:nvSpPr>
        <p:spPr>
          <a:xfrm>
            <a:off x="228600" y="1295400"/>
            <a:ext cx="8610600" cy="4876800"/>
          </a:xfrm>
        </p:spPr>
        <p:txBody>
          <a:bodyPr/>
          <a:lstStyle/>
          <a:p>
            <a:r>
              <a:rPr lang="en-US" altLang="en-US" dirty="0">
                <a:latin typeface="Palatino Linotype" panose="02040502050505030304" pitchFamily="18" charset="0"/>
              </a:rPr>
              <a:t>Be sure that the two items address the same aspect of behavior with the same vocabulary and the same level of difficulty</a:t>
            </a:r>
          </a:p>
          <a:p>
            <a:pPr lvl="1"/>
            <a:r>
              <a:rPr lang="en-US" altLang="en-US" dirty="0">
                <a:solidFill>
                  <a:srgbClr val="00B0F0"/>
                </a:solidFill>
                <a:latin typeface="Palatino Linotype" panose="02040502050505030304" pitchFamily="18" charset="0"/>
              </a:rPr>
              <a:t>Items should differ in wording only</a:t>
            </a:r>
          </a:p>
          <a:p>
            <a:r>
              <a:rPr lang="en-US" altLang="en-US" dirty="0">
                <a:latin typeface="Palatino Linotype" panose="02040502050505030304" pitchFamily="18" charset="0"/>
              </a:rPr>
              <a:t>It is common to simply change the order of the response alternatives</a:t>
            </a:r>
          </a:p>
          <a:p>
            <a:pPr lvl="1"/>
            <a:r>
              <a:rPr lang="en-US" altLang="en-US" dirty="0">
                <a:solidFill>
                  <a:srgbClr val="00B0F0"/>
                </a:solidFill>
                <a:latin typeface="Palatino Linotype" panose="02040502050505030304" pitchFamily="18" charset="0"/>
              </a:rPr>
              <a:t>This forces respondents to read the response alternatives carefully and thus reduces practice effect</a:t>
            </a:r>
            <a:endParaRPr lang="en-US" altLang="en-US" sz="3200" dirty="0">
              <a:solidFill>
                <a:srgbClr val="00B0F0"/>
              </a:solidFill>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custDataLst>
              <p:tags r:id="rId2"/>
            </p:custDataLst>
          </p:nvPr>
        </p:nvSpPr>
        <p:spPr>
          <a:xfrm>
            <a:off x="685800" y="304800"/>
            <a:ext cx="7772400" cy="990600"/>
          </a:xfrm>
        </p:spPr>
        <p:txBody>
          <a:bodyPr/>
          <a:lstStyle/>
          <a:p>
            <a:r>
              <a:rPr lang="en-US" altLang="en-US" sz="3600" dirty="0">
                <a:latin typeface="Palatino Linotype" panose="02040502050505030304" pitchFamily="18" charset="0"/>
              </a:rPr>
              <a:t>Example: Assessment of </a:t>
            </a:r>
            <a:r>
              <a:rPr lang="en-US" altLang="en-US" sz="3600" dirty="0" smtClean="0">
                <a:latin typeface="Palatino Linotype" panose="02040502050505030304" pitchFamily="18" charset="0"/>
              </a:rPr>
              <a:t>Depression</a:t>
            </a:r>
            <a:endParaRPr lang="en-US" altLang="en-US" dirty="0">
              <a:latin typeface="Palatino Linotype" panose="02040502050505030304" pitchFamily="18" charset="0"/>
            </a:endParaRPr>
          </a:p>
        </p:txBody>
      </p:sp>
      <p:sp>
        <p:nvSpPr>
          <p:cNvPr id="31747" name="Rectangle 1027"/>
          <p:cNvSpPr>
            <a:spLocks noGrp="1" noChangeArrowheads="1"/>
          </p:cNvSpPr>
          <p:nvPr>
            <p:ph type="body" idx="1"/>
            <p:custDataLst>
              <p:tags r:id="rId3"/>
            </p:custDataLst>
          </p:nvPr>
        </p:nvSpPr>
        <p:spPr>
          <a:xfrm>
            <a:off x="762000" y="1295400"/>
            <a:ext cx="8001000" cy="5029200"/>
          </a:xfrm>
        </p:spPr>
        <p:txBody>
          <a:bodyPr/>
          <a:lstStyle/>
          <a:p>
            <a:pPr>
              <a:buFontTx/>
              <a:buNone/>
            </a:pPr>
            <a:r>
              <a:rPr lang="en-US" altLang="en-US" sz="2400" u="sng" dirty="0" smtClean="0">
                <a:latin typeface="Palatino Linotype" panose="02040502050505030304" pitchFamily="18" charset="0"/>
              </a:rPr>
              <a:t>Version </a:t>
            </a:r>
            <a:r>
              <a:rPr lang="en-US" altLang="en-US" sz="2200" u="sng" dirty="0" smtClean="0">
                <a:latin typeface="Palatino Linotype" panose="02040502050505030304" pitchFamily="18" charset="0"/>
              </a:rPr>
              <a:t>A</a:t>
            </a:r>
            <a:r>
              <a:rPr lang="en-US" altLang="en-US" sz="2200" u="sng" dirty="0">
                <a:latin typeface="Palatino Linotype" panose="02040502050505030304" pitchFamily="18" charset="0"/>
              </a:rPr>
              <a:t>:</a:t>
            </a:r>
          </a:p>
          <a:p>
            <a:pPr>
              <a:buFontTx/>
              <a:buNone/>
            </a:pPr>
            <a:r>
              <a:rPr lang="en-US" altLang="en-US" sz="2200" dirty="0">
                <a:latin typeface="Palatino Linotype" panose="02040502050505030304" pitchFamily="18" charset="0"/>
              </a:rPr>
              <a:t>During the past 4 weeks, I have felt downhearted:</a:t>
            </a:r>
          </a:p>
          <a:p>
            <a:pPr>
              <a:buFontTx/>
              <a:buNone/>
            </a:pPr>
            <a:r>
              <a:rPr lang="en-US" altLang="en-US" sz="2200" dirty="0" smtClean="0">
                <a:latin typeface="Palatino Linotype" panose="02040502050505030304" pitchFamily="18" charset="0"/>
              </a:rPr>
              <a:t>	Every </a:t>
            </a:r>
            <a:r>
              <a:rPr lang="en-US" altLang="en-US" sz="2200" dirty="0">
                <a:latin typeface="Palatino Linotype" panose="02040502050505030304" pitchFamily="18" charset="0"/>
              </a:rPr>
              <a:t>day	</a:t>
            </a:r>
            <a:r>
              <a:rPr lang="en-US" altLang="en-US" sz="2200" dirty="0" smtClean="0">
                <a:latin typeface="Palatino Linotype" panose="02040502050505030304" pitchFamily="18" charset="0"/>
              </a:rPr>
              <a:t>	1</a:t>
            </a:r>
            <a:endParaRPr lang="en-US" altLang="en-US" sz="2200" dirty="0">
              <a:latin typeface="Palatino Linotype" panose="02040502050505030304" pitchFamily="18" charset="0"/>
            </a:endParaRPr>
          </a:p>
          <a:p>
            <a:pPr>
              <a:buFontTx/>
              <a:buNone/>
            </a:pPr>
            <a:r>
              <a:rPr lang="en-US" altLang="en-US" sz="2200" dirty="0" smtClean="0">
                <a:latin typeface="Palatino Linotype" panose="02040502050505030304" pitchFamily="18" charset="0"/>
              </a:rPr>
              <a:t>	Some </a:t>
            </a:r>
            <a:r>
              <a:rPr lang="en-US" altLang="en-US" sz="2200" dirty="0">
                <a:latin typeface="Palatino Linotype" panose="02040502050505030304" pitchFamily="18" charset="0"/>
              </a:rPr>
              <a:t>days	</a:t>
            </a:r>
            <a:r>
              <a:rPr lang="en-US" altLang="en-US" sz="2200" dirty="0" smtClean="0">
                <a:latin typeface="Palatino Linotype" panose="02040502050505030304" pitchFamily="18" charset="0"/>
              </a:rPr>
              <a:t>	2</a:t>
            </a:r>
            <a:endParaRPr lang="en-US" altLang="en-US" sz="2200" dirty="0">
              <a:latin typeface="Palatino Linotype" panose="02040502050505030304" pitchFamily="18" charset="0"/>
            </a:endParaRPr>
          </a:p>
          <a:p>
            <a:pPr>
              <a:buFontTx/>
              <a:buNone/>
            </a:pPr>
            <a:r>
              <a:rPr lang="en-US" altLang="en-US" sz="2200" dirty="0" smtClean="0">
                <a:latin typeface="Palatino Linotype" panose="02040502050505030304" pitchFamily="18" charset="0"/>
              </a:rPr>
              <a:t>	Never</a:t>
            </a:r>
            <a:r>
              <a:rPr lang="en-US" altLang="en-US" sz="2200" dirty="0">
                <a:latin typeface="Palatino Linotype" panose="02040502050505030304" pitchFamily="18" charset="0"/>
              </a:rPr>
              <a:t>		3</a:t>
            </a:r>
            <a:br>
              <a:rPr lang="en-US" altLang="en-US" sz="2200" dirty="0">
                <a:latin typeface="Palatino Linotype" panose="02040502050505030304" pitchFamily="18" charset="0"/>
              </a:rPr>
            </a:br>
            <a:endParaRPr lang="en-US" altLang="en-US" sz="2200" dirty="0">
              <a:latin typeface="Palatino Linotype" panose="02040502050505030304" pitchFamily="18" charset="0"/>
            </a:endParaRPr>
          </a:p>
          <a:p>
            <a:pPr>
              <a:buFontTx/>
              <a:buNone/>
            </a:pPr>
            <a:r>
              <a:rPr lang="en-US" altLang="en-US" sz="2200" u="sng" dirty="0">
                <a:latin typeface="Palatino Linotype" panose="02040502050505030304" pitchFamily="18" charset="0"/>
              </a:rPr>
              <a:t>Version B:</a:t>
            </a:r>
          </a:p>
          <a:p>
            <a:pPr>
              <a:buFontTx/>
              <a:buNone/>
            </a:pPr>
            <a:r>
              <a:rPr lang="en-US" altLang="en-US" sz="2200" dirty="0">
                <a:latin typeface="Palatino Linotype" panose="02040502050505030304" pitchFamily="18" charset="0"/>
              </a:rPr>
              <a:t>During the past 4 weeks, I have felt downhearted:</a:t>
            </a:r>
          </a:p>
          <a:p>
            <a:pPr>
              <a:buFontTx/>
              <a:buNone/>
            </a:pPr>
            <a:r>
              <a:rPr lang="en-US" altLang="en-US" sz="2200" dirty="0" smtClean="0">
                <a:latin typeface="Palatino Linotype" panose="02040502050505030304" pitchFamily="18" charset="0"/>
              </a:rPr>
              <a:t>	Never</a:t>
            </a:r>
            <a:r>
              <a:rPr lang="en-US" altLang="en-US" sz="2200" dirty="0">
                <a:latin typeface="Palatino Linotype" panose="02040502050505030304" pitchFamily="18" charset="0"/>
              </a:rPr>
              <a:t>		1</a:t>
            </a:r>
          </a:p>
          <a:p>
            <a:pPr>
              <a:buFontTx/>
              <a:buNone/>
            </a:pPr>
            <a:r>
              <a:rPr lang="en-US" altLang="en-US" sz="2200" dirty="0" smtClean="0">
                <a:latin typeface="Palatino Linotype" panose="02040502050505030304" pitchFamily="18" charset="0"/>
              </a:rPr>
              <a:t>	Some </a:t>
            </a:r>
            <a:r>
              <a:rPr lang="en-US" altLang="en-US" sz="2200" dirty="0">
                <a:latin typeface="Palatino Linotype" panose="02040502050505030304" pitchFamily="18" charset="0"/>
              </a:rPr>
              <a:t>days	</a:t>
            </a:r>
            <a:r>
              <a:rPr lang="en-US" altLang="en-US" sz="2200" dirty="0" smtClean="0">
                <a:latin typeface="Palatino Linotype" panose="02040502050505030304" pitchFamily="18" charset="0"/>
              </a:rPr>
              <a:t>	2</a:t>
            </a:r>
            <a:endParaRPr lang="en-US" altLang="en-US" sz="2200" dirty="0">
              <a:latin typeface="Palatino Linotype" panose="02040502050505030304" pitchFamily="18" charset="0"/>
            </a:endParaRPr>
          </a:p>
          <a:p>
            <a:pPr>
              <a:buFontTx/>
              <a:buNone/>
            </a:pPr>
            <a:r>
              <a:rPr lang="en-US" altLang="en-US" sz="2200" dirty="0" smtClean="0">
                <a:latin typeface="Palatino Linotype" panose="02040502050505030304" pitchFamily="18" charset="0"/>
              </a:rPr>
              <a:t>	Every </a:t>
            </a:r>
            <a:r>
              <a:rPr lang="en-US" altLang="en-US" sz="2200" dirty="0">
                <a:latin typeface="Palatino Linotype" panose="02040502050505030304" pitchFamily="18" charset="0"/>
              </a:rPr>
              <a:t>day	</a:t>
            </a:r>
            <a:r>
              <a:rPr lang="en-US" altLang="en-US" sz="2200" dirty="0" smtClean="0">
                <a:latin typeface="Palatino Linotype" panose="02040502050505030304" pitchFamily="18" charset="0"/>
              </a:rPr>
              <a:t>	3</a:t>
            </a:r>
            <a:endParaRPr lang="en-US" altLang="en-US" sz="2200" dirty="0">
              <a:latin typeface="Palatino Linotype" panose="02040502050505030304" pitchFamily="18" charset="0"/>
            </a:endParaRPr>
          </a:p>
        </p:txBody>
      </p:sp>
      <p:sp>
        <p:nvSpPr>
          <p:cNvPr id="2" name="TextBox 1"/>
          <p:cNvSpPr txBox="1"/>
          <p:nvPr>
            <p:custDataLst>
              <p:tags r:id="rId4"/>
            </p:custDataLst>
          </p:nvPr>
        </p:nvSpPr>
        <p:spPr>
          <a:xfrm>
            <a:off x="4572000" y="5334000"/>
            <a:ext cx="4114800" cy="830997"/>
          </a:xfrm>
          <a:prstGeom prst="rect">
            <a:avLst/>
          </a:prstGeom>
          <a:noFill/>
          <a:ln w="25400">
            <a:solidFill>
              <a:schemeClr val="tx1"/>
            </a:solidFill>
          </a:ln>
        </p:spPr>
        <p:txBody>
          <a:bodyPr wrap="square" rtlCol="0">
            <a:spAutoFit/>
          </a:bodyPr>
          <a:lstStyle/>
          <a:p>
            <a:r>
              <a:rPr lang="en-US" dirty="0" smtClean="0">
                <a:solidFill>
                  <a:schemeClr val="tx2"/>
                </a:solidFill>
              </a:rPr>
              <a:t>Notice the change in the ordinal scaling of the choices.</a:t>
            </a:r>
            <a:endParaRPr lang="en-US" dirty="0">
              <a:solidFill>
                <a:schemeClr val="tx2"/>
              </a:solidFill>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2"/>
            </p:custDataLst>
          </p:nvPr>
        </p:nvSpPr>
        <p:spPr>
          <a:xfrm>
            <a:off x="533400" y="381000"/>
            <a:ext cx="7772400" cy="1143000"/>
          </a:xfrm>
        </p:spPr>
        <p:txBody>
          <a:bodyPr/>
          <a:lstStyle/>
          <a:p>
            <a:r>
              <a:rPr lang="en-US" altLang="en-US" dirty="0">
                <a:latin typeface="Palatino Linotype" panose="02040502050505030304" pitchFamily="18" charset="0"/>
              </a:rPr>
              <a:t>Alternate-form </a:t>
            </a:r>
            <a:r>
              <a:rPr lang="en-US" altLang="en-US" dirty="0" smtClean="0">
                <a:latin typeface="Palatino Linotype" panose="02040502050505030304" pitchFamily="18" charset="0"/>
              </a:rPr>
              <a:t>reliability</a:t>
            </a:r>
            <a:endParaRPr lang="en-US" altLang="en-US" dirty="0">
              <a:latin typeface="Palatino Linotype" panose="02040502050505030304" pitchFamily="18" charset="0"/>
            </a:endParaRPr>
          </a:p>
        </p:txBody>
      </p:sp>
      <p:sp>
        <p:nvSpPr>
          <p:cNvPr id="16387" name="Rectangle 3"/>
          <p:cNvSpPr>
            <a:spLocks noGrp="1" noChangeArrowheads="1"/>
          </p:cNvSpPr>
          <p:nvPr>
            <p:ph type="body" idx="1"/>
            <p:custDataLst>
              <p:tags r:id="rId3"/>
            </p:custDataLst>
          </p:nvPr>
        </p:nvSpPr>
        <p:spPr>
          <a:xfrm>
            <a:off x="685800" y="1524000"/>
            <a:ext cx="7772400" cy="4648200"/>
          </a:xfrm>
        </p:spPr>
        <p:txBody>
          <a:bodyPr/>
          <a:lstStyle/>
          <a:p>
            <a:r>
              <a:rPr lang="en-US" altLang="en-US" dirty="0">
                <a:latin typeface="Palatino Linotype" panose="02040502050505030304" pitchFamily="18" charset="0"/>
              </a:rPr>
              <a:t>You could also change the wording of the response alternatives </a:t>
            </a:r>
            <a:r>
              <a:rPr lang="en-US" altLang="en-US" b="1" dirty="0">
                <a:latin typeface="Palatino Linotype" panose="02040502050505030304" pitchFamily="18" charset="0"/>
              </a:rPr>
              <a:t>without changing the </a:t>
            </a:r>
            <a:r>
              <a:rPr lang="en-US" altLang="en-US" b="1" dirty="0" smtClean="0">
                <a:latin typeface="Palatino Linotype" panose="02040502050505030304" pitchFamily="18" charset="0"/>
              </a:rPr>
              <a:t>meaning!</a:t>
            </a:r>
            <a:endParaRPr lang="en-US" altLang="en-US" sz="3600" b="1"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custDataLst>
              <p:tags r:id="rId2"/>
            </p:custDataLst>
          </p:nvPr>
        </p:nvSpPr>
        <p:spPr>
          <a:xfrm>
            <a:off x="685800" y="228600"/>
            <a:ext cx="7772400" cy="1143000"/>
          </a:xfrm>
        </p:spPr>
        <p:txBody>
          <a:bodyPr/>
          <a:lstStyle/>
          <a:p>
            <a:r>
              <a:rPr lang="en-US" altLang="en-US" sz="3200"/>
              <a:t>Example: Assessment of urinary function</a:t>
            </a:r>
            <a:endParaRPr lang="en-US" altLang="en-US"/>
          </a:p>
        </p:txBody>
      </p:sp>
      <p:sp>
        <p:nvSpPr>
          <p:cNvPr id="32771" name="Rectangle 1027"/>
          <p:cNvSpPr>
            <a:spLocks noGrp="1" noChangeArrowheads="1"/>
          </p:cNvSpPr>
          <p:nvPr>
            <p:ph type="body" idx="1"/>
            <p:custDataLst>
              <p:tags r:id="rId3"/>
            </p:custDataLst>
          </p:nvPr>
        </p:nvSpPr>
        <p:spPr>
          <a:xfrm>
            <a:off x="457200" y="1295400"/>
            <a:ext cx="8153400" cy="5029200"/>
          </a:xfrm>
        </p:spPr>
        <p:txBody>
          <a:bodyPr/>
          <a:lstStyle/>
          <a:p>
            <a:pPr>
              <a:buFontTx/>
              <a:buNone/>
            </a:pPr>
            <a:r>
              <a:rPr lang="en-US" altLang="en-US" sz="1800" u="sng" dirty="0"/>
              <a:t>Version A</a:t>
            </a:r>
            <a:r>
              <a:rPr lang="en-US" altLang="en-US" sz="1800" dirty="0"/>
              <a:t>:</a:t>
            </a:r>
          </a:p>
          <a:p>
            <a:pPr>
              <a:buFontTx/>
              <a:buNone/>
            </a:pPr>
            <a:r>
              <a:rPr lang="en-US" altLang="en-US" sz="1800" dirty="0"/>
              <a:t>During the past week, how often did you usually empty your bladder?</a:t>
            </a:r>
          </a:p>
          <a:p>
            <a:pPr>
              <a:buFontTx/>
              <a:buNone/>
            </a:pPr>
            <a:r>
              <a:rPr lang="en-US" altLang="en-US" sz="1800" dirty="0"/>
              <a:t>		</a:t>
            </a:r>
            <a:r>
              <a:rPr lang="en-US" altLang="en-US" sz="1600" dirty="0"/>
              <a:t>1 to 2 times per day</a:t>
            </a:r>
          </a:p>
          <a:p>
            <a:pPr>
              <a:buFontTx/>
              <a:buNone/>
            </a:pPr>
            <a:r>
              <a:rPr lang="en-US" altLang="en-US" sz="1600" dirty="0"/>
              <a:t>		3 to 4 times per day</a:t>
            </a:r>
          </a:p>
          <a:p>
            <a:pPr>
              <a:buFontTx/>
              <a:buNone/>
            </a:pPr>
            <a:r>
              <a:rPr lang="en-US" altLang="en-US" sz="1600" dirty="0"/>
              <a:t>		5 to 8 times per day</a:t>
            </a:r>
          </a:p>
          <a:p>
            <a:pPr>
              <a:buFontTx/>
              <a:buNone/>
            </a:pPr>
            <a:r>
              <a:rPr lang="en-US" altLang="en-US" sz="1600" dirty="0"/>
              <a:t>		12 times per day</a:t>
            </a:r>
          </a:p>
          <a:p>
            <a:pPr>
              <a:buFontTx/>
              <a:buNone/>
            </a:pPr>
            <a:r>
              <a:rPr lang="en-US" altLang="en-US" sz="1600" dirty="0"/>
              <a:t>		More than 12 times per </a:t>
            </a:r>
            <a:r>
              <a:rPr lang="en-US" altLang="en-US" sz="1600" dirty="0" smtClean="0"/>
              <a:t>day</a:t>
            </a:r>
          </a:p>
          <a:p>
            <a:pPr>
              <a:buFontTx/>
              <a:buNone/>
            </a:pPr>
            <a:endParaRPr lang="en-US" altLang="en-US" sz="1600" dirty="0" smtClean="0"/>
          </a:p>
          <a:p>
            <a:pPr>
              <a:buFontTx/>
              <a:buNone/>
            </a:pPr>
            <a:r>
              <a:rPr lang="en-US" altLang="en-US" sz="1800" u="sng" dirty="0" smtClean="0"/>
              <a:t>Version </a:t>
            </a:r>
            <a:r>
              <a:rPr lang="en-US" altLang="en-US" sz="1800" u="sng" dirty="0"/>
              <a:t>B</a:t>
            </a:r>
            <a:r>
              <a:rPr lang="en-US" altLang="en-US" sz="1800" dirty="0"/>
              <a:t>:</a:t>
            </a:r>
          </a:p>
          <a:p>
            <a:pPr>
              <a:buFontTx/>
              <a:buNone/>
            </a:pPr>
            <a:r>
              <a:rPr lang="en-US" altLang="en-US" sz="1800" dirty="0"/>
              <a:t>During the past week, how often did you usually empty your bladder?</a:t>
            </a:r>
          </a:p>
          <a:p>
            <a:pPr>
              <a:buFontTx/>
              <a:buNone/>
            </a:pPr>
            <a:r>
              <a:rPr lang="en-US" altLang="en-US" sz="1800" dirty="0"/>
              <a:t>		Every 12 to 24 hours</a:t>
            </a:r>
          </a:p>
          <a:p>
            <a:pPr>
              <a:buFontTx/>
              <a:buNone/>
            </a:pPr>
            <a:r>
              <a:rPr lang="en-US" altLang="en-US" sz="1800" dirty="0"/>
              <a:t>		Every 6 to 8 hours</a:t>
            </a:r>
          </a:p>
          <a:p>
            <a:pPr>
              <a:buFontTx/>
              <a:buNone/>
            </a:pPr>
            <a:r>
              <a:rPr lang="en-US" altLang="en-US" sz="1800" dirty="0"/>
              <a:t>		Every 3 to 5 hours</a:t>
            </a:r>
          </a:p>
          <a:p>
            <a:pPr>
              <a:buFontTx/>
              <a:buNone/>
            </a:pPr>
            <a:r>
              <a:rPr lang="en-US" altLang="en-US" sz="1800" dirty="0"/>
              <a:t>		Every 2 hours</a:t>
            </a:r>
          </a:p>
          <a:p>
            <a:pPr>
              <a:buFontTx/>
              <a:buNone/>
            </a:pPr>
            <a:r>
              <a:rPr lang="en-US" altLang="en-US" sz="1800" dirty="0"/>
              <a:t>		More than every 2 hours</a:t>
            </a:r>
          </a:p>
          <a:p>
            <a:endParaRPr lang="en-US" altLang="en-US" sz="1800" dirty="0"/>
          </a:p>
          <a:p>
            <a:pPr>
              <a:buFontTx/>
              <a:buNone/>
            </a:pPr>
            <a:endParaRPr lang="en-US" altLang="en-US" sz="1800"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custDataLst>
              <p:tags r:id="rId2"/>
            </p:custDataLst>
          </p:nvPr>
        </p:nvSpPr>
        <p:spPr>
          <a:xfrm>
            <a:off x="381000" y="381000"/>
            <a:ext cx="7772400" cy="1143000"/>
          </a:xfrm>
        </p:spPr>
        <p:txBody>
          <a:bodyPr/>
          <a:lstStyle/>
          <a:p>
            <a:r>
              <a:rPr lang="en-US" altLang="en-US" dirty="0">
                <a:latin typeface="Palatino Linotype" panose="02040502050505030304" pitchFamily="18" charset="0"/>
              </a:rPr>
              <a:t>Alternate-form </a:t>
            </a:r>
            <a:r>
              <a:rPr lang="en-US" altLang="en-US" dirty="0" smtClean="0">
                <a:latin typeface="Palatino Linotype" panose="02040502050505030304" pitchFamily="18" charset="0"/>
              </a:rPr>
              <a:t>reliability</a:t>
            </a:r>
            <a:endParaRPr lang="en-US" altLang="en-US" dirty="0"/>
          </a:p>
        </p:txBody>
      </p:sp>
      <p:sp>
        <p:nvSpPr>
          <p:cNvPr id="34819" name="Rectangle 1027"/>
          <p:cNvSpPr>
            <a:spLocks noGrp="1" noChangeArrowheads="1"/>
          </p:cNvSpPr>
          <p:nvPr>
            <p:ph type="body" idx="1"/>
            <p:custDataLst>
              <p:tags r:id="rId3"/>
            </p:custDataLst>
          </p:nvPr>
        </p:nvSpPr>
        <p:spPr>
          <a:xfrm>
            <a:off x="457200" y="1524000"/>
            <a:ext cx="7772400" cy="4114800"/>
          </a:xfrm>
        </p:spPr>
        <p:txBody>
          <a:bodyPr/>
          <a:lstStyle/>
          <a:p>
            <a:r>
              <a:rPr lang="en-US" altLang="en-US" dirty="0">
                <a:latin typeface="Palatino Linotype" panose="02040502050505030304" pitchFamily="18" charset="0"/>
              </a:rPr>
              <a:t>You could also change the actual wording of the question</a:t>
            </a:r>
          </a:p>
          <a:p>
            <a:pPr lvl="1"/>
            <a:r>
              <a:rPr lang="en-US" altLang="en-US" dirty="0">
                <a:solidFill>
                  <a:schemeClr val="bg1">
                    <a:lumMod val="20000"/>
                    <a:lumOff val="80000"/>
                  </a:schemeClr>
                </a:solidFill>
                <a:latin typeface="Palatino Linotype" panose="02040502050505030304" pitchFamily="18" charset="0"/>
              </a:rPr>
              <a:t>Be careful to make sure that the two items are equivalent</a:t>
            </a:r>
          </a:p>
          <a:p>
            <a:pPr lvl="1"/>
            <a:r>
              <a:rPr lang="en-US" altLang="en-US" dirty="0">
                <a:solidFill>
                  <a:schemeClr val="bg1">
                    <a:lumMod val="20000"/>
                    <a:lumOff val="80000"/>
                  </a:schemeClr>
                </a:solidFill>
                <a:latin typeface="Palatino Linotype" panose="02040502050505030304" pitchFamily="18" charset="0"/>
              </a:rPr>
              <a:t>Items with different degrees of difficulty do not measure the same attribute</a:t>
            </a:r>
          </a:p>
          <a:p>
            <a:pPr lvl="1"/>
            <a:r>
              <a:rPr lang="en-US" altLang="en-US" dirty="0">
                <a:latin typeface="Palatino Linotype" panose="02040502050505030304" pitchFamily="18" charset="0"/>
              </a:rPr>
              <a:t>What might they measure?</a:t>
            </a:r>
          </a:p>
          <a:p>
            <a:pPr lvl="2"/>
            <a:r>
              <a:rPr lang="en-US" altLang="en-US" dirty="0">
                <a:solidFill>
                  <a:schemeClr val="bg1">
                    <a:lumMod val="20000"/>
                    <a:lumOff val="80000"/>
                  </a:schemeClr>
                </a:solidFill>
                <a:latin typeface="Palatino Linotype" panose="02040502050505030304" pitchFamily="18" charset="0"/>
              </a:rPr>
              <a:t>Reading comprehension or cognitive function</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custDataLst>
              <p:tags r:id="rId2"/>
            </p:custDataLst>
          </p:nvPr>
        </p:nvSpPr>
        <p:spPr>
          <a:xfrm>
            <a:off x="685800" y="228600"/>
            <a:ext cx="7772400" cy="1143000"/>
          </a:xfrm>
        </p:spPr>
        <p:txBody>
          <a:bodyPr/>
          <a:lstStyle/>
          <a:p>
            <a:r>
              <a:rPr lang="en-US" altLang="en-US" sz="3600" dirty="0">
                <a:latin typeface="Palatino Linotype" panose="02040502050505030304" pitchFamily="18" charset="0"/>
              </a:rPr>
              <a:t>Example: Assessment of </a:t>
            </a:r>
            <a:r>
              <a:rPr lang="en-US" altLang="en-US" sz="3600" dirty="0" smtClean="0">
                <a:latin typeface="Palatino Linotype" panose="02040502050505030304" pitchFamily="18" charset="0"/>
              </a:rPr>
              <a:t>Loneliness</a:t>
            </a:r>
            <a:endParaRPr lang="en-US" altLang="en-US" dirty="0">
              <a:latin typeface="Palatino Linotype" panose="02040502050505030304" pitchFamily="18" charset="0"/>
            </a:endParaRPr>
          </a:p>
        </p:txBody>
      </p:sp>
      <p:sp>
        <p:nvSpPr>
          <p:cNvPr id="35843" name="Rectangle 1027"/>
          <p:cNvSpPr>
            <a:spLocks noGrp="1" noChangeArrowheads="1"/>
          </p:cNvSpPr>
          <p:nvPr>
            <p:ph type="body" idx="1"/>
            <p:custDataLst>
              <p:tags r:id="rId3"/>
            </p:custDataLst>
          </p:nvPr>
        </p:nvSpPr>
        <p:spPr>
          <a:xfrm>
            <a:off x="685800" y="1295400"/>
            <a:ext cx="7772400" cy="5105400"/>
          </a:xfrm>
        </p:spPr>
        <p:txBody>
          <a:bodyPr/>
          <a:lstStyle/>
          <a:p>
            <a:pPr>
              <a:buFontTx/>
              <a:buNone/>
            </a:pPr>
            <a:r>
              <a:rPr lang="en-US" altLang="en-US" sz="2000" u="sng" dirty="0">
                <a:latin typeface="Palatino Linotype" panose="02040502050505030304" pitchFamily="18" charset="0"/>
              </a:rPr>
              <a:t>Version A</a:t>
            </a:r>
            <a:r>
              <a:rPr lang="en-US" altLang="en-US" sz="2000" dirty="0">
                <a:latin typeface="Palatino Linotype" panose="02040502050505030304" pitchFamily="18" charset="0"/>
              </a:rPr>
              <a:t>:</a:t>
            </a:r>
          </a:p>
          <a:p>
            <a:pPr>
              <a:buFontTx/>
              <a:buNone/>
            </a:pPr>
            <a:r>
              <a:rPr lang="en-US" altLang="en-US" sz="2000" dirty="0">
                <a:latin typeface="Palatino Linotype" panose="02040502050505030304" pitchFamily="18" charset="0"/>
              </a:rPr>
              <a:t>How often in the past month have you felt alone in the world?</a:t>
            </a:r>
          </a:p>
          <a:p>
            <a:pPr>
              <a:buFontTx/>
              <a:buNone/>
            </a:pPr>
            <a:r>
              <a:rPr lang="en-US" altLang="en-US" sz="2000" dirty="0">
                <a:latin typeface="Palatino Linotype" panose="02040502050505030304" pitchFamily="18" charset="0"/>
              </a:rPr>
              <a:t>		Every day</a:t>
            </a:r>
          </a:p>
          <a:p>
            <a:pPr>
              <a:buFontTx/>
              <a:buNone/>
            </a:pPr>
            <a:r>
              <a:rPr lang="en-US" altLang="en-US" sz="2000" dirty="0">
                <a:latin typeface="Palatino Linotype" panose="02040502050505030304" pitchFamily="18" charset="0"/>
              </a:rPr>
              <a:t>		Some days</a:t>
            </a:r>
          </a:p>
          <a:p>
            <a:pPr>
              <a:buFontTx/>
              <a:buNone/>
            </a:pPr>
            <a:r>
              <a:rPr lang="en-US" altLang="en-US" sz="2000" dirty="0">
                <a:latin typeface="Palatino Linotype" panose="02040502050505030304" pitchFamily="18" charset="0"/>
              </a:rPr>
              <a:t>		Occasionally</a:t>
            </a:r>
          </a:p>
          <a:p>
            <a:pPr>
              <a:buFontTx/>
              <a:buNone/>
            </a:pPr>
            <a:r>
              <a:rPr lang="en-US" altLang="en-US" sz="2000" dirty="0">
                <a:latin typeface="Palatino Linotype" panose="02040502050505030304" pitchFamily="18" charset="0"/>
              </a:rPr>
              <a:t>		</a:t>
            </a:r>
            <a:r>
              <a:rPr lang="en-US" altLang="en-US" sz="2000" dirty="0" smtClean="0">
                <a:latin typeface="Palatino Linotype" panose="02040502050505030304" pitchFamily="18" charset="0"/>
              </a:rPr>
              <a:t>Never</a:t>
            </a:r>
          </a:p>
          <a:p>
            <a:pPr>
              <a:buFontTx/>
              <a:buNone/>
            </a:pPr>
            <a:endParaRPr lang="en-US" altLang="en-US" sz="2000" dirty="0">
              <a:latin typeface="Palatino Linotype" panose="02040502050505030304" pitchFamily="18" charset="0"/>
            </a:endParaRPr>
          </a:p>
          <a:p>
            <a:pPr>
              <a:buFontTx/>
              <a:buNone/>
            </a:pPr>
            <a:r>
              <a:rPr lang="en-US" altLang="en-US" sz="2000" u="sng" dirty="0">
                <a:latin typeface="Palatino Linotype" panose="02040502050505030304" pitchFamily="18" charset="0"/>
              </a:rPr>
              <a:t>Version B</a:t>
            </a:r>
            <a:r>
              <a:rPr lang="en-US" altLang="en-US" sz="2000" dirty="0">
                <a:latin typeface="Palatino Linotype" panose="02040502050505030304" pitchFamily="18" charset="0"/>
              </a:rPr>
              <a:t>: </a:t>
            </a:r>
          </a:p>
          <a:p>
            <a:pPr>
              <a:buFontTx/>
              <a:buNone/>
            </a:pPr>
            <a:r>
              <a:rPr lang="en-US" altLang="en-US" sz="2000" dirty="0">
                <a:latin typeface="Palatino Linotype" panose="02040502050505030304" pitchFamily="18" charset="0"/>
              </a:rPr>
              <a:t>During the past 4 weeks, how often have you felt a sense of loneliness?</a:t>
            </a:r>
          </a:p>
          <a:p>
            <a:pPr>
              <a:buFontTx/>
              <a:buNone/>
            </a:pPr>
            <a:r>
              <a:rPr lang="en-US" altLang="en-US" sz="2000" dirty="0">
                <a:latin typeface="Palatino Linotype" panose="02040502050505030304" pitchFamily="18" charset="0"/>
              </a:rPr>
              <a:t>		All of the time</a:t>
            </a:r>
          </a:p>
          <a:p>
            <a:pPr>
              <a:buFontTx/>
              <a:buNone/>
            </a:pPr>
            <a:r>
              <a:rPr lang="en-US" altLang="en-US" sz="2000" dirty="0">
                <a:latin typeface="Palatino Linotype" panose="02040502050505030304" pitchFamily="18" charset="0"/>
              </a:rPr>
              <a:t>		Sometimes</a:t>
            </a:r>
          </a:p>
          <a:p>
            <a:pPr>
              <a:buFontTx/>
              <a:buNone/>
            </a:pPr>
            <a:r>
              <a:rPr lang="en-US" altLang="en-US" sz="2000" dirty="0">
                <a:latin typeface="Palatino Linotype" panose="02040502050505030304" pitchFamily="18" charset="0"/>
              </a:rPr>
              <a:t>		From time to time</a:t>
            </a:r>
          </a:p>
          <a:p>
            <a:pPr>
              <a:buFontTx/>
              <a:buNone/>
            </a:pPr>
            <a:r>
              <a:rPr lang="en-US" altLang="en-US" sz="2000" dirty="0">
                <a:latin typeface="Palatino Linotype" panose="02040502050505030304" pitchFamily="18" charset="0"/>
              </a:rPr>
              <a:t>		Never</a:t>
            </a:r>
            <a:endParaRPr lang="en-US" altLang="en-US" sz="2800"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custDataLst>
              <p:tags r:id="rId2"/>
            </p:custDataLst>
          </p:nvPr>
        </p:nvSpPr>
        <p:spPr>
          <a:xfrm>
            <a:off x="381000" y="0"/>
            <a:ext cx="8077200" cy="914400"/>
          </a:xfrm>
        </p:spPr>
        <p:txBody>
          <a:bodyPr/>
          <a:lstStyle/>
          <a:p>
            <a:r>
              <a:rPr lang="en-US" altLang="en-US" sz="3200" dirty="0">
                <a:latin typeface="Palatino Linotype" panose="02040502050505030304" pitchFamily="18" charset="0"/>
              </a:rPr>
              <a:t>Example of nonequivalent item rewording</a:t>
            </a:r>
            <a:endParaRPr lang="en-US" altLang="en-US" dirty="0">
              <a:latin typeface="Palatino Linotype" panose="02040502050505030304" pitchFamily="18" charset="0"/>
            </a:endParaRPr>
          </a:p>
        </p:txBody>
      </p:sp>
      <p:sp>
        <p:nvSpPr>
          <p:cNvPr id="36867" name="Rectangle 1027"/>
          <p:cNvSpPr>
            <a:spLocks noGrp="1" noChangeArrowheads="1"/>
          </p:cNvSpPr>
          <p:nvPr>
            <p:ph type="body" idx="1"/>
            <p:custDataLst>
              <p:tags r:id="rId3"/>
            </p:custDataLst>
          </p:nvPr>
        </p:nvSpPr>
        <p:spPr>
          <a:xfrm>
            <a:off x="304800" y="762000"/>
            <a:ext cx="8534400" cy="5562600"/>
          </a:xfrm>
        </p:spPr>
        <p:txBody>
          <a:bodyPr/>
          <a:lstStyle/>
          <a:p>
            <a:pPr>
              <a:buFontTx/>
              <a:buNone/>
            </a:pPr>
            <a:r>
              <a:rPr lang="en-US" altLang="en-US" sz="2200" u="sng" dirty="0">
                <a:latin typeface="Palatino Linotype" panose="02040502050505030304" pitchFamily="18" charset="0"/>
              </a:rPr>
              <a:t>Version A</a:t>
            </a:r>
            <a:r>
              <a:rPr lang="en-US" altLang="en-US" sz="2200" dirty="0">
                <a:latin typeface="Palatino Linotype" panose="02040502050505030304" pitchFamily="18" charset="0"/>
              </a:rPr>
              <a:t>:</a:t>
            </a:r>
          </a:p>
          <a:p>
            <a:pPr>
              <a:buFontTx/>
              <a:buNone/>
            </a:pPr>
            <a:r>
              <a:rPr lang="en-US" altLang="en-US" sz="2000" dirty="0">
                <a:latin typeface="Palatino Linotype" panose="02040502050505030304" pitchFamily="18" charset="0"/>
              </a:rPr>
              <a:t>When your boss blames you for something you did not </a:t>
            </a:r>
            <a:r>
              <a:rPr lang="en-US" altLang="en-US" sz="2000" dirty="0" smtClean="0">
                <a:latin typeface="Palatino Linotype" panose="02040502050505030304" pitchFamily="18" charset="0"/>
              </a:rPr>
              <a:t>do, how </a:t>
            </a:r>
            <a:r>
              <a:rPr lang="en-US" altLang="en-US" sz="2000" dirty="0">
                <a:latin typeface="Palatino Linotype" panose="02040502050505030304" pitchFamily="18" charset="0"/>
              </a:rPr>
              <a:t>often do you stick up for yourself</a:t>
            </a:r>
            <a:r>
              <a:rPr lang="en-US" altLang="en-US" sz="2000" dirty="0" smtClean="0">
                <a:latin typeface="Palatino Linotype" panose="02040502050505030304" pitchFamily="18" charset="0"/>
              </a:rPr>
              <a:t>?</a:t>
            </a:r>
            <a:endParaRPr lang="en-US" altLang="en-US" sz="2000" dirty="0">
              <a:latin typeface="Palatino Linotype" panose="02040502050505030304" pitchFamily="18" charset="0"/>
            </a:endParaRPr>
          </a:p>
          <a:p>
            <a:pPr>
              <a:buFontTx/>
              <a:buNone/>
            </a:pPr>
            <a:r>
              <a:rPr lang="en-US" altLang="en-US" sz="2000" dirty="0">
                <a:latin typeface="Palatino Linotype" panose="02040502050505030304" pitchFamily="18" charset="0"/>
              </a:rPr>
              <a:t>		All the time</a:t>
            </a:r>
          </a:p>
          <a:p>
            <a:pPr>
              <a:buFontTx/>
              <a:buNone/>
            </a:pPr>
            <a:r>
              <a:rPr lang="en-US" altLang="en-US" sz="2000" dirty="0">
                <a:latin typeface="Palatino Linotype" panose="02040502050505030304" pitchFamily="18" charset="0"/>
              </a:rPr>
              <a:t>		Some of the time</a:t>
            </a:r>
          </a:p>
          <a:p>
            <a:pPr>
              <a:buFontTx/>
              <a:buNone/>
            </a:pPr>
            <a:r>
              <a:rPr lang="en-US" altLang="en-US" sz="2000" dirty="0">
                <a:latin typeface="Palatino Linotype" panose="02040502050505030304" pitchFamily="18" charset="0"/>
              </a:rPr>
              <a:t>		None of the </a:t>
            </a:r>
            <a:r>
              <a:rPr lang="en-US" altLang="en-US" sz="2000" dirty="0" smtClean="0">
                <a:latin typeface="Palatino Linotype" panose="02040502050505030304" pitchFamily="18" charset="0"/>
              </a:rPr>
              <a:t>time</a:t>
            </a:r>
          </a:p>
          <a:p>
            <a:pPr>
              <a:buFontTx/>
              <a:buNone/>
            </a:pPr>
            <a:endParaRPr lang="en-US" altLang="en-US" sz="2200" dirty="0">
              <a:latin typeface="Palatino Linotype" panose="02040502050505030304" pitchFamily="18" charset="0"/>
            </a:endParaRPr>
          </a:p>
          <a:p>
            <a:pPr>
              <a:buFontTx/>
              <a:buNone/>
            </a:pPr>
            <a:r>
              <a:rPr lang="en-US" altLang="en-US" sz="2200" u="sng" dirty="0">
                <a:latin typeface="Palatino Linotype" panose="02040502050505030304" pitchFamily="18" charset="0"/>
              </a:rPr>
              <a:t>Version B</a:t>
            </a:r>
            <a:r>
              <a:rPr lang="en-US" altLang="en-US" sz="2200" dirty="0">
                <a:latin typeface="Palatino Linotype" panose="02040502050505030304" pitchFamily="18" charset="0"/>
              </a:rPr>
              <a:t>:</a:t>
            </a:r>
          </a:p>
          <a:p>
            <a:pPr>
              <a:buFontTx/>
              <a:buNone/>
            </a:pPr>
            <a:r>
              <a:rPr lang="en-US" altLang="en-US" sz="2000" dirty="0">
                <a:latin typeface="Palatino Linotype" panose="02040502050505030304" pitchFamily="18" charset="0"/>
              </a:rPr>
              <a:t>When presented with difficult professional situations where a superior censures you for an act for which you are not responsible, how frequently do you respond in an assertive way?</a:t>
            </a:r>
          </a:p>
          <a:p>
            <a:pPr>
              <a:buFontTx/>
              <a:buNone/>
            </a:pPr>
            <a:r>
              <a:rPr lang="en-US" altLang="en-US" sz="2000" dirty="0">
                <a:latin typeface="Palatino Linotype" panose="02040502050505030304" pitchFamily="18" charset="0"/>
              </a:rPr>
              <a:t>		All of the time</a:t>
            </a:r>
          </a:p>
          <a:p>
            <a:pPr>
              <a:buFontTx/>
              <a:buNone/>
            </a:pPr>
            <a:r>
              <a:rPr lang="en-US" altLang="en-US" sz="2000" dirty="0">
                <a:latin typeface="Palatino Linotype" panose="02040502050505030304" pitchFamily="18" charset="0"/>
              </a:rPr>
              <a:t>		Some of the time</a:t>
            </a:r>
          </a:p>
          <a:p>
            <a:pPr>
              <a:buFontTx/>
              <a:buNone/>
            </a:pPr>
            <a:r>
              <a:rPr lang="en-US" altLang="en-US" sz="2000" dirty="0">
                <a:latin typeface="Palatino Linotype" panose="02040502050505030304" pitchFamily="18" charset="0"/>
              </a:rPr>
              <a:t>		None of the time</a:t>
            </a:r>
            <a:endParaRPr lang="en-US" altLang="en-US" sz="2800"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custDataLst>
              <p:tags r:id="rId2"/>
            </p:custDataLst>
          </p:nvPr>
        </p:nvSpPr>
        <p:spPr>
          <a:xfrm>
            <a:off x="609600" y="304800"/>
            <a:ext cx="7772400" cy="1143000"/>
          </a:xfrm>
        </p:spPr>
        <p:txBody>
          <a:bodyPr/>
          <a:lstStyle/>
          <a:p>
            <a:r>
              <a:rPr lang="en-US" altLang="en-US" dirty="0">
                <a:latin typeface="Palatino Linotype" panose="02040502050505030304" pitchFamily="18" charset="0"/>
              </a:rPr>
              <a:t>Alternate-form </a:t>
            </a:r>
            <a:r>
              <a:rPr lang="en-US" altLang="en-US" dirty="0" smtClean="0">
                <a:latin typeface="Palatino Linotype" panose="02040502050505030304" pitchFamily="18" charset="0"/>
              </a:rPr>
              <a:t>reliability</a:t>
            </a:r>
            <a:endParaRPr lang="en-US" altLang="en-US" dirty="0"/>
          </a:p>
        </p:txBody>
      </p:sp>
      <p:sp>
        <p:nvSpPr>
          <p:cNvPr id="17411" name="Rectangle 3"/>
          <p:cNvSpPr>
            <a:spLocks noGrp="1" noChangeArrowheads="1"/>
          </p:cNvSpPr>
          <p:nvPr>
            <p:ph type="body" idx="1"/>
            <p:custDataLst>
              <p:tags r:id="rId3"/>
            </p:custDataLst>
          </p:nvPr>
        </p:nvSpPr>
        <p:spPr>
          <a:xfrm>
            <a:off x="609600" y="1600200"/>
            <a:ext cx="7772400" cy="4114800"/>
          </a:xfrm>
        </p:spPr>
        <p:txBody>
          <a:bodyPr/>
          <a:lstStyle/>
          <a:p>
            <a:r>
              <a:rPr lang="en-US" altLang="en-US" sz="2800" dirty="0">
                <a:latin typeface="Palatino Linotype" panose="02040502050505030304" pitchFamily="18" charset="0"/>
              </a:rPr>
              <a:t>You can measure alternate-form reliability at the same </a:t>
            </a:r>
            <a:r>
              <a:rPr lang="en-US" altLang="en-US" sz="2800" dirty="0" err="1">
                <a:latin typeface="Palatino Linotype" panose="02040502050505030304" pitchFamily="18" charset="0"/>
              </a:rPr>
              <a:t>timepoint</a:t>
            </a:r>
            <a:r>
              <a:rPr lang="en-US" altLang="en-US" sz="2800" dirty="0">
                <a:latin typeface="Palatino Linotype" panose="02040502050505030304" pitchFamily="18" charset="0"/>
              </a:rPr>
              <a:t> or separate </a:t>
            </a:r>
            <a:r>
              <a:rPr lang="en-US" altLang="en-US" sz="2800" dirty="0" err="1" smtClean="0">
                <a:latin typeface="Palatino Linotype" panose="02040502050505030304" pitchFamily="18" charset="0"/>
              </a:rPr>
              <a:t>timepoints</a:t>
            </a:r>
            <a:r>
              <a:rPr lang="en-US" altLang="en-US" sz="2800" dirty="0" smtClean="0">
                <a:latin typeface="Palatino Linotype" panose="02040502050505030304" pitchFamily="18" charset="0"/>
              </a:rPr>
              <a:t>.</a:t>
            </a:r>
            <a:endParaRPr lang="en-US" altLang="en-US" sz="2800" dirty="0">
              <a:latin typeface="Palatino Linotype" panose="02040502050505030304" pitchFamily="18" charset="0"/>
            </a:endParaRPr>
          </a:p>
          <a:p>
            <a:r>
              <a:rPr lang="en-US" sz="2800" dirty="0" smtClean="0">
                <a:latin typeface="Palatino Linotype" panose="02040502050505030304" pitchFamily="18" charset="0"/>
              </a:rPr>
              <a:t>Another method is to split the test </a:t>
            </a:r>
            <a:r>
              <a:rPr lang="en-US" sz="2800" dirty="0">
                <a:latin typeface="Palatino Linotype" panose="02040502050505030304" pitchFamily="18" charset="0"/>
              </a:rPr>
              <a:t>in </a:t>
            </a:r>
            <a:r>
              <a:rPr lang="en-US" sz="2800" dirty="0" smtClean="0">
                <a:latin typeface="Palatino Linotype" panose="02040502050505030304" pitchFamily="18" charset="0"/>
              </a:rPr>
              <a:t>two, with the </a:t>
            </a:r>
            <a:r>
              <a:rPr lang="en-US" sz="2800" dirty="0">
                <a:latin typeface="Palatino Linotype" panose="02040502050505030304" pitchFamily="18" charset="0"/>
              </a:rPr>
              <a:t>scores for each half of the test </a:t>
            </a:r>
            <a:r>
              <a:rPr lang="en-US" sz="2800" dirty="0" smtClean="0">
                <a:latin typeface="Palatino Linotype" panose="02040502050505030304" pitchFamily="18" charset="0"/>
              </a:rPr>
              <a:t>being compared </a:t>
            </a:r>
            <a:r>
              <a:rPr lang="en-US" sz="2800" dirty="0">
                <a:latin typeface="Palatino Linotype" panose="02040502050505030304" pitchFamily="18" charset="0"/>
              </a:rPr>
              <a:t>with </a:t>
            </a:r>
            <a:r>
              <a:rPr lang="en-US" sz="2800" dirty="0" smtClean="0">
                <a:latin typeface="Palatino Linotype" panose="02040502050505030304" pitchFamily="18" charset="0"/>
              </a:rPr>
              <a:t>the other</a:t>
            </a:r>
            <a:r>
              <a:rPr lang="en-US" sz="2800" dirty="0">
                <a:latin typeface="Palatino Linotype" panose="02040502050505030304" pitchFamily="18" charset="0"/>
              </a:rPr>
              <a:t>. </a:t>
            </a:r>
            <a:endParaRPr lang="en-US" sz="2800" dirty="0" smtClean="0">
              <a:latin typeface="Palatino Linotype" panose="02040502050505030304" pitchFamily="18" charset="0"/>
            </a:endParaRPr>
          </a:p>
          <a:p>
            <a:pPr marL="0" indent="0">
              <a:buNone/>
            </a:pPr>
            <a:r>
              <a:rPr lang="en-US" sz="2800" dirty="0"/>
              <a:t>	</a:t>
            </a:r>
            <a:r>
              <a:rPr lang="en-US" sz="2800" dirty="0" smtClean="0">
                <a:solidFill>
                  <a:schemeClr val="bg1">
                    <a:lumMod val="20000"/>
                    <a:lumOff val="80000"/>
                  </a:schemeClr>
                </a:solidFill>
                <a:latin typeface="Palatino Linotype" panose="02040502050505030304" pitchFamily="18" charset="0"/>
              </a:rPr>
              <a:t>-</a:t>
            </a:r>
            <a:r>
              <a:rPr lang="en-US" sz="2800" dirty="0" smtClean="0"/>
              <a:t> </a:t>
            </a:r>
            <a:r>
              <a:rPr lang="en-US" altLang="en-US" sz="2400" dirty="0">
                <a:solidFill>
                  <a:schemeClr val="bg1">
                    <a:lumMod val="20000"/>
                    <a:lumOff val="80000"/>
                  </a:schemeClr>
                </a:solidFill>
                <a:latin typeface="Palatino Linotype" panose="02040502050505030304" pitchFamily="18" charset="0"/>
              </a:rPr>
              <a:t>This is called a split-halves </a:t>
            </a:r>
            <a:r>
              <a:rPr lang="en-US" altLang="en-US" sz="2400" dirty="0" smtClean="0">
                <a:solidFill>
                  <a:schemeClr val="bg1">
                    <a:lumMod val="20000"/>
                    <a:lumOff val="80000"/>
                  </a:schemeClr>
                </a:solidFill>
                <a:latin typeface="Palatino Linotype" panose="02040502050505030304" pitchFamily="18" charset="0"/>
              </a:rPr>
              <a:t>method</a:t>
            </a:r>
            <a:endParaRPr lang="en-US" sz="2400" dirty="0" smtClean="0">
              <a:solidFill>
                <a:schemeClr val="bg1">
                  <a:lumMod val="20000"/>
                  <a:lumOff val="80000"/>
                </a:schemeClr>
              </a:solidFill>
            </a:endParaRPr>
          </a:p>
          <a:p>
            <a:pPr marL="0" indent="0">
              <a:buNone/>
            </a:pPr>
            <a:r>
              <a:rPr lang="en-US" altLang="en-US" sz="2800" dirty="0" smtClean="0">
                <a:solidFill>
                  <a:schemeClr val="bg1">
                    <a:lumMod val="20000"/>
                    <a:lumOff val="80000"/>
                  </a:schemeClr>
                </a:solidFill>
                <a:latin typeface="Palatino Linotype" panose="02040502050505030304" pitchFamily="18" charset="0"/>
              </a:rPr>
              <a:t>	- </a:t>
            </a:r>
            <a:r>
              <a:rPr lang="en-US" altLang="en-US" sz="2400" dirty="0" smtClean="0">
                <a:solidFill>
                  <a:schemeClr val="bg1">
                    <a:lumMod val="20000"/>
                    <a:lumOff val="80000"/>
                  </a:schemeClr>
                </a:solidFill>
                <a:latin typeface="Palatino Linotype" panose="02040502050505030304" pitchFamily="18" charset="0"/>
              </a:rPr>
              <a:t>You could also split into thirds and administer </a:t>
            </a:r>
            <a:br>
              <a:rPr lang="en-US" altLang="en-US" sz="2400" dirty="0" smtClean="0">
                <a:solidFill>
                  <a:schemeClr val="bg1">
                    <a:lumMod val="20000"/>
                    <a:lumOff val="80000"/>
                  </a:schemeClr>
                </a:solidFill>
                <a:latin typeface="Palatino Linotype" panose="02040502050505030304" pitchFamily="18" charset="0"/>
              </a:rPr>
            </a:br>
            <a:r>
              <a:rPr lang="en-US" altLang="en-US" sz="2400" dirty="0" smtClean="0">
                <a:solidFill>
                  <a:schemeClr val="bg1">
                    <a:lumMod val="20000"/>
                    <a:lumOff val="80000"/>
                  </a:schemeClr>
                </a:solidFill>
                <a:latin typeface="Palatino Linotype" panose="02040502050505030304" pitchFamily="18" charset="0"/>
              </a:rPr>
              <a:t>               three forms of the item, etc. </a:t>
            </a:r>
            <a:endParaRPr lang="en-US" altLang="en-US" sz="2400" dirty="0">
              <a:solidFill>
                <a:schemeClr val="bg1">
                  <a:lumMod val="20000"/>
                  <a:lumOff val="80000"/>
                </a:schemeClr>
              </a:solidFill>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custDataLst>
              <p:tags r:id="rId2"/>
            </p:custDataLst>
          </p:nvPr>
        </p:nvSpPr>
        <p:spPr/>
        <p:txBody>
          <a:bodyPr/>
          <a:lstStyle/>
          <a:p>
            <a:r>
              <a:rPr lang="en-US" altLang="en-US" dirty="0" smtClean="0">
                <a:latin typeface="Palatino Linotype" panose="02040502050505030304" pitchFamily="18" charset="0"/>
              </a:rPr>
              <a:t>Reference</a:t>
            </a:r>
            <a:endParaRPr lang="en-US" altLang="en-US" dirty="0">
              <a:latin typeface="Palatino Linotype" panose="02040502050505030304" pitchFamily="18" charset="0"/>
            </a:endParaRPr>
          </a:p>
        </p:txBody>
      </p:sp>
      <p:sp>
        <p:nvSpPr>
          <p:cNvPr id="4099" name="Rectangle 3"/>
          <p:cNvSpPr>
            <a:spLocks noGrp="1" noChangeArrowheads="1"/>
          </p:cNvSpPr>
          <p:nvPr>
            <p:ph type="body" idx="1"/>
            <p:custDataLst>
              <p:tags r:id="rId3"/>
            </p:custDataLst>
          </p:nvPr>
        </p:nvSpPr>
        <p:spPr>
          <a:xfrm>
            <a:off x="685800" y="1981200"/>
            <a:ext cx="8077200" cy="1752600"/>
          </a:xfrm>
        </p:spPr>
        <p:txBody>
          <a:bodyPr/>
          <a:lstStyle/>
          <a:p>
            <a:pPr marL="0" indent="0">
              <a:buNone/>
            </a:pPr>
            <a:r>
              <a:rPr lang="en-US" altLang="en-US" dirty="0">
                <a:latin typeface="Palatino Linotype" panose="02040502050505030304" pitchFamily="18" charset="0"/>
              </a:rPr>
              <a:t>The majority of this lecture was taken </a:t>
            </a:r>
            <a:r>
              <a:rPr lang="en-US" altLang="en-US" dirty="0" smtClean="0">
                <a:latin typeface="Palatino Linotype" panose="02040502050505030304" pitchFamily="18" charset="0"/>
              </a:rPr>
              <a:t>from </a:t>
            </a:r>
            <a:r>
              <a:rPr lang="en-US" altLang="en-US" i="1" dirty="0" smtClean="0">
                <a:solidFill>
                  <a:srgbClr val="FFFF00"/>
                </a:solidFill>
                <a:latin typeface="Palatino Linotype" panose="02040502050505030304" pitchFamily="18" charset="0"/>
              </a:rPr>
              <a:t>How </a:t>
            </a:r>
            <a:r>
              <a:rPr lang="en-US" altLang="en-US" i="1" dirty="0">
                <a:solidFill>
                  <a:srgbClr val="FFFF00"/>
                </a:solidFill>
                <a:latin typeface="Palatino Linotype" panose="02040502050505030304" pitchFamily="18" charset="0"/>
              </a:rPr>
              <a:t>to Measure Survey Reliability </a:t>
            </a:r>
            <a:r>
              <a:rPr lang="en-US" altLang="en-US" i="1" dirty="0" smtClean="0">
                <a:solidFill>
                  <a:srgbClr val="FFFF00"/>
                </a:solidFill>
                <a:latin typeface="Palatino Linotype" panose="02040502050505030304" pitchFamily="18" charset="0"/>
              </a:rPr>
              <a:t>&amp; Validity</a:t>
            </a:r>
            <a:r>
              <a:rPr lang="en-US" altLang="en-US" dirty="0" smtClean="0">
                <a:solidFill>
                  <a:srgbClr val="FFFF00"/>
                </a:solidFill>
                <a:latin typeface="Palatino Linotype" panose="02040502050505030304" pitchFamily="18" charset="0"/>
              </a:rPr>
              <a:t> </a:t>
            </a:r>
            <a:r>
              <a:rPr lang="en-US" altLang="en-US" dirty="0" smtClean="0">
                <a:latin typeface="Palatino Linotype" panose="02040502050505030304" pitchFamily="18" charset="0"/>
              </a:rPr>
              <a:t>by Mark </a:t>
            </a:r>
            <a:r>
              <a:rPr lang="en-US" altLang="en-US" dirty="0" err="1" smtClean="0">
                <a:latin typeface="Palatino Linotype" panose="02040502050505030304" pitchFamily="18" charset="0"/>
              </a:rPr>
              <a:t>Litwin</a:t>
            </a:r>
            <a:r>
              <a:rPr lang="en-US" altLang="en-US" dirty="0" smtClean="0">
                <a:latin typeface="Palatino Linotype" panose="02040502050505030304" pitchFamily="18" charset="0"/>
              </a:rPr>
              <a:t>, Sage Publications,1995</a:t>
            </a:r>
            <a:r>
              <a:rPr lang="en-US" altLang="en-US" dirty="0">
                <a:latin typeface="Palatino Linotype" panose="02040502050505030304" pitchFamily="18" charset="0"/>
              </a:rPr>
              <a:t>.</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Internal consistency reliability</a:t>
            </a:r>
          </a:p>
        </p:txBody>
      </p:sp>
      <p:sp>
        <p:nvSpPr>
          <p:cNvPr id="18435" name="Rectangle 3"/>
          <p:cNvSpPr>
            <a:spLocks noGrp="1" noChangeArrowheads="1"/>
          </p:cNvSpPr>
          <p:nvPr>
            <p:ph type="body" idx="1"/>
            <p:custDataLst>
              <p:tags r:id="rId3"/>
            </p:custDataLst>
          </p:nvPr>
        </p:nvSpPr>
        <p:spPr>
          <a:xfrm>
            <a:off x="685800" y="1676400"/>
            <a:ext cx="8153400" cy="4800600"/>
          </a:xfrm>
        </p:spPr>
        <p:txBody>
          <a:bodyPr/>
          <a:lstStyle/>
          <a:p>
            <a:r>
              <a:rPr lang="en-US" altLang="en-US" sz="2800" dirty="0">
                <a:latin typeface="Palatino Linotype" panose="02040502050505030304" pitchFamily="18" charset="0"/>
              </a:rPr>
              <a:t>Applied not to one item, but to groups of items that are thought to measure different aspects of the same </a:t>
            </a:r>
            <a:r>
              <a:rPr lang="en-US" altLang="en-US" sz="2800" dirty="0" smtClean="0">
                <a:latin typeface="Palatino Linotype" panose="02040502050505030304" pitchFamily="18" charset="0"/>
              </a:rPr>
              <a:t>concept.</a:t>
            </a:r>
            <a:endParaRPr lang="en-US" altLang="en-US" sz="2800" dirty="0">
              <a:latin typeface="Palatino Linotype" panose="02040502050505030304" pitchFamily="18" charset="0"/>
            </a:endParaRPr>
          </a:p>
          <a:p>
            <a:r>
              <a:rPr lang="en-US" altLang="en-US" sz="2800" dirty="0" err="1">
                <a:latin typeface="Palatino Linotype" panose="02040502050505030304" pitchFamily="18" charset="0"/>
              </a:rPr>
              <a:t>Cronbach’s</a:t>
            </a:r>
            <a:r>
              <a:rPr lang="en-US" altLang="en-US" sz="2800" dirty="0">
                <a:latin typeface="Palatino Linotype" panose="02040502050505030304" pitchFamily="18" charset="0"/>
              </a:rPr>
              <a:t> </a:t>
            </a:r>
            <a:r>
              <a:rPr lang="en-US" altLang="en-US" sz="2800" dirty="0" smtClean="0">
                <a:latin typeface="Palatino Linotype" panose="02040502050505030304" pitchFamily="18" charset="0"/>
              </a:rPr>
              <a:t>alpha </a:t>
            </a:r>
            <a:r>
              <a:rPr lang="en-US" altLang="en-US" sz="2800" dirty="0" smtClean="0">
                <a:latin typeface="Symbol" panose="05050102010706020507" pitchFamily="18" charset="2"/>
              </a:rPr>
              <a:t>(a) </a:t>
            </a:r>
            <a:r>
              <a:rPr lang="en-US" altLang="en-US" sz="2800" dirty="0">
                <a:latin typeface="Symbol" panose="05050102010706020507" pitchFamily="18" charset="2"/>
                <a:sym typeface="Wingdings" panose="05000000000000000000" pitchFamily="2" charset="2"/>
              </a:rPr>
              <a:t> </a:t>
            </a:r>
            <a:r>
              <a:rPr lang="en-US" altLang="en-US" sz="1600" dirty="0" smtClean="0">
                <a:latin typeface="Symbol" panose="05050102010706020507" pitchFamily="18" charset="2"/>
                <a:sym typeface="Wingdings" panose="05000000000000000000" pitchFamily="2" charset="2"/>
              </a:rPr>
              <a:t> </a:t>
            </a:r>
            <a:r>
              <a:rPr lang="en-US" altLang="en-US" sz="1600" dirty="0" smtClean="0">
                <a:latin typeface="Palatino Linotype" panose="02040502050505030304" pitchFamily="18" charset="0"/>
                <a:sym typeface="Wingdings" panose="05000000000000000000" pitchFamily="2" charset="2"/>
              </a:rPr>
              <a:t>not to be confused w/  Type I Error </a:t>
            </a:r>
            <a:r>
              <a:rPr lang="en-US" altLang="en-US" sz="2400" dirty="0" smtClean="0">
                <a:solidFill>
                  <a:schemeClr val="bg1">
                    <a:lumMod val="20000"/>
                    <a:lumOff val="80000"/>
                  </a:schemeClr>
                </a:solidFill>
                <a:latin typeface="Palatino Linotype" panose="02040502050505030304" pitchFamily="18" charset="0"/>
              </a:rPr>
              <a:t>Measures </a:t>
            </a:r>
            <a:r>
              <a:rPr lang="en-US" altLang="en-US" sz="2400" dirty="0">
                <a:solidFill>
                  <a:schemeClr val="bg1">
                    <a:lumMod val="20000"/>
                    <a:lumOff val="80000"/>
                  </a:schemeClr>
                </a:solidFill>
                <a:latin typeface="Palatino Linotype" panose="02040502050505030304" pitchFamily="18" charset="0"/>
              </a:rPr>
              <a:t>internal consistency reliability among a group of items combined to form a single scale</a:t>
            </a:r>
          </a:p>
          <a:p>
            <a:pPr lvl="1"/>
            <a:r>
              <a:rPr lang="en-US" altLang="en-US" sz="2400" dirty="0">
                <a:solidFill>
                  <a:schemeClr val="bg1">
                    <a:lumMod val="20000"/>
                    <a:lumOff val="80000"/>
                  </a:schemeClr>
                </a:solidFill>
                <a:latin typeface="Palatino Linotype" panose="02040502050505030304" pitchFamily="18" charset="0"/>
              </a:rPr>
              <a:t>It is a reflection of how well the different items complement each other in their </a:t>
            </a:r>
            <a:r>
              <a:rPr lang="en-US" altLang="en-US" sz="2400" dirty="0" err="1" smtClean="0">
                <a:solidFill>
                  <a:schemeClr val="bg1">
                    <a:lumMod val="20000"/>
                    <a:lumOff val="80000"/>
                  </a:schemeClr>
                </a:solidFill>
                <a:latin typeface="Palatino Linotype" panose="02040502050505030304" pitchFamily="18" charset="0"/>
              </a:rPr>
              <a:t>measurembent</a:t>
            </a:r>
            <a:r>
              <a:rPr lang="en-US" altLang="en-US" sz="2400" dirty="0" smtClean="0">
                <a:solidFill>
                  <a:schemeClr val="bg1">
                    <a:lumMod val="20000"/>
                    <a:lumOff val="80000"/>
                  </a:schemeClr>
                </a:solidFill>
                <a:latin typeface="Palatino Linotype" panose="02040502050505030304" pitchFamily="18" charset="0"/>
              </a:rPr>
              <a:t> </a:t>
            </a:r>
            <a:r>
              <a:rPr lang="en-US" altLang="en-US" sz="2400" dirty="0">
                <a:solidFill>
                  <a:schemeClr val="bg1">
                    <a:lumMod val="20000"/>
                    <a:lumOff val="80000"/>
                  </a:schemeClr>
                </a:solidFill>
                <a:latin typeface="Palatino Linotype" panose="02040502050505030304" pitchFamily="18" charset="0"/>
              </a:rPr>
              <a:t>of different aspects of the same variable or quality</a:t>
            </a:r>
          </a:p>
          <a:p>
            <a:pPr lvl="1"/>
            <a:r>
              <a:rPr lang="en-US" altLang="en-US" sz="2400" dirty="0">
                <a:solidFill>
                  <a:schemeClr val="bg1">
                    <a:lumMod val="20000"/>
                    <a:lumOff val="80000"/>
                  </a:schemeClr>
                </a:solidFill>
                <a:latin typeface="Palatino Linotype" panose="02040502050505030304" pitchFamily="18" charset="0"/>
              </a:rPr>
              <a:t>Interpret like a correlation </a:t>
            </a:r>
            <a:r>
              <a:rPr lang="en-US" altLang="en-US" sz="2400" dirty="0" smtClean="0">
                <a:solidFill>
                  <a:schemeClr val="bg1">
                    <a:lumMod val="20000"/>
                    <a:lumOff val="80000"/>
                  </a:schemeClr>
                </a:solidFill>
                <a:latin typeface="Palatino Linotype" panose="02040502050505030304" pitchFamily="18" charset="0"/>
              </a:rPr>
              <a:t>coefficient, </a:t>
            </a:r>
            <a:r>
              <a:rPr lang="en-US" altLang="en-US" sz="2400" i="1" dirty="0" smtClean="0">
                <a:solidFill>
                  <a:schemeClr val="bg1">
                    <a:lumMod val="20000"/>
                    <a:lumOff val="80000"/>
                  </a:schemeClr>
                </a:solidFill>
                <a:latin typeface="Symbol" panose="05050102010706020507" pitchFamily="18" charset="2"/>
              </a:rPr>
              <a:t>a </a:t>
            </a:r>
            <a:r>
              <a:rPr lang="en-US" altLang="en-US" sz="2400" dirty="0" smtClean="0">
                <a:solidFill>
                  <a:schemeClr val="bg1">
                    <a:lumMod val="20000"/>
                    <a:lumOff val="80000"/>
                  </a:schemeClr>
                </a:solidFill>
                <a:latin typeface="Palatino Linotype" panose="02040502050505030304" pitchFamily="18" charset="0"/>
                <a:sym typeface="Symbol" pitchFamily="18" charset="2"/>
              </a:rPr>
              <a:t> 0.70 is good.</a:t>
            </a:r>
            <a:endParaRPr lang="en-US" altLang="en-US" dirty="0">
              <a:solidFill>
                <a:schemeClr val="bg1">
                  <a:lumMod val="20000"/>
                  <a:lumOff val="80000"/>
                </a:schemeClr>
              </a:solidFill>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85800" y="381000"/>
            <a:ext cx="7772400" cy="914400"/>
          </a:xfrm>
        </p:spPr>
        <p:txBody>
          <a:bodyPr/>
          <a:lstStyle/>
          <a:p>
            <a:r>
              <a:rPr lang="en-US" dirty="0" err="1" smtClean="0">
                <a:latin typeface="Palatino Linotype" panose="02040502050505030304" pitchFamily="18" charset="0"/>
              </a:rPr>
              <a:t>Cronbach’s</a:t>
            </a:r>
            <a:r>
              <a:rPr lang="en-US" dirty="0">
                <a:latin typeface="Palatino Linotype" panose="02040502050505030304" pitchFamily="18" charset="0"/>
              </a:rPr>
              <a:t> </a:t>
            </a:r>
            <a:r>
              <a:rPr lang="en-US" dirty="0" smtClean="0">
                <a:latin typeface="Palatino Linotype" panose="02040502050505030304" pitchFamily="18" charset="0"/>
              </a:rPr>
              <a:t>alpha (</a:t>
            </a:r>
            <a:r>
              <a:rPr lang="en-US" dirty="0" smtClean="0">
                <a:latin typeface="Symbol" panose="05050102010706020507" pitchFamily="18" charset="2"/>
              </a:rPr>
              <a:t>a</a:t>
            </a:r>
            <a:r>
              <a:rPr lang="en-US" dirty="0" smtClean="0">
                <a:latin typeface="Palatino Linotype" panose="02040502050505030304" pitchFamily="18" charset="0"/>
              </a:rPr>
              <a:t>)</a:t>
            </a:r>
            <a:endParaRPr lang="en-US" dirty="0">
              <a:latin typeface="Palatino Linotype" panose="0204050205050503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custDataLst>
                  <p:tags r:id="rId3"/>
                </p:custDataLst>
              </p:nvPr>
            </p:nvSpPr>
            <p:spPr>
              <a:xfrm>
                <a:off x="381000" y="1219200"/>
                <a:ext cx="8229600" cy="4800600"/>
              </a:xfrm>
            </p:spPr>
            <p:txBody>
              <a:bodyPr/>
              <a:lstStyle/>
              <a:p>
                <a:pPr marL="0" indent="0">
                  <a:buNone/>
                </a:pPr>
                <a:r>
                  <a:rPr lang="en-US" dirty="0" smtClean="0">
                    <a:latin typeface="Palatino Linotype" panose="02040502050505030304" pitchFamily="18" charset="0"/>
                  </a:rPr>
                  <a:t>  Let,</a:t>
                </a:r>
              </a:p>
              <a:p>
                <a:pPr marL="0" indent="0">
                  <a:buNone/>
                </a:pPr>
                <a:r>
                  <a:rPr lang="en-US" b="0" dirty="0"/>
                  <a:t>	</a:t>
                </a:r>
                <a14:m>
                  <m:oMath xmlns:m="http://schemas.openxmlformats.org/officeDocument/2006/math">
                    <m:sSubSup>
                      <m:sSubSupPr>
                        <m:ctrlPr>
                          <a:rPr lang="en-US" b="0" i="1" smtClean="0">
                            <a:latin typeface="Cambria Math"/>
                          </a:rPr>
                        </m:ctrlPr>
                      </m:sSubSupPr>
                      <m:e>
                        <m:r>
                          <a:rPr lang="en-US" b="0" i="1" smtClean="0">
                            <a:latin typeface="Cambria Math"/>
                          </a:rPr>
                          <m:t>𝑠</m:t>
                        </m:r>
                      </m:e>
                      <m:sub>
                        <m:r>
                          <a:rPr lang="en-US" b="0" i="1" smtClean="0">
                            <a:latin typeface="Cambria Math"/>
                          </a:rPr>
                          <m:t>𝑖</m:t>
                        </m:r>
                      </m:sub>
                      <m:sup>
                        <m:r>
                          <a:rPr lang="en-US" b="0" i="1" smtClean="0">
                            <a:latin typeface="Cambria Math"/>
                          </a:rPr>
                          <m:t>2</m:t>
                        </m:r>
                      </m:sup>
                    </m:sSubSup>
                    <m:r>
                      <a:rPr lang="en-US" b="0" i="1" smtClean="0">
                        <a:latin typeface="Cambria Math"/>
                      </a:rPr>
                      <m:t>=</m:t>
                    </m:r>
                    <m:r>
                      <a:rPr lang="en-US" b="0" i="1" smtClean="0">
                        <a:latin typeface="Cambria Math"/>
                      </a:rPr>
                      <m:t>𝑠𝑎𝑚𝑝𝑙𝑒</m:t>
                    </m:r>
                    <m:r>
                      <a:rPr lang="en-US" b="0" i="1" smtClean="0">
                        <a:latin typeface="Cambria Math"/>
                      </a:rPr>
                      <m:t> </m:t>
                    </m:r>
                    <m:r>
                      <a:rPr lang="en-US" b="0" i="1" smtClean="0">
                        <a:latin typeface="Cambria Math"/>
                      </a:rPr>
                      <m:t>𝑣𝑎𝑟𝑖𝑎𝑛𝑐𝑒</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𝑞𝑢𝑒𝑠𝑡𝑖𝑜𝑛</m:t>
                    </m:r>
                    <m:r>
                      <a:rPr lang="en-US" b="0" i="1" smtClean="0">
                        <a:latin typeface="Cambria Math"/>
                      </a:rPr>
                      <m:t> </m:t>
                    </m:r>
                    <m:r>
                      <a:rPr lang="en-US" b="0" i="1" smtClean="0">
                        <a:latin typeface="Cambria Math"/>
                      </a:rPr>
                      <m:t>𝑖</m:t>
                    </m:r>
                  </m:oMath>
                </a14:m>
                <a:endParaRPr lang="en-US" dirty="0" smtClean="0"/>
              </a:p>
              <a:p>
                <a:pPr marL="0" indent="0">
                  <a:buNone/>
                </a:pPr>
                <a14:m>
                  <m:oMathPara xmlns:m="http://schemas.openxmlformats.org/officeDocument/2006/math">
                    <m:oMathParaPr>
                      <m:jc m:val="centerGroup"/>
                    </m:oMathParaPr>
                    <m:oMath xmlns:m="http://schemas.openxmlformats.org/officeDocument/2006/math">
                      <m:sSubSup>
                        <m:sSubSupPr>
                          <m:ctrlPr>
                            <a:rPr lang="en-US" b="0" i="1" smtClean="0">
                              <a:latin typeface="Cambria Math"/>
                            </a:rPr>
                          </m:ctrlPr>
                        </m:sSubSupPr>
                        <m:e>
                          <m:r>
                            <a:rPr lang="en-US" b="0" i="1" smtClean="0">
                              <a:latin typeface="Cambria Math"/>
                            </a:rPr>
                            <m:t>𝑠</m:t>
                          </m:r>
                        </m:e>
                        <m:sub>
                          <m:r>
                            <a:rPr lang="en-US" b="0" i="1" smtClean="0">
                              <a:latin typeface="Cambria Math"/>
                            </a:rPr>
                            <m:t>𝑡𝑒𝑠𝑡</m:t>
                          </m:r>
                        </m:sub>
                        <m:sup>
                          <m:r>
                            <a:rPr lang="en-US" b="0" i="1" smtClean="0">
                              <a:latin typeface="Cambria Math"/>
                            </a:rPr>
                            <m:t>2</m:t>
                          </m:r>
                        </m:sup>
                      </m:sSubSup>
                      <m:r>
                        <a:rPr lang="en-US" b="0" i="1" smtClean="0">
                          <a:latin typeface="Cambria Math"/>
                        </a:rPr>
                        <m:t>=</m:t>
                      </m:r>
                      <m:r>
                        <a:rPr lang="en-US" b="0" i="1" smtClean="0">
                          <a:latin typeface="Cambria Math"/>
                        </a:rPr>
                        <m:t>𝑠𝑎𝑚𝑝𝑙𝑒</m:t>
                      </m:r>
                      <m:r>
                        <a:rPr lang="en-US" b="0" i="1" smtClean="0">
                          <a:latin typeface="Cambria Math"/>
                        </a:rPr>
                        <m:t> </m:t>
                      </m:r>
                      <m:r>
                        <a:rPr lang="en-US" b="0" i="1" smtClean="0">
                          <a:latin typeface="Cambria Math"/>
                        </a:rPr>
                        <m:t>𝑣𝑎𝑟𝑖𝑎𝑛𝑐𝑒</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𝑡𝑒𝑠𝑡</m:t>
                      </m:r>
                      <m:r>
                        <a:rPr lang="en-US" b="0" i="1" smtClean="0">
                          <a:latin typeface="Cambria Math"/>
                        </a:rPr>
                        <m:t> </m:t>
                      </m:r>
                      <m:r>
                        <a:rPr lang="en-US" b="0" i="1" smtClean="0">
                          <a:latin typeface="Cambria Math"/>
                        </a:rPr>
                        <m:t>𝑡𝑜𝑡𝑎𝑙</m:t>
                      </m:r>
                      <m:r>
                        <a:rPr lang="en-US" b="0" i="1" smtClean="0">
                          <a:latin typeface="Cambria Math"/>
                        </a:rPr>
                        <m:t>   </m:t>
                      </m:r>
                    </m:oMath>
                  </m:oMathPara>
                </a14:m>
                <a:endParaRPr lang="en-US" dirty="0" smtClean="0"/>
              </a:p>
              <a:p>
                <a:pPr marL="0" indent="0">
                  <a:buNone/>
                </a:pPr>
                <a:r>
                  <a:rPr lang="en-US" dirty="0"/>
                  <a:t> </a:t>
                </a:r>
                <a:r>
                  <a:rPr lang="en-US" dirty="0" smtClean="0"/>
                  <a:t>  </a:t>
                </a:r>
                <a:br>
                  <a:rPr lang="en-US" dirty="0" smtClean="0"/>
                </a:br>
                <a:r>
                  <a:rPr lang="en-US" dirty="0" smtClean="0"/>
                  <a:t>  </a:t>
                </a:r>
                <a:r>
                  <a:rPr lang="en-US" dirty="0" smtClean="0">
                    <a:latin typeface="Palatino Linotype" panose="02040502050505030304" pitchFamily="18" charset="0"/>
                  </a:rPr>
                  <a:t>then,</a:t>
                </a:r>
              </a:p>
              <a:p>
                <a:pPr marL="0" indent="0">
                  <a:buNone/>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𝛼</m:t>
                      </m:r>
                      <m:r>
                        <a:rPr lang="en-US" b="0" i="1" smtClean="0">
                          <a:latin typeface="Cambria Math"/>
                          <a:ea typeface="Cambria Math"/>
                        </a:rPr>
                        <m:t>=</m:t>
                      </m:r>
                      <m:d>
                        <m:dPr>
                          <m:begChr m:val="["/>
                          <m:endChr m:val="]"/>
                          <m:ctrlPr>
                            <a:rPr lang="en-US" b="0" i="1" smtClean="0">
                              <a:latin typeface="Cambria Math"/>
                              <a:ea typeface="Cambria Math"/>
                            </a:rPr>
                          </m:ctrlPr>
                        </m:dPr>
                        <m:e>
                          <m:r>
                            <a:rPr lang="en-US" b="0" i="1" smtClean="0">
                              <a:latin typeface="Cambria Math"/>
                              <a:ea typeface="Cambria Math"/>
                            </a:rPr>
                            <m:t>1−</m:t>
                          </m:r>
                          <m:f>
                            <m:fPr>
                              <m:ctrlPr>
                                <a:rPr lang="en-US" b="0" i="1" smtClean="0">
                                  <a:latin typeface="Cambria Math"/>
                                  <a:ea typeface="Cambria Math"/>
                                </a:rPr>
                              </m:ctrlPr>
                            </m:fPr>
                            <m:num>
                              <m:nary>
                                <m:naryPr>
                                  <m:chr m:val="∑"/>
                                  <m:ctrlPr>
                                    <a:rPr lang="en-US" b="0" i="1" smtClean="0">
                                      <a:latin typeface="Cambria Math"/>
                                      <a:ea typeface="Cambria Math"/>
                                    </a:rPr>
                                  </m:ctrlPr>
                                </m:naryPr>
                                <m:sub>
                                  <m:r>
                                    <m:rPr>
                                      <m:brk m:alnAt="23"/>
                                    </m:rPr>
                                    <a:rPr lang="en-US" b="0" i="1" smtClean="0">
                                      <a:latin typeface="Cambria Math"/>
                                      <a:ea typeface="Cambria Math"/>
                                    </a:rPr>
                                    <m:t>𝑖</m:t>
                                  </m:r>
                                  <m:r>
                                    <a:rPr lang="en-US" b="0" i="1" smtClean="0">
                                      <a:latin typeface="Cambria Math"/>
                                      <a:ea typeface="Cambria Math"/>
                                    </a:rPr>
                                    <m:t>=1</m:t>
                                  </m:r>
                                </m:sub>
                                <m:sup>
                                  <m:r>
                                    <a:rPr lang="en-US" b="0" i="1" smtClean="0">
                                      <a:latin typeface="Cambria Math"/>
                                      <a:ea typeface="Cambria Math"/>
                                    </a:rPr>
                                    <m:t>𝑘</m:t>
                                  </m:r>
                                </m:sup>
                                <m:e>
                                  <m:sSubSup>
                                    <m:sSubSupPr>
                                      <m:ctrlPr>
                                        <a:rPr lang="en-US" b="0" i="1" smtClean="0">
                                          <a:latin typeface="Cambria Math"/>
                                          <a:ea typeface="Cambria Math"/>
                                        </a:rPr>
                                      </m:ctrlPr>
                                    </m:sSubSupPr>
                                    <m:e>
                                      <m:r>
                                        <a:rPr lang="en-US" b="0" i="1" smtClean="0">
                                          <a:latin typeface="Cambria Math"/>
                                          <a:ea typeface="Cambria Math"/>
                                        </a:rPr>
                                        <m:t>𝑠</m:t>
                                      </m:r>
                                    </m:e>
                                    <m:sub>
                                      <m:r>
                                        <a:rPr lang="en-US" b="0" i="1" smtClean="0">
                                          <a:latin typeface="Cambria Math"/>
                                          <a:ea typeface="Cambria Math"/>
                                        </a:rPr>
                                        <m:t>𝑖</m:t>
                                      </m:r>
                                    </m:sub>
                                    <m:sup>
                                      <m:r>
                                        <a:rPr lang="en-US" b="0" i="1" smtClean="0">
                                          <a:latin typeface="Cambria Math"/>
                                          <a:ea typeface="Cambria Math"/>
                                        </a:rPr>
                                        <m:t>2</m:t>
                                      </m:r>
                                    </m:sup>
                                  </m:sSubSup>
                                </m:e>
                              </m:nary>
                            </m:num>
                            <m:den>
                              <m:sSubSup>
                                <m:sSubSupPr>
                                  <m:ctrlPr>
                                    <a:rPr lang="en-US" b="0" i="1" smtClean="0">
                                      <a:latin typeface="Cambria Math"/>
                                      <a:ea typeface="Cambria Math"/>
                                    </a:rPr>
                                  </m:ctrlPr>
                                </m:sSubSupPr>
                                <m:e>
                                  <m:r>
                                    <a:rPr lang="en-US" b="0" i="1" smtClean="0">
                                      <a:latin typeface="Cambria Math"/>
                                      <a:ea typeface="Cambria Math"/>
                                    </a:rPr>
                                    <m:t>𝑠</m:t>
                                  </m:r>
                                </m:e>
                                <m:sub>
                                  <m:r>
                                    <a:rPr lang="en-US" b="0" i="1" smtClean="0">
                                      <a:latin typeface="Cambria Math"/>
                                      <a:ea typeface="Cambria Math"/>
                                    </a:rPr>
                                    <m:t>𝑡𝑒𝑠𝑡</m:t>
                                  </m:r>
                                </m:sub>
                                <m:sup>
                                  <m:r>
                                    <a:rPr lang="en-US" b="0" i="1" smtClean="0">
                                      <a:latin typeface="Cambria Math"/>
                                      <a:ea typeface="Cambria Math"/>
                                    </a:rPr>
                                    <m:t>2</m:t>
                                  </m:r>
                                </m:sup>
                              </m:sSubSup>
                            </m:den>
                          </m:f>
                        </m:e>
                      </m:d>
                      <m:d>
                        <m:dPr>
                          <m:ctrlPr>
                            <a:rPr lang="en-US" b="0" i="1" smtClean="0">
                              <a:latin typeface="Cambria Math"/>
                              <a:ea typeface="Cambria Math"/>
                            </a:rPr>
                          </m:ctrlPr>
                        </m:dPr>
                        <m:e>
                          <m:f>
                            <m:fPr>
                              <m:ctrlPr>
                                <a:rPr lang="en-US" b="0" i="1" smtClean="0">
                                  <a:latin typeface="Cambria Math"/>
                                  <a:ea typeface="Cambria Math"/>
                                </a:rPr>
                              </m:ctrlPr>
                            </m:fPr>
                            <m:num>
                              <m:r>
                                <a:rPr lang="en-US" b="0" i="1" smtClean="0">
                                  <a:latin typeface="Cambria Math"/>
                                  <a:ea typeface="Cambria Math"/>
                                </a:rPr>
                                <m:t>𝑘</m:t>
                              </m:r>
                            </m:num>
                            <m:den>
                              <m:r>
                                <a:rPr lang="en-US" b="0" i="1" smtClean="0">
                                  <a:latin typeface="Cambria Math"/>
                                  <a:ea typeface="Cambria Math"/>
                                </a:rPr>
                                <m:t>𝑘</m:t>
                              </m:r>
                              <m:r>
                                <a:rPr lang="en-US" b="0" i="1" smtClean="0">
                                  <a:latin typeface="Cambria Math"/>
                                  <a:ea typeface="Cambria Math"/>
                                </a:rPr>
                                <m:t>−1</m:t>
                              </m:r>
                            </m:den>
                          </m:f>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219200"/>
                <a:ext cx="8229600" cy="4800600"/>
              </a:xfrm>
              <a:blipFill rotWithShape="1">
                <a:blip r:embed="rId5"/>
                <a:stretch>
                  <a:fillRect t="-1650"/>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1131880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85800" y="381000"/>
            <a:ext cx="7772400" cy="914400"/>
          </a:xfrm>
        </p:spPr>
        <p:txBody>
          <a:bodyPr/>
          <a:lstStyle/>
          <a:p>
            <a:r>
              <a:rPr lang="en-US" dirty="0" err="1" smtClean="0">
                <a:latin typeface="Palatino Linotype" panose="02040502050505030304" pitchFamily="18" charset="0"/>
              </a:rPr>
              <a:t>Cronbach’s</a:t>
            </a:r>
            <a:r>
              <a:rPr lang="en-US" dirty="0">
                <a:latin typeface="Palatino Linotype" panose="02040502050505030304" pitchFamily="18" charset="0"/>
              </a:rPr>
              <a:t> </a:t>
            </a:r>
            <a:r>
              <a:rPr lang="en-US" dirty="0" smtClean="0">
                <a:latin typeface="Palatino Linotype" panose="02040502050505030304" pitchFamily="18" charset="0"/>
              </a:rPr>
              <a:t>alpha (</a:t>
            </a:r>
            <a:r>
              <a:rPr lang="en-US" dirty="0" smtClean="0">
                <a:latin typeface="Symbol" panose="05050102010706020507" pitchFamily="18" charset="2"/>
              </a:rPr>
              <a:t>a</a:t>
            </a:r>
            <a:r>
              <a:rPr lang="en-US" dirty="0" smtClean="0">
                <a:latin typeface="Palatino Linotype" panose="02040502050505030304" pitchFamily="18" charset="0"/>
              </a:rPr>
              <a:t>)</a:t>
            </a:r>
            <a:endParaRPr lang="en-US" dirty="0">
              <a:latin typeface="Palatino Linotype" panose="0204050205050503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custDataLst>
                  <p:tags r:id="rId3"/>
                </p:custDataLst>
              </p:nvPr>
            </p:nvSpPr>
            <p:spPr>
              <a:xfrm>
                <a:off x="381000" y="1219200"/>
                <a:ext cx="8229600" cy="4800600"/>
              </a:xfrm>
            </p:spPr>
            <p:txBody>
              <a:bodyPr/>
              <a:lstStyle/>
              <a:p>
                <a:pPr marL="0" indent="0">
                  <a:buNone/>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𝛼</m:t>
                      </m:r>
                      <m:r>
                        <a:rPr lang="en-US" b="0" i="1" smtClean="0">
                          <a:latin typeface="Cambria Math"/>
                          <a:ea typeface="Cambria Math"/>
                        </a:rPr>
                        <m:t>=</m:t>
                      </m:r>
                      <m:d>
                        <m:dPr>
                          <m:begChr m:val="["/>
                          <m:endChr m:val="]"/>
                          <m:ctrlPr>
                            <a:rPr lang="en-US" b="0" i="1" smtClean="0">
                              <a:latin typeface="Cambria Math"/>
                              <a:ea typeface="Cambria Math"/>
                            </a:rPr>
                          </m:ctrlPr>
                        </m:dPr>
                        <m:e>
                          <m:r>
                            <a:rPr lang="en-US" b="0" i="1" smtClean="0">
                              <a:latin typeface="Cambria Math"/>
                              <a:ea typeface="Cambria Math"/>
                            </a:rPr>
                            <m:t>1−</m:t>
                          </m:r>
                          <m:f>
                            <m:fPr>
                              <m:ctrlPr>
                                <a:rPr lang="en-US" b="0" i="1" smtClean="0">
                                  <a:latin typeface="Cambria Math"/>
                                  <a:ea typeface="Cambria Math"/>
                                </a:rPr>
                              </m:ctrlPr>
                            </m:fPr>
                            <m:num>
                              <m:nary>
                                <m:naryPr>
                                  <m:chr m:val="∑"/>
                                  <m:ctrlPr>
                                    <a:rPr lang="en-US" b="0" i="1" smtClean="0">
                                      <a:latin typeface="Cambria Math"/>
                                      <a:ea typeface="Cambria Math"/>
                                    </a:rPr>
                                  </m:ctrlPr>
                                </m:naryPr>
                                <m:sub>
                                  <m:r>
                                    <m:rPr>
                                      <m:brk m:alnAt="23"/>
                                    </m:rPr>
                                    <a:rPr lang="en-US" b="0" i="1" smtClean="0">
                                      <a:latin typeface="Cambria Math"/>
                                      <a:ea typeface="Cambria Math"/>
                                    </a:rPr>
                                    <m:t>𝑖</m:t>
                                  </m:r>
                                  <m:r>
                                    <a:rPr lang="en-US" b="0" i="1" smtClean="0">
                                      <a:latin typeface="Cambria Math"/>
                                      <a:ea typeface="Cambria Math"/>
                                    </a:rPr>
                                    <m:t>=1</m:t>
                                  </m:r>
                                </m:sub>
                                <m:sup>
                                  <m:r>
                                    <a:rPr lang="en-US" b="0" i="1" smtClean="0">
                                      <a:latin typeface="Cambria Math"/>
                                      <a:ea typeface="Cambria Math"/>
                                    </a:rPr>
                                    <m:t>𝑘</m:t>
                                  </m:r>
                                </m:sup>
                                <m:e>
                                  <m:sSubSup>
                                    <m:sSubSupPr>
                                      <m:ctrlPr>
                                        <a:rPr lang="en-US" b="0" i="1" smtClean="0">
                                          <a:latin typeface="Cambria Math"/>
                                          <a:ea typeface="Cambria Math"/>
                                        </a:rPr>
                                      </m:ctrlPr>
                                    </m:sSubSupPr>
                                    <m:e>
                                      <m:r>
                                        <a:rPr lang="en-US" b="0" i="1" smtClean="0">
                                          <a:latin typeface="Cambria Math"/>
                                          <a:ea typeface="Cambria Math"/>
                                        </a:rPr>
                                        <m:t>𝑠</m:t>
                                      </m:r>
                                    </m:e>
                                    <m:sub>
                                      <m:r>
                                        <a:rPr lang="en-US" b="0" i="1" smtClean="0">
                                          <a:latin typeface="Cambria Math"/>
                                          <a:ea typeface="Cambria Math"/>
                                        </a:rPr>
                                        <m:t>𝑖</m:t>
                                      </m:r>
                                    </m:sub>
                                    <m:sup>
                                      <m:r>
                                        <a:rPr lang="en-US" b="0" i="1" smtClean="0">
                                          <a:latin typeface="Cambria Math"/>
                                          <a:ea typeface="Cambria Math"/>
                                        </a:rPr>
                                        <m:t>2</m:t>
                                      </m:r>
                                    </m:sup>
                                  </m:sSubSup>
                                </m:e>
                              </m:nary>
                            </m:num>
                            <m:den>
                              <m:sSubSup>
                                <m:sSubSupPr>
                                  <m:ctrlPr>
                                    <a:rPr lang="en-US" b="0" i="1" smtClean="0">
                                      <a:latin typeface="Cambria Math"/>
                                      <a:ea typeface="Cambria Math"/>
                                    </a:rPr>
                                  </m:ctrlPr>
                                </m:sSubSupPr>
                                <m:e>
                                  <m:r>
                                    <a:rPr lang="en-US" b="0" i="1" smtClean="0">
                                      <a:latin typeface="Cambria Math"/>
                                      <a:ea typeface="Cambria Math"/>
                                    </a:rPr>
                                    <m:t>𝑠</m:t>
                                  </m:r>
                                </m:e>
                                <m:sub>
                                  <m:r>
                                    <a:rPr lang="en-US" b="0" i="1" smtClean="0">
                                      <a:latin typeface="Cambria Math"/>
                                      <a:ea typeface="Cambria Math"/>
                                    </a:rPr>
                                    <m:t>𝑡𝑒𝑠𝑡</m:t>
                                  </m:r>
                                </m:sub>
                                <m:sup>
                                  <m:r>
                                    <a:rPr lang="en-US" b="0" i="1" smtClean="0">
                                      <a:latin typeface="Cambria Math"/>
                                      <a:ea typeface="Cambria Math"/>
                                    </a:rPr>
                                    <m:t>2</m:t>
                                  </m:r>
                                </m:sup>
                              </m:sSubSup>
                            </m:den>
                          </m:f>
                        </m:e>
                      </m:d>
                      <m:d>
                        <m:dPr>
                          <m:ctrlPr>
                            <a:rPr lang="en-US" b="0" i="1" smtClean="0">
                              <a:latin typeface="Cambria Math"/>
                              <a:ea typeface="Cambria Math"/>
                            </a:rPr>
                          </m:ctrlPr>
                        </m:dPr>
                        <m:e>
                          <m:f>
                            <m:fPr>
                              <m:ctrlPr>
                                <a:rPr lang="en-US" b="0" i="1" smtClean="0">
                                  <a:latin typeface="Cambria Math"/>
                                  <a:ea typeface="Cambria Math"/>
                                </a:rPr>
                              </m:ctrlPr>
                            </m:fPr>
                            <m:num>
                              <m:r>
                                <a:rPr lang="en-US" b="0" i="1" smtClean="0">
                                  <a:latin typeface="Cambria Math"/>
                                  <a:ea typeface="Cambria Math"/>
                                </a:rPr>
                                <m:t>𝑘</m:t>
                              </m:r>
                            </m:num>
                            <m:den>
                              <m:r>
                                <a:rPr lang="en-US" b="0" i="1" smtClean="0">
                                  <a:latin typeface="Cambria Math"/>
                                  <a:ea typeface="Cambria Math"/>
                                </a:rPr>
                                <m:t>𝑘</m:t>
                              </m:r>
                              <m:r>
                                <a:rPr lang="en-US" b="0" i="1" smtClean="0">
                                  <a:latin typeface="Cambria Math"/>
                                  <a:ea typeface="Cambria Math"/>
                                </a:rPr>
                                <m:t>−1</m:t>
                              </m:r>
                            </m:den>
                          </m:f>
                        </m:e>
                      </m:d>
                    </m:oMath>
                  </m:oMathPara>
                </a14:m>
                <a:r>
                  <a:rPr lang="en-US" dirty="0" smtClean="0"/>
                  <a:t/>
                </a:r>
                <a:br>
                  <a:rPr lang="en-US" dirty="0" smtClean="0"/>
                </a:br>
                <a:endParaRPr lang="en-US" dirty="0" smtClean="0"/>
              </a:p>
              <a:p>
                <a:pPr>
                  <a:buFont typeface="Arial" panose="020B0604020202020204" pitchFamily="34" charset="0"/>
                  <a:buChar char="•"/>
                </a:pPr>
                <a:r>
                  <a:rPr lang="en-US" dirty="0" smtClean="0">
                    <a:latin typeface="Palatino Linotype" panose="02040502050505030304" pitchFamily="18" charset="0"/>
                  </a:rPr>
                  <a:t>The variance of the “test” scores is the most important part of </a:t>
                </a:r>
                <a:r>
                  <a:rPr lang="en-US" dirty="0" err="1" smtClean="0">
                    <a:latin typeface="Palatino Linotype" panose="02040502050505030304" pitchFamily="18" charset="0"/>
                  </a:rPr>
                  <a:t>Cronbach’s</a:t>
                </a:r>
                <a:r>
                  <a:rPr lang="en-US" dirty="0" smtClean="0">
                    <a:latin typeface="Palatino Linotype" panose="02040502050505030304" pitchFamily="18" charset="0"/>
                  </a:rPr>
                  <a:t> </a:t>
                </a:r>
                <a:r>
                  <a:rPr lang="en-US" dirty="0" smtClean="0">
                    <a:latin typeface="Symbol" panose="05050102010706020507" pitchFamily="18" charset="2"/>
                  </a:rPr>
                  <a:t>a</a:t>
                </a:r>
                <a:r>
                  <a:rPr lang="en-US" dirty="0" smtClean="0">
                    <a:latin typeface="Palatino Linotype" panose="02040502050505030304" pitchFamily="18" charset="0"/>
                  </a:rPr>
                  <a:t>.  </a:t>
                </a:r>
              </a:p>
              <a:p>
                <a:pPr>
                  <a:buFont typeface="Arial" panose="020B0604020202020204" pitchFamily="34" charset="0"/>
                  <a:buChar char="•"/>
                </a:pPr>
                <a:r>
                  <a:rPr lang="en-US" dirty="0" smtClean="0">
                    <a:latin typeface="Palatino Linotype" panose="02040502050505030304" pitchFamily="18" charset="0"/>
                  </a:rPr>
                  <a:t>The larger </a:t>
                </a:r>
                <a14:m>
                  <m:oMath xmlns:m="http://schemas.openxmlformats.org/officeDocument/2006/math">
                    <m:sSubSup>
                      <m:sSubSupPr>
                        <m:ctrlPr>
                          <a:rPr lang="en-US" b="0" i="1" smtClean="0">
                            <a:latin typeface="Cambria Math"/>
                          </a:rPr>
                        </m:ctrlPr>
                      </m:sSubSupPr>
                      <m:e>
                        <m:r>
                          <a:rPr lang="en-US" b="0" i="1" smtClean="0">
                            <a:latin typeface="Cambria Math"/>
                          </a:rPr>
                          <m:t>𝑠</m:t>
                        </m:r>
                      </m:e>
                      <m:sub>
                        <m:r>
                          <a:rPr lang="en-US" b="0" i="1" smtClean="0">
                            <a:latin typeface="Cambria Math"/>
                          </a:rPr>
                          <m:t>𝑡𝑒𝑠𝑡</m:t>
                        </m:r>
                      </m:sub>
                      <m:sup>
                        <m:r>
                          <a:rPr lang="en-US" b="0" i="1" smtClean="0">
                            <a:latin typeface="Cambria Math"/>
                          </a:rPr>
                          <m:t>2</m:t>
                        </m:r>
                      </m:sup>
                    </m:sSubSup>
                  </m:oMath>
                </a14:m>
                <a:r>
                  <a:rPr lang="en-US" dirty="0" smtClean="0">
                    <a:latin typeface="Palatino Linotype" panose="02040502050505030304" pitchFamily="18" charset="0"/>
                  </a:rPr>
                  <a:t> , the smaller the ratio </a:t>
                </a:r>
                <a14:m>
                  <m:oMath xmlns:m="http://schemas.openxmlformats.org/officeDocument/2006/math">
                    <m:f>
                      <m:fPr>
                        <m:type m:val="lin"/>
                        <m:ctrlPr>
                          <a:rPr lang="en-US" i="1" smtClean="0">
                            <a:latin typeface="Cambria Math"/>
                          </a:rPr>
                        </m:ctrlPr>
                      </m:fPr>
                      <m:num>
                        <m:nary>
                          <m:naryPr>
                            <m:chr m:val="∑"/>
                            <m:ctrlPr>
                              <a:rPr lang="en-US" i="1" smtClean="0">
                                <a:latin typeface="Cambria Math"/>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𝑘</m:t>
                            </m:r>
                          </m:sup>
                          <m:e>
                            <m:sSubSup>
                              <m:sSubSupPr>
                                <m:ctrlPr>
                                  <a:rPr lang="en-US" b="0" i="1" smtClean="0">
                                    <a:latin typeface="Cambria Math"/>
                                  </a:rPr>
                                </m:ctrlPr>
                              </m:sSubSupPr>
                              <m:e>
                                <m:r>
                                  <a:rPr lang="en-US" b="0" i="1" smtClean="0">
                                    <a:latin typeface="Cambria Math"/>
                                  </a:rPr>
                                  <m:t>𝑠</m:t>
                                </m:r>
                              </m:e>
                              <m:sub>
                                <m:r>
                                  <a:rPr lang="en-US" b="0" i="1" smtClean="0">
                                    <a:latin typeface="Cambria Math"/>
                                  </a:rPr>
                                  <m:t>𝑖</m:t>
                                </m:r>
                              </m:sub>
                              <m:sup>
                                <m:r>
                                  <a:rPr lang="en-US" b="0" i="1" smtClean="0">
                                    <a:latin typeface="Cambria Math"/>
                                  </a:rPr>
                                  <m:t>2</m:t>
                                </m:r>
                              </m:sup>
                            </m:sSubSup>
                          </m:e>
                        </m:nary>
                      </m:num>
                      <m:den>
                        <m:sSubSup>
                          <m:sSubSupPr>
                            <m:ctrlPr>
                              <a:rPr lang="en-US" b="0" i="1" smtClean="0">
                                <a:latin typeface="Cambria Math"/>
                              </a:rPr>
                            </m:ctrlPr>
                          </m:sSubSupPr>
                          <m:e>
                            <m:r>
                              <a:rPr lang="en-US" b="0" i="1" smtClean="0">
                                <a:latin typeface="Cambria Math"/>
                              </a:rPr>
                              <m:t>𝑠</m:t>
                            </m:r>
                          </m:e>
                          <m:sub>
                            <m:r>
                              <a:rPr lang="en-US" b="0" i="1" smtClean="0">
                                <a:latin typeface="Cambria Math"/>
                              </a:rPr>
                              <m:t>𝑡𝑒𝑠𝑡</m:t>
                            </m:r>
                          </m:sub>
                          <m:sup>
                            <m:r>
                              <a:rPr lang="en-US" b="0" i="1" smtClean="0">
                                <a:latin typeface="Cambria Math"/>
                              </a:rPr>
                              <m:t>2</m:t>
                            </m:r>
                          </m:sup>
                        </m:sSubSup>
                      </m:den>
                    </m:f>
                  </m:oMath>
                </a14:m>
                <a:r>
                  <a:rPr lang="en-US" dirty="0" smtClean="0">
                    <a:latin typeface="Palatino Linotype" panose="02040502050505030304" pitchFamily="18" charset="0"/>
                  </a:rPr>
                  <a:t> which is then subtracted from </a:t>
                </a:r>
                <a:r>
                  <a:rPr lang="en-US" i="1" dirty="0" smtClean="0">
                    <a:latin typeface="Palatino Linotype" panose="02040502050505030304" pitchFamily="18" charset="0"/>
                  </a:rPr>
                  <a:t>1</a:t>
                </a:r>
                <a:r>
                  <a:rPr lang="en-US" dirty="0" smtClean="0">
                    <a:latin typeface="Palatino Linotype" panose="02040502050505030304" pitchFamily="18" charset="0"/>
                  </a:rPr>
                  <a:t> </a:t>
                </a:r>
                <a:r>
                  <a:rPr lang="en-US" dirty="0" smtClean="0">
                    <a:latin typeface="Palatino Linotype" panose="02040502050505030304" pitchFamily="18" charset="0"/>
                    <a:sym typeface="Wingdings" panose="05000000000000000000" pitchFamily="2" charset="2"/>
                  </a:rPr>
                  <a:t> large </a:t>
                </a:r>
                <a:r>
                  <a:rPr lang="en-US" dirty="0" smtClean="0">
                    <a:latin typeface="Symbol" panose="05050102010706020507" pitchFamily="18" charset="2"/>
                    <a:sym typeface="Wingdings" panose="05000000000000000000" pitchFamily="2" charset="2"/>
                  </a:rPr>
                  <a:t>a</a:t>
                </a:r>
                <a:r>
                  <a:rPr lang="en-US" dirty="0" smtClean="0">
                    <a:latin typeface="Palatino Linotype" panose="02040502050505030304" pitchFamily="18" charset="0"/>
                    <a:sym typeface="Wingdings" panose="05000000000000000000" pitchFamily="2" charset="2"/>
                  </a:rPr>
                  <a:t>.</a:t>
                </a:r>
                <a:endParaRPr lang="en-US" dirty="0" smtClean="0">
                  <a:latin typeface="Palatino Linotype" panose="02040502050505030304" pitchFamily="18" charset="0"/>
                </a:endParaRP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219200"/>
                <a:ext cx="8229600" cy="4800600"/>
              </a:xfrm>
              <a:blipFill rotWithShape="1">
                <a:blip r:embed="rId5"/>
                <a:stretch>
                  <a:fillRect l="-1704"/>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4130279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85800" y="381000"/>
            <a:ext cx="7772400" cy="914400"/>
          </a:xfrm>
        </p:spPr>
        <p:txBody>
          <a:bodyPr/>
          <a:lstStyle/>
          <a:p>
            <a:r>
              <a:rPr lang="en-US" dirty="0" err="1" smtClean="0">
                <a:latin typeface="Palatino Linotype" panose="02040502050505030304" pitchFamily="18" charset="0"/>
              </a:rPr>
              <a:t>Cronbach’s</a:t>
            </a:r>
            <a:r>
              <a:rPr lang="en-US" dirty="0">
                <a:latin typeface="Palatino Linotype" panose="02040502050505030304" pitchFamily="18" charset="0"/>
              </a:rPr>
              <a:t> </a:t>
            </a:r>
            <a:r>
              <a:rPr lang="en-US" dirty="0" smtClean="0">
                <a:latin typeface="Palatino Linotype" panose="02040502050505030304" pitchFamily="18" charset="0"/>
              </a:rPr>
              <a:t>alpha (</a:t>
            </a:r>
            <a:r>
              <a:rPr lang="en-US" dirty="0" smtClean="0">
                <a:latin typeface="Symbol" panose="05050102010706020507" pitchFamily="18" charset="2"/>
              </a:rPr>
              <a:t>a</a:t>
            </a:r>
            <a:r>
              <a:rPr lang="en-US" dirty="0" smtClean="0">
                <a:latin typeface="Palatino Linotype" panose="02040502050505030304" pitchFamily="18" charset="0"/>
              </a:rPr>
              <a:t>)</a:t>
            </a:r>
            <a:endParaRPr lang="en-US" dirty="0">
              <a:latin typeface="Palatino Linotype" panose="0204050205050503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custDataLst>
                  <p:tags r:id="rId3"/>
                </p:custDataLst>
              </p:nvPr>
            </p:nvSpPr>
            <p:spPr>
              <a:xfrm>
                <a:off x="381000" y="1219200"/>
                <a:ext cx="8382000" cy="5410200"/>
              </a:xfrm>
            </p:spPr>
            <p:txBody>
              <a:bodyPr/>
              <a:lstStyle/>
              <a:p>
                <a:pPr marL="0" indent="0">
                  <a:buNone/>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𝛼</m:t>
                      </m:r>
                      <m:r>
                        <a:rPr lang="en-US" b="0" i="1" smtClean="0">
                          <a:latin typeface="Cambria Math"/>
                          <a:ea typeface="Cambria Math"/>
                        </a:rPr>
                        <m:t>=</m:t>
                      </m:r>
                      <m:d>
                        <m:dPr>
                          <m:begChr m:val="["/>
                          <m:endChr m:val="]"/>
                          <m:ctrlPr>
                            <a:rPr lang="en-US" b="0" i="1" smtClean="0">
                              <a:latin typeface="Cambria Math"/>
                              <a:ea typeface="Cambria Math"/>
                            </a:rPr>
                          </m:ctrlPr>
                        </m:dPr>
                        <m:e>
                          <m:r>
                            <a:rPr lang="en-US" b="0" i="1" smtClean="0">
                              <a:latin typeface="Cambria Math"/>
                              <a:ea typeface="Cambria Math"/>
                            </a:rPr>
                            <m:t>1−</m:t>
                          </m:r>
                          <m:f>
                            <m:fPr>
                              <m:ctrlPr>
                                <a:rPr lang="en-US" b="0" i="1" smtClean="0">
                                  <a:latin typeface="Cambria Math"/>
                                  <a:ea typeface="Cambria Math"/>
                                </a:rPr>
                              </m:ctrlPr>
                            </m:fPr>
                            <m:num>
                              <m:nary>
                                <m:naryPr>
                                  <m:chr m:val="∑"/>
                                  <m:ctrlPr>
                                    <a:rPr lang="en-US" b="0" i="1" smtClean="0">
                                      <a:latin typeface="Cambria Math"/>
                                      <a:ea typeface="Cambria Math"/>
                                    </a:rPr>
                                  </m:ctrlPr>
                                </m:naryPr>
                                <m:sub>
                                  <m:r>
                                    <m:rPr>
                                      <m:brk m:alnAt="23"/>
                                    </m:rPr>
                                    <a:rPr lang="en-US" b="0" i="1" smtClean="0">
                                      <a:latin typeface="Cambria Math"/>
                                      <a:ea typeface="Cambria Math"/>
                                    </a:rPr>
                                    <m:t>𝑖</m:t>
                                  </m:r>
                                  <m:r>
                                    <a:rPr lang="en-US" b="0" i="1" smtClean="0">
                                      <a:latin typeface="Cambria Math"/>
                                      <a:ea typeface="Cambria Math"/>
                                    </a:rPr>
                                    <m:t>=1</m:t>
                                  </m:r>
                                </m:sub>
                                <m:sup>
                                  <m:r>
                                    <a:rPr lang="en-US" b="0" i="1" smtClean="0">
                                      <a:latin typeface="Cambria Math"/>
                                      <a:ea typeface="Cambria Math"/>
                                    </a:rPr>
                                    <m:t>𝑘</m:t>
                                  </m:r>
                                </m:sup>
                                <m:e>
                                  <m:sSubSup>
                                    <m:sSubSupPr>
                                      <m:ctrlPr>
                                        <a:rPr lang="en-US" b="0" i="1" smtClean="0">
                                          <a:latin typeface="Cambria Math"/>
                                          <a:ea typeface="Cambria Math"/>
                                        </a:rPr>
                                      </m:ctrlPr>
                                    </m:sSubSupPr>
                                    <m:e>
                                      <m:r>
                                        <a:rPr lang="en-US" b="0" i="1" smtClean="0">
                                          <a:latin typeface="Cambria Math"/>
                                          <a:ea typeface="Cambria Math"/>
                                        </a:rPr>
                                        <m:t>𝑠</m:t>
                                      </m:r>
                                    </m:e>
                                    <m:sub>
                                      <m:r>
                                        <a:rPr lang="en-US" b="0" i="1" smtClean="0">
                                          <a:latin typeface="Cambria Math"/>
                                          <a:ea typeface="Cambria Math"/>
                                        </a:rPr>
                                        <m:t>𝑖</m:t>
                                      </m:r>
                                    </m:sub>
                                    <m:sup>
                                      <m:r>
                                        <a:rPr lang="en-US" b="0" i="1" smtClean="0">
                                          <a:latin typeface="Cambria Math"/>
                                          <a:ea typeface="Cambria Math"/>
                                        </a:rPr>
                                        <m:t>2</m:t>
                                      </m:r>
                                    </m:sup>
                                  </m:sSubSup>
                                </m:e>
                              </m:nary>
                            </m:num>
                            <m:den>
                              <m:sSubSup>
                                <m:sSubSupPr>
                                  <m:ctrlPr>
                                    <a:rPr lang="en-US" b="0" i="1" smtClean="0">
                                      <a:latin typeface="Cambria Math"/>
                                      <a:ea typeface="Cambria Math"/>
                                    </a:rPr>
                                  </m:ctrlPr>
                                </m:sSubSupPr>
                                <m:e>
                                  <m:r>
                                    <a:rPr lang="en-US" b="0" i="1" smtClean="0">
                                      <a:latin typeface="Cambria Math"/>
                                      <a:ea typeface="Cambria Math"/>
                                    </a:rPr>
                                    <m:t>𝑠</m:t>
                                  </m:r>
                                </m:e>
                                <m:sub>
                                  <m:r>
                                    <a:rPr lang="en-US" b="0" i="1" smtClean="0">
                                      <a:latin typeface="Cambria Math"/>
                                      <a:ea typeface="Cambria Math"/>
                                    </a:rPr>
                                    <m:t>𝑡𝑒𝑠𝑡</m:t>
                                  </m:r>
                                </m:sub>
                                <m:sup>
                                  <m:r>
                                    <a:rPr lang="en-US" b="0" i="1" smtClean="0">
                                      <a:latin typeface="Cambria Math"/>
                                      <a:ea typeface="Cambria Math"/>
                                    </a:rPr>
                                    <m:t>2</m:t>
                                  </m:r>
                                </m:sup>
                              </m:sSubSup>
                            </m:den>
                          </m:f>
                        </m:e>
                      </m:d>
                      <m:d>
                        <m:dPr>
                          <m:ctrlPr>
                            <a:rPr lang="en-US" b="0" i="1" smtClean="0">
                              <a:latin typeface="Cambria Math"/>
                              <a:ea typeface="Cambria Math"/>
                            </a:rPr>
                          </m:ctrlPr>
                        </m:dPr>
                        <m:e>
                          <m:f>
                            <m:fPr>
                              <m:ctrlPr>
                                <a:rPr lang="en-US" b="0" i="1" smtClean="0">
                                  <a:latin typeface="Cambria Math"/>
                                  <a:ea typeface="Cambria Math"/>
                                </a:rPr>
                              </m:ctrlPr>
                            </m:fPr>
                            <m:num>
                              <m:r>
                                <a:rPr lang="en-US" b="0" i="1" smtClean="0">
                                  <a:latin typeface="Cambria Math"/>
                                  <a:ea typeface="Cambria Math"/>
                                </a:rPr>
                                <m:t>𝑘</m:t>
                              </m:r>
                            </m:num>
                            <m:den>
                              <m:r>
                                <a:rPr lang="en-US" b="0" i="1" smtClean="0">
                                  <a:latin typeface="Cambria Math"/>
                                  <a:ea typeface="Cambria Math"/>
                                </a:rPr>
                                <m:t>𝑘</m:t>
                              </m:r>
                              <m:r>
                                <a:rPr lang="en-US" b="0" i="1" smtClean="0">
                                  <a:latin typeface="Cambria Math"/>
                                  <a:ea typeface="Cambria Math"/>
                                </a:rPr>
                                <m:t>−1</m:t>
                              </m:r>
                            </m:den>
                          </m:f>
                        </m:e>
                      </m:d>
                    </m:oMath>
                  </m:oMathPara>
                </a14:m>
                <a:r>
                  <a:rPr lang="en-US" b="0" dirty="0" smtClean="0">
                    <a:ea typeface="Cambria Math"/>
                  </a:rPr>
                  <a:t/>
                </a:r>
                <a:br>
                  <a:rPr lang="en-US" b="0" dirty="0" smtClean="0">
                    <a:ea typeface="Cambria Math"/>
                  </a:rPr>
                </a:br>
                <a:endParaRPr lang="en-US" dirty="0" smtClean="0"/>
              </a:p>
              <a:p>
                <a:pPr>
                  <a:lnSpc>
                    <a:spcPct val="90000"/>
                  </a:lnSpc>
                </a:pPr>
                <a:r>
                  <a:rPr lang="en-US" altLang="en-US" sz="2800" dirty="0" smtClean="0">
                    <a:latin typeface="Palatino Linotype" panose="02040502050505030304" pitchFamily="18" charset="0"/>
                  </a:rPr>
                  <a:t>High </a:t>
                </a:r>
                <a:r>
                  <a:rPr lang="en-US" altLang="en-US" sz="2800" dirty="0">
                    <a:latin typeface="Palatino Linotype" panose="02040502050505030304" pitchFamily="18" charset="0"/>
                  </a:rPr>
                  <a:t>alpha is </a:t>
                </a:r>
                <a:r>
                  <a:rPr lang="en-US" altLang="en-US" sz="2800" dirty="0" smtClean="0">
                    <a:latin typeface="Palatino Linotype" panose="02040502050505030304" pitchFamily="18" charset="0"/>
                  </a:rPr>
                  <a:t>good and high </a:t>
                </a:r>
                <a:r>
                  <a:rPr lang="en-US" altLang="en-US" sz="2800" dirty="0">
                    <a:latin typeface="Palatino Linotype" panose="02040502050505030304" pitchFamily="18" charset="0"/>
                  </a:rPr>
                  <a:t>alpha is caused by high </a:t>
                </a:r>
                <a:r>
                  <a:rPr lang="en-US" altLang="en-US" sz="2800" dirty="0" smtClean="0">
                    <a:latin typeface="Palatino Linotype" panose="02040502050505030304" pitchFamily="18" charset="0"/>
                  </a:rPr>
                  <a:t>“test” variance</a:t>
                </a:r>
                <a:r>
                  <a:rPr lang="en-US" altLang="en-US" sz="2800" dirty="0">
                    <a:latin typeface="Palatino Linotype" panose="02040502050505030304" pitchFamily="18" charset="0"/>
                  </a:rPr>
                  <a:t>.</a:t>
                </a:r>
              </a:p>
              <a:p>
                <a:pPr>
                  <a:lnSpc>
                    <a:spcPct val="90000"/>
                  </a:lnSpc>
                </a:pPr>
                <a:r>
                  <a:rPr lang="en-US" altLang="en-US" sz="2800" dirty="0">
                    <a:latin typeface="Palatino Linotype" panose="02040502050505030304" pitchFamily="18" charset="0"/>
                  </a:rPr>
                  <a:t>But why is high </a:t>
                </a:r>
                <a:r>
                  <a:rPr lang="en-US" altLang="en-US" sz="2800" dirty="0" smtClean="0">
                    <a:latin typeface="Palatino Linotype" panose="02040502050505030304" pitchFamily="18" charset="0"/>
                  </a:rPr>
                  <a:t>test variance </a:t>
                </a:r>
                <a:r>
                  <a:rPr lang="en-US" altLang="en-US" sz="2800" dirty="0">
                    <a:latin typeface="Palatino Linotype" panose="02040502050505030304" pitchFamily="18" charset="0"/>
                  </a:rPr>
                  <a:t>good?</a:t>
                </a:r>
              </a:p>
              <a:p>
                <a:pPr lvl="1">
                  <a:lnSpc>
                    <a:spcPct val="90000"/>
                  </a:lnSpc>
                </a:pPr>
                <a:r>
                  <a:rPr lang="en-US" altLang="en-US" sz="2400" dirty="0">
                    <a:solidFill>
                      <a:schemeClr val="bg1">
                        <a:lumMod val="20000"/>
                        <a:lumOff val="80000"/>
                      </a:schemeClr>
                    </a:solidFill>
                    <a:latin typeface="Palatino Linotype" panose="02040502050505030304" pitchFamily="18" charset="0"/>
                  </a:rPr>
                  <a:t>High variance means you have a wide spread of scores, which means </a:t>
                </a:r>
                <a:r>
                  <a:rPr lang="en-US" altLang="en-US" sz="2400" dirty="0" smtClean="0">
                    <a:solidFill>
                      <a:schemeClr val="bg1">
                        <a:lumMod val="20000"/>
                        <a:lumOff val="80000"/>
                      </a:schemeClr>
                    </a:solidFill>
                    <a:latin typeface="Palatino Linotype" panose="02040502050505030304" pitchFamily="18" charset="0"/>
                  </a:rPr>
                  <a:t>subjects </a:t>
                </a:r>
                <a:r>
                  <a:rPr lang="en-US" altLang="en-US" sz="2400" dirty="0">
                    <a:solidFill>
                      <a:schemeClr val="bg1">
                        <a:lumMod val="20000"/>
                        <a:lumOff val="80000"/>
                      </a:schemeClr>
                    </a:solidFill>
                    <a:latin typeface="Palatino Linotype" panose="02040502050505030304" pitchFamily="18" charset="0"/>
                  </a:rPr>
                  <a:t>are easier to differentiate.</a:t>
                </a:r>
              </a:p>
              <a:p>
                <a:pPr lvl="1">
                  <a:lnSpc>
                    <a:spcPct val="90000"/>
                  </a:lnSpc>
                </a:pPr>
                <a:r>
                  <a:rPr lang="en-US" altLang="en-US" sz="2400" dirty="0">
                    <a:solidFill>
                      <a:schemeClr val="bg1">
                        <a:lumMod val="20000"/>
                        <a:lumOff val="80000"/>
                      </a:schemeClr>
                    </a:solidFill>
                    <a:latin typeface="Palatino Linotype" panose="02040502050505030304" pitchFamily="18" charset="0"/>
                  </a:rPr>
                  <a:t>If a test has a low variance, the scores for the </a:t>
                </a:r>
                <a:r>
                  <a:rPr lang="en-US" altLang="en-US" sz="2400" dirty="0" smtClean="0">
                    <a:solidFill>
                      <a:schemeClr val="bg1">
                        <a:lumMod val="20000"/>
                        <a:lumOff val="80000"/>
                      </a:schemeClr>
                    </a:solidFill>
                    <a:latin typeface="Palatino Linotype" panose="02040502050505030304" pitchFamily="18" charset="0"/>
                  </a:rPr>
                  <a:t>subjects </a:t>
                </a:r>
                <a:r>
                  <a:rPr lang="en-US" altLang="en-US" sz="2400" dirty="0">
                    <a:solidFill>
                      <a:schemeClr val="bg1">
                        <a:lumMod val="20000"/>
                        <a:lumOff val="80000"/>
                      </a:schemeClr>
                    </a:solidFill>
                    <a:latin typeface="Palatino Linotype" panose="02040502050505030304" pitchFamily="18" charset="0"/>
                  </a:rPr>
                  <a:t>are close together. Unless the </a:t>
                </a:r>
                <a:r>
                  <a:rPr lang="en-US" altLang="en-US" sz="2400" dirty="0" smtClean="0">
                    <a:solidFill>
                      <a:schemeClr val="bg1">
                        <a:lumMod val="20000"/>
                        <a:lumOff val="80000"/>
                      </a:schemeClr>
                    </a:solidFill>
                    <a:latin typeface="Palatino Linotype" panose="02040502050505030304" pitchFamily="18" charset="0"/>
                  </a:rPr>
                  <a:t>subjects </a:t>
                </a:r>
                <a:r>
                  <a:rPr lang="en-US" altLang="en-US" sz="2400" dirty="0">
                    <a:solidFill>
                      <a:schemeClr val="bg1">
                        <a:lumMod val="20000"/>
                        <a:lumOff val="80000"/>
                      </a:schemeClr>
                    </a:solidFill>
                    <a:latin typeface="Palatino Linotype" panose="02040502050505030304" pitchFamily="18" charset="0"/>
                  </a:rPr>
                  <a:t>truly are close in </a:t>
                </a:r>
                <a:r>
                  <a:rPr lang="en-US" altLang="en-US" sz="2400" dirty="0" smtClean="0">
                    <a:solidFill>
                      <a:schemeClr val="bg1">
                        <a:lumMod val="20000"/>
                        <a:lumOff val="80000"/>
                      </a:schemeClr>
                    </a:solidFill>
                    <a:latin typeface="Palatino Linotype" panose="02040502050505030304" pitchFamily="18" charset="0"/>
                  </a:rPr>
                  <a:t>their “ability”, </a:t>
                </a:r>
                <a:r>
                  <a:rPr lang="en-US" altLang="en-US" sz="2400" dirty="0">
                    <a:solidFill>
                      <a:schemeClr val="bg1">
                        <a:lumMod val="20000"/>
                        <a:lumOff val="80000"/>
                      </a:schemeClr>
                    </a:solidFill>
                    <a:latin typeface="Palatino Linotype" panose="02040502050505030304" pitchFamily="18" charset="0"/>
                  </a:rPr>
                  <a:t>the test is not useful.</a:t>
                </a: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219200"/>
                <a:ext cx="8382000" cy="5410200"/>
              </a:xfrm>
              <a:blipFill rotWithShape="1">
                <a:blip r:embed="rId5"/>
                <a:stretch>
                  <a:fillRect l="-1818" r="-1091"/>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3898350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3"/>
            </p:custDataLst>
          </p:nvPr>
        </p:nvSpPr>
        <p:spPr>
          <a:xfrm>
            <a:off x="304800" y="76200"/>
            <a:ext cx="8493760" cy="762000"/>
          </a:xfrm>
        </p:spPr>
        <p:txBody>
          <a:bodyPr/>
          <a:lstStyle/>
          <a:p>
            <a:pPr algn="l"/>
            <a:r>
              <a:rPr lang="en-US" sz="3600" dirty="0" smtClean="0">
                <a:latin typeface="Palatino Linotype" panose="02040502050505030304" pitchFamily="18" charset="0"/>
              </a:rPr>
              <a:t>McMaster’s Family Assessment Device</a:t>
            </a:r>
            <a:endParaRPr lang="en-US" sz="3600" dirty="0">
              <a:latin typeface="Palatino Linotype" panose="02040502050505030304" pitchFamily="18" charset="0"/>
            </a:endParaRPr>
          </a:p>
        </p:txBody>
      </p:sp>
      <p:graphicFrame>
        <p:nvGraphicFramePr>
          <p:cNvPr id="5" name="Object 4"/>
          <p:cNvGraphicFramePr>
            <a:graphicFrameLocks noChangeAspect="1"/>
          </p:cNvGraphicFramePr>
          <p:nvPr>
            <p:custDataLst>
              <p:tags r:id="rId4"/>
            </p:custDataLst>
            <p:extLst>
              <p:ext uri="{D42A27DB-BD31-4B8C-83A1-F6EECF244321}">
                <p14:modId xmlns:p14="http://schemas.microsoft.com/office/powerpoint/2010/main" val="488143824"/>
              </p:ext>
            </p:extLst>
          </p:nvPr>
        </p:nvGraphicFramePr>
        <p:xfrm>
          <a:off x="381000" y="838200"/>
          <a:ext cx="4800600" cy="5753529"/>
        </p:xfrm>
        <a:graphic>
          <a:graphicData uri="http://schemas.openxmlformats.org/presentationml/2006/ole">
            <mc:AlternateContent xmlns:mc="http://schemas.openxmlformats.org/markup-compatibility/2006">
              <mc:Choice xmlns:v="urn:schemas-microsoft-com:vml" Requires="v">
                <p:oleObj spid="_x0000_s43027" name="Document" r:id="rId7" imgW="6130595" imgH="7347182" progId="Word.Document.12">
                  <p:embed/>
                </p:oleObj>
              </mc:Choice>
              <mc:Fallback>
                <p:oleObj name="Document" r:id="rId7" imgW="6130595" imgH="7347182" progId="Word.Document.12">
                  <p:embed/>
                  <p:pic>
                    <p:nvPicPr>
                      <p:cNvPr id="0" name=""/>
                      <p:cNvPicPr/>
                      <p:nvPr/>
                    </p:nvPicPr>
                    <p:blipFill>
                      <a:blip r:embed="rId8"/>
                      <a:stretch>
                        <a:fillRect/>
                      </a:stretch>
                    </p:blipFill>
                    <p:spPr>
                      <a:xfrm>
                        <a:off x="381000" y="838200"/>
                        <a:ext cx="4800600" cy="5753529"/>
                      </a:xfrm>
                      <a:prstGeom prst="rect">
                        <a:avLst/>
                      </a:prstGeom>
                      <a:solidFill>
                        <a:schemeClr val="tx1"/>
                      </a:solidFill>
                    </p:spPr>
                  </p:pic>
                </p:oleObj>
              </mc:Fallback>
            </mc:AlternateContent>
          </a:graphicData>
        </a:graphic>
      </p:graphicFrame>
      <p:sp>
        <p:nvSpPr>
          <p:cNvPr id="6" name="TextBox 5"/>
          <p:cNvSpPr txBox="1"/>
          <p:nvPr>
            <p:custDataLst>
              <p:tags r:id="rId5"/>
            </p:custDataLst>
          </p:nvPr>
        </p:nvSpPr>
        <p:spPr>
          <a:xfrm>
            <a:off x="5334000" y="1524000"/>
            <a:ext cx="3505200" cy="2246769"/>
          </a:xfrm>
          <a:prstGeom prst="rect">
            <a:avLst/>
          </a:prstGeom>
          <a:noFill/>
        </p:spPr>
        <p:txBody>
          <a:bodyPr wrap="square" rtlCol="0">
            <a:spAutoFit/>
          </a:bodyPr>
          <a:lstStyle/>
          <a:p>
            <a:r>
              <a:rPr lang="en-US" sz="2000" b="1" dirty="0" smtClean="0">
                <a:solidFill>
                  <a:schemeClr val="accent2"/>
                </a:solidFill>
              </a:rPr>
              <a:t>The odd numbered questions are negative traits of family dynamics so for the purposes computing </a:t>
            </a:r>
            <a:r>
              <a:rPr lang="en-US" sz="2000" b="1" dirty="0" err="1" smtClean="0">
                <a:solidFill>
                  <a:schemeClr val="accent2"/>
                </a:solidFill>
              </a:rPr>
              <a:t>Cronbach’s</a:t>
            </a:r>
            <a:r>
              <a:rPr lang="en-US" sz="2000" b="1" dirty="0" smtClean="0">
                <a:solidFill>
                  <a:schemeClr val="accent2"/>
                </a:solidFill>
              </a:rPr>
              <a:t> </a:t>
            </a:r>
            <a:r>
              <a:rPr lang="en-US" sz="2000" b="1" dirty="0" smtClean="0">
                <a:solidFill>
                  <a:schemeClr val="accent2"/>
                </a:solidFill>
                <a:latin typeface="Symbol" panose="05050102010706020507" pitchFamily="18" charset="2"/>
              </a:rPr>
              <a:t>a</a:t>
            </a:r>
            <a:r>
              <a:rPr lang="en-US" sz="2000" b="1" dirty="0" smtClean="0">
                <a:solidFill>
                  <a:schemeClr val="accent2"/>
                </a:solidFill>
                <a:latin typeface="Palatino Linotype" panose="02040502050505030304" pitchFamily="18" charset="0"/>
              </a:rPr>
              <a:t> we need to reverse the scaling to 1 is strongly disagree and 4 is strongly agree.</a:t>
            </a:r>
            <a:endParaRPr lang="en-US" sz="2000" b="1" dirty="0">
              <a:solidFill>
                <a:schemeClr val="accent2"/>
              </a:solidFill>
            </a:endParaRPr>
          </a:p>
        </p:txBody>
      </p:sp>
    </p:spTree>
    <p:custDataLst>
      <p:tags r:id="rId2"/>
    </p:custDataLst>
    <p:extLst>
      <p:ext uri="{BB962C8B-B14F-4D97-AF65-F5344CB8AC3E}">
        <p14:creationId xmlns:p14="http://schemas.microsoft.com/office/powerpoint/2010/main" val="2848630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274319" y="152400"/>
            <a:ext cx="8493760" cy="762000"/>
          </a:xfrm>
        </p:spPr>
        <p:txBody>
          <a:bodyPr/>
          <a:lstStyle/>
          <a:p>
            <a:pPr algn="l"/>
            <a:r>
              <a:rPr lang="en-US" sz="3600" dirty="0" smtClean="0">
                <a:latin typeface="Palatino Linotype" panose="02040502050505030304" pitchFamily="18" charset="0"/>
              </a:rPr>
              <a:t>McMaster’s Family Assessment Device</a:t>
            </a:r>
            <a:endParaRPr lang="en-US" sz="3600" dirty="0">
              <a:latin typeface="Palatino Linotype" panose="02040502050505030304" pitchFamily="18" charset="0"/>
            </a:endParaRPr>
          </a:p>
        </p:txBody>
      </p:sp>
      <p:pic>
        <p:nvPicPr>
          <p:cNvPr id="430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799" y="990600"/>
            <a:ext cx="7151827"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0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799" y="3224502"/>
            <a:ext cx="3428999" cy="3535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custDataLst>
              <p:tags r:id="rId3"/>
            </p:custDataLst>
          </p:nvPr>
        </p:nvSpPr>
        <p:spPr>
          <a:xfrm>
            <a:off x="3886200" y="3466120"/>
            <a:ext cx="4800600" cy="2308324"/>
          </a:xfrm>
          <a:prstGeom prst="rect">
            <a:avLst/>
          </a:prstGeom>
          <a:noFill/>
          <a:ln w="31750">
            <a:solidFill>
              <a:srgbClr val="FFFF00"/>
            </a:solidFill>
          </a:ln>
        </p:spPr>
        <p:txBody>
          <a:bodyPr wrap="square" rtlCol="0">
            <a:spAutoFit/>
          </a:bodyPr>
          <a:lstStyle/>
          <a:p>
            <a:r>
              <a:rPr lang="en-US" dirty="0" smtClean="0"/>
              <a:t>All items on the survey are positively correlated, but we again it is important to note the negative traits of family dynamics were recoded so they would be positively correlated with the good family dynamic traits.</a:t>
            </a:r>
            <a:endParaRPr lang="en-US" dirty="0"/>
          </a:p>
        </p:txBody>
      </p:sp>
    </p:spTree>
    <p:custDataLst>
      <p:tags r:id="rId1"/>
    </p:custDataLst>
    <p:extLst>
      <p:ext uri="{BB962C8B-B14F-4D97-AF65-F5344CB8AC3E}">
        <p14:creationId xmlns:p14="http://schemas.microsoft.com/office/powerpoint/2010/main" val="4291282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274319" y="152400"/>
            <a:ext cx="8493760" cy="762000"/>
          </a:xfrm>
        </p:spPr>
        <p:txBody>
          <a:bodyPr/>
          <a:lstStyle/>
          <a:p>
            <a:pPr algn="l"/>
            <a:r>
              <a:rPr lang="en-US" sz="3600" dirty="0" smtClean="0">
                <a:latin typeface="Palatino Linotype" panose="02040502050505030304" pitchFamily="18" charset="0"/>
              </a:rPr>
              <a:t>McMaster’s Family Assessment Device</a:t>
            </a:r>
            <a:endParaRPr lang="en-US" sz="3600" dirty="0">
              <a:latin typeface="Palatino Linotype" panose="02040502050505030304" pitchFamily="18" charset="0"/>
            </a:endParaRPr>
          </a:p>
        </p:txBody>
      </p:sp>
      <p:pic>
        <p:nvPicPr>
          <p:cNvPr id="4505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864243"/>
            <a:ext cx="3417849" cy="3860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05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876781"/>
            <a:ext cx="3871153" cy="3847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custDataLst>
              <p:tags r:id="rId3"/>
            </p:custDataLst>
          </p:nvPr>
        </p:nvSpPr>
        <p:spPr>
          <a:xfrm>
            <a:off x="533400" y="5029200"/>
            <a:ext cx="7604953" cy="1569660"/>
          </a:xfrm>
          <a:prstGeom prst="rect">
            <a:avLst/>
          </a:prstGeom>
          <a:noFill/>
        </p:spPr>
        <p:txBody>
          <a:bodyPr wrap="square" rtlCol="0">
            <a:spAutoFit/>
          </a:bodyPr>
          <a:lstStyle/>
          <a:p>
            <a:r>
              <a:rPr lang="en-US" dirty="0" smtClean="0"/>
              <a:t>The McMaster’s Family Assessment Device has a very high degree of reliability using </a:t>
            </a:r>
            <a:r>
              <a:rPr lang="en-US" dirty="0" err="1" smtClean="0"/>
              <a:t>Cronbach’s</a:t>
            </a:r>
            <a:r>
              <a:rPr lang="en-US" dirty="0" smtClean="0"/>
              <a:t> </a:t>
            </a:r>
            <a:r>
              <a:rPr lang="en-US" dirty="0" smtClean="0">
                <a:latin typeface="Symbol" panose="05050102010706020507" pitchFamily="18" charset="2"/>
              </a:rPr>
              <a:t>a</a:t>
            </a:r>
            <a:r>
              <a:rPr lang="en-US" dirty="0" smtClean="0">
                <a:latin typeface="Palatino Linotype" panose="02040502050505030304" pitchFamily="18" charset="0"/>
              </a:rPr>
              <a:t>, </a:t>
            </a:r>
            <a:r>
              <a:rPr lang="en-US" dirty="0" smtClean="0">
                <a:latin typeface="Symbol" panose="05050102010706020507" pitchFamily="18" charset="2"/>
              </a:rPr>
              <a:t>a = .91.  </a:t>
            </a:r>
            <a:r>
              <a:rPr lang="en-US" dirty="0" smtClean="0">
                <a:latin typeface="Palatino Linotype" panose="02040502050505030304" pitchFamily="18" charset="0"/>
              </a:rPr>
              <a:t>We also see </a:t>
            </a:r>
            <a:r>
              <a:rPr lang="en-US" dirty="0" err="1" smtClean="0">
                <a:latin typeface="Palatino Linotype" panose="02040502050505030304" pitchFamily="18" charset="0"/>
              </a:rPr>
              <a:t>Cronbach</a:t>
            </a:r>
            <a:r>
              <a:rPr lang="en-US" dirty="0" smtClean="0">
                <a:latin typeface="Palatino Linotype" panose="02040502050505030304" pitchFamily="18" charset="0"/>
              </a:rPr>
              <a:t> </a:t>
            </a:r>
            <a:r>
              <a:rPr lang="en-US" dirty="0" smtClean="0">
                <a:latin typeface="Symbol" panose="05050102010706020507" pitchFamily="18" charset="2"/>
              </a:rPr>
              <a:t>a</a:t>
            </a:r>
            <a:r>
              <a:rPr lang="en-US" dirty="0" smtClean="0">
                <a:latin typeface="Palatino Linotype" panose="02040502050505030304" pitchFamily="18" charset="0"/>
              </a:rPr>
              <a:t>’s for each question.  What do these tell us? </a:t>
            </a:r>
            <a:endParaRPr lang="en-US" dirty="0"/>
          </a:p>
        </p:txBody>
      </p:sp>
    </p:spTree>
    <p:custDataLst>
      <p:tags r:id="rId1"/>
    </p:custDataLst>
    <p:extLst>
      <p:ext uri="{BB962C8B-B14F-4D97-AF65-F5344CB8AC3E}">
        <p14:creationId xmlns:p14="http://schemas.microsoft.com/office/powerpoint/2010/main" val="3111424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274319" y="152400"/>
            <a:ext cx="8493760" cy="762000"/>
          </a:xfrm>
        </p:spPr>
        <p:txBody>
          <a:bodyPr/>
          <a:lstStyle/>
          <a:p>
            <a:pPr algn="l"/>
            <a:r>
              <a:rPr lang="en-US" sz="3600" dirty="0" smtClean="0">
                <a:latin typeface="Palatino Linotype" panose="02040502050505030304" pitchFamily="18" charset="0"/>
              </a:rPr>
              <a:t>McMaster’s Family Assessment Device</a:t>
            </a:r>
            <a:endParaRPr lang="en-US" sz="3600" dirty="0">
              <a:latin typeface="Palatino Linotype" panose="02040502050505030304" pitchFamily="18" charset="0"/>
            </a:endParaRPr>
          </a:p>
        </p:txBody>
      </p:sp>
      <p:pic>
        <p:nvPicPr>
          <p:cNvPr id="4505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125" y="876781"/>
            <a:ext cx="3871153" cy="3847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custDataLst>
              <p:tags r:id="rId3"/>
            </p:custDataLst>
          </p:nvPr>
        </p:nvSpPr>
        <p:spPr>
          <a:xfrm>
            <a:off x="4485478" y="876780"/>
            <a:ext cx="4277522" cy="5262979"/>
          </a:xfrm>
          <a:prstGeom prst="rect">
            <a:avLst/>
          </a:prstGeom>
          <a:noFill/>
        </p:spPr>
        <p:txBody>
          <a:bodyPr wrap="square" rtlCol="0">
            <a:spAutoFit/>
          </a:bodyPr>
          <a:lstStyle/>
          <a:p>
            <a:r>
              <a:rPr lang="en-US" dirty="0" smtClean="0"/>
              <a:t>What makes a question “good” or “bad”?  This is usually measured by looking at how </a:t>
            </a:r>
            <a:r>
              <a:rPr lang="en-US" dirty="0" err="1" smtClean="0"/>
              <a:t>Cronbach’s</a:t>
            </a:r>
            <a:r>
              <a:rPr lang="en-US" dirty="0" smtClean="0"/>
              <a:t> </a:t>
            </a:r>
            <a:r>
              <a:rPr lang="en-US" dirty="0" smtClean="0">
                <a:latin typeface="Symbol" panose="05050102010706020507" pitchFamily="18" charset="2"/>
              </a:rPr>
              <a:t>a</a:t>
            </a:r>
            <a:r>
              <a:rPr lang="en-US" dirty="0" smtClean="0">
                <a:latin typeface="Palatino Linotype" panose="02040502050505030304" pitchFamily="18" charset="0"/>
              </a:rPr>
              <a:t> would change if the question were removed from the survey. Here we can see no one question in the McMaster’s instrument results in a large change in the overall </a:t>
            </a:r>
            <a:r>
              <a:rPr lang="en-US" dirty="0" smtClean="0">
                <a:latin typeface="Symbol" panose="05050102010706020507" pitchFamily="18" charset="2"/>
              </a:rPr>
              <a:t>a</a:t>
            </a:r>
            <a:r>
              <a:rPr lang="en-US" dirty="0" smtClean="0">
                <a:latin typeface="Palatino Linotype" panose="02040502050505030304" pitchFamily="18" charset="0"/>
              </a:rPr>
              <a:t> if it were moved.  Question 12 results in the largest change  in </a:t>
            </a:r>
            <a:r>
              <a:rPr lang="en-US" dirty="0" smtClean="0">
                <a:latin typeface="Symbol" panose="05050102010706020507" pitchFamily="18" charset="2"/>
              </a:rPr>
              <a:t>a, .9100 </a:t>
            </a:r>
            <a:r>
              <a:rPr lang="en-US" dirty="0" smtClean="0">
                <a:latin typeface="Symbol" panose="05050102010706020507" pitchFamily="18" charset="2"/>
                <a:sym typeface="Wingdings" panose="05000000000000000000" pitchFamily="2" charset="2"/>
              </a:rPr>
              <a:t> .8977, </a:t>
            </a:r>
            <a:r>
              <a:rPr lang="en-US" dirty="0" smtClean="0">
                <a:latin typeface="Palatino Linotype" panose="02040502050505030304" pitchFamily="18" charset="0"/>
                <a:sym typeface="Wingdings" panose="05000000000000000000" pitchFamily="2" charset="2"/>
              </a:rPr>
              <a:t>so we might consider it the “best”.</a:t>
            </a:r>
            <a:endParaRPr lang="en-US" dirty="0"/>
          </a:p>
        </p:txBody>
      </p:sp>
      <p:sp>
        <p:nvSpPr>
          <p:cNvPr id="3" name="TextBox 2"/>
          <p:cNvSpPr txBox="1"/>
          <p:nvPr>
            <p:custDataLst>
              <p:tags r:id="rId4"/>
            </p:custDataLst>
          </p:nvPr>
        </p:nvSpPr>
        <p:spPr>
          <a:xfrm>
            <a:off x="405692" y="4876800"/>
            <a:ext cx="3871153" cy="1569660"/>
          </a:xfrm>
          <a:prstGeom prst="rect">
            <a:avLst/>
          </a:prstGeom>
          <a:noFill/>
        </p:spPr>
        <p:txBody>
          <a:bodyPr wrap="square" rtlCol="0">
            <a:spAutoFit/>
          </a:bodyPr>
          <a:lstStyle/>
          <a:p>
            <a:r>
              <a:rPr lang="en-US" dirty="0" smtClean="0"/>
              <a:t>If an question’s deletion gives a higher overall </a:t>
            </a:r>
            <a:r>
              <a:rPr lang="en-US" dirty="0" smtClean="0">
                <a:latin typeface="Symbol" panose="05050102010706020507" pitchFamily="18" charset="2"/>
              </a:rPr>
              <a:t>a</a:t>
            </a:r>
            <a:r>
              <a:rPr lang="en-US" dirty="0" smtClean="0">
                <a:latin typeface="Palatino Linotype" panose="02040502050505030304" pitchFamily="18" charset="0"/>
              </a:rPr>
              <a:t>, then it could/should be removed from the survey.</a:t>
            </a:r>
            <a:endParaRPr lang="en-US" dirty="0"/>
          </a:p>
        </p:txBody>
      </p:sp>
    </p:spTree>
    <p:custDataLst>
      <p:tags r:id="rId1"/>
    </p:custDataLst>
    <p:extLst>
      <p:ext uri="{BB962C8B-B14F-4D97-AF65-F5344CB8AC3E}">
        <p14:creationId xmlns:p14="http://schemas.microsoft.com/office/powerpoint/2010/main" val="7828086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custDataLst>
              <p:tags r:id="rId2"/>
            </p:custDataLst>
          </p:nvPr>
        </p:nvSpPr>
        <p:spPr>
          <a:xfrm>
            <a:off x="419100" y="457200"/>
            <a:ext cx="8077200" cy="1752600"/>
          </a:xfrm>
        </p:spPr>
        <p:txBody>
          <a:bodyPr/>
          <a:lstStyle/>
          <a:p>
            <a:r>
              <a:rPr lang="en-US" altLang="en-US" sz="3200" dirty="0">
                <a:latin typeface="Palatino Linotype" panose="02040502050505030304" pitchFamily="18" charset="0"/>
              </a:rPr>
              <a:t>Calculation of </a:t>
            </a:r>
            <a:r>
              <a:rPr lang="en-US" altLang="en-US" sz="3200" dirty="0" err="1">
                <a:latin typeface="Palatino Linotype" panose="02040502050505030304" pitchFamily="18" charset="0"/>
              </a:rPr>
              <a:t>Cronbach’s</a:t>
            </a:r>
            <a:r>
              <a:rPr lang="en-US" altLang="en-US" sz="3200" dirty="0">
                <a:latin typeface="Palatino Linotype" panose="02040502050505030304" pitchFamily="18" charset="0"/>
              </a:rPr>
              <a:t> </a:t>
            </a:r>
            <a:r>
              <a:rPr lang="en-US" altLang="en-US" sz="3200" dirty="0" smtClean="0">
                <a:latin typeface="Palatino Linotype" panose="02040502050505030304" pitchFamily="18" charset="0"/>
              </a:rPr>
              <a:t>Alpha (</a:t>
            </a:r>
            <a:r>
              <a:rPr lang="en-US" altLang="en-US" sz="3200" dirty="0" smtClean="0">
                <a:latin typeface="Symbol" panose="05050102010706020507" pitchFamily="18" charset="2"/>
              </a:rPr>
              <a:t>a</a:t>
            </a:r>
            <a:r>
              <a:rPr lang="en-US" altLang="en-US" sz="3200" dirty="0" smtClean="0">
                <a:latin typeface="Palatino Linotype" panose="02040502050505030304" pitchFamily="18" charset="0"/>
              </a:rPr>
              <a:t>) with Dichotomous Question Items</a:t>
            </a:r>
            <a:r>
              <a:rPr lang="en-US" altLang="en-US" sz="3200" dirty="0">
                <a:latin typeface="Palatino Linotype" panose="02040502050505030304" pitchFamily="18" charset="0"/>
              </a:rPr>
              <a:t/>
            </a:r>
            <a:br>
              <a:rPr lang="en-US" altLang="en-US" sz="3200" dirty="0">
                <a:latin typeface="Palatino Linotype" panose="02040502050505030304" pitchFamily="18" charset="0"/>
              </a:rPr>
            </a:br>
            <a:r>
              <a:rPr lang="en-US" altLang="en-US" sz="3200" dirty="0">
                <a:latin typeface="Palatino Linotype" panose="02040502050505030304" pitchFamily="18" charset="0"/>
              </a:rPr>
              <a:t>Example: Assessment of </a:t>
            </a:r>
            <a:r>
              <a:rPr lang="en-US" altLang="en-US" sz="3200" dirty="0" smtClean="0">
                <a:latin typeface="Palatino Linotype" panose="02040502050505030304" pitchFamily="18" charset="0"/>
              </a:rPr>
              <a:t>Emotional </a:t>
            </a:r>
            <a:r>
              <a:rPr lang="en-US" altLang="en-US" sz="3200" dirty="0">
                <a:latin typeface="Palatino Linotype" panose="02040502050505030304" pitchFamily="18" charset="0"/>
              </a:rPr>
              <a:t>H</a:t>
            </a:r>
            <a:r>
              <a:rPr lang="en-US" altLang="en-US" sz="3200" dirty="0" smtClean="0">
                <a:latin typeface="Palatino Linotype" panose="02040502050505030304" pitchFamily="18" charset="0"/>
              </a:rPr>
              <a:t>ealth</a:t>
            </a:r>
            <a:r>
              <a:rPr lang="en-US" altLang="en-US" sz="4800" dirty="0" smtClean="0">
                <a:latin typeface="Palatino Linotype" panose="02040502050505030304" pitchFamily="18" charset="0"/>
              </a:rPr>
              <a:t> </a:t>
            </a:r>
            <a:endParaRPr lang="en-US" altLang="en-US" sz="4800" dirty="0">
              <a:latin typeface="Palatino Linotype" panose="02040502050505030304" pitchFamily="18" charset="0"/>
            </a:endParaRPr>
          </a:p>
        </p:txBody>
      </p:sp>
      <p:sp>
        <p:nvSpPr>
          <p:cNvPr id="39939" name="Rectangle 3"/>
          <p:cNvSpPr>
            <a:spLocks noGrp="1" noChangeArrowheads="1"/>
          </p:cNvSpPr>
          <p:nvPr>
            <p:ph type="body" idx="1"/>
            <p:custDataLst>
              <p:tags r:id="rId3"/>
            </p:custDataLst>
          </p:nvPr>
        </p:nvSpPr>
        <p:spPr>
          <a:xfrm>
            <a:off x="685800" y="2438400"/>
            <a:ext cx="7772400" cy="4114800"/>
          </a:xfrm>
        </p:spPr>
        <p:txBody>
          <a:bodyPr/>
          <a:lstStyle/>
          <a:p>
            <a:pPr>
              <a:buFontTx/>
              <a:buNone/>
            </a:pPr>
            <a:r>
              <a:rPr lang="en-US" altLang="en-US" sz="2200" u="sng" dirty="0"/>
              <a:t>During the past month:    			  Yes    No</a:t>
            </a:r>
            <a:endParaRPr lang="en-US" altLang="en-US" sz="2200" dirty="0"/>
          </a:p>
          <a:p>
            <a:pPr>
              <a:buFontTx/>
              <a:buNone/>
            </a:pPr>
            <a:r>
              <a:rPr lang="en-US" altLang="en-US" sz="2200" dirty="0"/>
              <a:t>Have you been a very nervous person?	    1       0</a:t>
            </a:r>
          </a:p>
          <a:p>
            <a:pPr>
              <a:buFontTx/>
              <a:buNone/>
            </a:pPr>
            <a:r>
              <a:rPr lang="en-US" altLang="en-US" sz="2200" dirty="0"/>
              <a:t>Have you felt downhearted and blue?	    1       0</a:t>
            </a:r>
          </a:p>
          <a:p>
            <a:pPr>
              <a:buFontTx/>
              <a:buNone/>
            </a:pPr>
            <a:r>
              <a:rPr lang="en-US" altLang="en-US" sz="2200" dirty="0"/>
              <a:t>Have you felt so down in the dumps that	    </a:t>
            </a:r>
            <a:br>
              <a:rPr lang="en-US" altLang="en-US" sz="2200" dirty="0"/>
            </a:br>
            <a:r>
              <a:rPr lang="en-US" altLang="en-US" sz="2200" dirty="0"/>
              <a:t> nothing could cheer you up?		    1       0</a:t>
            </a:r>
          </a:p>
          <a:p>
            <a:pPr>
              <a:buFontTx/>
              <a:buNone/>
            </a:pPr>
            <a:endParaRPr lang="en-US" altLang="en-US" dirty="0"/>
          </a:p>
        </p:txBody>
      </p:sp>
      <p:sp>
        <p:nvSpPr>
          <p:cNvPr id="2" name="TextBox 1"/>
          <p:cNvSpPr txBox="1"/>
          <p:nvPr>
            <p:custDataLst>
              <p:tags r:id="rId4"/>
            </p:custDataLst>
          </p:nvPr>
        </p:nvSpPr>
        <p:spPr>
          <a:xfrm>
            <a:off x="1066800" y="4495800"/>
            <a:ext cx="6781800" cy="830997"/>
          </a:xfrm>
          <a:prstGeom prst="rect">
            <a:avLst/>
          </a:prstGeom>
          <a:noFill/>
        </p:spPr>
        <p:txBody>
          <a:bodyPr wrap="square" rtlCol="0">
            <a:spAutoFit/>
          </a:bodyPr>
          <a:lstStyle/>
          <a:p>
            <a:r>
              <a:rPr lang="en-US" dirty="0" smtClean="0">
                <a:solidFill>
                  <a:schemeClr val="bg1">
                    <a:lumMod val="20000"/>
                    <a:lumOff val="80000"/>
                  </a:schemeClr>
                </a:solidFill>
              </a:rPr>
              <a:t>Note:  Each question is dichotomous (Y/N) or (T/F) </a:t>
            </a:r>
          </a:p>
          <a:p>
            <a:r>
              <a:rPr lang="en-US" dirty="0" smtClean="0">
                <a:solidFill>
                  <a:schemeClr val="bg1">
                    <a:lumMod val="20000"/>
                    <a:lumOff val="80000"/>
                  </a:schemeClr>
                </a:solidFill>
              </a:rPr>
              <a:t>           coded as 1 for Yes and 0 for No.</a:t>
            </a:r>
            <a:endParaRPr lang="en-US" dirty="0">
              <a:solidFill>
                <a:schemeClr val="bg1">
                  <a:lumMod val="20000"/>
                  <a:lumOff val="80000"/>
                </a:schemeClr>
              </a:solidFill>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custDataLst>
              <p:tags r:id="rId3"/>
            </p:custDataLst>
          </p:nvPr>
        </p:nvSpPr>
        <p:spPr/>
        <p:txBody>
          <a:bodyPr/>
          <a:lstStyle/>
          <a:p>
            <a:r>
              <a:rPr lang="en-US" altLang="en-US" dirty="0" smtClean="0">
                <a:latin typeface="Palatino Linotype" panose="02040502050505030304" pitchFamily="18" charset="0"/>
              </a:rPr>
              <a:t>Hypothetical Survey Results</a:t>
            </a:r>
            <a:endParaRPr lang="en-US" altLang="en-US" dirty="0">
              <a:latin typeface="Palatino Linotype" panose="02040502050505030304" pitchFamily="18" charset="0"/>
            </a:endParaRPr>
          </a:p>
        </p:txBody>
      </p:sp>
      <p:graphicFrame>
        <p:nvGraphicFramePr>
          <p:cNvPr id="40963" name="Object 3"/>
          <p:cNvGraphicFramePr>
            <a:graphicFrameLocks noGrp="1" noChangeAspect="1"/>
          </p:cNvGraphicFramePr>
          <p:nvPr>
            <p:ph type="tbl" idx="1"/>
            <p:custDataLst>
              <p:tags r:id="rId4"/>
            </p:custDataLst>
            <p:extLst>
              <p:ext uri="{D42A27DB-BD31-4B8C-83A1-F6EECF244321}">
                <p14:modId xmlns:p14="http://schemas.microsoft.com/office/powerpoint/2010/main" val="4012018789"/>
              </p:ext>
            </p:extLst>
          </p:nvPr>
        </p:nvGraphicFramePr>
        <p:xfrm>
          <a:off x="685800" y="1828800"/>
          <a:ext cx="7397750" cy="4054475"/>
        </p:xfrm>
        <a:graphic>
          <a:graphicData uri="http://schemas.openxmlformats.org/presentationml/2006/ole">
            <mc:AlternateContent xmlns:mc="http://schemas.openxmlformats.org/markup-compatibility/2006">
              <mc:Choice xmlns:v="urn:schemas-microsoft-com:vml" Requires="v">
                <p:oleObj spid="_x0000_s40986" name="Document" r:id="rId6" imgW="7414200" imgH="4063320" progId="Word.Document.8">
                  <p:embed/>
                </p:oleObj>
              </mc:Choice>
              <mc:Fallback>
                <p:oleObj name="Document" r:id="rId6" imgW="7414200" imgH="4063320" progId="Word.Documen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1828800"/>
                        <a:ext cx="7397750" cy="4054475"/>
                      </a:xfrm>
                      <a:prstGeom prst="rect">
                        <a:avLst/>
                      </a:prstGeom>
                    </p:spPr>
                  </p:pic>
                </p:oleObj>
              </mc:Fallback>
            </mc:AlternateContent>
          </a:graphicData>
        </a:graphic>
      </p:graphicFrame>
    </p:spTree>
    <p:custDataLst>
      <p:tags r:id="rId2"/>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Lecture objectives</a:t>
            </a:r>
          </a:p>
        </p:txBody>
      </p:sp>
      <p:sp>
        <p:nvSpPr>
          <p:cNvPr id="5123"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To review the definitions of reliability and validity</a:t>
            </a:r>
            <a:br>
              <a:rPr lang="en-US" altLang="en-US" dirty="0">
                <a:latin typeface="Palatino Linotype" panose="02040502050505030304" pitchFamily="18" charset="0"/>
              </a:rPr>
            </a:br>
            <a:endParaRPr lang="en-US" altLang="en-US" dirty="0">
              <a:latin typeface="Palatino Linotype" panose="02040502050505030304" pitchFamily="18" charset="0"/>
            </a:endParaRPr>
          </a:p>
          <a:p>
            <a:r>
              <a:rPr lang="en-US" altLang="en-US" dirty="0">
                <a:latin typeface="Palatino Linotype" panose="02040502050505030304" pitchFamily="18" charset="0"/>
              </a:rPr>
              <a:t>To review methods of evaluating reliability and validity in survey research</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custDataLst>
              <p:tags r:id="rId2"/>
            </p:custDataLst>
          </p:nvPr>
        </p:nvSpPr>
        <p:spPr>
          <a:xfrm>
            <a:off x="457200" y="76200"/>
            <a:ext cx="7772400" cy="838200"/>
          </a:xfrm>
        </p:spPr>
        <p:txBody>
          <a:bodyPr/>
          <a:lstStyle/>
          <a:p>
            <a:pPr algn="l"/>
            <a:r>
              <a:rPr lang="en-US" altLang="en-US" sz="4000" dirty="0" smtClean="0">
                <a:latin typeface="Palatino Linotype" panose="02040502050505030304" pitchFamily="18" charset="0"/>
              </a:rPr>
              <a:t>  Calculations</a:t>
            </a:r>
            <a:endParaRPr lang="en-US" altLang="en-US" sz="4000" dirty="0">
              <a:latin typeface="Palatino Linotype" panose="02040502050505030304" pitchFamily="18" charset="0"/>
            </a:endParaRPr>
          </a:p>
        </p:txBody>
      </p:sp>
      <mc:AlternateContent xmlns:mc="http://schemas.openxmlformats.org/markup-compatibility/2006" xmlns:a14="http://schemas.microsoft.com/office/drawing/2010/main">
        <mc:Choice Requires="a14">
          <p:sp>
            <p:nvSpPr>
              <p:cNvPr id="41987" name="Rectangle 3"/>
              <p:cNvSpPr>
                <a:spLocks noGrp="1" noChangeArrowheads="1"/>
              </p:cNvSpPr>
              <p:nvPr>
                <p:ph type="body" idx="1"/>
                <p:custDataLst>
                  <p:tags r:id="rId3"/>
                </p:custDataLst>
              </p:nvPr>
            </p:nvSpPr>
            <p:spPr>
              <a:xfrm>
                <a:off x="762000" y="990600"/>
                <a:ext cx="7772400" cy="5334000"/>
              </a:xfrm>
            </p:spPr>
            <p:txBody>
              <a:bodyPr/>
              <a:lstStyle/>
              <a:p>
                <a:pPr>
                  <a:buFontTx/>
                  <a:buNone/>
                </a:pPr>
                <a:r>
                  <a:rPr lang="en-US" altLang="en-US" sz="2200" dirty="0" smtClean="0"/>
                  <a:t>Mean score  </a:t>
                </a:r>
                <a14:m>
                  <m:oMath xmlns:m="http://schemas.openxmlformats.org/officeDocument/2006/math">
                    <m:r>
                      <a:rPr lang="en-US" altLang="en-US" sz="2200" b="0" i="1" smtClean="0">
                        <a:latin typeface="Cambria Math"/>
                      </a:rPr>
                      <m:t> </m:t>
                    </m:r>
                    <m:acc>
                      <m:accPr>
                        <m:chr m:val="̅"/>
                        <m:ctrlPr>
                          <a:rPr lang="en-US" altLang="en-US" sz="2200" b="0" i="1" smtClean="0">
                            <a:latin typeface="Cambria Math"/>
                          </a:rPr>
                        </m:ctrlPr>
                      </m:accPr>
                      <m:e>
                        <m:r>
                          <a:rPr lang="en-US" altLang="en-US" sz="2200" b="0" i="1" smtClean="0">
                            <a:latin typeface="Cambria Math"/>
                          </a:rPr>
                          <m:t>𝑦</m:t>
                        </m:r>
                      </m:e>
                    </m:acc>
                  </m:oMath>
                </a14:m>
                <a:r>
                  <a:rPr lang="en-US" altLang="en-US" sz="2200" dirty="0" smtClean="0"/>
                  <a:t> = 2</a:t>
                </a:r>
                <a:endParaRPr lang="en-US" altLang="en-US" sz="2200" dirty="0"/>
              </a:p>
              <a:p>
                <a:pPr>
                  <a:buFontTx/>
                  <a:buNone/>
                </a:pPr>
                <a:endParaRPr lang="en-US" altLang="en-US" sz="2200" dirty="0"/>
              </a:p>
              <a:p>
                <a:pPr>
                  <a:buFontTx/>
                  <a:buNone/>
                </a:pPr>
                <a:r>
                  <a:rPr lang="en-US" altLang="en-US" sz="2200" dirty="0"/>
                  <a:t>Sample </a:t>
                </a:r>
                <a:r>
                  <a:rPr lang="en-US" altLang="en-US" sz="2200" dirty="0" smtClean="0"/>
                  <a:t>variance </a:t>
                </a:r>
                <a14:m>
                  <m:oMath xmlns:m="http://schemas.openxmlformats.org/officeDocument/2006/math">
                    <m:sSup>
                      <m:sSupPr>
                        <m:ctrlPr>
                          <a:rPr lang="en-US" altLang="en-US" sz="2200" b="0" i="1" smtClean="0">
                            <a:latin typeface="Cambria Math"/>
                          </a:rPr>
                        </m:ctrlPr>
                      </m:sSupPr>
                      <m:e>
                        <m:r>
                          <a:rPr lang="en-US" altLang="en-US" sz="2200" b="0" i="1" smtClean="0">
                            <a:latin typeface="Cambria Math"/>
                          </a:rPr>
                          <m:t>𝑠</m:t>
                        </m:r>
                      </m:e>
                      <m:sup>
                        <m:r>
                          <a:rPr lang="en-US" altLang="en-US" sz="2200" b="0" i="1" smtClean="0">
                            <a:latin typeface="Cambria Math"/>
                          </a:rPr>
                          <m:t>2</m:t>
                        </m:r>
                      </m:sup>
                    </m:sSup>
                  </m:oMath>
                </a14:m>
                <a:r>
                  <a:rPr lang="en-US" altLang="en-US" sz="2200" dirty="0" smtClean="0"/>
                  <a:t> = </a:t>
                </a:r>
                <a14:m>
                  <m:oMath xmlns:m="http://schemas.openxmlformats.org/officeDocument/2006/math">
                    <m:f>
                      <m:fPr>
                        <m:ctrlPr>
                          <a:rPr lang="en-US" altLang="en-US" sz="2200" i="1" smtClean="0">
                            <a:latin typeface="Cambria Math"/>
                          </a:rPr>
                        </m:ctrlPr>
                      </m:fPr>
                      <m:num>
                        <m:sSup>
                          <m:sSupPr>
                            <m:ctrlPr>
                              <a:rPr lang="en-US" altLang="en-US" sz="2200" b="0" i="1" smtClean="0">
                                <a:latin typeface="Cambria Math"/>
                              </a:rPr>
                            </m:ctrlPr>
                          </m:sSupPr>
                          <m:e>
                            <m:d>
                              <m:dPr>
                                <m:ctrlPr>
                                  <a:rPr lang="en-US" altLang="en-US" sz="2200" b="0" i="1" smtClean="0">
                                    <a:latin typeface="Cambria Math"/>
                                  </a:rPr>
                                </m:ctrlPr>
                              </m:dPr>
                              <m:e>
                                <m:r>
                                  <a:rPr lang="en-US" altLang="en-US" sz="2200" b="0" i="1" smtClean="0">
                                    <a:latin typeface="Cambria Math"/>
                                  </a:rPr>
                                  <m:t>2−2</m:t>
                                </m:r>
                              </m:e>
                            </m:d>
                          </m:e>
                          <m:sup>
                            <m:r>
                              <a:rPr lang="en-US" altLang="en-US" sz="2200" b="0" i="1" smtClean="0">
                                <a:latin typeface="Cambria Math"/>
                              </a:rPr>
                              <m:t>2</m:t>
                            </m:r>
                          </m:sup>
                        </m:sSup>
                        <m:r>
                          <a:rPr lang="en-US" altLang="en-US" sz="2200" b="0" i="1" smtClean="0">
                            <a:latin typeface="Cambria Math"/>
                          </a:rPr>
                          <m:t>+</m:t>
                        </m:r>
                        <m:sSup>
                          <m:sSupPr>
                            <m:ctrlPr>
                              <a:rPr lang="en-US" altLang="en-US" sz="2200" b="0" i="1" smtClean="0">
                                <a:latin typeface="Cambria Math"/>
                              </a:rPr>
                            </m:ctrlPr>
                          </m:sSupPr>
                          <m:e>
                            <m:d>
                              <m:dPr>
                                <m:ctrlPr>
                                  <a:rPr lang="en-US" altLang="en-US" sz="2200" b="0" i="1" smtClean="0">
                                    <a:latin typeface="Cambria Math"/>
                                  </a:rPr>
                                </m:ctrlPr>
                              </m:dPr>
                              <m:e>
                                <m:r>
                                  <a:rPr lang="en-US" altLang="en-US" sz="2200" b="0" i="1" smtClean="0">
                                    <a:latin typeface="Cambria Math"/>
                                  </a:rPr>
                                  <m:t>3−2</m:t>
                                </m:r>
                              </m:e>
                            </m:d>
                          </m:e>
                          <m:sup>
                            <m:r>
                              <a:rPr lang="en-US" altLang="en-US" sz="2200" b="0" i="1" smtClean="0">
                                <a:latin typeface="Cambria Math"/>
                              </a:rPr>
                              <m:t>2</m:t>
                            </m:r>
                          </m:sup>
                        </m:sSup>
                        <m:r>
                          <a:rPr lang="en-US" altLang="en-US" sz="2200" b="0" i="1" smtClean="0">
                            <a:latin typeface="Cambria Math"/>
                          </a:rPr>
                          <m:t>+</m:t>
                        </m:r>
                        <m:sSup>
                          <m:sSupPr>
                            <m:ctrlPr>
                              <a:rPr lang="en-US" altLang="en-US" sz="2200" b="0" i="1" smtClean="0">
                                <a:latin typeface="Cambria Math"/>
                              </a:rPr>
                            </m:ctrlPr>
                          </m:sSupPr>
                          <m:e>
                            <m:d>
                              <m:dPr>
                                <m:ctrlPr>
                                  <a:rPr lang="en-US" altLang="en-US" sz="2200" b="0" i="1" smtClean="0">
                                    <a:latin typeface="Cambria Math"/>
                                  </a:rPr>
                                </m:ctrlPr>
                              </m:dPr>
                              <m:e>
                                <m:r>
                                  <a:rPr lang="en-US" altLang="en-US" sz="2200" b="0" i="1" smtClean="0">
                                    <a:latin typeface="Cambria Math"/>
                                  </a:rPr>
                                  <m:t>0−2</m:t>
                                </m:r>
                              </m:e>
                            </m:d>
                          </m:e>
                          <m:sup>
                            <m:r>
                              <a:rPr lang="en-US" altLang="en-US" sz="2200" b="0" i="1" smtClean="0">
                                <a:latin typeface="Cambria Math"/>
                              </a:rPr>
                              <m:t>2</m:t>
                            </m:r>
                          </m:sup>
                        </m:sSup>
                        <m:r>
                          <a:rPr lang="en-US" altLang="en-US" sz="2200" b="0" i="1" smtClean="0">
                            <a:latin typeface="Cambria Math"/>
                          </a:rPr>
                          <m:t>+</m:t>
                        </m:r>
                        <m:sSup>
                          <m:sSupPr>
                            <m:ctrlPr>
                              <a:rPr lang="en-US" altLang="en-US" sz="2200" b="0" i="1" smtClean="0">
                                <a:latin typeface="Cambria Math"/>
                              </a:rPr>
                            </m:ctrlPr>
                          </m:sSupPr>
                          <m:e>
                            <m:d>
                              <m:dPr>
                                <m:ctrlPr>
                                  <a:rPr lang="en-US" altLang="en-US" sz="2200" b="0" i="1" smtClean="0">
                                    <a:latin typeface="Cambria Math"/>
                                  </a:rPr>
                                </m:ctrlPr>
                              </m:dPr>
                              <m:e>
                                <m:r>
                                  <a:rPr lang="en-US" altLang="en-US" sz="2200" b="0" i="1" smtClean="0">
                                    <a:latin typeface="Cambria Math"/>
                                  </a:rPr>
                                  <m:t>3−2</m:t>
                                </m:r>
                              </m:e>
                            </m:d>
                          </m:e>
                          <m:sup>
                            <m:r>
                              <a:rPr lang="en-US" altLang="en-US" sz="2200" b="0" i="1" smtClean="0">
                                <a:latin typeface="Cambria Math"/>
                              </a:rPr>
                              <m:t>2</m:t>
                            </m:r>
                          </m:sup>
                        </m:sSup>
                        <m:r>
                          <a:rPr lang="en-US" altLang="en-US" sz="2200" b="0" i="1" smtClean="0">
                            <a:latin typeface="Cambria Math"/>
                          </a:rPr>
                          <m:t>+</m:t>
                        </m:r>
                        <m:sSup>
                          <m:sSupPr>
                            <m:ctrlPr>
                              <a:rPr lang="en-US" altLang="en-US" sz="2200" b="0" i="1" smtClean="0">
                                <a:latin typeface="Cambria Math"/>
                              </a:rPr>
                            </m:ctrlPr>
                          </m:sSupPr>
                          <m:e>
                            <m:d>
                              <m:dPr>
                                <m:ctrlPr>
                                  <a:rPr lang="en-US" altLang="en-US" sz="2200" b="0" i="1" smtClean="0">
                                    <a:latin typeface="Cambria Math"/>
                                  </a:rPr>
                                </m:ctrlPr>
                              </m:dPr>
                              <m:e>
                                <m:r>
                                  <a:rPr lang="en-US" altLang="en-US" sz="2200" b="0" i="1" smtClean="0">
                                    <a:latin typeface="Cambria Math"/>
                                  </a:rPr>
                                  <m:t>2−2</m:t>
                                </m:r>
                              </m:e>
                            </m:d>
                          </m:e>
                          <m:sup>
                            <m:r>
                              <a:rPr lang="en-US" altLang="en-US" sz="2200" b="0" i="1" smtClean="0">
                                <a:latin typeface="Cambria Math"/>
                              </a:rPr>
                              <m:t>2</m:t>
                            </m:r>
                          </m:sup>
                        </m:sSup>
                      </m:num>
                      <m:den>
                        <m:r>
                          <a:rPr lang="en-US" altLang="en-US" sz="2200" b="0" i="1" smtClean="0">
                            <a:latin typeface="Cambria Math"/>
                          </a:rPr>
                          <m:t>5−1</m:t>
                        </m:r>
                      </m:den>
                    </m:f>
                    <m:r>
                      <a:rPr lang="en-US" altLang="en-US" sz="2200" b="0" i="1" smtClean="0">
                        <a:latin typeface="Cambria Math"/>
                      </a:rPr>
                      <m:t>=1.5</m:t>
                    </m:r>
                  </m:oMath>
                </a14:m>
                <a:endParaRPr lang="en-US" altLang="en-US" sz="2200" dirty="0"/>
              </a:p>
              <a:p>
                <a:pPr>
                  <a:buFontTx/>
                  <a:buNone/>
                </a:pPr>
                <a:endParaRPr lang="en-US" altLang="en-US" sz="2200" dirty="0"/>
              </a:p>
              <a:p>
                <a:pPr>
                  <a:buFontTx/>
                  <a:buNone/>
                </a:pPr>
                <a:endParaRPr lang="en-US" altLang="en-US" sz="2200" dirty="0"/>
              </a:p>
              <a:p>
                <a:pPr>
                  <a:buFontTx/>
                  <a:buNone/>
                </a:pPr>
                <a:endParaRPr lang="en-US" altLang="en-US" sz="2200" dirty="0"/>
              </a:p>
            </p:txBody>
          </p:sp>
        </mc:Choice>
        <mc:Fallback xmlns="">
          <p:sp>
            <p:nvSpPr>
              <p:cNvPr id="41987" name="Rectangle 3"/>
              <p:cNvSpPr>
                <a:spLocks noGrp="1" noRot="1" noChangeAspect="1" noMove="1" noResize="1" noEditPoints="1" noAdjustHandles="1" noChangeArrowheads="1" noChangeShapeType="1" noTextEdit="1"/>
              </p:cNvSpPr>
              <p:nvPr>
                <p:ph type="body" idx="1"/>
              </p:nvPr>
            </p:nvSpPr>
            <p:spPr>
              <a:xfrm>
                <a:off x="762000" y="990600"/>
                <a:ext cx="7772400" cy="5334000"/>
              </a:xfrm>
              <a:blipFill rotWithShape="1">
                <a:blip r:embed="rId8"/>
                <a:stretch>
                  <a:fillRect l="-941" t="-571"/>
                </a:stretch>
              </a:blipFill>
            </p:spPr>
            <p:txBody>
              <a:bodyPr/>
              <a:lstStyle/>
              <a:p>
                <a:r>
                  <a:rPr lang="en-US">
                    <a:noFill/>
                  </a:rPr>
                  <a:t> </a:t>
                </a:r>
              </a:p>
            </p:txBody>
          </p:sp>
        </mc:Fallback>
      </mc:AlternateContent>
      <p:sp>
        <p:nvSpPr>
          <p:cNvPr id="41990" name="Text Box 6"/>
          <p:cNvSpPr txBox="1">
            <a:spLocks noChangeArrowheads="1"/>
          </p:cNvSpPr>
          <p:nvPr>
            <p:custDataLst>
              <p:tags r:id="rId4"/>
            </p:custDataLst>
          </p:nvPr>
        </p:nvSpPr>
        <p:spPr bwMode="auto">
          <a:xfrm>
            <a:off x="914400" y="5257800"/>
            <a:ext cx="6858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smtClean="0">
                <a:latin typeface="Palatino Linotype" panose="02040502050505030304" pitchFamily="18" charset="0"/>
              </a:rPr>
              <a:t>We conclude </a:t>
            </a:r>
            <a:r>
              <a:rPr lang="en-US" altLang="en-US" dirty="0">
                <a:latin typeface="Palatino Linotype" panose="02040502050505030304" pitchFamily="18" charset="0"/>
              </a:rPr>
              <a:t>that this scale has good </a:t>
            </a:r>
            <a:r>
              <a:rPr lang="en-US" altLang="en-US" dirty="0" smtClean="0">
                <a:latin typeface="Palatino Linotype" panose="02040502050505030304" pitchFamily="18" charset="0"/>
              </a:rPr>
              <a:t>reliability.</a:t>
            </a:r>
            <a:endParaRPr lang="en-US" altLang="en-US" dirty="0">
              <a:latin typeface="Palatino Linotype" panose="02040502050505030304" pitchFamily="18" charset="0"/>
            </a:endParaRPr>
          </a:p>
        </p:txBody>
      </p:sp>
      <mc:AlternateContent xmlns:mc="http://schemas.openxmlformats.org/markup-compatibility/2006" xmlns:a14="http://schemas.microsoft.com/office/drawing/2010/main">
        <mc:Choice Requires="a14">
          <p:sp>
            <p:nvSpPr>
              <p:cNvPr id="2" name="TextBox 1"/>
              <p:cNvSpPr txBox="1"/>
              <p:nvPr>
                <p:custDataLst>
                  <p:tags r:id="rId5"/>
                </p:custDataLst>
              </p:nvPr>
            </p:nvSpPr>
            <p:spPr>
              <a:xfrm>
                <a:off x="990600" y="2743200"/>
                <a:ext cx="6492675"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𝛼</m:t>
                      </m:r>
                      <m:r>
                        <a:rPr lang="en-US" b="0" i="1" smtClean="0">
                          <a:latin typeface="Cambria Math"/>
                          <a:ea typeface="Cambria Math"/>
                        </a:rPr>
                        <m:t>=</m:t>
                      </m:r>
                      <m:d>
                        <m:dPr>
                          <m:begChr m:val="["/>
                          <m:endChr m:val="]"/>
                          <m:ctrlPr>
                            <a:rPr lang="en-US" b="0" i="1" smtClean="0">
                              <a:latin typeface="Cambria Math"/>
                              <a:ea typeface="Cambria Math"/>
                            </a:rPr>
                          </m:ctrlPr>
                        </m:dPr>
                        <m:e>
                          <m:r>
                            <a:rPr lang="en-US" b="0" i="1" smtClean="0">
                              <a:latin typeface="Cambria Math"/>
                              <a:ea typeface="Cambria Math"/>
                            </a:rPr>
                            <m:t>1−</m:t>
                          </m:r>
                          <m:f>
                            <m:fPr>
                              <m:ctrlPr>
                                <a:rPr lang="en-US" b="0" i="1" smtClean="0">
                                  <a:latin typeface="Cambria Math"/>
                                  <a:ea typeface="Cambria Math"/>
                                </a:rPr>
                              </m:ctrlPr>
                            </m:fPr>
                            <m:num>
                              <m:nary>
                                <m:naryPr>
                                  <m:chr m:val="∑"/>
                                  <m:subHide m:val="on"/>
                                  <m:supHide m:val="on"/>
                                  <m:ctrlPr>
                                    <a:rPr lang="en-US" b="0" i="1" smtClean="0">
                                      <a:latin typeface="Cambria Math"/>
                                      <a:ea typeface="Cambria Math"/>
                                    </a:rPr>
                                  </m:ctrlPr>
                                </m:naryPr>
                                <m:sub/>
                                <m:sup/>
                                <m:e>
                                  <m:sSub>
                                    <m:sSubPr>
                                      <m:ctrlPr>
                                        <a:rPr lang="en-US" b="0" i="1" smtClean="0">
                                          <a:latin typeface="Cambria Math"/>
                                          <a:ea typeface="Cambria Math"/>
                                        </a:rPr>
                                      </m:ctrlPr>
                                    </m:sSubPr>
                                    <m:e>
                                      <m:d>
                                        <m:dPr>
                                          <m:ctrlPr>
                                            <a:rPr lang="en-US" b="0" i="1" smtClean="0">
                                              <a:latin typeface="Cambria Math"/>
                                              <a:ea typeface="Cambria Math"/>
                                            </a:rPr>
                                          </m:ctrlPr>
                                        </m:dPr>
                                        <m:e>
                                          <m:r>
                                            <a:rPr lang="en-US" b="0" i="1" smtClean="0">
                                              <a:latin typeface="Cambria Math"/>
                                              <a:ea typeface="Cambria Math"/>
                                            </a:rPr>
                                            <m:t>% </m:t>
                                          </m:r>
                                          <m:r>
                                            <a:rPr lang="en-US" b="0" i="1" smtClean="0">
                                              <a:latin typeface="Cambria Math"/>
                                              <a:ea typeface="Cambria Math"/>
                                            </a:rPr>
                                            <m:t>𝑝𝑜𝑠𝑖𝑡𝑖𝑣𝑒</m:t>
                                          </m:r>
                                        </m:e>
                                      </m:d>
                                    </m:e>
                                    <m:sub>
                                      <m:r>
                                        <a:rPr lang="en-US" b="0" i="1" smtClean="0">
                                          <a:latin typeface="Cambria Math"/>
                                          <a:ea typeface="Cambria Math"/>
                                        </a:rPr>
                                        <m:t>𝑖</m:t>
                                      </m:r>
                                    </m:sub>
                                  </m:sSub>
                                  <m:sSub>
                                    <m:sSubPr>
                                      <m:ctrlPr>
                                        <a:rPr lang="en-US" b="0" i="1" smtClean="0">
                                          <a:latin typeface="Cambria Math"/>
                                          <a:ea typeface="Cambria Math"/>
                                        </a:rPr>
                                      </m:ctrlPr>
                                    </m:sSubPr>
                                    <m:e>
                                      <m:d>
                                        <m:dPr>
                                          <m:ctrlPr>
                                            <a:rPr lang="en-US" b="0" i="1" smtClean="0">
                                              <a:latin typeface="Cambria Math"/>
                                              <a:ea typeface="Cambria Math"/>
                                            </a:rPr>
                                          </m:ctrlPr>
                                        </m:dPr>
                                        <m:e>
                                          <m:r>
                                            <a:rPr lang="en-US" b="0" i="1" smtClean="0">
                                              <a:latin typeface="Cambria Math"/>
                                              <a:ea typeface="Cambria Math"/>
                                            </a:rPr>
                                            <m:t>𝑛𝑒𝑔𝑎𝑡𝑖𝑣𝑒</m:t>
                                          </m:r>
                                        </m:e>
                                      </m:d>
                                    </m:e>
                                    <m:sub>
                                      <m:r>
                                        <a:rPr lang="en-US" b="0" i="1" smtClean="0">
                                          <a:latin typeface="Cambria Math"/>
                                          <a:ea typeface="Cambria Math"/>
                                        </a:rPr>
                                        <m:t>𝑖</m:t>
                                      </m:r>
                                    </m:sub>
                                  </m:sSub>
                                </m:e>
                              </m:nary>
                            </m:num>
                            <m:den>
                              <m:sSup>
                                <m:sSupPr>
                                  <m:ctrlPr>
                                    <a:rPr lang="en-US" b="0" i="1" smtClean="0">
                                      <a:latin typeface="Cambria Math"/>
                                      <a:ea typeface="Cambria Math"/>
                                    </a:rPr>
                                  </m:ctrlPr>
                                </m:sSupPr>
                                <m:e>
                                  <m:r>
                                    <a:rPr lang="en-US" b="0" i="1" smtClean="0">
                                      <a:latin typeface="Cambria Math"/>
                                      <a:ea typeface="Cambria Math"/>
                                    </a:rPr>
                                    <m:t>𝑠</m:t>
                                  </m:r>
                                </m:e>
                                <m:sup>
                                  <m:r>
                                    <a:rPr lang="en-US" b="0" i="1" smtClean="0">
                                      <a:latin typeface="Cambria Math"/>
                                      <a:ea typeface="Cambria Math"/>
                                    </a:rPr>
                                    <m:t>2</m:t>
                                  </m:r>
                                </m:sup>
                              </m:sSup>
                            </m:den>
                          </m:f>
                        </m:e>
                      </m:d>
                      <m:d>
                        <m:dPr>
                          <m:ctrlPr>
                            <a:rPr lang="en-US" b="0" i="1" smtClean="0">
                              <a:latin typeface="Cambria Math"/>
                              <a:ea typeface="Cambria Math"/>
                            </a:rPr>
                          </m:ctrlPr>
                        </m:dPr>
                        <m:e>
                          <m:f>
                            <m:fPr>
                              <m:ctrlPr>
                                <a:rPr lang="en-US" b="0" i="1" smtClean="0">
                                  <a:latin typeface="Cambria Math"/>
                                  <a:ea typeface="Cambria Math"/>
                                </a:rPr>
                              </m:ctrlPr>
                            </m:fPr>
                            <m:num>
                              <m:r>
                                <a:rPr lang="en-US" b="0" i="1" smtClean="0">
                                  <a:latin typeface="Cambria Math"/>
                                  <a:ea typeface="Cambria Math"/>
                                </a:rPr>
                                <m:t>𝑘</m:t>
                              </m:r>
                            </m:num>
                            <m:den>
                              <m:r>
                                <a:rPr lang="en-US" b="0" i="1" smtClean="0">
                                  <a:latin typeface="Cambria Math"/>
                                  <a:ea typeface="Cambria Math"/>
                                </a:rPr>
                                <m:t>𝑘</m:t>
                              </m:r>
                              <m:r>
                                <a:rPr lang="en-US" b="0" i="1" smtClean="0">
                                  <a:latin typeface="Cambria Math"/>
                                  <a:ea typeface="Cambria Math"/>
                                </a:rPr>
                                <m:t>−1</m:t>
                              </m:r>
                            </m:den>
                          </m:f>
                        </m:e>
                      </m:d>
                    </m:oMath>
                  </m:oMathPara>
                </a14:m>
                <a:endParaRPr lang="en-US" dirty="0" smtClean="0"/>
              </a:p>
            </p:txBody>
          </p:sp>
        </mc:Choice>
        <mc:Fallback xmlns="">
          <p:sp>
            <p:nvSpPr>
              <p:cNvPr id="2" name="TextBox 1"/>
              <p:cNvSpPr txBox="1">
                <a:spLocks noRot="1" noChangeAspect="1" noMove="1" noResize="1" noEditPoints="1" noAdjustHandles="1" noChangeArrowheads="1" noChangeShapeType="1" noTextEdit="1"/>
              </p:cNvSpPr>
              <p:nvPr/>
            </p:nvSpPr>
            <p:spPr>
              <a:xfrm>
                <a:off x="990600" y="2743200"/>
                <a:ext cx="6492675" cy="922176"/>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custDataLst>
                  <p:tags r:id="rId6"/>
                </p:custDataLst>
              </p:nvPr>
            </p:nvSpPr>
            <p:spPr>
              <a:xfrm>
                <a:off x="990600" y="4038600"/>
                <a:ext cx="6834948"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𝛼</m:t>
                      </m:r>
                      <m:r>
                        <a:rPr lang="en-US" b="0" i="1" smtClean="0">
                          <a:latin typeface="Cambria Math"/>
                          <a:ea typeface="Cambria Math"/>
                        </a:rPr>
                        <m:t>=</m:t>
                      </m:r>
                      <m:d>
                        <m:dPr>
                          <m:begChr m:val="["/>
                          <m:endChr m:val="]"/>
                          <m:ctrlPr>
                            <a:rPr lang="en-US" b="0" i="1" smtClean="0">
                              <a:latin typeface="Cambria Math"/>
                              <a:ea typeface="Cambria Math"/>
                            </a:rPr>
                          </m:ctrlPr>
                        </m:dPr>
                        <m:e>
                          <m:r>
                            <a:rPr lang="en-US" b="0" i="1" smtClean="0">
                              <a:latin typeface="Cambria Math"/>
                              <a:ea typeface="Cambria Math"/>
                            </a:rPr>
                            <m:t>1−</m:t>
                          </m:r>
                          <m:f>
                            <m:fPr>
                              <m:ctrlPr>
                                <a:rPr lang="en-US" b="0" i="1" smtClean="0">
                                  <a:latin typeface="Cambria Math"/>
                                  <a:ea typeface="Cambria Math"/>
                                </a:rPr>
                              </m:ctrlPr>
                            </m:fPr>
                            <m:num>
                              <m:d>
                                <m:dPr>
                                  <m:ctrlPr>
                                    <a:rPr lang="en-US" b="0" i="1" smtClean="0">
                                      <a:latin typeface="Cambria Math"/>
                                      <a:ea typeface="Cambria Math"/>
                                    </a:rPr>
                                  </m:ctrlPr>
                                </m:dPr>
                                <m:e>
                                  <m:r>
                                    <a:rPr lang="en-US" b="0" i="1" smtClean="0">
                                      <a:latin typeface="Cambria Math"/>
                                      <a:ea typeface="Cambria Math"/>
                                    </a:rPr>
                                    <m:t>.6</m:t>
                                  </m:r>
                                </m:e>
                              </m:d>
                              <m:d>
                                <m:dPr>
                                  <m:ctrlPr>
                                    <a:rPr lang="en-US" b="0" i="1" smtClean="0">
                                      <a:latin typeface="Cambria Math"/>
                                      <a:ea typeface="Cambria Math"/>
                                    </a:rPr>
                                  </m:ctrlPr>
                                </m:dPr>
                                <m:e>
                                  <m:r>
                                    <a:rPr lang="en-US" b="0" i="1" smtClean="0">
                                      <a:latin typeface="Cambria Math"/>
                                      <a:ea typeface="Cambria Math"/>
                                    </a:rPr>
                                    <m:t>.4</m:t>
                                  </m:r>
                                </m:e>
                              </m:d>
                              <m:r>
                                <a:rPr lang="en-US" b="0" i="1" smtClean="0">
                                  <a:latin typeface="Cambria Math"/>
                                  <a:ea typeface="Cambria Math"/>
                                </a:rPr>
                                <m:t>+</m:t>
                              </m:r>
                              <m:d>
                                <m:dPr>
                                  <m:ctrlPr>
                                    <a:rPr lang="en-US" b="0" i="1" smtClean="0">
                                      <a:latin typeface="Cambria Math"/>
                                      <a:ea typeface="Cambria Math"/>
                                    </a:rPr>
                                  </m:ctrlPr>
                                </m:dPr>
                                <m:e>
                                  <m:r>
                                    <a:rPr lang="en-US" b="0" i="1" smtClean="0">
                                      <a:latin typeface="Cambria Math"/>
                                      <a:ea typeface="Cambria Math"/>
                                    </a:rPr>
                                    <m:t>.8</m:t>
                                  </m:r>
                                </m:e>
                              </m:d>
                              <m:d>
                                <m:dPr>
                                  <m:ctrlPr>
                                    <a:rPr lang="en-US" b="0" i="1" smtClean="0">
                                      <a:latin typeface="Cambria Math"/>
                                      <a:ea typeface="Cambria Math"/>
                                    </a:rPr>
                                  </m:ctrlPr>
                                </m:dPr>
                                <m:e>
                                  <m:r>
                                    <a:rPr lang="en-US" b="0" i="1" smtClean="0">
                                      <a:latin typeface="Cambria Math"/>
                                      <a:ea typeface="Cambria Math"/>
                                    </a:rPr>
                                    <m:t>.2</m:t>
                                  </m:r>
                                </m:e>
                              </m:d>
                              <m:r>
                                <a:rPr lang="en-US" b="0" i="1" smtClean="0">
                                  <a:latin typeface="Cambria Math"/>
                                  <a:ea typeface="Cambria Math"/>
                                </a:rPr>
                                <m:t>+</m:t>
                              </m:r>
                              <m:d>
                                <m:dPr>
                                  <m:ctrlPr>
                                    <a:rPr lang="en-US" b="0" i="1" smtClean="0">
                                      <a:latin typeface="Cambria Math"/>
                                      <a:ea typeface="Cambria Math"/>
                                    </a:rPr>
                                  </m:ctrlPr>
                                </m:dPr>
                                <m:e>
                                  <m:r>
                                    <a:rPr lang="en-US" b="0" i="1" smtClean="0">
                                      <a:latin typeface="Cambria Math"/>
                                      <a:ea typeface="Cambria Math"/>
                                    </a:rPr>
                                    <m:t>.6</m:t>
                                  </m:r>
                                </m:e>
                              </m:d>
                              <m:r>
                                <a:rPr lang="en-US" b="0" i="1" smtClean="0">
                                  <a:latin typeface="Cambria Math"/>
                                  <a:ea typeface="Cambria Math"/>
                                </a:rPr>
                                <m:t>(.4)</m:t>
                              </m:r>
                            </m:num>
                            <m:den>
                              <m:sSup>
                                <m:sSupPr>
                                  <m:ctrlPr>
                                    <a:rPr lang="en-US" b="0" i="1" smtClean="0">
                                      <a:latin typeface="Cambria Math"/>
                                      <a:ea typeface="Cambria Math"/>
                                    </a:rPr>
                                  </m:ctrlPr>
                                </m:sSupPr>
                                <m:e>
                                  <m:r>
                                    <a:rPr lang="en-US" b="0" i="1" smtClean="0">
                                      <a:latin typeface="Cambria Math"/>
                                      <a:ea typeface="Cambria Math"/>
                                    </a:rPr>
                                    <m:t>𝑠</m:t>
                                  </m:r>
                                </m:e>
                                <m:sup>
                                  <m:r>
                                    <a:rPr lang="en-US" b="0" i="1" smtClean="0">
                                      <a:latin typeface="Cambria Math"/>
                                      <a:ea typeface="Cambria Math"/>
                                    </a:rPr>
                                    <m:t>2</m:t>
                                  </m:r>
                                </m:sup>
                              </m:sSup>
                            </m:den>
                          </m:f>
                        </m:e>
                      </m:d>
                      <m:d>
                        <m:dPr>
                          <m:ctrlPr>
                            <a:rPr lang="en-US" b="0" i="1" smtClean="0">
                              <a:latin typeface="Cambria Math"/>
                              <a:ea typeface="Cambria Math"/>
                            </a:rPr>
                          </m:ctrlPr>
                        </m:dPr>
                        <m:e>
                          <m:f>
                            <m:fPr>
                              <m:ctrlPr>
                                <a:rPr lang="en-US" b="0" i="1" smtClean="0">
                                  <a:latin typeface="Cambria Math"/>
                                  <a:ea typeface="Cambria Math"/>
                                </a:rPr>
                              </m:ctrlPr>
                            </m:fPr>
                            <m:num>
                              <m:r>
                                <a:rPr lang="en-US" b="0" i="1" smtClean="0">
                                  <a:latin typeface="Cambria Math"/>
                                  <a:ea typeface="Cambria Math"/>
                                </a:rPr>
                                <m:t>3</m:t>
                              </m:r>
                            </m:num>
                            <m:den>
                              <m:r>
                                <a:rPr lang="en-US" b="0" i="1" smtClean="0">
                                  <a:latin typeface="Cambria Math"/>
                                  <a:ea typeface="Cambria Math"/>
                                </a:rPr>
                                <m:t>2</m:t>
                              </m:r>
                            </m:den>
                          </m:f>
                        </m:e>
                      </m:d>
                      <m:r>
                        <a:rPr lang="en-US" b="0" i="1" smtClean="0">
                          <a:latin typeface="Cambria Math"/>
                          <a:ea typeface="Cambria Math"/>
                        </a:rPr>
                        <m:t>=0.86</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990600" y="4038600"/>
                <a:ext cx="6834948" cy="922176"/>
              </a:xfrm>
              <a:prstGeom prst="rect">
                <a:avLst/>
              </a:prstGeom>
              <a:blipFill rotWithShape="1">
                <a:blip r:embed="rId10"/>
                <a:stretch>
                  <a:fillRect/>
                </a:stretch>
              </a:blipFill>
            </p:spPr>
            <p:txBody>
              <a:bodyPr/>
              <a:lstStyle/>
              <a:p>
                <a:r>
                  <a:rPr lang="en-US">
                    <a:noFill/>
                  </a:rPr>
                  <a:t> </a:t>
                </a:r>
              </a:p>
            </p:txBody>
          </p:sp>
        </mc:Fallback>
      </mc:AlternateContent>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custDataLst>
              <p:tags r:id="rId2"/>
            </p:custDataLst>
          </p:nvPr>
        </p:nvSpPr>
        <p:spPr/>
        <p:txBody>
          <a:bodyPr/>
          <a:lstStyle/>
          <a:p>
            <a:r>
              <a:rPr lang="en-US" altLang="en-US" sz="4000" dirty="0">
                <a:latin typeface="Palatino Linotype" panose="02040502050505030304" pitchFamily="18" charset="0"/>
              </a:rPr>
              <a:t>Internal consistency </a:t>
            </a:r>
            <a:r>
              <a:rPr lang="en-US" altLang="en-US" sz="4000" dirty="0" smtClean="0">
                <a:latin typeface="Palatino Linotype" panose="02040502050505030304" pitchFamily="18" charset="0"/>
              </a:rPr>
              <a:t>reliability</a:t>
            </a:r>
            <a:endParaRPr lang="en-US" altLang="en-US" dirty="0">
              <a:latin typeface="Palatino Linotype" panose="02040502050505030304" pitchFamily="18" charset="0"/>
            </a:endParaRPr>
          </a:p>
        </p:txBody>
      </p:sp>
      <p:sp>
        <p:nvSpPr>
          <p:cNvPr id="19459"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If internal consistency is low you can add more items or re-examine existing items for clarity</a:t>
            </a: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custDataLst>
              <p:tags r:id="rId2"/>
            </p:custDataLst>
          </p:nvPr>
        </p:nvSpPr>
        <p:spPr/>
        <p:txBody>
          <a:bodyPr/>
          <a:lstStyle/>
          <a:p>
            <a:r>
              <a:rPr lang="en-US" altLang="en-US" dirty="0" err="1">
                <a:latin typeface="Palatino Linotype" panose="02040502050505030304" pitchFamily="18" charset="0"/>
              </a:rPr>
              <a:t>Interobserver</a:t>
            </a:r>
            <a:r>
              <a:rPr lang="en-US" altLang="en-US" dirty="0">
                <a:latin typeface="Palatino Linotype" panose="02040502050505030304" pitchFamily="18" charset="0"/>
              </a:rPr>
              <a:t> reliability</a:t>
            </a:r>
          </a:p>
        </p:txBody>
      </p:sp>
      <p:sp>
        <p:nvSpPr>
          <p:cNvPr id="20483"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How well two evaluators agree in their assessment of a variable</a:t>
            </a:r>
          </a:p>
          <a:p>
            <a:r>
              <a:rPr lang="en-US" altLang="en-US" dirty="0">
                <a:latin typeface="Palatino Linotype" panose="02040502050505030304" pitchFamily="18" charset="0"/>
              </a:rPr>
              <a:t>Use correlation coefficient to compare data between observers</a:t>
            </a:r>
          </a:p>
          <a:p>
            <a:r>
              <a:rPr lang="en-US" altLang="en-US" dirty="0">
                <a:latin typeface="Palatino Linotype" panose="02040502050505030304" pitchFamily="18" charset="0"/>
              </a:rPr>
              <a:t>May be used as property of the test or as an outcome </a:t>
            </a:r>
            <a:r>
              <a:rPr lang="en-US" altLang="en-US" dirty="0" smtClean="0">
                <a:latin typeface="Palatino Linotype" panose="02040502050505030304" pitchFamily="18" charset="0"/>
              </a:rPr>
              <a:t>variable.</a:t>
            </a:r>
          </a:p>
          <a:p>
            <a:r>
              <a:rPr lang="en-US" altLang="en-US" dirty="0" smtClean="0">
                <a:latin typeface="Palatino Linotype" panose="02040502050505030304" pitchFamily="18" charset="0"/>
              </a:rPr>
              <a:t>Cohen’s </a:t>
            </a:r>
            <a:r>
              <a:rPr lang="en-US" altLang="en-US" dirty="0" smtClean="0">
                <a:latin typeface="Symbol" panose="05050102010706020507" pitchFamily="18" charset="2"/>
              </a:rPr>
              <a:t>k</a:t>
            </a:r>
            <a:endParaRPr lang="en-US" altLang="en-US"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custDataLst>
              <p:tags r:id="rId2"/>
            </p:custDataLst>
          </p:nvPr>
        </p:nvSpPr>
        <p:spPr>
          <a:xfrm>
            <a:off x="685800" y="2286000"/>
            <a:ext cx="7772400" cy="1143000"/>
          </a:xfrm>
        </p:spPr>
        <p:txBody>
          <a:bodyPr/>
          <a:lstStyle/>
          <a:p>
            <a:r>
              <a:rPr lang="en-US" altLang="en-US"/>
              <a:t>Validity</a:t>
            </a:r>
          </a:p>
        </p:txBody>
      </p:sp>
      <p:sp>
        <p:nvSpPr>
          <p:cNvPr id="21507" name="Rectangle 3"/>
          <p:cNvSpPr>
            <a:spLocks noGrp="1" noChangeArrowheads="1"/>
          </p:cNvSpPr>
          <p:nvPr>
            <p:ph type="subTitle" idx="1"/>
            <p:custDataLst>
              <p:tags r:id="rId3"/>
            </p:custDataLst>
          </p:nvPr>
        </p:nvSpPr>
        <p:spPr/>
        <p:txBody>
          <a:bodyPr/>
          <a:lstStyle/>
          <a:p>
            <a:r>
              <a:rPr lang="en-US" altLang="en-US"/>
              <a:t> </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Definition</a:t>
            </a:r>
          </a:p>
        </p:txBody>
      </p:sp>
      <p:sp>
        <p:nvSpPr>
          <p:cNvPr id="22531"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How well a survey measures what it sets out to </a:t>
            </a:r>
            <a:r>
              <a:rPr lang="en-US" altLang="en-US" dirty="0" smtClean="0">
                <a:latin typeface="Palatino Linotype" panose="02040502050505030304" pitchFamily="18" charset="0"/>
              </a:rPr>
              <a:t>measure.</a:t>
            </a:r>
          </a:p>
          <a:p>
            <a:r>
              <a:rPr lang="en-US" altLang="en-US" dirty="0" err="1" smtClean="0">
                <a:latin typeface="Palatino Linotype" panose="02040502050505030304" pitchFamily="18" charset="0"/>
              </a:rPr>
              <a:t>Mishel</a:t>
            </a:r>
            <a:r>
              <a:rPr lang="en-US" altLang="en-US" dirty="0" smtClean="0">
                <a:latin typeface="Palatino Linotype" panose="02040502050505030304" pitchFamily="18" charset="0"/>
              </a:rPr>
              <a:t> Uncertainty of Illness Survey (MUIS) measures uncertainty associated with illness.</a:t>
            </a:r>
          </a:p>
          <a:p>
            <a:r>
              <a:rPr lang="en-US" altLang="en-US" dirty="0" smtClean="0">
                <a:latin typeface="Palatino Linotype" panose="02040502050505030304" pitchFamily="18" charset="0"/>
              </a:rPr>
              <a:t>McMaster’s Family Assessment Device measures family “functioning”.  </a:t>
            </a:r>
            <a:endParaRPr lang="en-US" altLang="en-US"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Assessment of validity</a:t>
            </a:r>
          </a:p>
        </p:txBody>
      </p:sp>
      <p:sp>
        <p:nvSpPr>
          <p:cNvPr id="23555"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Validity is measured in four forms</a:t>
            </a:r>
          </a:p>
          <a:p>
            <a:pPr lvl="1"/>
            <a:r>
              <a:rPr lang="en-US" altLang="en-US" dirty="0">
                <a:latin typeface="Palatino Linotype" panose="02040502050505030304" pitchFamily="18" charset="0"/>
              </a:rPr>
              <a:t>Face validity</a:t>
            </a:r>
          </a:p>
          <a:p>
            <a:pPr lvl="1"/>
            <a:r>
              <a:rPr lang="en-US" altLang="en-US" dirty="0">
                <a:latin typeface="Palatino Linotype" panose="02040502050505030304" pitchFamily="18" charset="0"/>
              </a:rPr>
              <a:t>Content validity</a:t>
            </a:r>
          </a:p>
          <a:p>
            <a:pPr lvl="1"/>
            <a:r>
              <a:rPr lang="en-US" altLang="en-US" dirty="0">
                <a:latin typeface="Palatino Linotype" panose="02040502050505030304" pitchFamily="18" charset="0"/>
              </a:rPr>
              <a:t>Criterion validity</a:t>
            </a:r>
          </a:p>
          <a:p>
            <a:pPr lvl="1"/>
            <a:r>
              <a:rPr lang="en-US" altLang="en-US" dirty="0">
                <a:latin typeface="Palatino Linotype" panose="02040502050505030304" pitchFamily="18" charset="0"/>
              </a:rPr>
              <a:t>Construct validity</a:t>
            </a: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Face validity</a:t>
            </a:r>
          </a:p>
        </p:txBody>
      </p:sp>
      <p:sp>
        <p:nvSpPr>
          <p:cNvPr id="24579"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Cursory review of survey items by untrained judges</a:t>
            </a:r>
          </a:p>
          <a:p>
            <a:pPr lvl="1"/>
            <a:r>
              <a:rPr lang="en-US" altLang="en-US" dirty="0" smtClean="0">
                <a:latin typeface="Palatino Linotype" panose="02040502050505030304" pitchFamily="18" charset="0"/>
              </a:rPr>
              <a:t>Ex: </a:t>
            </a:r>
            <a:r>
              <a:rPr lang="en-US" altLang="en-US" dirty="0">
                <a:latin typeface="Palatino Linotype" panose="02040502050505030304" pitchFamily="18" charset="0"/>
              </a:rPr>
              <a:t>Showing the survey to untrained individuals to see whether they think the items look okay</a:t>
            </a:r>
          </a:p>
          <a:p>
            <a:pPr lvl="1"/>
            <a:r>
              <a:rPr lang="en-US" altLang="en-US" dirty="0">
                <a:latin typeface="Palatino Linotype" panose="02040502050505030304" pitchFamily="18" charset="0"/>
              </a:rPr>
              <a:t>Very casual, soft</a:t>
            </a:r>
          </a:p>
          <a:p>
            <a:pPr lvl="1"/>
            <a:r>
              <a:rPr lang="en-US" altLang="en-US" dirty="0">
                <a:latin typeface="Palatino Linotype" panose="02040502050505030304" pitchFamily="18" charset="0"/>
              </a:rPr>
              <a:t>Many don’t really consider this as a measure of validity at all</a:t>
            </a: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Content validity</a:t>
            </a:r>
          </a:p>
        </p:txBody>
      </p:sp>
      <p:sp>
        <p:nvSpPr>
          <p:cNvPr id="25603" name="Rectangle 3"/>
          <p:cNvSpPr>
            <a:spLocks noGrp="1" noChangeArrowheads="1"/>
          </p:cNvSpPr>
          <p:nvPr>
            <p:ph type="body" idx="1"/>
            <p:custDataLst>
              <p:tags r:id="rId3"/>
            </p:custDataLst>
          </p:nvPr>
        </p:nvSpPr>
        <p:spPr>
          <a:xfrm>
            <a:off x="685800" y="1981200"/>
            <a:ext cx="8001000" cy="4572000"/>
          </a:xfrm>
        </p:spPr>
        <p:txBody>
          <a:bodyPr/>
          <a:lstStyle/>
          <a:p>
            <a:r>
              <a:rPr lang="en-US" altLang="en-US" dirty="0">
                <a:latin typeface="Palatino Linotype" panose="02040502050505030304" pitchFamily="18" charset="0"/>
              </a:rPr>
              <a:t>Subjective measure of how appropriate the items seem to a set of reviewers who have some knowledge of the subject </a:t>
            </a:r>
            <a:r>
              <a:rPr lang="en-US" altLang="en-US" dirty="0" smtClean="0">
                <a:latin typeface="Palatino Linotype" panose="02040502050505030304" pitchFamily="18" charset="0"/>
              </a:rPr>
              <a:t>matter.</a:t>
            </a:r>
            <a:endParaRPr lang="en-US" altLang="en-US" dirty="0">
              <a:latin typeface="Palatino Linotype" panose="02040502050505030304" pitchFamily="18" charset="0"/>
            </a:endParaRPr>
          </a:p>
          <a:p>
            <a:pPr lvl="1"/>
            <a:r>
              <a:rPr lang="en-US" altLang="en-US" dirty="0">
                <a:latin typeface="Palatino Linotype" panose="02040502050505030304" pitchFamily="18" charset="0"/>
              </a:rPr>
              <a:t>Usually consists of an organized review of the survey’s contents to ensure that it contains everything it should and doesn’t include anything that it </a:t>
            </a:r>
            <a:r>
              <a:rPr lang="en-US" altLang="en-US" dirty="0" smtClean="0">
                <a:latin typeface="Palatino Linotype" panose="02040502050505030304" pitchFamily="18" charset="0"/>
              </a:rPr>
              <a:t>shouldn’t</a:t>
            </a:r>
            <a:endParaRPr lang="en-US" altLang="en-US" dirty="0">
              <a:latin typeface="Palatino Linotype" panose="02040502050505030304" pitchFamily="18" charset="0"/>
            </a:endParaRPr>
          </a:p>
          <a:p>
            <a:pPr lvl="1"/>
            <a:r>
              <a:rPr lang="en-US" altLang="en-US" dirty="0">
                <a:latin typeface="Palatino Linotype" panose="02040502050505030304" pitchFamily="18" charset="0"/>
              </a:rPr>
              <a:t>Still very </a:t>
            </a:r>
            <a:r>
              <a:rPr lang="en-US" altLang="en-US" dirty="0" smtClean="0">
                <a:latin typeface="Palatino Linotype" panose="02040502050505030304" pitchFamily="18" charset="0"/>
              </a:rPr>
              <a:t>qualitative</a:t>
            </a:r>
            <a:endParaRPr lang="en-US" altLang="en-US"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Content </a:t>
            </a:r>
            <a:r>
              <a:rPr lang="en-US" altLang="en-US" dirty="0" smtClean="0">
                <a:latin typeface="Palatino Linotype" panose="02040502050505030304" pitchFamily="18" charset="0"/>
              </a:rPr>
              <a:t>validity</a:t>
            </a:r>
            <a:endParaRPr lang="en-US" altLang="en-US" dirty="0"/>
          </a:p>
        </p:txBody>
      </p:sp>
      <p:sp>
        <p:nvSpPr>
          <p:cNvPr id="26627"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Who might you include as reviewers?</a:t>
            </a:r>
          </a:p>
          <a:p>
            <a:r>
              <a:rPr lang="en-US" altLang="en-US" dirty="0">
                <a:latin typeface="Palatino Linotype" panose="02040502050505030304" pitchFamily="18" charset="0"/>
              </a:rPr>
              <a:t>How would you incorporate these two assessments of validity (face and content) into your survey instrument design process?</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Criterion validity</a:t>
            </a:r>
          </a:p>
        </p:txBody>
      </p:sp>
      <p:sp>
        <p:nvSpPr>
          <p:cNvPr id="27651" name="Rectangle 3"/>
          <p:cNvSpPr>
            <a:spLocks noGrp="1" noChangeArrowheads="1"/>
          </p:cNvSpPr>
          <p:nvPr>
            <p:ph type="body" idx="1"/>
            <p:custDataLst>
              <p:tags r:id="rId3"/>
            </p:custDataLst>
          </p:nvPr>
        </p:nvSpPr>
        <p:spPr>
          <a:xfrm>
            <a:off x="685800" y="1828800"/>
            <a:ext cx="7848600" cy="4572000"/>
          </a:xfrm>
        </p:spPr>
        <p:txBody>
          <a:bodyPr/>
          <a:lstStyle/>
          <a:p>
            <a:r>
              <a:rPr lang="en-US" altLang="en-US" dirty="0">
                <a:latin typeface="Palatino Linotype" panose="02040502050505030304" pitchFamily="18" charset="0"/>
              </a:rPr>
              <a:t>Measure of how well one instrument stacks up against another instrument or predictor</a:t>
            </a:r>
          </a:p>
          <a:p>
            <a:pPr lvl="1"/>
            <a:r>
              <a:rPr lang="en-US" altLang="en-US" dirty="0">
                <a:latin typeface="Palatino Linotype" panose="02040502050505030304" pitchFamily="18" charset="0"/>
              </a:rPr>
              <a:t>Concurrent: assess your instrument against a “gold standard”</a:t>
            </a:r>
          </a:p>
          <a:p>
            <a:pPr lvl="1"/>
            <a:r>
              <a:rPr lang="en-US" altLang="en-US" dirty="0">
                <a:latin typeface="Palatino Linotype" panose="02040502050505030304" pitchFamily="18" charset="0"/>
              </a:rPr>
              <a:t>Predictive: assess the ability of your instrument to forecast future events, behavior, attitudes, or </a:t>
            </a:r>
            <a:r>
              <a:rPr lang="en-US" altLang="en-US" dirty="0" smtClean="0">
                <a:latin typeface="Palatino Linotype" panose="02040502050505030304" pitchFamily="18" charset="0"/>
              </a:rPr>
              <a:t>outcomes. </a:t>
            </a:r>
            <a:endParaRPr lang="en-US" altLang="en-US" dirty="0">
              <a:latin typeface="Palatino Linotype" panose="02040502050505030304" pitchFamily="18" charset="0"/>
            </a:endParaRPr>
          </a:p>
          <a:p>
            <a:pPr lvl="1"/>
            <a:r>
              <a:rPr lang="en-US" altLang="en-US" dirty="0">
                <a:latin typeface="Palatino Linotype" panose="02040502050505030304" pitchFamily="18" charset="0"/>
              </a:rPr>
              <a:t>Assess with correlation coefficient</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custDataLst>
              <p:tags r:id="rId2"/>
            </p:custDataLst>
          </p:nvPr>
        </p:nvSpPr>
        <p:spPr>
          <a:xfrm>
            <a:off x="685800" y="2286000"/>
            <a:ext cx="7772400" cy="1143000"/>
          </a:xfrm>
        </p:spPr>
        <p:txBody>
          <a:bodyPr/>
          <a:lstStyle/>
          <a:p>
            <a:r>
              <a:rPr lang="en-US" altLang="en-US"/>
              <a:t>Reliability</a:t>
            </a:r>
          </a:p>
        </p:txBody>
      </p:sp>
      <p:sp>
        <p:nvSpPr>
          <p:cNvPr id="6147" name="Rectangle 3"/>
          <p:cNvSpPr>
            <a:spLocks noGrp="1" noChangeArrowheads="1"/>
          </p:cNvSpPr>
          <p:nvPr>
            <p:ph type="subTitle" idx="1"/>
            <p:custDataLst>
              <p:tags r:id="rId3"/>
            </p:custDataLst>
          </p:nvPr>
        </p:nvSpPr>
        <p:spPr/>
        <p:txBody>
          <a:bodyPr/>
          <a:lstStyle/>
          <a:p>
            <a:r>
              <a:rPr lang="en-US" altLang="en-US"/>
              <a:t> </a:t>
            </a: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Construct validity</a:t>
            </a:r>
          </a:p>
        </p:txBody>
      </p:sp>
      <p:sp>
        <p:nvSpPr>
          <p:cNvPr id="28675"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Most valuable and most difficult measure of </a:t>
            </a:r>
            <a:r>
              <a:rPr lang="en-US" altLang="en-US" dirty="0" smtClean="0">
                <a:latin typeface="Palatino Linotype" panose="02040502050505030304" pitchFamily="18" charset="0"/>
              </a:rPr>
              <a:t>validity.</a:t>
            </a:r>
            <a:endParaRPr lang="en-US" altLang="en-US" dirty="0">
              <a:latin typeface="Palatino Linotype" panose="02040502050505030304" pitchFamily="18" charset="0"/>
            </a:endParaRPr>
          </a:p>
          <a:p>
            <a:r>
              <a:rPr lang="en-US" altLang="en-US" dirty="0">
                <a:latin typeface="Palatino Linotype" panose="02040502050505030304" pitchFamily="18" charset="0"/>
              </a:rPr>
              <a:t>Basically, it is a measure of how meaningful the scale or instrument is when it is in practical </a:t>
            </a:r>
            <a:r>
              <a:rPr lang="en-US" altLang="en-US" dirty="0" smtClean="0">
                <a:latin typeface="Palatino Linotype" panose="02040502050505030304" pitchFamily="18" charset="0"/>
              </a:rPr>
              <a:t>use.</a:t>
            </a:r>
            <a:endParaRPr lang="en-US" altLang="en-US"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Construct </a:t>
            </a:r>
            <a:r>
              <a:rPr lang="en-US" altLang="en-US" dirty="0" smtClean="0">
                <a:latin typeface="Palatino Linotype" panose="02040502050505030304" pitchFamily="18" charset="0"/>
              </a:rPr>
              <a:t>validity</a:t>
            </a:r>
            <a:endParaRPr lang="en-US" altLang="en-US" dirty="0">
              <a:latin typeface="Palatino Linotype" panose="02040502050505030304" pitchFamily="18" charset="0"/>
            </a:endParaRPr>
          </a:p>
        </p:txBody>
      </p:sp>
      <p:sp>
        <p:nvSpPr>
          <p:cNvPr id="29699" name="Rectangle 3"/>
          <p:cNvSpPr>
            <a:spLocks noGrp="1" noChangeArrowheads="1"/>
          </p:cNvSpPr>
          <p:nvPr>
            <p:ph type="body" idx="1"/>
            <p:custDataLst>
              <p:tags r:id="rId3"/>
            </p:custDataLst>
          </p:nvPr>
        </p:nvSpPr>
        <p:spPr>
          <a:xfrm>
            <a:off x="685800" y="1981200"/>
            <a:ext cx="7924800" cy="4495800"/>
          </a:xfrm>
        </p:spPr>
        <p:txBody>
          <a:bodyPr/>
          <a:lstStyle/>
          <a:p>
            <a:r>
              <a:rPr lang="en-US" altLang="en-US" dirty="0">
                <a:latin typeface="Palatino Linotype" panose="02040502050505030304" pitchFamily="18" charset="0"/>
              </a:rPr>
              <a:t>Convergent: Implies that several different methods for obtaining the same information about a given trait or concept produce similar results</a:t>
            </a:r>
          </a:p>
          <a:p>
            <a:pPr lvl="1"/>
            <a:r>
              <a:rPr lang="en-US" altLang="en-US" dirty="0">
                <a:latin typeface="Palatino Linotype" panose="02040502050505030304" pitchFamily="18" charset="0"/>
              </a:rPr>
              <a:t>Evaluation is analogous to alternate-form reliability except that it is more theoretical and requires a great deal of work-usually by multiple investigators with different </a:t>
            </a:r>
            <a:r>
              <a:rPr lang="en-US" altLang="en-US" dirty="0" smtClean="0">
                <a:latin typeface="Palatino Linotype" panose="02040502050505030304" pitchFamily="18" charset="0"/>
              </a:rPr>
              <a:t>approaches.</a:t>
            </a:r>
            <a:endParaRPr lang="en-US" altLang="en-US"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Construct </a:t>
            </a:r>
            <a:r>
              <a:rPr lang="en-US" altLang="en-US" dirty="0" smtClean="0">
                <a:latin typeface="Palatino Linotype" panose="02040502050505030304" pitchFamily="18" charset="0"/>
              </a:rPr>
              <a:t>validity</a:t>
            </a:r>
            <a:endParaRPr lang="en-US" altLang="en-US" dirty="0">
              <a:latin typeface="Palatino Linotype" panose="02040502050505030304" pitchFamily="18" charset="0"/>
            </a:endParaRPr>
          </a:p>
        </p:txBody>
      </p:sp>
      <p:sp>
        <p:nvSpPr>
          <p:cNvPr id="30723"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Divergent: The ability of a measure to estimate the underlying truth in a given area-must be shown not to correlate too closely with similar but distinct concepts or </a:t>
            </a:r>
            <a:r>
              <a:rPr lang="en-US" altLang="en-US" dirty="0" smtClean="0">
                <a:latin typeface="Palatino Linotype" panose="02040502050505030304" pitchFamily="18" charset="0"/>
              </a:rPr>
              <a:t>traits.</a:t>
            </a:r>
            <a:endParaRPr lang="en-US" altLang="en-US"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solidFill>
                  <a:srgbClr val="FFFF00"/>
                </a:solidFill>
                <a:latin typeface="Palatino Linotype" panose="02040502050505030304" pitchFamily="18" charset="0"/>
              </a:rPr>
              <a:t>Summary</a:t>
            </a:r>
            <a:endParaRPr lang="en-US" dirty="0">
              <a:solidFill>
                <a:srgbClr val="FFFF00"/>
              </a:solidFill>
              <a:latin typeface="Palatino Linotype" panose="02040502050505030304" pitchFamily="18" charset="0"/>
            </a:endParaRPr>
          </a:p>
        </p:txBody>
      </p:sp>
      <p:sp>
        <p:nvSpPr>
          <p:cNvPr id="3" name="Content Placeholder 2"/>
          <p:cNvSpPr>
            <a:spLocks noGrp="1"/>
          </p:cNvSpPr>
          <p:nvPr>
            <p:ph idx="1"/>
            <p:custDataLst>
              <p:tags r:id="rId3"/>
            </p:custDataLst>
          </p:nvPr>
        </p:nvSpPr>
        <p:spPr/>
        <p:txBody>
          <a:bodyPr/>
          <a:lstStyle/>
          <a:p>
            <a:r>
              <a:rPr lang="en-US" dirty="0" smtClean="0"/>
              <a:t>Reliability refers to the consistency of the results of survey.  High reliability is important but NOT unless the test is also valid.</a:t>
            </a:r>
          </a:p>
          <a:p>
            <a:r>
              <a:rPr lang="en-US" dirty="0" smtClean="0"/>
              <a:t>For example, a bathroom scale that consistently measures your weight BUT is reality is 10 lbs. off your actual weight is useless (but possibly flattering).</a:t>
            </a:r>
            <a:endParaRPr lang="en-US" dirty="0"/>
          </a:p>
        </p:txBody>
      </p:sp>
    </p:spTree>
    <p:custDataLst>
      <p:tags r:id="rId1"/>
    </p:custDataLst>
    <p:extLst>
      <p:ext uri="{BB962C8B-B14F-4D97-AF65-F5344CB8AC3E}">
        <p14:creationId xmlns:p14="http://schemas.microsoft.com/office/powerpoint/2010/main" val="40597526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solidFill>
                  <a:srgbClr val="FFFF00"/>
                </a:solidFill>
                <a:latin typeface="Palatino Linotype" panose="02040502050505030304" pitchFamily="18" charset="0"/>
              </a:rPr>
              <a:t>Summary</a:t>
            </a:r>
            <a:endParaRPr lang="en-US" dirty="0">
              <a:solidFill>
                <a:srgbClr val="FFFF00"/>
              </a:solidFill>
              <a:latin typeface="Palatino Linotype" panose="02040502050505030304" pitchFamily="18" charset="0"/>
            </a:endParaRPr>
          </a:p>
        </p:txBody>
      </p:sp>
      <p:sp>
        <p:nvSpPr>
          <p:cNvPr id="3" name="Content Placeholder 2"/>
          <p:cNvSpPr>
            <a:spLocks noGrp="1"/>
          </p:cNvSpPr>
          <p:nvPr>
            <p:ph idx="1"/>
            <p:custDataLst>
              <p:tags r:id="rId3"/>
            </p:custDataLst>
          </p:nvPr>
        </p:nvSpPr>
        <p:spPr/>
        <p:txBody>
          <a:bodyPr/>
          <a:lstStyle/>
          <a:p>
            <a:r>
              <a:rPr lang="en-US" dirty="0" smtClean="0"/>
              <a:t>Validity refers to whether or not the instrument measures what is supposed to be measuring.</a:t>
            </a:r>
          </a:p>
          <a:p>
            <a:r>
              <a:rPr lang="en-US" dirty="0" smtClean="0"/>
              <a:t>Much harder to establish and requires scrutinizing the instrument a number of ways.</a:t>
            </a:r>
            <a:endParaRPr lang="en-US" dirty="0"/>
          </a:p>
        </p:txBody>
      </p:sp>
    </p:spTree>
    <p:custDataLst>
      <p:tags r:id="rId1"/>
    </p:custDataLst>
    <p:extLst>
      <p:ext uri="{BB962C8B-B14F-4D97-AF65-F5344CB8AC3E}">
        <p14:creationId xmlns:p14="http://schemas.microsoft.com/office/powerpoint/2010/main" val="1028950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Definition</a:t>
            </a:r>
          </a:p>
        </p:txBody>
      </p:sp>
      <p:sp>
        <p:nvSpPr>
          <p:cNvPr id="8195" name="Rectangle 3"/>
          <p:cNvSpPr>
            <a:spLocks noGrp="1" noChangeArrowheads="1"/>
          </p:cNvSpPr>
          <p:nvPr>
            <p:ph type="body" idx="1"/>
            <p:custDataLst>
              <p:tags r:id="rId3"/>
            </p:custDataLst>
          </p:nvPr>
        </p:nvSpPr>
        <p:spPr/>
        <p:txBody>
          <a:bodyPr/>
          <a:lstStyle/>
          <a:p>
            <a:r>
              <a:rPr lang="en-US" altLang="en-US" sz="2800" dirty="0">
                <a:latin typeface="Palatino Linotype" panose="02040502050505030304" pitchFamily="18" charset="0"/>
              </a:rPr>
              <a:t>The degree of stability exhibited when a measurement is repeated under identical </a:t>
            </a:r>
            <a:r>
              <a:rPr lang="en-US" altLang="en-US" sz="2800" dirty="0" smtClean="0">
                <a:latin typeface="Palatino Linotype" panose="02040502050505030304" pitchFamily="18" charset="0"/>
              </a:rPr>
              <a:t>conditions.</a:t>
            </a:r>
            <a:r>
              <a:rPr lang="en-US" altLang="en-US" sz="2800" dirty="0">
                <a:latin typeface="Palatino Linotype" panose="02040502050505030304" pitchFamily="18" charset="0"/>
              </a:rPr>
              <a:t/>
            </a:r>
            <a:br>
              <a:rPr lang="en-US" altLang="en-US" sz="2800" dirty="0">
                <a:latin typeface="Palatino Linotype" panose="02040502050505030304" pitchFamily="18" charset="0"/>
              </a:rPr>
            </a:br>
            <a:endParaRPr lang="en-US" altLang="en-US" sz="2800" dirty="0">
              <a:latin typeface="Palatino Linotype" panose="02040502050505030304" pitchFamily="18" charset="0"/>
            </a:endParaRPr>
          </a:p>
          <a:p>
            <a:r>
              <a:rPr lang="en-US" altLang="en-US" sz="2800" dirty="0">
                <a:latin typeface="Palatino Linotype" panose="02040502050505030304" pitchFamily="18" charset="0"/>
              </a:rPr>
              <a:t>Lack of reliability may arise from divergences between observers or instruments of measurement or instability of the attribute being </a:t>
            </a:r>
            <a:r>
              <a:rPr lang="en-US" altLang="en-US" sz="2800" dirty="0" smtClean="0">
                <a:latin typeface="Palatino Linotype" panose="02040502050505030304" pitchFamily="18" charset="0"/>
              </a:rPr>
              <a:t>measured. </a:t>
            </a:r>
            <a:r>
              <a:rPr lang="en-US" altLang="en-US" sz="1800" dirty="0" smtClean="0">
                <a:latin typeface="Palatino Linotype" panose="02040502050505030304" pitchFamily="18" charset="0"/>
              </a:rPr>
              <a:t>(from </a:t>
            </a:r>
            <a:r>
              <a:rPr lang="en-US" altLang="en-US" sz="1800" dirty="0">
                <a:latin typeface="Palatino Linotype" panose="02040502050505030304" pitchFamily="18" charset="0"/>
              </a:rPr>
              <a:t>Last. Dictionary of Epidemiology)</a:t>
            </a:r>
            <a:endParaRPr lang="en-US" altLang="en-US" sz="2800"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Assessment of reliability</a:t>
            </a:r>
          </a:p>
        </p:txBody>
      </p:sp>
      <p:sp>
        <p:nvSpPr>
          <p:cNvPr id="9219" name="Rectangle 3"/>
          <p:cNvSpPr>
            <a:spLocks noGrp="1" noChangeArrowheads="1"/>
          </p:cNvSpPr>
          <p:nvPr>
            <p:ph type="body" idx="1"/>
            <p:custDataLst>
              <p:tags r:id="rId3"/>
            </p:custDataLst>
          </p:nvPr>
        </p:nvSpPr>
        <p:spPr/>
        <p:txBody>
          <a:bodyPr/>
          <a:lstStyle/>
          <a:p>
            <a:pPr marL="0" indent="0">
              <a:buNone/>
            </a:pPr>
            <a:r>
              <a:rPr lang="en-US" altLang="en-US" sz="3600" dirty="0">
                <a:latin typeface="Palatino Linotype" panose="02040502050505030304" pitchFamily="18" charset="0"/>
              </a:rPr>
              <a:t>Reliability is assessed in 3 </a:t>
            </a:r>
            <a:r>
              <a:rPr lang="en-US" altLang="en-US" sz="3600" dirty="0" smtClean="0">
                <a:latin typeface="Palatino Linotype" panose="02040502050505030304" pitchFamily="18" charset="0"/>
              </a:rPr>
              <a:t>forms:</a:t>
            </a:r>
            <a:endParaRPr lang="en-US" altLang="en-US" sz="3600" dirty="0">
              <a:latin typeface="Palatino Linotype" panose="02040502050505030304" pitchFamily="18" charset="0"/>
            </a:endParaRPr>
          </a:p>
          <a:p>
            <a:pPr lvl="1"/>
            <a:r>
              <a:rPr lang="en-US" altLang="en-US" sz="3600" dirty="0">
                <a:latin typeface="Palatino Linotype" panose="02040502050505030304" pitchFamily="18" charset="0"/>
              </a:rPr>
              <a:t>Test-retest reliability</a:t>
            </a:r>
          </a:p>
          <a:p>
            <a:pPr lvl="1"/>
            <a:r>
              <a:rPr lang="en-US" altLang="en-US" sz="3600" dirty="0">
                <a:latin typeface="Palatino Linotype" panose="02040502050505030304" pitchFamily="18" charset="0"/>
              </a:rPr>
              <a:t>Alternate-form reliability</a:t>
            </a:r>
          </a:p>
          <a:p>
            <a:pPr lvl="1"/>
            <a:r>
              <a:rPr lang="en-US" altLang="en-US" sz="3600" dirty="0">
                <a:latin typeface="Palatino Linotype" panose="02040502050505030304" pitchFamily="18" charset="0"/>
              </a:rPr>
              <a:t>Internal consistency reliability</a:t>
            </a:r>
          </a:p>
          <a:p>
            <a:pPr marL="457200" lvl="1" indent="0">
              <a:buNone/>
            </a:pPr>
            <a:endParaRPr lang="en-US" alt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Test-retest reliability</a:t>
            </a:r>
          </a:p>
        </p:txBody>
      </p:sp>
      <p:sp>
        <p:nvSpPr>
          <p:cNvPr id="10243" name="Rectangle 3"/>
          <p:cNvSpPr>
            <a:spLocks noGrp="1" noChangeArrowheads="1"/>
          </p:cNvSpPr>
          <p:nvPr>
            <p:ph type="body" idx="1"/>
            <p:custDataLst>
              <p:tags r:id="rId3"/>
            </p:custDataLst>
          </p:nvPr>
        </p:nvSpPr>
        <p:spPr/>
        <p:txBody>
          <a:bodyPr/>
          <a:lstStyle/>
          <a:p>
            <a:r>
              <a:rPr lang="en-US" altLang="en-US" sz="2800" dirty="0">
                <a:latin typeface="Palatino Linotype" panose="02040502050505030304" pitchFamily="18" charset="0"/>
              </a:rPr>
              <a:t>Most common form in surveys</a:t>
            </a:r>
          </a:p>
          <a:p>
            <a:r>
              <a:rPr lang="en-US" altLang="en-US" sz="2800" dirty="0">
                <a:latin typeface="Palatino Linotype" panose="02040502050505030304" pitchFamily="18" charset="0"/>
              </a:rPr>
              <a:t>Measured by having the same respondents complete a survey at two different points in time to see how stable the responses </a:t>
            </a:r>
            <a:r>
              <a:rPr lang="en-US" altLang="en-US" sz="2800" dirty="0" smtClean="0">
                <a:latin typeface="Palatino Linotype" panose="02040502050505030304" pitchFamily="18" charset="0"/>
              </a:rPr>
              <a:t>are.</a:t>
            </a:r>
            <a:endParaRPr lang="en-US" altLang="en-US" sz="2800" dirty="0">
              <a:latin typeface="Palatino Linotype" panose="02040502050505030304" pitchFamily="18" charset="0"/>
            </a:endParaRPr>
          </a:p>
          <a:p>
            <a:r>
              <a:rPr lang="en-US" altLang="en-US" sz="2800" dirty="0">
                <a:latin typeface="Palatino Linotype" panose="02040502050505030304" pitchFamily="18" charset="0"/>
              </a:rPr>
              <a:t>Usually quantified with a correlation coefficient (</a:t>
            </a:r>
            <a:r>
              <a:rPr lang="en-US" altLang="en-US" sz="2800" i="1" dirty="0">
                <a:latin typeface="Palatino Linotype" panose="02040502050505030304" pitchFamily="18" charset="0"/>
              </a:rPr>
              <a:t>r</a:t>
            </a:r>
            <a:r>
              <a:rPr lang="en-US" altLang="en-US" sz="2800" dirty="0">
                <a:latin typeface="Palatino Linotype" panose="02040502050505030304" pitchFamily="18" charset="0"/>
              </a:rPr>
              <a:t> value</a:t>
            </a:r>
            <a:r>
              <a:rPr lang="en-US" altLang="en-US" sz="2800" dirty="0" smtClean="0">
                <a:latin typeface="Palatino Linotype" panose="02040502050505030304" pitchFamily="18" charset="0"/>
              </a:rPr>
              <a:t>).</a:t>
            </a:r>
            <a:endParaRPr lang="en-US" altLang="en-US" sz="2800" dirty="0">
              <a:latin typeface="Palatino Linotype" panose="02040502050505030304" pitchFamily="18" charset="0"/>
            </a:endParaRPr>
          </a:p>
          <a:p>
            <a:r>
              <a:rPr lang="en-US" altLang="en-US" sz="2800" dirty="0">
                <a:latin typeface="Palatino Linotype" panose="02040502050505030304" pitchFamily="18" charset="0"/>
              </a:rPr>
              <a:t>In general, </a:t>
            </a:r>
            <a:r>
              <a:rPr lang="en-US" altLang="en-US" sz="2800" i="1" dirty="0">
                <a:latin typeface="Palatino Linotype" panose="02040502050505030304" pitchFamily="18" charset="0"/>
              </a:rPr>
              <a:t>r</a:t>
            </a:r>
            <a:r>
              <a:rPr lang="en-US" altLang="en-US" sz="2800" dirty="0">
                <a:latin typeface="Palatino Linotype" panose="02040502050505030304" pitchFamily="18" charset="0"/>
              </a:rPr>
              <a:t> values are considered good if </a:t>
            </a:r>
            <a:br>
              <a:rPr lang="en-US" altLang="en-US" sz="2800" dirty="0">
                <a:latin typeface="Palatino Linotype" panose="02040502050505030304" pitchFamily="18" charset="0"/>
              </a:rPr>
            </a:br>
            <a:r>
              <a:rPr lang="en-US" altLang="en-US" sz="2800" i="1" dirty="0">
                <a:latin typeface="Palatino Linotype" panose="02040502050505030304" pitchFamily="18" charset="0"/>
              </a:rPr>
              <a:t>r</a:t>
            </a:r>
            <a:r>
              <a:rPr lang="en-US" altLang="en-US" sz="2800" dirty="0">
                <a:latin typeface="Palatino Linotype" panose="02040502050505030304" pitchFamily="18" charset="0"/>
              </a:rPr>
              <a:t> </a:t>
            </a:r>
            <a:r>
              <a:rPr lang="en-US" altLang="en-US" sz="2800" dirty="0">
                <a:latin typeface="Palatino Linotype" panose="02040502050505030304" pitchFamily="18" charset="0"/>
                <a:sym typeface="Symbol" pitchFamily="18" charset="2"/>
              </a:rPr>
              <a:t> </a:t>
            </a:r>
            <a:r>
              <a:rPr lang="en-US" altLang="en-US" sz="2800" dirty="0" smtClean="0">
                <a:latin typeface="Palatino Linotype" panose="02040502050505030304" pitchFamily="18" charset="0"/>
                <a:sym typeface="Symbol" pitchFamily="18" charset="2"/>
              </a:rPr>
              <a:t>0.70.</a:t>
            </a:r>
            <a:endParaRPr lang="en-US" altLang="en-US"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custDataLst>
              <p:tags r:id="rId2"/>
            </p:custDataLst>
          </p:nvPr>
        </p:nvSpPr>
        <p:spPr>
          <a:xfrm>
            <a:off x="533400" y="381000"/>
            <a:ext cx="7848600" cy="1066800"/>
          </a:xfrm>
        </p:spPr>
        <p:txBody>
          <a:bodyPr/>
          <a:lstStyle/>
          <a:p>
            <a:r>
              <a:rPr lang="en-US" altLang="en-US" dirty="0">
                <a:latin typeface="Palatino Linotype" panose="02040502050505030304" pitchFamily="18" charset="0"/>
              </a:rPr>
              <a:t>Test-retest </a:t>
            </a:r>
            <a:r>
              <a:rPr lang="en-US" altLang="en-US" dirty="0" smtClean="0">
                <a:latin typeface="Palatino Linotype" panose="02040502050505030304" pitchFamily="18" charset="0"/>
              </a:rPr>
              <a:t>reliability</a:t>
            </a:r>
            <a:endParaRPr lang="en-US" altLang="en-US" dirty="0">
              <a:latin typeface="Palatino Linotype" panose="02040502050505030304" pitchFamily="18" charset="0"/>
            </a:endParaRPr>
          </a:p>
        </p:txBody>
      </p:sp>
      <p:sp>
        <p:nvSpPr>
          <p:cNvPr id="11267" name="Rectangle 3"/>
          <p:cNvSpPr>
            <a:spLocks noGrp="1" noChangeArrowheads="1"/>
          </p:cNvSpPr>
          <p:nvPr>
            <p:ph type="body" idx="1"/>
            <p:custDataLst>
              <p:tags r:id="rId3"/>
            </p:custDataLst>
          </p:nvPr>
        </p:nvSpPr>
        <p:spPr/>
        <p:txBody>
          <a:bodyPr/>
          <a:lstStyle/>
          <a:p>
            <a:r>
              <a:rPr lang="en-US" altLang="en-US" dirty="0">
                <a:latin typeface="Palatino Linotype" panose="02040502050505030304" pitchFamily="18" charset="0"/>
              </a:rPr>
              <a:t>If data are recorded by an observer, you can have the same observer make two separate </a:t>
            </a:r>
            <a:r>
              <a:rPr lang="en-US" altLang="en-US" dirty="0" smtClean="0">
                <a:latin typeface="Palatino Linotype" panose="02040502050505030304" pitchFamily="18" charset="0"/>
              </a:rPr>
              <a:t>measurements.</a:t>
            </a:r>
            <a:endParaRPr lang="en-US" altLang="en-US" dirty="0">
              <a:latin typeface="Palatino Linotype" panose="02040502050505030304" pitchFamily="18" charset="0"/>
            </a:endParaRPr>
          </a:p>
          <a:p>
            <a:r>
              <a:rPr lang="en-US" altLang="en-US" dirty="0">
                <a:latin typeface="Palatino Linotype" panose="02040502050505030304" pitchFamily="18" charset="0"/>
              </a:rPr>
              <a:t>The comparison between the two measurements is </a:t>
            </a:r>
            <a:r>
              <a:rPr lang="en-US" altLang="en-US" dirty="0" smtClean="0">
                <a:latin typeface="Palatino Linotype" panose="02040502050505030304" pitchFamily="18" charset="0"/>
              </a:rPr>
              <a:t>intra-observer reliability.</a:t>
            </a:r>
            <a:endParaRPr lang="en-US" altLang="en-US" dirty="0">
              <a:latin typeface="Palatino Linotype" panose="02040502050505030304" pitchFamily="18" charset="0"/>
            </a:endParaRPr>
          </a:p>
          <a:p>
            <a:r>
              <a:rPr lang="en-US" altLang="en-US" dirty="0">
                <a:latin typeface="Palatino Linotype" panose="02040502050505030304" pitchFamily="18" charset="0"/>
              </a:rPr>
              <a:t>What does a difference mean?</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2"/>
            </p:custDataLst>
          </p:nvPr>
        </p:nvSpPr>
        <p:spPr/>
        <p:txBody>
          <a:bodyPr/>
          <a:lstStyle/>
          <a:p>
            <a:r>
              <a:rPr lang="en-US" altLang="en-US" dirty="0">
                <a:latin typeface="Palatino Linotype" panose="02040502050505030304" pitchFamily="18" charset="0"/>
              </a:rPr>
              <a:t>Test-retest </a:t>
            </a:r>
            <a:r>
              <a:rPr lang="en-US" altLang="en-US" dirty="0" smtClean="0">
                <a:latin typeface="Palatino Linotype" panose="02040502050505030304" pitchFamily="18" charset="0"/>
              </a:rPr>
              <a:t>reliability</a:t>
            </a:r>
            <a:endParaRPr lang="en-US" altLang="en-US" dirty="0">
              <a:latin typeface="Palatino Linotype" panose="02040502050505030304" pitchFamily="18" charset="0"/>
            </a:endParaRPr>
          </a:p>
        </p:txBody>
      </p:sp>
      <p:sp>
        <p:nvSpPr>
          <p:cNvPr id="12291" name="Rectangle 3"/>
          <p:cNvSpPr>
            <a:spLocks noGrp="1" noChangeArrowheads="1"/>
          </p:cNvSpPr>
          <p:nvPr>
            <p:ph type="body" idx="1"/>
            <p:custDataLst>
              <p:tags r:id="rId3"/>
            </p:custDataLst>
          </p:nvPr>
        </p:nvSpPr>
        <p:spPr/>
        <p:txBody>
          <a:bodyPr/>
          <a:lstStyle/>
          <a:p>
            <a:r>
              <a:rPr lang="en-US" altLang="en-US" sz="3000" dirty="0">
                <a:latin typeface="Palatino Linotype" panose="02040502050505030304" pitchFamily="18" charset="0"/>
              </a:rPr>
              <a:t>You can test-retest specific questions or the entire survey </a:t>
            </a:r>
            <a:r>
              <a:rPr lang="en-US" altLang="en-US" sz="3000" dirty="0" smtClean="0">
                <a:latin typeface="Palatino Linotype" panose="02040502050505030304" pitchFamily="18" charset="0"/>
              </a:rPr>
              <a:t>instrument.</a:t>
            </a:r>
            <a:endParaRPr lang="en-US" altLang="en-US" sz="3000" dirty="0">
              <a:latin typeface="Palatino Linotype" panose="02040502050505030304" pitchFamily="18" charset="0"/>
            </a:endParaRPr>
          </a:p>
          <a:p>
            <a:r>
              <a:rPr lang="en-US" altLang="en-US" sz="3000" dirty="0">
                <a:latin typeface="Palatino Linotype" panose="02040502050505030304" pitchFamily="18" charset="0"/>
              </a:rPr>
              <a:t>Be careful about test-retest with items or scales that measure variables likely to change over a short period of time, such as energy, </a:t>
            </a:r>
            <a:r>
              <a:rPr lang="en-US" altLang="en-US" sz="3000" dirty="0" smtClean="0">
                <a:latin typeface="Palatino Linotype" panose="02040502050505030304" pitchFamily="18" charset="0"/>
              </a:rPr>
              <a:t>pain, happiness</a:t>
            </a:r>
            <a:r>
              <a:rPr lang="en-US" altLang="en-US" sz="3000" dirty="0">
                <a:latin typeface="Palatino Linotype" panose="02040502050505030304" pitchFamily="18" charset="0"/>
              </a:rPr>
              <a:t>, </a:t>
            </a:r>
            <a:r>
              <a:rPr lang="en-US" altLang="en-US" sz="3000" dirty="0" smtClean="0">
                <a:latin typeface="Palatino Linotype" panose="02040502050505030304" pitchFamily="18" charset="0"/>
              </a:rPr>
              <a:t>anxiety.</a:t>
            </a:r>
            <a:endParaRPr lang="en-US" altLang="en-US" sz="3000" dirty="0">
              <a:latin typeface="Palatino Linotype" panose="02040502050505030304" pitchFamily="18" charset="0"/>
            </a:endParaRPr>
          </a:p>
          <a:p>
            <a:r>
              <a:rPr lang="en-US" altLang="en-US" sz="3000" dirty="0">
                <a:latin typeface="Palatino Linotype" panose="02040502050505030304" pitchFamily="18" charset="0"/>
              </a:rPr>
              <a:t>If you do it, make sure that you test-retest over very short periods of </a:t>
            </a:r>
            <a:r>
              <a:rPr lang="en-US" altLang="en-US" sz="3000" dirty="0" smtClean="0">
                <a:latin typeface="Palatino Linotype" panose="02040502050505030304" pitchFamily="18" charset="0"/>
              </a:rPr>
              <a:t>time.</a:t>
            </a:r>
            <a:endParaRPr lang="en-US" altLang="en-US" sz="3000" dirty="0">
              <a:latin typeface="Palatino Linotype" panose="02040502050505030304" pitchFamily="18" charset="0"/>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UIDATA" val="&lt;database version=&quot;9.0&quot;&gt;&lt;object type=&quot;1&quot; unique_id=&quot;10001&quot;&gt;&lt;property id=&quot;20141&quot; value=&quot;Reliability and Validity (Deppa)&quot;/&gt;&lt;property id=&quot;20148&quot; value=&quot;5&quot;/&gt;&lt;property id=&quot;20184&quot; value=&quot;7&quot;/&gt;&lt;property id=&quot;20224&quot; value=&quot;C:\Users\BDeppa\Documents\My Adobe Presentations&quot;/&gt;&lt;property id=&quot;20250&quot; value=&quot;0&quot;/&gt;&lt;property id=&quot;20251&quot; value=&quot;0&quot;/&gt;&lt;property id=&quot;20259&quot; value=&quot;0&quot;/&gt;&lt;object type=&quot;2&quot; unique_id=&quot;10002&quot;&gt;&lt;object type=&quot;3&quot; unique_id=&quot;10003&quot;&gt;&lt;property id=&quot;20148&quot; value=&quot;5&quot;/&gt;&lt;property id=&quot;20300&quot; value=&quot;Slide 1 - &amp;quot;Survey Methodology Reliability &amp;amp; Validity&amp;quot;&quot;/&gt;&lt;property id=&quot;20307&quot; value=&quot;256&quot;/&gt;&lt;property id=&quot;20309&quot; value=&quot;-1&quot;/&gt;&lt;/object&gt;&lt;object type=&quot;3&quot; unique_id=&quot;10004&quot;&gt;&lt;property id=&quot;20148&quot; value=&quot;5&quot;/&gt;&lt;property id=&quot;20300&quot; value=&quot;Slide 2 - &amp;quot;Reference&amp;quot;&quot;/&gt;&lt;property id=&quot;20307&quot; value=&quot;257&quot;/&gt;&lt;property id=&quot;20309&quot; value=&quot;-1&quot;/&gt;&lt;/object&gt;&lt;object type=&quot;3&quot; unique_id=&quot;10005&quot;&gt;&lt;property id=&quot;20148&quot; value=&quot;5&quot;/&gt;&lt;property id=&quot;20300&quot; value=&quot;Slide 3 - &amp;quot;Lecture objectives&amp;quot;&quot;/&gt;&lt;property id=&quot;20307&quot; value=&quot;258&quot;/&gt;&lt;property id=&quot;20309&quot; value=&quot;-1&quot;/&gt;&lt;/object&gt;&lt;object type=&quot;3&quot; unique_id=&quot;10006&quot;&gt;&lt;property id=&quot;20148&quot; value=&quot;5&quot;/&gt;&lt;property id=&quot;20300&quot; value=&quot;Slide 4 - &amp;quot;Reliability&amp;quot;&quot;/&gt;&lt;property id=&quot;20307&quot; value=&quot;259&quot;/&gt;&lt;property id=&quot;20309&quot; value=&quot;-1&quot;/&gt;&lt;/object&gt;&lt;object type=&quot;3&quot; unique_id=&quot;10007&quot;&gt;&lt;property id=&quot;20148&quot; value=&quot;5&quot;/&gt;&lt;property id=&quot;20300&quot; value=&quot;Slide 5 - &amp;quot;Definition&amp;quot;&quot;/&gt;&lt;property id=&quot;20307&quot; value=&quot;260&quot;/&gt;&lt;property id=&quot;20309&quot; value=&quot;-1&quot;/&gt;&lt;/object&gt;&lt;object type=&quot;3&quot; unique_id=&quot;10008&quot;&gt;&lt;property id=&quot;20148&quot; value=&quot;5&quot;/&gt;&lt;property id=&quot;20300&quot; value=&quot;Slide 6 - &amp;quot;Assessment of reliability&amp;quot;&quot;/&gt;&lt;property id=&quot;20307&quot; value=&quot;261&quot;/&gt;&lt;property id=&quot;20309&quot; value=&quot;-1&quot;/&gt;&lt;/object&gt;&lt;object type=&quot;3&quot; unique_id=&quot;10009&quot;&gt;&lt;property id=&quot;20148&quot; value=&quot;5&quot;/&gt;&lt;property id=&quot;20300&quot; value=&quot;Slide 7 - &amp;quot;Test-retest reliability&amp;quot;&quot;/&gt;&lt;property id=&quot;20307&quot; value=&quot;262&quot;/&gt;&lt;property id=&quot;20309&quot; value=&quot;-1&quot;/&gt;&lt;/object&gt;&lt;object type=&quot;3&quot; unique_id=&quot;10010&quot;&gt;&lt;property id=&quot;20148&quot; value=&quot;5&quot;/&gt;&lt;property id=&quot;20300&quot; value=&quot;Slide 8 - &amp;quot;Test-retest reliability&amp;quot;&quot;/&gt;&lt;property id=&quot;20307&quot; value=&quot;263&quot;/&gt;&lt;property id=&quot;20309&quot; value=&quot;-1&quot;/&gt;&lt;/object&gt;&lt;object type=&quot;3&quot; unique_id=&quot;10011&quot;&gt;&lt;property id=&quot;20148&quot; value=&quot;5&quot;/&gt;&lt;property id=&quot;20300&quot; value=&quot;Slide 9 - &amp;quot;Test-retest reliability&amp;quot;&quot;/&gt;&lt;property id=&quot;20307&quot; value=&quot;264&quot;/&gt;&lt;property id=&quot;20309&quot; value=&quot;-1&quot;/&gt;&lt;/object&gt;&lt;object type=&quot;3&quot; unique_id=&quot;10012&quot;&gt;&lt;property id=&quot;20148&quot; value=&quot;5&quot;/&gt;&lt;property id=&quot;20300&quot; value=&quot;Slide 10 - &amp;quot;Test-retest reliability&amp;quot;&quot;/&gt;&lt;property id=&quot;20307&quot; value=&quot;265&quot;/&gt;&lt;property id=&quot;20309&quot; value=&quot;-1&quot;/&gt;&lt;/object&gt;&lt;object type=&quot;3&quot; unique_id=&quot;10013&quot;&gt;&lt;property id=&quot;20148&quot; value=&quot;5&quot;/&gt;&lt;property id=&quot;20300&quot; value=&quot;Slide 11 - &amp;quot;Alternate-form reliability&amp;quot;&quot;/&gt;&lt;property id=&quot;20307&quot; value=&quot;266&quot;/&gt;&lt;property id=&quot;20309&quot; value=&quot;-1&quot;/&gt;&lt;/object&gt;&lt;object type=&quot;3&quot; unique_id=&quot;10014&quot;&gt;&lt;property id=&quot;20148&quot; value=&quot;5&quot;/&gt;&lt;property id=&quot;20300&quot; value=&quot;Slide 12 - &amp;quot;Alternate-form reliability&amp;quot;&quot;/&gt;&lt;property id=&quot;20307&quot; value=&quot;267&quot;/&gt;&lt;property id=&quot;20309&quot; value=&quot;-1&quot;/&gt;&lt;/object&gt;&lt;object type=&quot;3&quot; unique_id=&quot;10015&quot;&gt;&lt;property id=&quot;20148&quot; value=&quot;5&quot;/&gt;&lt;property id=&quot;20300&quot; value=&quot;Slide 13 - &amp;quot;Example: Assessment of Depression&amp;quot;&quot;/&gt;&lt;property id=&quot;20307&quot; value=&quot;283&quot;/&gt;&lt;property id=&quot;20309&quot; value=&quot;-1&quot;/&gt;&lt;/object&gt;&lt;object type=&quot;3&quot; unique_id=&quot;10016&quot;&gt;&lt;property id=&quot;20148&quot; value=&quot;5&quot;/&gt;&lt;property id=&quot;20300&quot; value=&quot;Slide 14 - &amp;quot;Alternate-form reliability&amp;quot;&quot;/&gt;&lt;property id=&quot;20307&quot; value=&quot;268&quot;/&gt;&lt;property id=&quot;20309&quot; value=&quot;-1&quot;/&gt;&lt;/object&gt;&lt;object type=&quot;3&quot; unique_id=&quot;10017&quot;&gt;&lt;property id=&quot;20148&quot; value=&quot;5&quot;/&gt;&lt;property id=&quot;20300&quot; value=&quot;Slide 15 - &amp;quot;Example: Assessment of urinary function&amp;quot;&quot;/&gt;&lt;property id=&quot;20307&quot; value=&quot;284&quot;/&gt;&lt;property id=&quot;20309&quot; value=&quot;-1&quot;/&gt;&lt;/object&gt;&lt;object type=&quot;3&quot; unique_id=&quot;10019&quot;&gt;&lt;property id=&quot;20148&quot; value=&quot;5&quot;/&gt;&lt;property id=&quot;20300&quot; value=&quot;Slide 16 - &amp;quot;Alternate-form reliability&amp;quot;&quot;/&gt;&lt;property id=&quot;20307&quot; value=&quot;286&quot;/&gt;&lt;property id=&quot;20309&quot; value=&quot;-1&quot;/&gt;&lt;/object&gt;&lt;object type=&quot;3&quot; unique_id=&quot;10020&quot;&gt;&lt;property id=&quot;20148&quot; value=&quot;5&quot;/&gt;&lt;property id=&quot;20300&quot; value=&quot;Slide 17 - &amp;quot;Example: Assessment of Loneliness&amp;quot;&quot;/&gt;&lt;property id=&quot;20307&quot; value=&quot;287&quot;/&gt;&lt;property id=&quot;20309&quot; value=&quot;-1&quot;/&gt;&lt;/object&gt;&lt;object type=&quot;3&quot; unique_id=&quot;10021&quot;&gt;&lt;property id=&quot;20148&quot; value=&quot;5&quot;/&gt;&lt;property id=&quot;20300&quot; value=&quot;Slide 18 - &amp;quot;Example of nonequivalent item rewording&amp;quot;&quot;/&gt;&lt;property id=&quot;20307&quot; value=&quot;288&quot;/&gt;&lt;property id=&quot;20309&quot; value=&quot;-1&quot;/&gt;&lt;/object&gt;&lt;object type=&quot;3&quot; unique_id=&quot;10022&quot;&gt;&lt;property id=&quot;20148&quot; value=&quot;5&quot;/&gt;&lt;property id=&quot;20300&quot; value=&quot;Slide 19 - &amp;quot;Alternate-form reliability&amp;quot;&quot;/&gt;&lt;property id=&quot;20307&quot; value=&quot;269&quot;/&gt;&lt;property id=&quot;20309&quot; value=&quot;-1&quot;/&gt;&lt;/object&gt;&lt;object type=&quot;3&quot; unique_id=&quot;10023&quot;&gt;&lt;property id=&quot;20148&quot; value=&quot;5&quot;/&gt;&lt;property id=&quot;20300&quot; value=&quot;Slide 20 - &amp;quot;Internal consistency reliability&amp;quot;&quot;/&gt;&lt;property id=&quot;20307&quot; value=&quot;270&quot;/&gt;&lt;property id=&quot;20309&quot; value=&quot;-1&quot;/&gt;&lt;/object&gt;&lt;object type=&quot;3&quot; unique_id=&quot;10025&quot;&gt;&lt;property id=&quot;20148&quot; value=&quot;5&quot;/&gt;&lt;property id=&quot;20300&quot; value=&quot;Slide 28 - &amp;quot;Calculation of Cronbach’s Alpha (a) with Dichotomous Question Items Example: Assessment of Emotional Health &amp;quot;&quot;/&gt;&lt;property id=&quot;20307&quot; value=&quot;290&quot;/&gt;&lt;property id=&quot;20309&quot; value=&quot;-1&quot;/&gt;&lt;/object&gt;&lt;object type=&quot;3&quot; unique_id=&quot;10026&quot;&gt;&lt;property id=&quot;20148&quot; value=&quot;5&quot;/&gt;&lt;property id=&quot;20300&quot; value=&quot;Slide 29 - &amp;quot;Hypothetical Survey Results&amp;quot;&quot;/&gt;&lt;property id=&quot;20307&quot; value=&quot;291&quot;/&gt;&lt;property id=&quot;20309&quot; value=&quot;-1&quot;/&gt;&lt;/object&gt;&lt;object type=&quot;3&quot; unique_id=&quot;10027&quot;&gt;&lt;property id=&quot;20148&quot; value=&quot;5&quot;/&gt;&lt;property id=&quot;20300&quot; value=&quot;Slide 30 - &amp;quot;  Calculations&amp;quot;&quot;/&gt;&lt;property id=&quot;20307&quot; value=&quot;292&quot;/&gt;&lt;property id=&quot;20309&quot; value=&quot;-1&quot;/&gt;&lt;/object&gt;&lt;object type=&quot;3&quot; unique_id=&quot;10028&quot;&gt;&lt;property id=&quot;20148&quot; value=&quot;5&quot;/&gt;&lt;property id=&quot;20300&quot; value=&quot;Slide 31 - &amp;quot;Internal consistency reliability&amp;quot;&quot;/&gt;&lt;property id=&quot;20307&quot; value=&quot;271&quot;/&gt;&lt;property id=&quot;20309&quot; value=&quot;-1&quot;/&gt;&lt;/object&gt;&lt;object type=&quot;3&quot; unique_id=&quot;10029&quot;&gt;&lt;property id=&quot;20148&quot; value=&quot;5&quot;/&gt;&lt;property id=&quot;20300&quot; value=&quot;Slide 32 - &amp;quot;Interobserver reliability&amp;quot;&quot;/&gt;&lt;property id=&quot;20307&quot; value=&quot;272&quot;/&gt;&lt;property id=&quot;20309&quot; value=&quot;-1&quot;/&gt;&lt;/object&gt;&lt;object type=&quot;3&quot; unique_id=&quot;10030&quot;&gt;&lt;property id=&quot;20148&quot; value=&quot;5&quot;/&gt;&lt;property id=&quot;20300&quot; value=&quot;Slide 33 - &amp;quot;Validity&amp;quot;&quot;/&gt;&lt;property id=&quot;20307&quot; value=&quot;273&quot;/&gt;&lt;property id=&quot;20309&quot; value=&quot;-1&quot;/&gt;&lt;/object&gt;&lt;object type=&quot;3&quot; unique_id=&quot;10031&quot;&gt;&lt;property id=&quot;20148&quot; value=&quot;5&quot;/&gt;&lt;property id=&quot;20300&quot; value=&quot;Slide 34 - &amp;quot;Definition&amp;quot;&quot;/&gt;&lt;property id=&quot;20307&quot; value=&quot;274&quot;/&gt;&lt;property id=&quot;20309&quot; value=&quot;-1&quot;/&gt;&lt;/object&gt;&lt;object type=&quot;3&quot; unique_id=&quot;10032&quot;&gt;&lt;property id=&quot;20148&quot; value=&quot;5&quot;/&gt;&lt;property id=&quot;20300&quot; value=&quot;Slide 35 - &amp;quot;Assessment of validity&amp;quot;&quot;/&gt;&lt;property id=&quot;20307&quot; value=&quot;275&quot;/&gt;&lt;property id=&quot;20309&quot; value=&quot;-1&quot;/&gt;&lt;/object&gt;&lt;object type=&quot;3&quot; unique_id=&quot;10033&quot;&gt;&lt;property id=&quot;20148&quot; value=&quot;5&quot;/&gt;&lt;property id=&quot;20300&quot; value=&quot;Slide 36 - &amp;quot;Face validity&amp;quot;&quot;/&gt;&lt;property id=&quot;20307&quot; value=&quot;276&quot;/&gt;&lt;property id=&quot;20309&quot; value=&quot;-1&quot;/&gt;&lt;/object&gt;&lt;object type=&quot;3&quot; unique_id=&quot;10034&quot;&gt;&lt;property id=&quot;20148&quot; value=&quot;5&quot;/&gt;&lt;property id=&quot;20300&quot; value=&quot;Slide 37 - &amp;quot;Content validity&amp;quot;&quot;/&gt;&lt;property id=&quot;20307&quot; value=&quot;277&quot;/&gt;&lt;property id=&quot;20309&quot; value=&quot;-1&quot;/&gt;&lt;/object&gt;&lt;object type=&quot;3&quot; unique_id=&quot;10035&quot;&gt;&lt;property id=&quot;20148&quot; value=&quot;5&quot;/&gt;&lt;property id=&quot;20300&quot; value=&quot;Slide 38 - &amp;quot;Content validity&amp;quot;&quot;/&gt;&lt;property id=&quot;20307&quot; value=&quot;278&quot;/&gt;&lt;property id=&quot;20309&quot; value=&quot;-1&quot;/&gt;&lt;/object&gt;&lt;object type=&quot;3&quot; unique_id=&quot;10036&quot;&gt;&lt;property id=&quot;20148&quot; value=&quot;5&quot;/&gt;&lt;property id=&quot;20300&quot; value=&quot;Slide 39 - &amp;quot;Criterion validity&amp;quot;&quot;/&gt;&lt;property id=&quot;20307&quot; value=&quot;279&quot;/&gt;&lt;property id=&quot;20309&quot; value=&quot;-1&quot;/&gt;&lt;/object&gt;&lt;object type=&quot;3&quot; unique_id=&quot;10037&quot;&gt;&lt;property id=&quot;20148&quot; value=&quot;5&quot;/&gt;&lt;property id=&quot;20300&quot; value=&quot;Slide 40 - &amp;quot;Construct validity&amp;quot;&quot;/&gt;&lt;property id=&quot;20307&quot; value=&quot;280&quot;/&gt;&lt;property id=&quot;20309&quot; value=&quot;-1&quot;/&gt;&lt;/object&gt;&lt;object type=&quot;3&quot; unique_id=&quot;10038&quot;&gt;&lt;property id=&quot;20148&quot; value=&quot;5&quot;/&gt;&lt;property id=&quot;20300&quot; value=&quot;Slide 41 - &amp;quot;Construct validity&amp;quot;&quot;/&gt;&lt;property id=&quot;20307&quot; value=&quot;281&quot;/&gt;&lt;property id=&quot;20309&quot; value=&quot;-1&quot;/&gt;&lt;/object&gt;&lt;object type=&quot;3&quot; unique_id=&quot;10039&quot;&gt;&lt;property id=&quot;20148&quot; value=&quot;5&quot;/&gt;&lt;property id=&quot;20300&quot; value=&quot;Slide 42 - &amp;quot;Construct validity&amp;quot;&quot;/&gt;&lt;property id=&quot;20307&quot; value=&quot;282&quot;/&gt;&lt;property id=&quot;20309&quot; value=&quot;-1&quot;/&gt;&lt;/object&gt;&lt;object type=&quot;3&quot; unique_id=&quot;10839&quot;&gt;&lt;property id=&quot;20148&quot; value=&quot;5&quot;/&gt;&lt;property id=&quot;20300&quot; value=&quot;Slide 21 - &amp;quot;Cronbach’s alpha (a)&amp;quot;&quot;/&gt;&lt;property id=&quot;20307&quot; value=&quot;295&quot;/&gt;&lt;property id=&quot;20309&quot; value=&quot;-1&quot;/&gt;&lt;/object&gt;&lt;object type=&quot;3&quot; unique_id=&quot;10840&quot;&gt;&lt;property id=&quot;20148&quot; value=&quot;5&quot;/&gt;&lt;property id=&quot;20300&quot; value=&quot;Slide 22 - &amp;quot;Cronbach’s alpha (a)&amp;quot;&quot;/&gt;&lt;property id=&quot;20307&quot; value=&quot;296&quot;/&gt;&lt;property id=&quot;20309&quot; value=&quot;-1&quot;/&gt;&lt;/object&gt;&lt;object type=&quot;3&quot; unique_id=&quot;10841&quot;&gt;&lt;property id=&quot;20148&quot; value=&quot;5&quot;/&gt;&lt;property id=&quot;20300&quot; value=&quot;Slide 23 - &amp;quot;Cronbach’s alpha (a)&amp;quot;&quot;/&gt;&lt;property id=&quot;20307&quot; value=&quot;297&quot;/&gt;&lt;property id=&quot;20309&quot; value=&quot;-1&quot;/&gt;&lt;/object&gt;&lt;object type=&quot;3&quot; unique_id=&quot;10842&quot;&gt;&lt;property id=&quot;20148&quot; value=&quot;5&quot;/&gt;&lt;property id=&quot;20300&quot; value=&quot;Slide 24 - &amp;quot;McMaster’s Family Assessment Device&amp;quot;&quot;/&gt;&lt;property id=&quot;20307&quot; value=&quot;298&quot;/&gt;&lt;property id=&quot;20309&quot; value=&quot;-1&quot;/&gt;&lt;/object&gt;&lt;object type=&quot;3&quot; unique_id=&quot;10843&quot;&gt;&lt;property id=&quot;20148&quot; value=&quot;5&quot;/&gt;&lt;property id=&quot;20300&quot; value=&quot;Slide 25 - &amp;quot;McMaster’s Family Assessment Device&amp;quot;&quot;/&gt;&lt;property id=&quot;20307&quot; value=&quot;299&quot;/&gt;&lt;property id=&quot;20309&quot; value=&quot;-1&quot;/&gt;&lt;/object&gt;&lt;object type=&quot;3&quot; unique_id=&quot;11059&quot;&gt;&lt;property id=&quot;20148&quot; value=&quot;5&quot;/&gt;&lt;property id=&quot;20300&quot; value=&quot;Slide 26 - &amp;quot;McMaster’s Family Assessment Device&amp;quot;&quot;/&gt;&lt;property id=&quot;20307&quot; value=&quot;300&quot;/&gt;&lt;property id=&quot;20309&quot; value=&quot;-1&quot;/&gt;&lt;/object&gt;&lt;object type=&quot;3&quot; unique_id=&quot;11060&quot;&gt;&lt;property id=&quot;20148&quot; value=&quot;5&quot;/&gt;&lt;property id=&quot;20300&quot; value=&quot;Slide 27 - &amp;quot;McMaster’s Family Assessment Device&amp;quot;&quot;/&gt;&lt;property id=&quot;20307&quot; value=&quot;301&quot;/&gt;&lt;property id=&quot;20309&quot; value=&quot;-1&quot;/&gt;&lt;/object&gt;&lt;object type=&quot;3&quot; unique_id=&quot;11242&quot;&gt;&lt;property id=&quot;20148&quot; value=&quot;5&quot;/&gt;&lt;property id=&quot;20300&quot; value=&quot;Slide 43 - &amp;quot;Summary&amp;quot;&quot;/&gt;&lt;property id=&quot;20307&quot; value=&quot;302&quot;/&gt;&lt;property id=&quot;20309&quot; value=&quot;-1&quot;/&gt;&lt;/object&gt;&lt;object type=&quot;3&quot; unique_id=&quot;11243&quot;&gt;&lt;property id=&quot;20148&quot; value=&quot;5&quot;/&gt;&lt;property id=&quot;20300&quot; value=&quot;Slide 44 - &amp;quot;Summary&amp;quot;&quot;/&gt;&lt;property id=&quot;20307&quot; value=&quot;303&quot;/&gt;&lt;property id=&quot;20309&quot; value=&quot;-1&quot;/&gt;&lt;/object&gt;&lt;/object&gt;&lt;object type=&quot;8&quot; unique_id=&quot;10078&quot;&gt;&lt;/object&gt;&lt;object type=&quot;10&quot; unique_id=&quot;16565&quot;&gt;&lt;object type=&quot;11&quot; unique_id=&quot;16566&quot;&gt;&lt;/object&gt;&lt;/object&gt;&lt;object type=&quot;4&quot; unique_id=&quot;16567&quot;&gt;&lt;/object&gt;&lt;/object&gt;&lt;/database&gt;"/>
  <p:tag name="MMPROD_TAG_VCONFIG" val="PD94bWwgdmVyc2lvbj0iMS4wIj8+DQo8Y29uZmlndXJhdGlvbj4NCgk8Y29sb3JzPg0KCQk8dWljb2xvciBuYW1lPSJwcmltYXJ5IiB2YWx1ZT0iMHg2Rjg0ODg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cyNzk3MSIvPg0KCQk8dWljb2xvciBuYW1lPSJub3Rlc1RleHRCYWNrZ3JvdW5kIiB2YWx1ZT0iMHhGRkZGRkYiLz4NCgk8L2NvbG9ycz4NCgk8bGF5b3V0Pg0KCQk8dWlzaG93IG5hbWU9InByZXNlbnRhdGlvbnRpdGxlIiB2YWx1ZT0idHJ1ZSIvPg0KCQk8dWlzaG93IG5hbWU9InByZXNlbnRlcnBob3RvIiB2YWx1ZT0idHJ1ZSIvPg0KCQk8dWlzaG93IG5hbWU9InByZXNlbnRlcm5hbWUiIHZhbHVlPSJ0cnVlIi8+DQoJCTx1aXNob3cgbmFtZT0icHJlc2VudGVydGl0bGUiIHZhbHVlPSJ0cnVlIi8+DQoJCTx1aXNob3cgbmFtZT0icHJlc2VudGVyZW1haWwiIHZhbHVlPSJ0cnVlIi8+DQoJCTx1aXNob3cgbmFtZT0icHJlc2VudGVyYmlvIiB2YWx1ZT0idHJ1ZSIvPg0KCQk8dWlzaG93IG5hbWU9ImNvbXBhbnlsb2dvIiB2YWx1ZT0idHJ1ZSIvPg0KCQk8dWlzaG93IG5hbWU9InNpZGViYXIiIHZhbHVlPSJ0cnVlIi8+DQoJCTx1aXNob3cgbmFtZT0ib3V0bGluZSIgdmFsdWU9InRydWUiLz4NCgkJPHVpc2hvdyBuYW1lPSJ0aHVtYm5haWwiIHZhbHVlPSJ0cnVlIi8+DQoJCTx1aXNob3cgbmFtZT0ibm90ZXMiIHZhbHVlPSJ0cnVlIi8+DQoJCTx1aXNob3cgbmFtZT0ic2VhcmNo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Nob3cgbmFtZT0iY2N0ZXh0aGlnaGxpZ2h0aW5nIiB2YWx1ZT0idHJ1ZSIvPg0KCQk8dWlyZXBsYWNlIG5hbWU9ImxvZ28iIHZhbHVlPSIiLz4NCgkJPHVpcmVwbGFjZSBuYW1lPSJiZ2ltYWdlIiB2YWx1ZT0iIi8+DQoJCTx1aXJlcGxhY2UgbmFtZT0iaW5pdGlhbHRhYiIgdmFsdWU9Im91dGxpbmUiLz4NCgkJPHVpc2hvdyBuYW1lPSJxdWl6IiB2YWx1ZT0idHJ1ZSIvPg0KCTwvbGF5b3V0Pg0KCTxwcmVsb2FkZXI+PHNldEJvb2wgbmFtZT0iZGlzYWJsZUFzc2V0UHJlbG9hZGVyIiB2YWx1ZT0idHJ1ZSIvPjwvcHJlbG9hZGVyPj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DQoNCk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DQoJCTx1aXRleHQgbmFtZT0iUVVJWlBPRF9RVUlaX0FUVEVNUFQiIHZhbHVlPSLtgLTspogg7Iuc64+EIO2an+yImDoiLz4NCgkJPHVpdGV4dCBuYW1lPSJRVUlaUE9EX1FVSVpfQVRURU1QVF9WQUxVRSIgdmFsdWU9IiVuLyV0Ii8+DQoJCTx1aXRleHQgbmFtZT0iUVVJWlBPRF9RVUlaX1NDT1JFIiB2YWx1ZT0i65Od7KCQOiIvPg0KCQk8dWl0ZXh0IG5hbWU9IlFVSVpQT0RfUVVJWl9QQVNTU0NPUkUiIHZhbHVlPSLthrXqs7wg7KCQ7IiYOiIvPg0KCQk8dWl0ZXh0IG5hbWU9IlFVSVpQT0RfUVVJWl9NQVhTQ09SRSIgdmFsdWU9Iuy1nOqzoCDsoJDsiJg6Ii8+DQoJCTx1aXRleHQgbmFtZT0iUVVJWlBPRF9RVUVTQVRNUFRfU1RSIiB2YWx1ZT0i7Iuc64+EIO2an+yImDogJW4vJXQiLz4NCgkJPHVpdGV4dCBuYW1lPSJRVUlaUE9EX1FVRVNUWVBFX1NUUiIgdmFsdWU9IuycoO2YlTogJXMiLz4NCgkJPHVpdGV4dCBuYW1lPSJRVUlaUE9EX1FVRVNUWVBFX0dSRCIgdmFsdWU9IuygkOyImCDrp6TquLDquLAg7JmE66OMIi8+DQoJCTx1aXRleHQgbmFtZT0iUVVJWlBPRF9RVUVTVFlQRV9TVlkiIHZhbHVlPSLshKTrrLgg7KGw7IKsIi8+DQoJCTx1aXRleHQgbmFtZT0iUVVJWlBPRF9RVUlaQVRNUFRfSU5GIiB2YWx1ZT0i66y07ZWcIi8+DQoJCTx1aXRleHQgbmFtZT0iUVVJWlBPRF9RVUVTQVRNUFRfSU5GIiB2YWx1ZT0i66y07ZWcIi8+DQoJCTx1aXRleHQgbmFtZT0iV0FSTklOR01TR19ZRVNTVFJJTkciIHZhbHVlPSLsmIgiLz4NCgkJPHVpdGV4dCBuYW1lPSJXQVJOSU5HTVNHX05PU1RSSU5HIiB2YWx1ZT0i7JWE64uI7JikIi8+DQoJCTx1aXRleHQgbmFtZT0iV0FSTklOR01TR19USVRMRVNUUklORyIgdmFsdWU9Iu2AtOymiCDrgrTruYTqsozsnbTshZgg6rK96rOgIi8+DQoJCTx1aXRleHQgbmFtZT0iV0FSTklOR01TR19NU0dTVFJJTkciIHZhbHVlPSLsnbQg7YC07KaI7JeQ7IScIOyLnOuPhO2VmOyngCDslYrsnYAg7KeI66y47J20IOyeiOyKteuLiOuLpC4NCg0K7YC07KaI66W8IOyiheujjO2VmOugpOuptCBb7JiIXeulvCDtgbTrpq3tlZjqs6AsIO2AtOymiOulvCDqs4Tsho3tlZjroKTrqbQgW+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JPGxhbmd1YWdlIGlkPSJlcy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EZXRlbmlkYSIvPg0KCQk8dWl0ZXh0IG5hbWU9IlNDUlVCQkFSU1RBVFVTX1BMQVlJTkciIHZhbHVlPSJSZXByb2R1Y2llbmRvIi8+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DQoJCTx1aXRleHQgbmFtZT0iQVRUQUNITUVOVFMiIHZhbHVlPSJBcmNoaXZvcyBhZGp1bnRvcyIvPg0KCQk8IS0tIHN1YnN0aXR1dGlvbjogJXAgPT0gY3VycmVudCBzcGVha2VyJ3MgdGl0bGUgLS0+DQoJCTx1aXRleHQgbmFtZT0iQklPV0lOX1RJVExFIiB2YWx1ZT0iQmlvZ3JhZsOtYTogJXAiLz4NCgkJPHVpdGV4dCBuYW1lPSJCSU9CVE5fVElUTEUiIHZhbHVlPSJCaW9ncmFmw61hIi8+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DQoJCTx1aXRleHQgbmFtZT0iVEFCX05PVEVTIiB2YWx1ZT0iTm90YXMiLz4NCgkJPHVpdGV4dCBuYW1lPSJUQUJfU0VBUkNIIiB2YWx1ZT0iQnVzY2FyIi8+DQoJCTx1aXRleHQgbmFtZT0iU0xJREVfSEVBRElORyIgdmFsdWU9IlTDrXR1bG8gZGUgZGlhcG9zaXRpdmEiLz4NCgkJPHVpdGV4dCBuYW1lPSJEVVJBVElPTl9IRUFESU5HIiB2YWx1ZT0iRHVyYWMuIi8+DQoJCTx1aXRleHQgbmFtZT0iU0VBUkNIX0hFQURJTkciIHZhbHVlPSJCdXNjYXIgdGV4dG86Ii8+DQoJCTx1aXRleHQgbmFtZT0iVEhVTUJfSEVBRElORyIgdmFsdWU9IkRpYXBvc2l0aXZhIi8+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NCg0K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NCg0K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NCg0K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g0KDQp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PSNARRATION" val="27,632492529,W:\STAT 701 Online\Powerpoints\Reliability and Validity_pptx\Media.ppcx"/>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29&quot;/&gt;&lt;lineCharCount val=&quot;27&quot;/&gt;&lt;lineCharCount val=&quot;27&quot;/&gt;&lt;lineCharCount val=&quot;29&quot;/&gt;&lt;lineCharCount val=&quot;26&quot;/&gt;&lt;lineCharCount val=&quot;29&quot;/&gt;&lt;lineCharCount val=&quot;27&quot;/&gt;&lt;lineCharCount val=&quot;22&quot;/&gt;&lt;lineCharCount val=&quot;29&quot;/&gt;&lt;lineCharCount val=&quot;33&quot;/&gt;&lt;lineCharCount val=&quot;27&quot;/&gt;&lt;lineCharCount val=&quot;30&quot;/&gt;&lt;lineCharCount val=&quot;31&quot;/&gt;&lt;lineCharCount val=&quot;11&quot;/&gt;&lt;/TableIndex&gt;&lt;/ShapeText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2&quot;/&gt;&lt;lineCharCount val=&quot;28&quot;/&gt;&lt;lineCharCount val=&quot;24&quot;/&gt;&lt;lineCharCount val=&quot;16&quot;/&gt;&lt;/TableIndex&gt;&lt;/ShapeTextInfo&gt;"/>
</p:tagLst>
</file>

<file path=ppt/tags/tag104.xml><?xml version="1.0" encoding="utf-8"?>
<p:tagLst xmlns:a="http://schemas.openxmlformats.org/drawingml/2006/main" xmlns:r="http://schemas.openxmlformats.org/officeDocument/2006/relationships" xmlns:p="http://schemas.openxmlformats.org/presentationml/2006/main">
  <p:tag name="PPSNARRATION" val="29,632492529,W:\STAT 701 Online\Powerpoints\Reliability and Validity_pptx\Media.ppcx"/>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1&quot;/&gt;&lt;lineCharCount val=&quot;27&quot;/&gt;&lt;lineCharCount val=&quot;40&quot;/&gt;&lt;/TableIndex&gt;&lt;/ShapeText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1&quot;/&gt;&lt;lineCharCount val=&quot;51&quot;/&gt;&lt;lineCharCount val=&quot;50&quot;/&gt;&lt;lineCharCount val=&quot;45&quot;/&gt;&lt;lineCharCount val=&quot;44&quot;/&gt;&lt;/TableIndex&gt;&lt;/ShapeText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2&quot;/&gt;&lt;lineCharCount val=&quot;43&quot;/&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PPSNARRATION" val="30,632492529,W:\STAT 701 Online\Powerpoints\Reliability and Validity_pptx\Media.ppcx"/>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EA5A570E-10D2-4E9D-8082-2CD720ACD790}&quot;/&gt;&lt;isInvalidForFieldText val=&quot;0&quot;/&gt;&lt;Image&gt;&lt;filename val=&quot;C:\Users\BDeppa\Documents\My Adobe Presentations\data\asimages\{EA5A570E-10D2-4E9D-8082-2CD720ACD790}_29.png&quot;/&gt;&lt;left val=&quot;54&quot;/&gt;&lt;top val=&quot;144&quot;/&gt;&lt;width val=&quot;583&quot;/&gt;&lt;height val=&quot;320&quot;/&gt;&lt;hasText val=&quot;1&quot;/&gt;&lt;/Image&gt;&lt;/ThreeDShapeInfo&gt;"/>
</p:tagLst>
</file>

<file path=ppt/tags/tag111.xml><?xml version="1.0" encoding="utf-8"?>
<p:tagLst xmlns:a="http://schemas.openxmlformats.org/drawingml/2006/main" xmlns:r="http://schemas.openxmlformats.org/officeDocument/2006/relationships" xmlns:p="http://schemas.openxmlformats.org/presentationml/2006/main">
  <p:tag name="PPSNARRATION" val="31,632492529,W:\STAT 701 Online\Powerpoints\Reliability and Validity_pptx\Media.ppcx"/>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Lst>
</file>

<file path=ppt/tags/tag1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7DD11265-9E86-4CB3-85FA-C0F80F20B826}&quot;/&gt;&lt;isInvalidForFieldText val=&quot;0&quot;/&gt;&lt;Image&gt;&lt;filename val=&quot;C:\Users\BDeppa\Documents\My Adobe Presentations\data\asimages\{7DD11265-9E86-4CB3-85FA-C0F80F20B826}.png&quot;/&gt;&lt;left val=&quot;54&quot;/&gt;&lt;top val=&quot;75&quot;/&gt;&lt;width val=&quot;619&quot;/&gt;&lt;height val=&quot;423&quot;/&gt;&lt;hasText val=&quot;1&quot;/&gt;&lt;/Image&gt;&lt;/ThreeDShapeInfo&gt;"/>
  <p:tag name="PRESENTER_SHAPETEXTINFO" val="&lt;ShapeTextInfo&gt;&lt;TableIndex row=&quot;-1&quot; col=&quot;-1&quot;&gt;&lt;linesCount val=&quot;5&quot;/&gt;&lt;lineCharCount val=&quot;22&quot;/&gt;&lt;lineCharCount val=&quot;1&quot;/&gt;&lt;lineCharCount val=&quot;85&quot;/&gt;&lt;lineCharCount val=&quot;1&quot;/&gt;&lt;lineCharCount val=&quot;1&quot;/&gt;&lt;/TableIndex&gt;&lt;/ShapeText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9&quot;/&gt;&lt;/TableIndex&gt;&lt;/ShapeTextInfo&gt;"/>
</p:tagLst>
</file>

<file path=ppt/tags/tag1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92B7B15B-5B00-460D-9132-DFC098B4CE48}&quot;/&gt;&lt;isInvalidForFieldText val=&quot;0&quot;/&gt;&lt;Image&gt;&lt;filename val=&quot;C:\Users\BDeppa\Documents\My Adobe Presentations\data\asimages\{92B7B15B-5B00-460D-9132-DFC098B4CE48}.png&quot;/&gt;&lt;left val=&quot;78&quot;/&gt;&lt;top val=&quot;216&quot;/&gt;&lt;width val=&quot;512&quot;/&gt;&lt;height val=&quot;73&quot;/&gt;&lt;hasText val=&quot;1&quot;/&gt;&lt;/Image&gt;&lt;/ThreeDShapeInfo&gt;"/>
  <p:tag name="PRESENTER_SHAPETEXTINFO" val="&lt;ShapeTextInfo&gt;&lt;TableIndex row=&quot;-1&quot; col=&quot;-1&quot;&gt;&lt;linesCount val=&quot;1&quot;/&gt;&lt;lineCharCount val=&quot;79&quot;/&gt;&lt;/TableIndex&gt;&lt;/ShapeText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4&quot;/&gt;&lt;/TableIndex&gt;&lt;/ShapeTextInfo&gt;"/>
  <p:tag name="PRESENTER_SHAPEINFO" val="&lt;ThreeDShapeInfo&gt;&lt;uuid val=&quot;{7B9B9E64-F396-40CE-A6C4-B13B112A3757}&quot;/&gt;&lt;isInvalidForFieldText val=&quot;0&quot;/&gt;&lt;Image&gt;&lt;filename val=&quot;C:\Users\BDeppa\Documents\My Adobe Presentations\data\asimages\{7B9B9E64-F396-40CE-A6C4-B13B112A3757}.png&quot;/&gt;&lt;left val=&quot;78&quot;/&gt;&lt;top val=&quot;318&quot;/&gt;&lt;width val=&quot;539&quot;/&gt;&lt;height val=&quot;73&quot;/&gt;&lt;hasText val=&quot;1&quot;/&gt;&lt;/Image&gt;&lt;/ThreeDShapeInfo&gt;"/>
</p:tagLst>
</file>

<file path=ppt/tags/tag117.xml><?xml version="1.0" encoding="utf-8"?>
<p:tagLst xmlns:a="http://schemas.openxmlformats.org/drawingml/2006/main" xmlns:r="http://schemas.openxmlformats.org/officeDocument/2006/relationships" xmlns:p="http://schemas.openxmlformats.org/presentationml/2006/main">
  <p:tag name="PPSNARRATION" val="32,632492529,W:\STAT 701 Online\Powerpoints\Reliability and Validity_pptx\Media.ppcx"/>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39&quot;/&gt;&lt;lineCharCount val=&quot;38&quot;/&gt;&lt;lineCharCount val=&quot;17&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0.xml><?xml version="1.0" encoding="utf-8"?>
<p:tagLst xmlns:a="http://schemas.openxmlformats.org/drawingml/2006/main" xmlns:r="http://schemas.openxmlformats.org/officeDocument/2006/relationships" xmlns:p="http://schemas.openxmlformats.org/presentationml/2006/main">
  <p:tag name="PPSNARRATION" val="33,632492529,W:\STAT 701 Online\Powerpoints\Reliability and Validity_pptx\Media.ppcx"/>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9&quot;/&gt;&lt;lineCharCount val=&quot;25&quot;/&gt;&lt;lineCharCount val=&quot;39&quot;/&gt;&lt;lineCharCount val=&quot;23&quot;/&gt;&lt;lineCharCount val=&quot;39&quot;/&gt;&lt;lineCharCount val=&quot;24&quot;/&gt;&lt;lineCharCount val=&quot;9&quot;/&gt;&lt;/TableIndex&gt;&lt;/ShapeTextInfo&gt;"/>
</p:tagLst>
</file>

<file path=ppt/tags/tag123.xml><?xml version="1.0" encoding="utf-8"?>
<p:tagLst xmlns:a="http://schemas.openxmlformats.org/drawingml/2006/main" xmlns:r="http://schemas.openxmlformats.org/officeDocument/2006/relationships" xmlns:p="http://schemas.openxmlformats.org/presentationml/2006/main">
  <p:tag name="PPSNARRATION" val="34,632492529,W:\STAT 701 Online\Powerpoints\Reliability and Validity_pptx\Media.ppcx"/>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26.xml><?xml version="1.0" encoding="utf-8"?>
<p:tagLst xmlns:a="http://schemas.openxmlformats.org/drawingml/2006/main" xmlns:r="http://schemas.openxmlformats.org/officeDocument/2006/relationships" xmlns:p="http://schemas.openxmlformats.org/presentationml/2006/main">
  <p:tag name="PPSNARRATION" val="35,632492529,W:\STAT 701 Online\Powerpoints\Reliability and Validity_pptx\Media.ppcx"/>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5&quot;/&gt;&lt;lineCharCount val=&quot;21&quot;/&gt;&lt;lineCharCount val=&quot;37&quot;/&gt;&lt;lineCharCount val=&quot;28&quot;/&gt;&lt;lineCharCount val=&quot;25&quot;/&gt;&lt;lineCharCount val=&quot;36&quot;/&gt;&lt;lineCharCount val=&quot;32&quot;/&gt;&lt;/TableIndex&gt;&lt;/ShapeTextInfo&gt;"/>
</p:tagLst>
</file>

<file path=ppt/tags/tag129.xml><?xml version="1.0" encoding="utf-8"?>
<p:tagLst xmlns:a="http://schemas.openxmlformats.org/drawingml/2006/main" xmlns:r="http://schemas.openxmlformats.org/officeDocument/2006/relationships" xmlns:p="http://schemas.openxmlformats.org/presentationml/2006/main">
  <p:tag name="PPSNARRATION" val="36,632492529,W:\STAT 701 Online\Powerpoints\Reliability and Validity_pptx\Media.ppcx"/>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5&quot;/&gt;&lt;lineCharCount val=&quot;14&quot;/&gt;&lt;lineCharCount val=&quot;17&quot;/&gt;&lt;lineCharCount val=&quot;19&quot;/&gt;&lt;lineCharCount val=&quot;18&quot;/&gt;&lt;/TableIndex&gt;&lt;/ShapeTextInfo&gt;"/>
</p:tagLst>
</file>

<file path=ppt/tags/tag132.xml><?xml version="1.0" encoding="utf-8"?>
<p:tagLst xmlns:a="http://schemas.openxmlformats.org/drawingml/2006/main" xmlns:r="http://schemas.openxmlformats.org/officeDocument/2006/relationships" xmlns:p="http://schemas.openxmlformats.org/presentationml/2006/main">
  <p:tag name="PPSNARRATION" val="37,632492529,W:\STAT 701 Online\Powerpoints\Reliability and Validity_pptx\Media.ppcx"/>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4&quot;/&gt;&lt;lineCharCount val=&quot;17&quot;/&gt;&lt;lineCharCount val=&quot;36&quot;/&gt;&lt;lineCharCount val=&quot;42&quot;/&gt;&lt;lineCharCount val=&quot;16&quot;/&gt;&lt;lineCharCount val=&quot;18&quot;/&gt;&lt;lineCharCount val=&quot;37&quot;/&gt;&lt;lineCharCount val=&quot;26&quot;/&gt;&lt;/TableIndex&gt;&lt;/ShapeTextInfo&gt;"/>
</p:tagLst>
</file>

<file path=ppt/tags/tag135.xml><?xml version="1.0" encoding="utf-8"?>
<p:tagLst xmlns:a="http://schemas.openxmlformats.org/drawingml/2006/main" xmlns:r="http://schemas.openxmlformats.org/officeDocument/2006/relationships" xmlns:p="http://schemas.openxmlformats.org/presentationml/2006/main">
  <p:tag name="PPSNARRATION" val="38,632492529,W:\STAT 701 Online\Powerpoints\Reliability and Validity_pptx\Media.ppcx"/>
</p:tagLst>
</file>

<file path=ppt/tags/tag1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1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8&quot;/&gt;&lt;lineCharCount val=&quot;41&quot;/&gt;&lt;lineCharCount val=&quot;35&quot;/&gt;&lt;lineCharCount val=&quot;8&quot;/&gt;&lt;lineCharCount val=&quot;43&quot;/&gt;&lt;lineCharCount val=&quot;40&quot;/&gt;&lt;lineCharCount val=&quot;42&quot;/&gt;&lt;lineCharCount val=&quot;35&quot;/&gt;&lt;lineCharCount val=&quot;22&quot;/&gt;&lt;/TableIndex&gt;&lt;/ShapeTextInfo&gt;"/>
</p:tagLst>
</file>

<file path=ppt/tags/tag138.xml><?xml version="1.0" encoding="utf-8"?>
<p:tagLst xmlns:a="http://schemas.openxmlformats.org/drawingml/2006/main" xmlns:r="http://schemas.openxmlformats.org/officeDocument/2006/relationships" xmlns:p="http://schemas.openxmlformats.org/presentationml/2006/main">
  <p:tag name="PPSNARRATION" val="39,632492529,W:\STAT 701 Online\Powerpoints\Reliability and Validity_pptx\Media.ppcx"/>
</p:tagLst>
</file>

<file path=ppt/tags/tag1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6&quot;/&gt;&lt;lineCharCount val=&quot;36&quot;/&gt;&lt;lineCharCount val=&quot;34&quot;/&gt;&lt;lineCharCount val=&quot;37&quot;/&gt;&lt;lineCharCount val=&quot;15&quot;/&gt;&lt;/TableIndex&gt;&lt;/ShapeTextInfo&gt;"/>
</p:tagLst>
</file>

<file path=ppt/tags/tag141.xml><?xml version="1.0" encoding="utf-8"?>
<p:tagLst xmlns:a="http://schemas.openxmlformats.org/drawingml/2006/main" xmlns:r="http://schemas.openxmlformats.org/officeDocument/2006/relationships" xmlns:p="http://schemas.openxmlformats.org/presentationml/2006/main">
  <p:tag name="PPSNARRATION" val="40,632492529,W:\STAT 701 Online\Powerpoints\Reliability and Validity_pptx\Media.ppcx"/>
</p:tagLst>
</file>

<file path=ppt/tags/tag1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1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5&quot;/&gt;&lt;lineCharCount val=&quot;40&quot;/&gt;&lt;lineCharCount val=&quot;10&quot;/&gt;&lt;lineCharCount val=&quot;43&quot;/&gt;&lt;lineCharCount val=&quot;18&quot;/&gt;&lt;lineCharCount val=&quot;39&quot;/&gt;&lt;lineCharCount val=&quot;38&quot;/&gt;&lt;lineCharCount val=&quot;35&quot;/&gt;&lt;lineCharCount val=&quot;35&quot;/&gt;&lt;/TableIndex&gt;&lt;/ShapeTextInfo&gt;"/>
</p:tagLst>
</file>

<file path=ppt/tags/tag144.xml><?xml version="1.0" encoding="utf-8"?>
<p:tagLst xmlns:a="http://schemas.openxmlformats.org/drawingml/2006/main" xmlns:r="http://schemas.openxmlformats.org/officeDocument/2006/relationships" xmlns:p="http://schemas.openxmlformats.org/presentationml/2006/main">
  <p:tag name="PPSNARRATION" val="41,632492529,W:\STAT 701 Online\Powerpoints\Reliability and Validity_pptx\Media.ppcx"/>
</p:tagLst>
</file>

<file path=ppt/tags/tag1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1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21&quot;/&gt;&lt;lineCharCount val=&quot;34&quot;/&gt;&lt;lineCharCount val=&quot;38&quot;/&gt;&lt;lineCharCount val=&quot;28&quot;/&gt;&lt;/TableIndex&gt;&lt;/ShapeTextInfo&gt;"/>
</p:tagLst>
</file>

<file path=ppt/tags/tag147.xml><?xml version="1.0" encoding="utf-8"?>
<p:tagLst xmlns:a="http://schemas.openxmlformats.org/drawingml/2006/main" xmlns:r="http://schemas.openxmlformats.org/officeDocument/2006/relationships" xmlns:p="http://schemas.openxmlformats.org/presentationml/2006/main">
  <p:tag name="PPSNARRATION" val="42,632492529,W:\STAT 701 Online\Powerpoints\Reliability and Validity_pptx\Media.ppcx"/>
</p:tagLst>
</file>

<file path=ppt/tags/tag1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1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3&quot;/&gt;&lt;lineCharCount val=&quot;41&quot;/&gt;&lt;lineCharCount val=&quot;35&quot;/&gt;&lt;lineCharCount val=&quot;32&quot;/&gt;&lt;lineCharCount val=&quot;42&quot;/&gt;&lt;lineCharCount val=&quot;47&quot;/&gt;&lt;lineCharCount val=&quot;45&quot;/&gt;&lt;lineCharCount val=&quot;38&quot;/&gt;&lt;lineCharCount val=&quot;11&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0.xml><?xml version="1.0" encoding="utf-8"?>
<p:tagLst xmlns:a="http://schemas.openxmlformats.org/drawingml/2006/main" xmlns:r="http://schemas.openxmlformats.org/officeDocument/2006/relationships" xmlns:p="http://schemas.openxmlformats.org/presentationml/2006/main">
  <p:tag name="PPSNARRATION" val="43,632492529,W:\STAT 701 Online\Powerpoints\Reliability and Validity_pptx\Media.ppcx"/>
</p:tagLst>
</file>

<file path=ppt/tags/tag1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1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9&quot;/&gt;&lt;lineCharCount val=&quot;41&quot;/&gt;&lt;lineCharCount val=&quot;40&quot;/&gt;&lt;lineCharCount val=&quot;34&quot;/&gt;&lt;lineCharCount val=&quot;19&quot;/&gt;&lt;/TableIndex&gt;&lt;/ShapeTextInfo&gt;"/>
</p:tagLst>
</file>

<file path=ppt/tags/tag153.xml><?xml version="1.0" encoding="utf-8"?>
<p:tagLst xmlns:a="http://schemas.openxmlformats.org/drawingml/2006/main" xmlns:r="http://schemas.openxmlformats.org/officeDocument/2006/relationships" xmlns:p="http://schemas.openxmlformats.org/presentationml/2006/main">
  <p:tag name="PPSNARRATION" val="44,632492529,W:\STAT 701 Online\Powerpoints\Reliability and Validity_pptx\Media.ppcx"/>
</p:tagLst>
</file>

<file path=ppt/tags/tag1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Lst>
</file>

<file path=ppt/tags/tag1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4&quot;/&gt;&lt;lineCharCount val=&quot;37&quot;/&gt;&lt;lineCharCount val=&quot;12&quot;/&gt;&lt;lineCharCount val=&quot;35&quot;/&gt;&lt;lineCharCount val=&quot;38&quot;/&gt;&lt;lineCharCount val=&quot;45&quot;/&gt;&lt;lineCharCount val=&quot;37&quot;/&gt;&lt;/TableIndex&gt;&lt;/ShapeTextInfo&gt;"/>
</p:tagLst>
</file>

<file path=ppt/tags/tag156.xml><?xml version="1.0" encoding="utf-8"?>
<p:tagLst xmlns:a="http://schemas.openxmlformats.org/drawingml/2006/main" xmlns:r="http://schemas.openxmlformats.org/officeDocument/2006/relationships" xmlns:p="http://schemas.openxmlformats.org/presentationml/2006/main">
  <p:tag name="PPSNARRATION" val="45,632492529,W:\STAT 701 Online\Powerpoints\Reliability and Validity_pptx\Media.ppcx"/>
</p:tagLst>
</file>

<file path=ppt/tags/tag1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Lst>
</file>

<file path=ppt/tags/tag1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8&quot;/&gt;&lt;lineCharCount val=&quot;37&quot;/&gt;&lt;lineCharCount val=&quot;17&quot;/&gt;&lt;lineCharCount val=&quot;38&quot;/&gt;&lt;lineCharCount val=&quot;40&quot;/&gt;&lt;lineCharCount val=&quot;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PSNARRATION" val="1,632492529,W:\STAT 701 Online\Powerpoints\Reliability and Validity_pptx\Media.ppcx"/>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22&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PSNARRATION" val="2,632492529,W:\STAT 701 Online\Powerpoints\Reliability and Validity_pptx\Media.ppcx"/>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4&quot;/&gt;&lt;lineCharCount val=&quot;45&quot;/&gt;&lt;lineCharCount val=&quot;39&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PSNARRATION" val="3,632492529,W:\STAT 701 Online\Powerpoints\Reliability and Validity_pptx\Media.ppcx"/>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13&quot;/&gt;&lt;lineCharCount val=&quot;1&quot;/&gt;&lt;lineCharCount val=&quot;32&quot;/&gt;&lt;lineCharCount val=&quot;35&quot;/&gt;&lt;lineCharCount val=&quot;8&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PSNARRATION" val="4,632492529,W:\STAT 701 Online\Powerpoints\Reliability and Validity_pptx\Media.ppcx"/>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PSNARRATION" val="5,632492529,W:\STAT 701 Online\Powerpoints\Reliability and Validity_pptx\Media.ppcx"/>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0&quot;/&gt;&lt;lineCharCount val=&quot;12&quot;/&gt;&lt;lineCharCount val=&quot;1&quot;/&gt;&lt;lineCharCount val=&quot;47&quot;/&gt;&lt;lineCharCount val=&quot;36&quot;/&gt;&lt;lineCharCount val=&quot;44&quot;/&gt;&lt;lineCharCount val=&quot;55&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PSNARRATION" val="6,632492529,W:\STAT 701 Online\Powerpoints\Reliability and Validity_pptx\Media.ppcx"/>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6&quot;/&gt;&lt;lineCharCount val=&quot;24&quot;/&gt;&lt;lineCharCount val=&quot;27&quot;/&gt;&lt;lineCharCount val=&quot;33&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PSNARRATION" val="7,632492529,W:\STAT 701 Online\Powerpoints\Reliability and Validity_pptx\Media.ppcx"/>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8&quot;/&gt;&lt;lineCharCount val=&quot;40&quot;/&gt;&lt;lineCharCount val=&quot;45&quot;/&gt;&lt;lineCharCount val=&quot;42&quot;/&gt;&lt;lineCharCount val=&quot;38&quot;/&gt;&lt;lineCharCount val=&quot;23&quot;/&gt;&lt;lineCharCount val=&quot;45&quot;/&gt;&lt;lineCharCount val=&quot;9&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PSNARRATION" val="8,632492529,W:\STAT 701 Online\Powerpoints\Reliability and Validity_pptx\Media.ppcx"/>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1&quot;/&gt;&lt;lineCharCount val=&quot;36&quot;/&gt;&lt;lineCharCount val=&quot;23&quot;/&gt;&lt;lineCharCount val=&quot;31&quot;/&gt;&lt;lineCharCount val=&quot;31&quot;/&gt;&lt;lineCharCount val=&quot;13&quot;/&gt;&lt;lineCharCount val=&quot;28&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PSNARRATION" val="9,632492529,W:\STAT 701 Online\Powerpoints\Reliability and Validity_pptx\Media.ppcx"/>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2&quot;/&gt;&lt;lineCharCount val=&quot;30&quot;/&gt;&lt;lineCharCount val=&quot;43&quot;/&gt;&lt;lineCharCount val=&quot;40&quot;/&gt;&lt;lineCharCount val=&quot;44&quot;/&gt;&lt;lineCharCount val=&quot;34&quot;/&gt;&lt;lineCharCount val=&quot;45&quot;/&gt;&lt;lineCharCount val=&quot;32&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PSNARRATION" val="10,632492529,W:\STAT 701 Online\Powerpoints\Reliability and Validity_pptx\Media.ppcx"/>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2&quot;/&gt;&lt;lineCharCount val=&quot;16&quot;/&gt;&lt;lineCharCount val=&quot;43&quot;/&gt;&lt;lineCharCount val=&quot;40&quot;/&gt;&lt;lineCharCount val=&quot;19&quot;/&gt;&lt;lineCharCount val=&quot;35&quot;/&gt;&lt;lineCharCount val=&quot;25&quot;/&gt;&lt;lineCharCount val=&quot;37&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PSNARRATION" val="11,632492529,W:\STAT 701 Online\Powerpoints\Reliability and Validity_pptx\Media.ppcx"/>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2&quot;/&gt;&lt;lineCharCount val=&quot;28&quot;/&gt;&lt;lineCharCount val=&quot;1&quot;/&gt;&lt;lineCharCount val=&quot;36&quot;/&gt;&lt;lineCharCount val=&quot;37&quot;/&gt;&lt;lineCharCount val=&quot;35&quot;/&gt;&lt;lineCharCount val=&quot;10&quot;/&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PSNARRATION" val="12,632492529,W:\STAT 701 Online\Powerpoints\Reliability and Validity_pptx\Media.ppcx"/>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4&quot;/&gt;&lt;lineCharCount val=&quot;44&quot;/&gt;&lt;lineCharCount val=&quot;33&quot;/&gt;&lt;lineCharCount val=&quot;36&quot;/&gt;&lt;lineCharCount val=&quot;43&quot;/&gt;&lt;lineCharCount val=&quot;26&quot;/&gt;&lt;lineCharCount val=&quot;45&quot;/&gt;&lt;lineCharCount val=&quot;49&quot;/&gt;&lt;lineCharCount val=&quot;6&quot;/&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PSNARRATION" val="13,632492529,W:\STAT 701 Online\Powerpoints\Reliability and Validity_pptx\Media.ppcx"/>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11&quot;/&gt;&lt;lineCharCount val=&quot;50&quot;/&gt;&lt;lineCharCount val=&quot;14&quot;/&gt;&lt;lineCharCount val=&quot;14&quot;/&gt;&lt;lineCharCount val=&quot;10&quot;/&gt;&lt;lineCharCount val=&quot;1&quot;/&gt;&lt;lineCharCount val=&quot;11&quot;/&gt;&lt;lineCharCount val=&quot;50&quot;/&gt;&lt;lineCharCount val=&quot;10&quot;/&gt;&lt;lineCharCount val=&quot;14&quot;/&gt;&lt;lineCharCount val=&quot;13&quot;/&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3&quot;/&gt;&lt;lineCharCount val=&quot;2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PSNARRATION" val="14,632492529,W:\STAT 701 Online\Powerpoints\Reliability and Validity_pptx\Media.ppcx"/>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37&quot;/&gt;&lt;lineCharCount val=&quot;34&quot;/&gt;&lt;lineCharCount val=&quot;21&quot;/&gt;&lt;/TableIndex&gt;&lt;/ShapeTextInfo&gt;"/>
</p:tagLst>
</file>

<file path=ppt/tags/tag63.xml><?xml version="1.0" encoding="utf-8"?>
<p:tagLst xmlns:a="http://schemas.openxmlformats.org/drawingml/2006/main" xmlns:r="http://schemas.openxmlformats.org/officeDocument/2006/relationships" xmlns:p="http://schemas.openxmlformats.org/presentationml/2006/main">
  <p:tag name="PPSNARRATION" val="15,632492529,W:\STAT 701 Online\Powerpoints\Reliability and Validity_pptx\Media.ppcx"/>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9&quot;/&gt;&lt;/TableIndex&gt;&lt;/ShapeText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11&quot;/&gt;&lt;lineCharCount val=&quot;68&quot;/&gt;&lt;lineCharCount val=&quot;23&quot;/&gt;&lt;lineCharCount val=&quot;23&quot;/&gt;&lt;lineCharCount val=&quot;23&quot;/&gt;&lt;lineCharCount val=&quot;19&quot;/&gt;&lt;lineCharCount val=&quot;29&quot;/&gt;&lt;lineCharCount val=&quot;1&quot;/&gt;&lt;lineCharCount val=&quot;11&quot;/&gt;&lt;lineCharCount val=&quot;68&quot;/&gt;&lt;lineCharCount val=&quot;23&quot;/&gt;&lt;lineCharCount val=&quot;21&quot;/&gt;&lt;lineCharCount val=&quot;21&quot;/&gt;&lt;lineCharCount val=&quot;16&quot;/&gt;&lt;lineCharCount val=&quot;26&quot;/&gt;&lt;lineCharCount val=&quot;1&quot;/&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PSNARRATION" val="16,632492529,W:\STAT 701 Online\Powerpoints\Reliability and Validity_pptx\Media.ppcx"/>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3&quot;/&gt;&lt;lineCharCount val=&quot;24&quot;/&gt;&lt;lineCharCount val=&quot;43&quot;/&gt;&lt;lineCharCount val=&quot;15&quot;/&gt;&lt;lineCharCount val=&quot;43&quot;/&gt;&lt;lineCharCount val=&quot;34&quot;/&gt;&lt;lineCharCount val=&quot;25&quot;/&gt;&lt;lineCharCount val=&quot;43&quot;/&gt;&lt;/TableIndex&gt;&lt;/ShapeTextInfo&gt;"/>
</p:tagLst>
</file>

<file path=ppt/tags/tag69.xml><?xml version="1.0" encoding="utf-8"?>
<p:tagLst xmlns:a="http://schemas.openxmlformats.org/drawingml/2006/main" xmlns:r="http://schemas.openxmlformats.org/officeDocument/2006/relationships" xmlns:p="http://schemas.openxmlformats.org/presentationml/2006/main">
  <p:tag name="PPSNARRATION" val="17,632492529,W:\STAT 701 Online\Powerpoints\Reliability and Validity_pptx\Media.ppcx"/>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11&quot;/&gt;&lt;lineCharCount val=&quot;62&quot;/&gt;&lt;lineCharCount val=&quot;12&quot;/&gt;&lt;lineCharCount val=&quot;12&quot;/&gt;&lt;lineCharCount val=&quot;15&quot;/&gt;&lt;lineCharCount val=&quot;8&quot;/&gt;&lt;lineCharCount val=&quot;1&quot;/&gt;&lt;lineCharCount val=&quot;12&quot;/&gt;&lt;lineCharCount val=&quot;60&quot;/&gt;&lt;lineCharCount val=&quot;12&quot;/&gt;&lt;lineCharCount val=&quot;18&quot;/&gt;&lt;lineCharCount val=&quot;12&quot;/&gt;&lt;lineCharCount val=&quot;20&quot;/&gt;&lt;lineCharCount val=&quot;7&quot;/&gt;&lt;/TableIndex&gt;&lt;/ShapeTextInfo&gt;"/>
</p:tagLst>
</file>

<file path=ppt/tags/tag72.xml><?xml version="1.0" encoding="utf-8"?>
<p:tagLst xmlns:a="http://schemas.openxmlformats.org/drawingml/2006/main" xmlns:r="http://schemas.openxmlformats.org/officeDocument/2006/relationships" xmlns:p="http://schemas.openxmlformats.org/presentationml/2006/main">
  <p:tag name="PPSNARRATION" val="18,632492529,W:\STAT 701 Online\Powerpoints\Reliability and Validity_pptx\Media.ppcx"/>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9&quot;/&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11&quot;/&gt;&lt;lineCharCount val=&quot;69&quot;/&gt;&lt;lineCharCount val=&quot;27&quot;/&gt;&lt;lineCharCount val=&quot;15&quot;/&gt;&lt;lineCharCount val=&quot;19&quot;/&gt;&lt;lineCharCount val=&quot;19&quot;/&gt;&lt;lineCharCount val=&quot;1&quot;/&gt;&lt;lineCharCount val=&quot;11&quot;/&gt;&lt;lineCharCount val=&quot;71&quot;/&gt;&lt;lineCharCount val=&quot;63&quot;/&gt;&lt;lineCharCount val=&quot;47&quot;/&gt;&lt;lineCharCount val=&quot;18&quot;/&gt;&lt;lineCharCount val=&quot;19&quot;/&gt;&lt;lineCharCount val=&quot;18&quot;/&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PSNARRATION" val="19,632492529,W:\STAT 701 Online\Powerpoints\Reliability and Validity_pptx\Media.ppcx"/>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6&quot;/&gt;&lt;lineCharCount val=&quot;43&quot;/&gt;&lt;lineCharCount val=&quot;44&quot;/&gt;&lt;lineCharCount val=&quot;48&quot;/&gt;&lt;lineCharCount val=&quot;26&quot;/&gt;&lt;lineCharCount val=&quot;40&quot;/&gt;&lt;lineCharCount val=&quot;52&quot;/&gt;&lt;lineCharCount val=&quot;45&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PSNARRATION" val="20,632492529,W:\STAT 701 Online\Powerpoints\Reliability and Validity_pptx\Media.ppcx"/>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48&quot;/&gt;&lt;lineCharCount val=&quot;49&quot;/&gt;&lt;lineCharCount val=&quot;18&quot;/&gt;&lt;lineCharCount val=&quot;60&quot;/&gt;&lt;lineCharCount val=&quot;56&quot;/&gt;&lt;lineCharCount val=&quot;41&quot;/&gt;&lt;lineCharCount val=&quot;51&quot;/&gt;&lt;lineCharCount val=&quot;47&quot;/&gt;&lt;lineCharCount val=&quot;50&quot;/&gt;&lt;lineCharCount val=&quot;54&quot;/&gt;&lt;lineCharCount val=&quot;5&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PSNARRATION" val="21,632492529,W:\STAT 701 Online\Powerpoints\Reliability and Validity_pptx\Media.ppcx"/>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INFO" val="&lt;ThreeDShapeInfo&gt;&lt;uuid val=&quot;{D94CA51A-9D0A-486D-A446-0D1E5AA81432}&quot;/&gt;&lt;isInvalidForFieldText val=&quot;0&quot;/&gt;&lt;Image&gt;&lt;filename val=&quot;C:\Users\BDeppa\Documents\My Adobe Presentations\data\asimages\{D94CA51A-9D0A-486D-A446-0D1E5AA81432}.png&quot;/&gt;&lt;left val=&quot;30&quot;/&gt;&lt;top val=&quot;89&quot;/&gt;&lt;width val=&quot;649&quot;/&gt;&lt;height val=&quot;385&quot;/&gt;&lt;hasText val=&quot;1&quot;/&gt;&lt;/Image&gt;&lt;/ThreeDShapeInfo&gt;"/>
  <p:tag name="PRESENTER_SHAPETEXTINFO" val="&lt;ShapeTextInfo&gt;&lt;TableIndex row=&quot;-1&quot; col=&quot;-1&quot;&gt;&lt;linesCount val=&quot;6&quot;/&gt;&lt;lineCharCount val=&quot;7&quot;/&gt;&lt;lineCharCount val=&quot;66&quot;/&gt;&lt;lineCharCount val=&quot;74&quot;/&gt;&lt;lineCharCount val=&quot;4&quot;/&gt;&lt;lineCharCount val=&quot;8&quot;/&gt;&lt;lineCharCount val=&quot;55&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PSNARRATION" val="22,632492529,W:\STAT 701 Online\Powerpoints\Reliability and Validity_pptx\Media.ppcx"/>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INFO" val="&lt;ThreeDShapeInfo&gt;&lt;uuid val=&quot;{0243A37D-40AC-4627-8E23-62284A8D20D1}&quot;/&gt;&lt;isInvalidForFieldText val=&quot;0&quot;/&gt;&lt;Image&gt;&lt;filename val=&quot;C:\Users\BDeppa\Documents\My Adobe Presentations\data\asimages\{0243A37D-40AC-4627-8E23-62284A8D20D1}.png&quot;/&gt;&lt;left val=&quot;5&quot;/&gt;&lt;top val=&quot;96&quot;/&gt;&lt;width val=&quot;673&quot;/&gt;&lt;height val=&quot;412&quot;/&gt;&lt;hasText val=&quot;1&quot;/&gt;&lt;/Image&gt;&lt;/ThreeDShapeInfo&gt;"/>
  <p:tag name="PRESENTER_SHAPETEXTINFO" val="&lt;ShapeTextInfo&gt;&lt;TableIndex row=&quot;-1&quot; col=&quot;-1&quot;&gt;&lt;linesCount val=&quot;8&quot;/&gt;&lt;lineCharCount val=&quot;56&quot;/&gt;&lt;lineCharCount val=&quot;1&quot;/&gt;&lt;lineCharCount val=&quot;41&quot;/&gt;&lt;lineCharCount val=&quot;39&quot;/&gt;&lt;lineCharCount val=&quot;51&quot;/&gt;&lt;lineCharCount val=&quot;63&quot;/&gt;&lt;lineCharCount val=&quot;18&quot;/&gt;&lt;lineCharCount val=&quot;1&quot;/&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PSNARRATION" val="23,632492529,W:\STAT 701 Online\Powerpoints\Reliability and Validity_pptx\Media.ppcx"/>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Lst>
</file>

<file path=ppt/tags/tag89.xml><?xml version="1.0" encoding="utf-8"?>
<p:tagLst xmlns:a="http://schemas.openxmlformats.org/drawingml/2006/main" xmlns:r="http://schemas.openxmlformats.org/officeDocument/2006/relationships" xmlns:p="http://schemas.openxmlformats.org/presentationml/2006/main">
  <p:tag name="PRESENTER_SHAPEINFO" val="&lt;ThreeDShapeInfo&gt;&lt;uuid val=&quot;{3BE7DD15-9906-4707-9A14-22A744AFA7F2}&quot;/&gt;&lt;isInvalidForFieldText val=&quot;0&quot;/&gt;&lt;Image&gt;&lt;filename val=&quot;C:\Users\BDeppa\Documents\My Adobe Presentations\data\asimages\{3BE7DD15-9906-4707-9A14-22A744AFA7F2}.png&quot;/&gt;&lt;left val=&quot;18&quot;/&gt;&lt;top val=&quot;96&quot;/&gt;&lt;width val=&quot;680&quot;/&gt;&lt;height val=&quot;427&quot;/&gt;&lt;hasText val=&quot;1&quot;/&gt;&lt;/Image&gt;&lt;/ThreeDShapeInfo&gt;"/>
  <p:tag name="PRESENTER_SHAPETEXTINFO" val="&lt;ShapeTextInfo&gt;&lt;TableIndex row=&quot;-1&quot; col=&quot;-1&quot;&gt;&lt;linesCount val=&quot;11&quot;/&gt;&lt;lineCharCount val=&quot;56&quot;/&gt;&lt;lineCharCount val=&quot;1&quot;/&gt;&lt;lineCharCount val=&quot;47&quot;/&gt;&lt;lineCharCount val=&quot;22&quot;/&gt;&lt;lineCharCount val=&quot;36&quot;/&gt;&lt;lineCharCount val=&quot;46&quot;/&gt;&lt;lineCharCount val=&quot;58&quot;/&gt;&lt;lineCharCount val=&quot;58&quot;/&gt;&lt;lineCharCount val=&quot;59&quot;/&gt;&lt;lineCharCount val=&quot;41&quot;/&gt;&lt;lineCharCount val=&quot;1&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PSNARRATION" val="24,632492529,W:\STAT 701 Online\Powerpoints\Reliability and Validity_pptx\Media.ppcx"/>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2.xml><?xml version="1.0" encoding="utf-8"?>
<p:tagLst xmlns:a="http://schemas.openxmlformats.org/drawingml/2006/main" xmlns:r="http://schemas.openxmlformats.org/officeDocument/2006/relationships" xmlns:p="http://schemas.openxmlformats.org/presentationml/2006/main">
  <p:tag name="PRESENTER_SHAPEINFO" val="&lt;ThreeDShapeInfo&gt;&lt;uuid val=&quot;{E89B2B17-6EB3-4EA9-8A8C-083B5E308849}&quot;/&gt;&lt;isInvalidForFieldText val=&quot;0&quot;/&gt;&lt;Image&gt;&lt;filename val=&quot;C:\Users\BDeppa\Documents\My Adobe Presentations\data\asimages\{E89B2B17-6EB3-4EA9-8A8C-083B5E308849}_24.png&quot;/&gt;&lt;left val=&quot;30&quot;/&gt;&lt;top val=&quot;66&quot;/&gt;&lt;width val=&quot;379&quot;/&gt;&lt;height val=&quot;454&quot;/&gt;&lt;hasText val=&quot;1&quot;/&gt;&lt;/Image&gt;&lt;/ThreeDShape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7&quot;/&gt;&lt;lineCharCount val=&quot;30&quot;/&gt;&lt;lineCharCount val=&quot;29&quot;/&gt;&lt;lineCharCount val=&quot;26&quot;/&gt;&lt;lineCharCount val=&quot;28&quot;/&gt;&lt;lineCharCount val=&quot;30&quot;/&gt;&lt;lineCharCount val=&quot;20&quot;/&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PSNARRATION" val="25,632492529,W:\STAT 701 Online\Powerpoints\Reliability and Validity_pptx\Media.ppcx"/>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9&quot;/&gt;&lt;lineCharCount val=&quot;31&quot;/&gt;&lt;lineCharCount val=&quot;38&quot;/&gt;&lt;lineCharCount val=&quot;35&quot;/&gt;&lt;lineCharCount val=&quot;36&quot;/&gt;&lt;lineCharCount val=&quot;36&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PSNARRATION" val="26,632492529,W:\STAT 701 Online\Powerpoints\Reliability and Validity_pptx\Media.ppcx"/>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56&quot;/&gt;&lt;lineCharCount val=&quot;60&quot;/&gt;&lt;lineCharCount val=&quot;56&quot;/&gt;&lt;lineCharCount val=&quot;4&quot;/&gt;&lt;/TableIndex&gt;&lt;/ShapeTextInfo&gt;"/>
</p:tagLst>
</file>

<file path=ppt/theme/theme1.xml><?xml version="1.0" encoding="utf-8"?>
<a:theme xmlns:a="http://schemas.openxmlformats.org/drawingml/2006/main" name="surv">
  <a:themeElements>
    <a:clrScheme name="su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su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u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u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u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u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u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u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Files\MS Office97\Templates\Presentation Designs\surv.pot</Template>
  <TotalTime>1379</TotalTime>
  <Words>1566</Words>
  <Application>Microsoft Office PowerPoint</Application>
  <PresentationFormat>On-screen Show (4:3)</PresentationFormat>
  <Paragraphs>205</Paragraphs>
  <Slides>44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surv</vt:lpstr>
      <vt:lpstr>Document</vt:lpstr>
      <vt:lpstr>Survey Methodology Reliability &amp; Validity</vt:lpstr>
      <vt:lpstr>Reference</vt:lpstr>
      <vt:lpstr>Lecture objectives</vt:lpstr>
      <vt:lpstr>Reliability</vt:lpstr>
      <vt:lpstr>Definition</vt:lpstr>
      <vt:lpstr>Assessment of reliability</vt:lpstr>
      <vt:lpstr>Test-retest reliability</vt:lpstr>
      <vt:lpstr>Test-retest reliability</vt:lpstr>
      <vt:lpstr>Test-retest reliability</vt:lpstr>
      <vt:lpstr>Test-retest reliability</vt:lpstr>
      <vt:lpstr>Alternate-form reliability</vt:lpstr>
      <vt:lpstr>Alternate-form reliability</vt:lpstr>
      <vt:lpstr>Example: Assessment of Depression</vt:lpstr>
      <vt:lpstr>Alternate-form reliability</vt:lpstr>
      <vt:lpstr>Example: Assessment of urinary function</vt:lpstr>
      <vt:lpstr>Alternate-form reliability</vt:lpstr>
      <vt:lpstr>Example: Assessment of Loneliness</vt:lpstr>
      <vt:lpstr>Example of nonequivalent item rewording</vt:lpstr>
      <vt:lpstr>Alternate-form reliability</vt:lpstr>
      <vt:lpstr>Internal consistency reliability</vt:lpstr>
      <vt:lpstr>Cronbach’s alpha (a)</vt:lpstr>
      <vt:lpstr>Cronbach’s alpha (a)</vt:lpstr>
      <vt:lpstr>Cronbach’s alpha (a)</vt:lpstr>
      <vt:lpstr>McMaster’s Family Assessment Device</vt:lpstr>
      <vt:lpstr>McMaster’s Family Assessment Device</vt:lpstr>
      <vt:lpstr>McMaster’s Family Assessment Device</vt:lpstr>
      <vt:lpstr>McMaster’s Family Assessment Device</vt:lpstr>
      <vt:lpstr>Calculation of Cronbach’s Alpha (a) with Dichotomous Question Items Example: Assessment of Emotional Health </vt:lpstr>
      <vt:lpstr>Hypothetical Survey Results</vt:lpstr>
      <vt:lpstr>  Calculations</vt:lpstr>
      <vt:lpstr>Internal consistency reliability</vt:lpstr>
      <vt:lpstr>Interobserver reliability</vt:lpstr>
      <vt:lpstr>Validity</vt:lpstr>
      <vt:lpstr>Definition</vt:lpstr>
      <vt:lpstr>Assessment of validity</vt:lpstr>
      <vt:lpstr>Face validity</vt:lpstr>
      <vt:lpstr>Content validity</vt:lpstr>
      <vt:lpstr>Content validity</vt:lpstr>
      <vt:lpstr>Criterion validity</vt:lpstr>
      <vt:lpstr>Construct validity</vt:lpstr>
      <vt:lpstr>Construct validity</vt:lpstr>
      <vt:lpstr>Construct validity</vt:lpstr>
      <vt:lpstr>Summary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Methodology Reliability and Validity</dc:title>
  <dc:creator>Megan O'Brien</dc:creator>
  <cp:lastModifiedBy>Setup</cp:lastModifiedBy>
  <cp:revision>57</cp:revision>
  <cp:lastPrinted>2013-11-21T15:48:01Z</cp:lastPrinted>
  <dcterms:created xsi:type="dcterms:W3CDTF">2000-04-05T02:40:14Z</dcterms:created>
  <dcterms:modified xsi:type="dcterms:W3CDTF">2013-11-22T02:04:56Z</dcterms:modified>
</cp:coreProperties>
</file>