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6" r:id="rId3"/>
    <p:sldId id="307" r:id="rId4"/>
    <p:sldId id="308" r:id="rId5"/>
    <p:sldId id="303" r:id="rId6"/>
    <p:sldId id="269" r:id="rId7"/>
    <p:sldId id="270" r:id="rId8"/>
    <p:sldId id="273" r:id="rId9"/>
    <p:sldId id="271" r:id="rId10"/>
    <p:sldId id="274" r:id="rId11"/>
    <p:sldId id="278" r:id="rId12"/>
    <p:sldId id="281" r:id="rId13"/>
    <p:sldId id="280" r:id="rId14"/>
    <p:sldId id="283" r:id="rId15"/>
    <p:sldId id="285" r:id="rId16"/>
    <p:sldId id="284" r:id="rId17"/>
    <p:sldId id="286" r:id="rId18"/>
    <p:sldId id="287" r:id="rId19"/>
    <p:sldId id="294" r:id="rId20"/>
    <p:sldId id="288" r:id="rId21"/>
    <p:sldId id="289" r:id="rId22"/>
    <p:sldId id="290" r:id="rId23"/>
    <p:sldId id="291" r:id="rId24"/>
    <p:sldId id="292" r:id="rId25"/>
    <p:sldId id="309" r:id="rId26"/>
    <p:sldId id="293" r:id="rId27"/>
    <p:sldId id="296" r:id="rId28"/>
    <p:sldId id="295" r:id="rId29"/>
    <p:sldId id="297" r:id="rId30"/>
    <p:sldId id="298" r:id="rId31"/>
    <p:sldId id="299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3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9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2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3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9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3648B-3F0D-4DE6-8ECC-0FC79191876E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5FA7-B3A9-4328-91B8-252D48BA1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822691" y="550049"/>
            <a:ext cx="11015200" cy="59466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 rot="16200000">
            <a:off x="-1764945" y="3099023"/>
            <a:ext cx="6033631" cy="92044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21504" name="Cube 21503"/>
          <p:cNvSpPr/>
          <p:nvPr/>
        </p:nvSpPr>
        <p:spPr>
          <a:xfrm rot="16200000">
            <a:off x="3653056" y="2817918"/>
            <a:ext cx="1011989" cy="902246"/>
          </a:xfrm>
          <a:prstGeom prst="cube">
            <a:avLst>
              <a:gd name="adj" fmla="val 62500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 rot="16200000">
            <a:off x="9057615" y="2794458"/>
            <a:ext cx="1018676" cy="925102"/>
          </a:xfrm>
          <a:prstGeom prst="cube">
            <a:avLst>
              <a:gd name="adj" fmla="val 62500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21504"/>
          <p:cNvSpPr/>
          <p:nvPr/>
        </p:nvSpPr>
        <p:spPr>
          <a:xfrm>
            <a:off x="4274971" y="3335606"/>
            <a:ext cx="5757544" cy="46122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Image result for steelc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91" y="6010241"/>
            <a:ext cx="1466302" cy="2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1283706" y="4116869"/>
            <a:ext cx="10588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u="sng" dirty="0" err="1">
                <a:solidFill>
                  <a:schemeClr val="bg1"/>
                </a:solidFill>
                <a:latin typeface="Lucida Console" panose="020B0609040504020204" pitchFamily="49" charset="0"/>
              </a:rPr>
              <a:t>WIN</a:t>
            </a:r>
            <a:r>
              <a:rPr lang="en-US" sz="2400" b="1" dirty="0" err="1">
                <a:solidFill>
                  <a:schemeClr val="bg1"/>
                </a:solidFill>
                <a:latin typeface="Lucida Console" panose="020B0609040504020204" pitchFamily="49" charset="0"/>
              </a:rPr>
              <a:t>ona</a:t>
            </a:r>
            <a:r>
              <a:rPr lang="en-US" sz="2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STAT</a:t>
            </a:r>
            <a:r>
              <a:rPr lang="en-US" sz="2400" b="1" dirty="0" err="1">
                <a:solidFill>
                  <a:schemeClr val="bg1"/>
                </a:solidFill>
                <a:latin typeface="Lucida Console" panose="020B0609040504020204" pitchFamily="49" charset="0"/>
              </a:rPr>
              <a:t>e</a:t>
            </a:r>
            <a:r>
              <a:rPr lang="en-US" sz="2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latin typeface="Lucida Console" panose="020B0609040504020204" pitchFamily="49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tatistics REU [WINSTATS-REU]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  PI: Silas </a:t>
            </a:r>
            <a:r>
              <a:rPr lang="en-US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Bergen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Presenter: Chris Malone</a:t>
            </a:r>
            <a:endParaRPr lang="en-US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Contributors: Brant </a:t>
            </a:r>
            <a:r>
              <a:rPr lang="en-US" sz="2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Deppa,Tisha Hooks,Chris Malone</a:t>
            </a:r>
            <a:endParaRPr lang="en-US" sz="2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50868" y="1011366"/>
            <a:ext cx="10082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ucida Console" panose="020B0609040504020204" pitchFamily="49" charset="0"/>
              </a:rPr>
              <a:t>ASA REU </a:t>
            </a:r>
            <a:r>
              <a:rPr lang="en-US" sz="40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Experience </a:t>
            </a:r>
            <a:r>
              <a:rPr lang="en-US" sz="4000" b="1" dirty="0">
                <a:solidFill>
                  <a:schemeClr val="bg1"/>
                </a:solidFill>
                <a:latin typeface="Lucida Console" panose="020B0609040504020204" pitchFamily="49" charset="0"/>
              </a:rPr>
              <a:t>at </a:t>
            </a:r>
            <a:br>
              <a:rPr lang="en-US" sz="4000" b="1" dirty="0">
                <a:solidFill>
                  <a:schemeClr val="bg1"/>
                </a:solidFill>
                <a:latin typeface="Lucida Console" panose="020B0609040504020204" pitchFamily="49" charset="0"/>
              </a:rPr>
            </a:br>
            <a:r>
              <a:rPr lang="en-US" sz="4000" b="1" dirty="0">
                <a:solidFill>
                  <a:schemeClr val="bg1"/>
                </a:solidFill>
                <a:latin typeface="Lucida Console" panose="020B0609040504020204" pitchFamily="49" charset="0"/>
              </a:rPr>
              <a:t>Winona State </a:t>
            </a:r>
            <a:r>
              <a:rPr lang="en-US" sz="40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University</a:t>
            </a:r>
            <a:endParaRPr lang="en-US" sz="40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47399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971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Due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 applicants </a:t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Due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</a:b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</a:b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Review applicants </a:t>
            </a:r>
            <a:b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</a:b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&amp; extend offers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Complete Research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26521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12569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- Application sent directly to ASA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Simple/straight-forward process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12569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- 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- Simple/straight-forward process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Defined Components</a:t>
            </a:r>
          </a:p>
          <a:p>
            <a:r>
              <a:rPr lang="en-US" sz="2800" dirty="0" smtClean="0">
                <a:latin typeface="Lucida Console" panose="020B0609040504020204" pitchFamily="49" charset="0"/>
              </a:rPr>
              <a:t>  - Project Description</a:t>
            </a:r>
          </a:p>
          <a:p>
            <a:r>
              <a:rPr lang="en-US" sz="2800" dirty="0" smtClean="0">
                <a:latin typeface="Lucida Console" panose="020B0609040504020204" pitchFamily="49" charset="0"/>
              </a:rPr>
              <a:t>  - Unit (Department) Support</a:t>
            </a:r>
          </a:p>
          <a:p>
            <a:r>
              <a:rPr lang="en-US" sz="2800" dirty="0" smtClean="0">
                <a:latin typeface="Lucida Console" panose="020B0609040504020204" pitchFamily="49" charset="0"/>
              </a:rPr>
              <a:t>  - Previous Undergraduate Research Experience</a:t>
            </a:r>
          </a:p>
          <a:p>
            <a:r>
              <a:rPr lang="en-US" sz="2800" dirty="0" smtClean="0">
                <a:latin typeface="Lucida Console" panose="020B0609040504020204" pitchFamily="49" charset="0"/>
              </a:rPr>
              <a:t>  - Description of Research Environment</a:t>
            </a:r>
          </a:p>
          <a:p>
            <a:r>
              <a:rPr lang="en-US" sz="2800" dirty="0">
                <a:latin typeface="Lucida Console" panose="020B0609040504020204" pitchFamily="49" charset="0"/>
              </a:rPr>
              <a:t> </a:t>
            </a:r>
            <a:r>
              <a:rPr lang="en-US" sz="2800" dirty="0" smtClean="0">
                <a:latin typeface="Lucida Console" panose="020B0609040504020204" pitchFamily="49" charset="0"/>
              </a:rPr>
              <a:t> - 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endParaRPr lang="en-US" sz="3200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13601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- 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- Simple/straight-forward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- 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 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 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 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 - Description of Research Environment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- 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WINSTATS-REU application ≈ 5 pages</a:t>
            </a:r>
          </a:p>
        </p:txBody>
      </p:sp>
    </p:spTree>
    <p:extLst>
      <p:ext uri="{BB962C8B-B14F-4D97-AF65-F5344CB8AC3E}">
        <p14:creationId xmlns:p14="http://schemas.microsoft.com/office/powerpoint/2010/main" val="3744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2950"/>
            <a:ext cx="11015200" cy="5947666"/>
            <a:chOff x="59764" y="59519"/>
            <a:chExt cx="11372273" cy="5947666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59519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</p:txBody>
      </p:sp>
    </p:spTree>
    <p:extLst>
      <p:ext uri="{BB962C8B-B14F-4D97-AF65-F5344CB8AC3E}">
        <p14:creationId xmlns:p14="http://schemas.microsoft.com/office/powerpoint/2010/main" val="24569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654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Weekly Schedule</a:t>
              </a:r>
            </a:p>
          </p:txBody>
        </p:sp>
      </p:grpSp>
      <p:pic>
        <p:nvPicPr>
          <p:cNvPr id="2055" name="Picture 20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48" y="797642"/>
            <a:ext cx="1110271" cy="4835051"/>
          </a:xfrm>
          <a:prstGeom prst="rect">
            <a:avLst/>
          </a:prstGeom>
        </p:spPr>
      </p:pic>
      <p:grpSp>
        <p:nvGrpSpPr>
          <p:cNvPr id="2064" name="Group 2063"/>
          <p:cNvGrpSpPr/>
          <p:nvPr/>
        </p:nvGrpSpPr>
        <p:grpSpPr>
          <a:xfrm>
            <a:off x="1810631" y="1126344"/>
            <a:ext cx="6564301" cy="4556294"/>
            <a:chOff x="2192138" y="1205072"/>
            <a:chExt cx="6040492" cy="4171002"/>
          </a:xfrm>
        </p:grpSpPr>
        <p:sp>
          <p:nvSpPr>
            <p:cNvPr id="2053" name="Isosceles Triangle 2052"/>
            <p:cNvSpPr/>
            <p:nvPr/>
          </p:nvSpPr>
          <p:spPr>
            <a:xfrm>
              <a:off x="3570755" y="1252358"/>
              <a:ext cx="2778721" cy="411480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Rectangle 2051"/>
            <p:cNvSpPr/>
            <p:nvPr/>
          </p:nvSpPr>
          <p:spPr>
            <a:xfrm>
              <a:off x="6327344" y="1255217"/>
              <a:ext cx="533457" cy="411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3533955" y="1245102"/>
              <a:ext cx="2778721" cy="4114800"/>
            </a:xfrm>
            <a:prstGeom prst="triangle">
              <a:avLst>
                <a:gd name="adj" fmla="val 10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05355" y="1250164"/>
              <a:ext cx="533457" cy="411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Rectangle 2055"/>
            <p:cNvSpPr/>
            <p:nvPr/>
          </p:nvSpPr>
          <p:spPr>
            <a:xfrm>
              <a:off x="6957962" y="1263446"/>
              <a:ext cx="653889" cy="41126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061" name="Straight Connector 2060"/>
            <p:cNvCxnSpPr/>
            <p:nvPr/>
          </p:nvCxnSpPr>
          <p:spPr>
            <a:xfrm>
              <a:off x="2192138" y="1598691"/>
              <a:ext cx="5692292" cy="0"/>
            </a:xfrm>
            <a:prstGeom prst="line">
              <a:avLst/>
            </a:prstGeom>
            <a:ln w="127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290037" y="1985684"/>
              <a:ext cx="5692292" cy="0"/>
            </a:xfrm>
            <a:prstGeom prst="line">
              <a:avLst/>
            </a:prstGeom>
            <a:ln w="127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436384" y="2392424"/>
              <a:ext cx="56922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450974" y="2803642"/>
              <a:ext cx="56922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468671" y="3231710"/>
              <a:ext cx="56922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296092" y="3664671"/>
              <a:ext cx="56922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393991" y="4089579"/>
              <a:ext cx="56922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540338" y="4502375"/>
              <a:ext cx="56922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523175" y="4933343"/>
              <a:ext cx="56922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TextBox 2062"/>
            <p:cNvSpPr txBox="1"/>
            <p:nvPr/>
          </p:nvSpPr>
          <p:spPr>
            <a:xfrm>
              <a:off x="3020435" y="1739264"/>
              <a:ext cx="2478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Lucida Console" panose="020B0609040504020204" pitchFamily="49" charset="0"/>
                </a:rPr>
                <a:t>Learning</a:t>
              </a:r>
              <a:endParaRPr lang="en-US" sz="3200" b="1" dirty="0">
                <a:solidFill>
                  <a:schemeClr val="bg1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89739" y="4271053"/>
              <a:ext cx="2478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Lucida Console" panose="020B0609040504020204" pitchFamily="49" charset="0"/>
                </a:rPr>
                <a:t>Research</a:t>
              </a:r>
              <a:endParaRPr lang="en-US" sz="3200" b="1" dirty="0">
                <a:solidFill>
                  <a:schemeClr val="bg1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5192590" y="3065734"/>
              <a:ext cx="4117828" cy="39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Lucida Console" panose="020B0609040504020204" pitchFamily="49" charset="0"/>
                </a:rPr>
                <a:t>Professional Development</a:t>
              </a:r>
              <a:endParaRPr lang="en-US" sz="2200" b="1" dirty="0">
                <a:solidFill>
                  <a:schemeClr val="bg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2065" name="TextBox 2064"/>
          <p:cNvSpPr txBox="1"/>
          <p:nvPr/>
        </p:nvSpPr>
        <p:spPr>
          <a:xfrm>
            <a:off x="7878807" y="2005088"/>
            <a:ext cx="28781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- Mayo Clinic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Optum / UHG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Lucida Console" panose="020B0609040504020204" pitchFamily="49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Be the Match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Greater MSP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Lucida Console" panose="020B0609040504020204" pitchFamily="49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Grad school visit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4843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ucida Console" panose="020B0609040504020204" pitchFamily="49" charset="0"/>
                </a:rPr>
                <a:t>½ of the Bergen </a:t>
              </a:r>
              <a:r>
                <a:rPr lang="en-US" sz="32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Family</a:t>
              </a:r>
              <a:endParaRPr lang="en-US" sz="32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pic>
        <p:nvPicPr>
          <p:cNvPr id="5122" name="Picture 2" descr="Image result for silas ber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2" y="1398412"/>
            <a:ext cx="2766573" cy="36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84137" y="831456"/>
            <a:ext cx="143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Silas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6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539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Students cover living expenses</a:t>
            </a:r>
          </a:p>
        </p:txBody>
      </p:sp>
    </p:spTree>
    <p:extLst>
      <p:ext uri="{BB962C8B-B14F-4D97-AF65-F5344CB8AC3E}">
        <p14:creationId xmlns:p14="http://schemas.microsoft.com/office/powerpoint/2010/main" val="23183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2318"/>
            <a:ext cx="11015200" cy="5946634"/>
            <a:chOff x="59764" y="88903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88903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87080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81219"/>
            <a:ext cx="11015200" cy="5946634"/>
            <a:chOff x="59764" y="46375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46375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44552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Add’l funding for professional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development (≈$6k for WINSTATS)</a:t>
            </a:r>
            <a:endParaRPr 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://nebula.wsimg.com/bb797d7cd25a1c2e0ccce64dc8cc124a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4882265"/>
            <a:ext cx="2984780" cy="12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bula.wsimg.com/8f4f5cb0275425dbe17ffcd54414fc9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36" y="5194974"/>
            <a:ext cx="4762502" cy="6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2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539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Add’l funding for professional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development (≈$6k for WINSTATS)</a:t>
            </a:r>
            <a:endParaRPr 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://nebula.wsimg.com/bb797d7cd25a1c2e0ccce64dc8cc124a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4882265"/>
            <a:ext cx="2984780" cy="12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bula.wsimg.com/8f4f5cb0275425dbe17ffcd54414fc9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36" y="5194974"/>
            <a:ext cx="4762502" cy="6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64195" y="48680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Collaborators</a:t>
              </a:r>
            </a:p>
          </p:txBody>
        </p:sp>
      </p:grpSp>
      <p:pic>
        <p:nvPicPr>
          <p:cNvPr id="20482" name="Picture 2" descr="Image result for IPUMS-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7" y="1975321"/>
            <a:ext cx="4569730" cy="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innesota Population Cen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0" y="686534"/>
            <a:ext cx="3013728" cy="1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Bent-Up Arrow 2050"/>
          <p:cNvSpPr/>
          <p:nvPr/>
        </p:nvSpPr>
        <p:spPr>
          <a:xfrm rot="5400000">
            <a:off x="3473436" y="1410037"/>
            <a:ext cx="815620" cy="1639172"/>
          </a:xfrm>
          <a:prstGeom prst="bentUpArrow">
            <a:avLst>
              <a:gd name="adj1" fmla="val 25000"/>
              <a:gd name="adj2" fmla="val 24322"/>
              <a:gd name="adj3" fmla="val 256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539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Add’l funding for professional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development (≈$6k for WINSTATS)</a:t>
            </a:r>
            <a:endParaRPr 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://nebula.wsimg.com/bb797d7cd25a1c2e0ccce64dc8cc124a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4882265"/>
            <a:ext cx="2984780" cy="12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bula.wsimg.com/8f4f5cb0275425dbe17ffcd54414fc9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36" y="5194974"/>
            <a:ext cx="4762502" cy="6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64195" y="48680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Collaborators</a:t>
              </a:r>
            </a:p>
          </p:txBody>
        </p:sp>
      </p:grpSp>
      <p:pic>
        <p:nvPicPr>
          <p:cNvPr id="20482" name="Picture 2" descr="Image result for IPUMS-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7" y="1975321"/>
            <a:ext cx="4569730" cy="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innesota Population Cen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0" y="686534"/>
            <a:ext cx="3013728" cy="1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1750868" y="5703472"/>
            <a:ext cx="278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Lara Cleveland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2051" name="Bent-Up Arrow 2050"/>
          <p:cNvSpPr/>
          <p:nvPr/>
        </p:nvSpPr>
        <p:spPr>
          <a:xfrm rot="5400000">
            <a:off x="3473436" y="1410037"/>
            <a:ext cx="815620" cy="1639172"/>
          </a:xfrm>
          <a:prstGeom prst="bentUpArrow">
            <a:avLst>
              <a:gd name="adj1" fmla="val 25000"/>
              <a:gd name="adj2" fmla="val 24322"/>
              <a:gd name="adj3" fmla="val 256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 descr="Image result for 4. Lara Cleve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92" y="4035371"/>
            <a:ext cx="1686300" cy="1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Kristen Jeffe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6177" r="8614"/>
          <a:stretch/>
        </p:blipFill>
        <p:spPr bwMode="auto">
          <a:xfrm>
            <a:off x="8980399" y="4063413"/>
            <a:ext cx="1455877" cy="16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491" y="4147726"/>
            <a:ext cx="1430226" cy="1524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4590326" y="5654986"/>
            <a:ext cx="357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Console" panose="020B0609040504020204" pitchFamily="49" charset="0"/>
              </a:rPr>
              <a:t>Rodrigo Lovaton Davila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2417" y="5688922"/>
            <a:ext cx="30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Kristen </a:t>
            </a:r>
            <a:r>
              <a:rPr lang="en-US" sz="2400" dirty="0">
                <a:latin typeface="Lucida Console" panose="020B0609040504020204" pitchFamily="49" charset="0"/>
              </a:rPr>
              <a:t>Jeffers</a:t>
            </a:r>
          </a:p>
        </p:txBody>
      </p:sp>
    </p:spTree>
    <p:extLst>
      <p:ext uri="{BB962C8B-B14F-4D97-AF65-F5344CB8AC3E}">
        <p14:creationId xmlns:p14="http://schemas.microsoft.com/office/powerpoint/2010/main" val="28065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539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Add’l funding for professional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development (≈$6k for WINSTATS)</a:t>
            </a:r>
            <a:endParaRPr 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://nebula.wsimg.com/bb797d7cd25a1c2e0ccce64dc8cc124a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4882265"/>
            <a:ext cx="2984780" cy="12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bula.wsimg.com/8f4f5cb0275425dbe17ffcd54414fc9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36" y="5194974"/>
            <a:ext cx="4762502" cy="6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64195" y="48680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Collaborators</a:t>
              </a:r>
            </a:p>
          </p:txBody>
        </p:sp>
      </p:grpSp>
      <p:pic>
        <p:nvPicPr>
          <p:cNvPr id="20482" name="Picture 2" descr="Image result for IPUMS-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7" y="1975321"/>
            <a:ext cx="4569730" cy="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innesota Population Cen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0" y="686534"/>
            <a:ext cx="3013728" cy="1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73810" y="3198068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1750868" y="5703472"/>
            <a:ext cx="278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Lara Cleveland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2051" name="Bent-Up Arrow 2050"/>
          <p:cNvSpPr/>
          <p:nvPr/>
        </p:nvSpPr>
        <p:spPr>
          <a:xfrm rot="5400000">
            <a:off x="3473436" y="1410037"/>
            <a:ext cx="815620" cy="1639172"/>
          </a:xfrm>
          <a:prstGeom prst="bentUpArrow">
            <a:avLst>
              <a:gd name="adj1" fmla="val 25000"/>
              <a:gd name="adj2" fmla="val 24322"/>
              <a:gd name="adj3" fmla="val 256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 descr="Image result for 4. Lara Cleve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92" y="4035371"/>
            <a:ext cx="1686300" cy="1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Kristen Jeffe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6177" r="8614"/>
          <a:stretch/>
        </p:blipFill>
        <p:spPr bwMode="auto">
          <a:xfrm>
            <a:off x="8980399" y="4063413"/>
            <a:ext cx="1455877" cy="16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491" y="4147726"/>
            <a:ext cx="1430226" cy="1524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4590326" y="5654986"/>
            <a:ext cx="357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Console" panose="020B0609040504020204" pitchFamily="49" charset="0"/>
              </a:rPr>
              <a:t>Rodrigo Lovaton Davila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2417" y="5688922"/>
            <a:ext cx="30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Kristen </a:t>
            </a:r>
            <a:r>
              <a:rPr lang="en-US" sz="2400" dirty="0">
                <a:latin typeface="Lucida Console" panose="020B0609040504020204" pitchFamily="49" charset="0"/>
              </a:rPr>
              <a:t>Jeffers</a:t>
            </a:r>
          </a:p>
        </p:txBody>
      </p:sp>
    </p:spTree>
    <p:extLst>
      <p:ext uri="{BB962C8B-B14F-4D97-AF65-F5344CB8AC3E}">
        <p14:creationId xmlns:p14="http://schemas.microsoft.com/office/powerpoint/2010/main" val="27837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539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Add’l funding for professional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development (≈$6k for WINSTATS)</a:t>
            </a:r>
            <a:endParaRPr 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://nebula.wsimg.com/bb797d7cd25a1c2e0ccce64dc8cc124a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4882265"/>
            <a:ext cx="2984780" cy="12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bula.wsimg.com/8f4f5cb0275425dbe17ffcd54414fc9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36" y="5194974"/>
            <a:ext cx="4762502" cy="6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64195" y="48680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Collaborators</a:t>
              </a:r>
            </a:p>
          </p:txBody>
        </p:sp>
      </p:grpSp>
      <p:pic>
        <p:nvPicPr>
          <p:cNvPr id="20482" name="Picture 2" descr="Image result for IPUMS-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7" y="1975321"/>
            <a:ext cx="4569730" cy="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innesota Population Cen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0" y="686534"/>
            <a:ext cx="3013728" cy="1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73810" y="3198068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1750868" y="5703472"/>
            <a:ext cx="278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Lara Cleveland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2051" name="Bent-Up Arrow 2050"/>
          <p:cNvSpPr/>
          <p:nvPr/>
        </p:nvSpPr>
        <p:spPr>
          <a:xfrm rot="5400000">
            <a:off x="3473436" y="1410037"/>
            <a:ext cx="815620" cy="1639172"/>
          </a:xfrm>
          <a:prstGeom prst="bentUpArrow">
            <a:avLst>
              <a:gd name="adj1" fmla="val 25000"/>
              <a:gd name="adj2" fmla="val 24322"/>
              <a:gd name="adj3" fmla="val 256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 descr="Image result for 4. Lara Cleve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92" y="4035371"/>
            <a:ext cx="1686300" cy="1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Kristen Jeffe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6177" r="8614"/>
          <a:stretch/>
        </p:blipFill>
        <p:spPr bwMode="auto">
          <a:xfrm>
            <a:off x="8980399" y="4063413"/>
            <a:ext cx="1455877" cy="16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491" y="4147726"/>
            <a:ext cx="1430226" cy="1524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4590326" y="5654986"/>
            <a:ext cx="357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Console" panose="020B0609040504020204" pitchFamily="49" charset="0"/>
              </a:rPr>
              <a:t>Rodrigo </a:t>
            </a:r>
            <a:r>
              <a:rPr lang="en-US" sz="2400" dirty="0" err="1" smtClean="0">
                <a:latin typeface="Lucida Console" panose="020B0609040504020204" pitchFamily="49" charset="0"/>
              </a:rPr>
              <a:t>Lovaton</a:t>
            </a:r>
            <a:r>
              <a:rPr lang="en-US" sz="2400" dirty="0" smtClean="0">
                <a:latin typeface="Lucida Console" panose="020B0609040504020204" pitchFamily="49" charset="0"/>
              </a:rPr>
              <a:t>- Davila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2417" y="5688922"/>
            <a:ext cx="30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Kristen </a:t>
            </a:r>
            <a:r>
              <a:rPr lang="en-US" sz="2400" dirty="0">
                <a:latin typeface="Lucida Console" panose="020B0609040504020204" pitchFamily="49" charset="0"/>
              </a:rPr>
              <a:t>Jeffers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57170" y="578221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67" name="Rectangle 66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Projects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18097" y="1585550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#1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618521" y="2286519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131191" y="1566869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88521" y="892603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542378" y="1522186"/>
            <a:ext cx="0" cy="36727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639459" y="1519432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6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539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Add’l funding for professional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development (≈$6k for WINSTATS)</a:t>
            </a:r>
            <a:endParaRPr 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://nebula.wsimg.com/bb797d7cd25a1c2e0ccce64dc8cc124a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4882265"/>
            <a:ext cx="2984780" cy="12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bula.wsimg.com/8f4f5cb0275425dbe17ffcd54414fc9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36" y="5194974"/>
            <a:ext cx="4762502" cy="6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64195" y="48680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Collaborators</a:t>
              </a:r>
            </a:p>
          </p:txBody>
        </p:sp>
      </p:grpSp>
      <p:pic>
        <p:nvPicPr>
          <p:cNvPr id="20482" name="Picture 2" descr="Image result for IPUMS-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7" y="1975321"/>
            <a:ext cx="4569730" cy="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innesota Population Cen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0" y="686534"/>
            <a:ext cx="3013728" cy="1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73810" y="3198068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1750868" y="5703472"/>
            <a:ext cx="278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Lara Cleveland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2051" name="Bent-Up Arrow 2050"/>
          <p:cNvSpPr/>
          <p:nvPr/>
        </p:nvSpPr>
        <p:spPr>
          <a:xfrm rot="5400000">
            <a:off x="3473436" y="1410037"/>
            <a:ext cx="815620" cy="1639172"/>
          </a:xfrm>
          <a:prstGeom prst="bentUpArrow">
            <a:avLst>
              <a:gd name="adj1" fmla="val 25000"/>
              <a:gd name="adj2" fmla="val 24322"/>
              <a:gd name="adj3" fmla="val 256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 descr="Image result for 4. Lara Cleve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92" y="4035371"/>
            <a:ext cx="1686300" cy="1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Kristen Jeffe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6177" r="8614"/>
          <a:stretch/>
        </p:blipFill>
        <p:spPr bwMode="auto">
          <a:xfrm>
            <a:off x="8980399" y="4063413"/>
            <a:ext cx="1455877" cy="16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491" y="4147726"/>
            <a:ext cx="1430226" cy="1524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4590326" y="5654986"/>
            <a:ext cx="357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Console" panose="020B0609040504020204" pitchFamily="49" charset="0"/>
              </a:rPr>
              <a:t>Rodrigo </a:t>
            </a:r>
            <a:r>
              <a:rPr lang="en-US" sz="2400" dirty="0" err="1" smtClean="0">
                <a:latin typeface="Lucida Console" panose="020B0609040504020204" pitchFamily="49" charset="0"/>
              </a:rPr>
              <a:t>Lovaton</a:t>
            </a:r>
            <a:r>
              <a:rPr lang="en-US" sz="2400" dirty="0" smtClean="0">
                <a:latin typeface="Lucida Console" panose="020B0609040504020204" pitchFamily="49" charset="0"/>
              </a:rPr>
              <a:t>- Davila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2417" y="5688922"/>
            <a:ext cx="30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Kristen </a:t>
            </a:r>
            <a:r>
              <a:rPr lang="en-US" sz="2400" dirty="0">
                <a:latin typeface="Lucida Console" panose="020B0609040504020204" pitchFamily="49" charset="0"/>
              </a:rPr>
              <a:t>Jeffers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57170" y="578221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67" name="Rectangle 66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Projects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18097" y="1585550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#1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618521" y="2286519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131191" y="1566869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88521" y="892603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542378" y="1522186"/>
            <a:ext cx="0" cy="36727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639459" y="1519432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560891" y="2351870"/>
            <a:ext cx="5034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Investigation of a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universal measure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of household wealth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Study relationships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between new measures and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other indicators of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wealth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09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539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Add’l funding for professional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development (≈$6k for WINSTATS)</a:t>
            </a:r>
            <a:endParaRPr 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://nebula.wsimg.com/bb797d7cd25a1c2e0ccce64dc8cc124a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4882265"/>
            <a:ext cx="2984780" cy="12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bula.wsimg.com/8f4f5cb0275425dbe17ffcd54414fc9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36" y="5194974"/>
            <a:ext cx="4762502" cy="6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64195" y="48680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Collaborators</a:t>
              </a:r>
            </a:p>
          </p:txBody>
        </p:sp>
      </p:grpSp>
      <p:pic>
        <p:nvPicPr>
          <p:cNvPr id="20482" name="Picture 2" descr="Image result for IPUMS-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7" y="1975321"/>
            <a:ext cx="4569730" cy="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innesota Population Cen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0" y="686534"/>
            <a:ext cx="3013728" cy="1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73810" y="3198068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1750868" y="5703472"/>
            <a:ext cx="278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Lara Cleveland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2051" name="Bent-Up Arrow 2050"/>
          <p:cNvSpPr/>
          <p:nvPr/>
        </p:nvSpPr>
        <p:spPr>
          <a:xfrm rot="5400000">
            <a:off x="3473436" y="1410037"/>
            <a:ext cx="815620" cy="1639172"/>
          </a:xfrm>
          <a:prstGeom prst="bentUpArrow">
            <a:avLst>
              <a:gd name="adj1" fmla="val 25000"/>
              <a:gd name="adj2" fmla="val 24322"/>
              <a:gd name="adj3" fmla="val 256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 descr="Image result for 4. Lara Cleve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92" y="4035371"/>
            <a:ext cx="1686300" cy="1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Kristen Jeffe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6177" r="8614"/>
          <a:stretch/>
        </p:blipFill>
        <p:spPr bwMode="auto">
          <a:xfrm>
            <a:off x="8980399" y="4063413"/>
            <a:ext cx="1455877" cy="16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491" y="4147726"/>
            <a:ext cx="1430226" cy="1524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4590326" y="5654986"/>
            <a:ext cx="357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Console" panose="020B0609040504020204" pitchFamily="49" charset="0"/>
              </a:rPr>
              <a:t>Rodrigo </a:t>
            </a:r>
            <a:r>
              <a:rPr lang="en-US" sz="2400" dirty="0" err="1" smtClean="0">
                <a:latin typeface="Lucida Console" panose="020B0609040504020204" pitchFamily="49" charset="0"/>
              </a:rPr>
              <a:t>Lovaton</a:t>
            </a:r>
            <a:r>
              <a:rPr lang="en-US" sz="2400" dirty="0" smtClean="0">
                <a:latin typeface="Lucida Console" panose="020B0609040504020204" pitchFamily="49" charset="0"/>
              </a:rPr>
              <a:t>- Davila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2417" y="5688922"/>
            <a:ext cx="30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Kristen </a:t>
            </a:r>
            <a:r>
              <a:rPr lang="en-US" sz="2400" dirty="0">
                <a:latin typeface="Lucida Console" panose="020B0609040504020204" pitchFamily="49" charset="0"/>
              </a:rPr>
              <a:t>Jeffers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57170" y="578221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67" name="Rectangle 66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Projects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18097" y="1585550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#1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618521" y="2286519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131191" y="1566869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88521" y="892603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542378" y="1522186"/>
            <a:ext cx="0" cy="36727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639459" y="1519432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560891" y="2351870"/>
            <a:ext cx="5034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Investigation of a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universal measure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of household wealth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Study relationships 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between new measures and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other indicators of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wealth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57527" y="2313950"/>
            <a:ext cx="5034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Construct various visualizations using IPUMS-I data sources 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- Study relationship btw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  employment and native/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  foreign born  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07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539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Add’l funding for professional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development (≈$6k for WINSTATS)</a:t>
            </a:r>
            <a:endParaRPr 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://nebula.wsimg.com/bb797d7cd25a1c2e0ccce64dc8cc124a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4882265"/>
            <a:ext cx="2984780" cy="12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bula.wsimg.com/8f4f5cb0275425dbe17ffcd54414fc9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36" y="5194974"/>
            <a:ext cx="4762502" cy="6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64195" y="48680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Collaborators</a:t>
              </a:r>
            </a:p>
          </p:txBody>
        </p:sp>
      </p:grpSp>
      <p:pic>
        <p:nvPicPr>
          <p:cNvPr id="20482" name="Picture 2" descr="Image result for IPUMS-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7" y="1975321"/>
            <a:ext cx="4569730" cy="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innesota Population Cen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0" y="686534"/>
            <a:ext cx="3013728" cy="1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73810" y="3198068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1750868" y="5703472"/>
            <a:ext cx="278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Lara Cleveland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2051" name="Bent-Up Arrow 2050"/>
          <p:cNvSpPr/>
          <p:nvPr/>
        </p:nvSpPr>
        <p:spPr>
          <a:xfrm rot="5400000">
            <a:off x="3473436" y="1410037"/>
            <a:ext cx="815620" cy="1639172"/>
          </a:xfrm>
          <a:prstGeom prst="bentUpArrow">
            <a:avLst>
              <a:gd name="adj1" fmla="val 25000"/>
              <a:gd name="adj2" fmla="val 24322"/>
              <a:gd name="adj3" fmla="val 256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 descr="Image result for 4. Lara Cleve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92" y="4035371"/>
            <a:ext cx="1686300" cy="1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Kristen Jeffe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6177" r="8614"/>
          <a:stretch/>
        </p:blipFill>
        <p:spPr bwMode="auto">
          <a:xfrm>
            <a:off x="8980399" y="4063413"/>
            <a:ext cx="1455877" cy="16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491" y="4147726"/>
            <a:ext cx="1430226" cy="1524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4590326" y="5654986"/>
            <a:ext cx="357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Console" panose="020B0609040504020204" pitchFamily="49" charset="0"/>
              </a:rPr>
              <a:t>Rodrigo </a:t>
            </a:r>
            <a:r>
              <a:rPr lang="en-US" sz="2400" dirty="0" err="1" smtClean="0">
                <a:latin typeface="Lucida Console" panose="020B0609040504020204" pitchFamily="49" charset="0"/>
              </a:rPr>
              <a:t>Lovaton</a:t>
            </a:r>
            <a:r>
              <a:rPr lang="en-US" sz="2400" dirty="0" smtClean="0">
                <a:latin typeface="Lucida Console" panose="020B0609040504020204" pitchFamily="49" charset="0"/>
              </a:rPr>
              <a:t>- Davila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2417" y="5688922"/>
            <a:ext cx="30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Kristen </a:t>
            </a:r>
            <a:r>
              <a:rPr lang="en-US" sz="2400" dirty="0">
                <a:latin typeface="Lucida Console" panose="020B0609040504020204" pitchFamily="49" charset="0"/>
              </a:rPr>
              <a:t>Jeffers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57170" y="578221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67" name="Rectangle 66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Projects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18097" y="1585550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#1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618521" y="2286519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131191" y="1566869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88521" y="892603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542378" y="1522186"/>
            <a:ext cx="0" cy="36727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639459" y="1519432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560891" y="2351870"/>
            <a:ext cx="5034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Investigation of a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universal measure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of household wealth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Study relationships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between new measures and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other indicators of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wealth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57527" y="2313950"/>
            <a:ext cx="5034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Construct various visualizations using IPUMS-I data sources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Study relationship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between employment and 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  native/foreign born  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 </a:t>
            </a:r>
          </a:p>
        </p:txBody>
      </p:sp>
      <p:pic>
        <p:nvPicPr>
          <p:cNvPr id="2061" name="Picture 20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1534" y="5106541"/>
            <a:ext cx="7694742" cy="1241899"/>
          </a:xfrm>
          <a:prstGeom prst="rect">
            <a:avLst/>
          </a:prstGeom>
          <a:ln w="1270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7100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4843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ucida Console" panose="020B0609040504020204" pitchFamily="49" charset="0"/>
                </a:rPr>
                <a:t>½ of the Bergen </a:t>
              </a:r>
              <a:r>
                <a:rPr lang="en-US" sz="32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Family</a:t>
              </a:r>
              <a:endParaRPr lang="en-US" sz="32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pic>
        <p:nvPicPr>
          <p:cNvPr id="5122" name="Picture 2" descr="Image result for silas ber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2" y="1398412"/>
            <a:ext cx="2766573" cy="36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84137" y="831456"/>
            <a:ext cx="143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Silas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3752815" y="5155555"/>
            <a:ext cx="457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Note: Pics not to scale</a:t>
            </a:r>
            <a:endParaRPr lang="en-US" sz="2400" i="1" dirty="0"/>
          </a:p>
        </p:txBody>
      </p:sp>
      <p:pic>
        <p:nvPicPr>
          <p:cNvPr id="8" name="Picture 4" descr="https://lh3.googleusercontent.com/U5x4kZN-_0gk6zN5QrOh503F7wxpPJyqwZZexkGE7jWnpTjn1UP2JUHFkmcxst4Mq8C9n0w6I0nQOVKS_eZ6SJXvUg4xungsJ17pniERotgpKaQHe6606OewHYaIakIbqlEFA14Nb-jwRLaWRQ1IzAZu5j5y4ILqQJnZCogL-CGjfONdOPWZYW-hqTuUPikQW6ZtJnFBh_3g_wYEuOlsbYvOgQcHC4WBlCcKt5Thlcz4QNbAqM3iqpnc9hoqa3RizuQzKDxm39fq8Y_GuMxjnjf1DlanDFpXp_qpwyrNx_Ksvn7bM0gujQagw8-rpZUzcYqLu-n87eg3Fr07fVmSt6b3rCHpuiA-yY2YO7AL9ybohSPG6gmOsFetBagkXOUktmwsdEBPs_bJWrcefndG8xZrO0R6iv8RyoFuCMLSqc5cqppH81Orof3gCm4McHfOWYLj0E00YdrH8VMm8Pvsw7Te4vaMLV-kw-lawr7tx7cyc5dfj1xq1iQllAiyRcn3QGDhaktpPqkW7PtbuRwet6J_0peZjVmXdbKxREMu3Q1GvA9hoFekZC3YT1YKMy2_8RFs7Lt8_dq4wYLzT3uu5XujvIRVKOW6cvuQp4w71sM_EliABt9a7iJ62aNH-Qj73UlG5-9y8zUVb0pIUuhGbJvpAw1lVwICPYAEq5QjvULbvA=w835-h1483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0"/>
          <a:stretch/>
        </p:blipFill>
        <p:spPr bwMode="auto">
          <a:xfrm>
            <a:off x="6499458" y="1399151"/>
            <a:ext cx="2580743" cy="36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9458" y="753171"/>
            <a:ext cx="258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75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539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Add’l funding for professional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development (≈$6k for WINSTATS)</a:t>
            </a:r>
            <a:endParaRPr 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://nebula.wsimg.com/bb797d7cd25a1c2e0ccce64dc8cc124a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4882265"/>
            <a:ext cx="2984780" cy="12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bula.wsimg.com/8f4f5cb0275425dbe17ffcd54414fc9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36" y="5194974"/>
            <a:ext cx="4762502" cy="6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64195" y="48680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Collaborators</a:t>
              </a:r>
            </a:p>
          </p:txBody>
        </p:sp>
      </p:grpSp>
      <p:pic>
        <p:nvPicPr>
          <p:cNvPr id="20482" name="Picture 2" descr="Image result for IPUMS-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7" y="1975321"/>
            <a:ext cx="4569730" cy="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innesota Population Cen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0" y="686534"/>
            <a:ext cx="3013728" cy="1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73810" y="3198068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1750868" y="5703472"/>
            <a:ext cx="278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Lara Cleveland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2051" name="Bent-Up Arrow 2050"/>
          <p:cNvSpPr/>
          <p:nvPr/>
        </p:nvSpPr>
        <p:spPr>
          <a:xfrm rot="5400000">
            <a:off x="3473436" y="1410037"/>
            <a:ext cx="815620" cy="1639172"/>
          </a:xfrm>
          <a:prstGeom prst="bentUpArrow">
            <a:avLst>
              <a:gd name="adj1" fmla="val 25000"/>
              <a:gd name="adj2" fmla="val 24322"/>
              <a:gd name="adj3" fmla="val 256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 descr="Image result for 4. Lara Cleve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92" y="4035371"/>
            <a:ext cx="1686300" cy="1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Kristen Jeffe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6177" r="8614"/>
          <a:stretch/>
        </p:blipFill>
        <p:spPr bwMode="auto">
          <a:xfrm>
            <a:off x="8980399" y="4063413"/>
            <a:ext cx="1455877" cy="16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491" y="4147726"/>
            <a:ext cx="1430226" cy="1524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4590326" y="5654986"/>
            <a:ext cx="357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Console" panose="020B0609040504020204" pitchFamily="49" charset="0"/>
              </a:rPr>
              <a:t>Rodrigo </a:t>
            </a:r>
            <a:r>
              <a:rPr lang="en-US" sz="2400" dirty="0" err="1" smtClean="0">
                <a:latin typeface="Lucida Console" panose="020B0609040504020204" pitchFamily="49" charset="0"/>
              </a:rPr>
              <a:t>Lovaton</a:t>
            </a:r>
            <a:r>
              <a:rPr lang="en-US" sz="2400" dirty="0" smtClean="0">
                <a:latin typeface="Lucida Console" panose="020B0609040504020204" pitchFamily="49" charset="0"/>
              </a:rPr>
              <a:t>- Davila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2417" y="5688922"/>
            <a:ext cx="30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Kristen </a:t>
            </a:r>
            <a:r>
              <a:rPr lang="en-US" sz="2400" dirty="0">
                <a:latin typeface="Lucida Console" panose="020B0609040504020204" pitchFamily="49" charset="0"/>
              </a:rPr>
              <a:t>Jeffers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57170" y="578221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67" name="Rectangle 66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Projects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18097" y="1585550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#1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618521" y="2286519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131191" y="1566869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88521" y="892603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542378" y="1522186"/>
            <a:ext cx="0" cy="36727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639459" y="1519432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560891" y="2428070"/>
            <a:ext cx="5034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Investigation of a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universal measure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of household wealth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Study relationships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between new measures and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other indicators of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wealth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57527" y="2390150"/>
            <a:ext cx="5034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Construct various visualizations using IPUMS-I data sources 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- Study relationship btw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  employment and native/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  foreign born  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 </a:t>
            </a:r>
          </a:p>
        </p:txBody>
      </p:sp>
      <p:pic>
        <p:nvPicPr>
          <p:cNvPr id="2061" name="Picture 20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1534" y="5129401"/>
            <a:ext cx="7694742" cy="1241899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667776" y="67045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Student Feedback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599508" y="700395"/>
            <a:ext cx="1011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21504" name="TextBox 21503"/>
          <p:cNvSpPr txBox="1"/>
          <p:nvPr/>
        </p:nvSpPr>
        <p:spPr>
          <a:xfrm>
            <a:off x="2156116" y="1488486"/>
            <a:ext cx="66763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[Experiential] learning experience</a:t>
            </a:r>
          </a:p>
          <a:p>
            <a:r>
              <a:rPr lang="en-US" sz="3200" dirty="0" smtClean="0"/>
              <a:t>- Fast-paced / challenging work</a:t>
            </a:r>
          </a:p>
          <a:p>
            <a:r>
              <a:rPr lang="en-US" sz="3200" dirty="0" smtClean="0"/>
              <a:t>- Building relationships</a:t>
            </a:r>
          </a:p>
          <a:p>
            <a:r>
              <a:rPr lang="en-US" sz="3200" dirty="0" smtClean="0"/>
              <a:t>- Exposure to career opportunities</a:t>
            </a:r>
            <a:endParaRPr lang="en-US" sz="3200" dirty="0"/>
          </a:p>
        </p:txBody>
      </p:sp>
      <p:sp>
        <p:nvSpPr>
          <p:cNvPr id="84" name="TextBox 83"/>
          <p:cNvSpPr txBox="1"/>
          <p:nvPr/>
        </p:nvSpPr>
        <p:spPr>
          <a:xfrm>
            <a:off x="2183190" y="4488677"/>
            <a:ext cx="7881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Disbursement of funds</a:t>
            </a:r>
          </a:p>
          <a:p>
            <a:r>
              <a:rPr lang="en-US" sz="3200" dirty="0" smtClean="0"/>
              <a:t>- Division of work  / “stuck”  with project</a:t>
            </a:r>
            <a:endParaRPr lang="en-US" sz="3200" dirty="0"/>
          </a:p>
        </p:txBody>
      </p:sp>
      <p:pic>
        <p:nvPicPr>
          <p:cNvPr id="87" name="Picture 2" descr="Image result for positive feedback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26352" r="66757" b="25482"/>
          <a:stretch/>
        </p:blipFill>
        <p:spPr bwMode="auto">
          <a:xfrm>
            <a:off x="9266470" y="1598066"/>
            <a:ext cx="1879387" cy="19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positive feedback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6614" r="8888" b="26746"/>
          <a:stretch/>
        </p:blipFill>
        <p:spPr bwMode="auto">
          <a:xfrm>
            <a:off x="9744614" y="4393173"/>
            <a:ext cx="1184459" cy="11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54487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7869" y="1395657"/>
            <a:ext cx="334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&lt;your school&gt;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/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u="sng" dirty="0" smtClean="0"/>
              <a:t>http://bit.ly/</a:t>
            </a:r>
            <a:br>
              <a:rPr lang="en-US" sz="2400" u="sng" dirty="0" smtClean="0"/>
            </a:br>
            <a:r>
              <a:rPr lang="en-US" sz="2400" u="sng" dirty="0" smtClean="0"/>
              <a:t>ASAREU2018Application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u="sng" dirty="0" smtClean="0"/>
              <a:t>reu@amstat.org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endParaRPr lang="en-US" sz="2400" dirty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Deadline: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August 16, 2017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17160" y="621597"/>
            <a:ext cx="1326183" cy="571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944" y="130500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Year in Review</a:t>
              </a:r>
            </a:p>
          </p:txBody>
        </p:sp>
      </p:grpSp>
      <p:pic>
        <p:nvPicPr>
          <p:cNvPr id="2050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66" y="1631878"/>
            <a:ext cx="2756957" cy="27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120" y="4767878"/>
            <a:ext cx="2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August 2016 </a:t>
            </a:r>
            <a:r>
              <a:rPr lang="en-US" sz="2000" dirty="0" smtClean="0">
                <a:latin typeface="Lucida Console" panose="020B0609040504020204" pitchFamily="49" charset="0"/>
              </a:rPr>
              <a:t>Application Due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2939436">
            <a:off x="4296267" y="4303591"/>
            <a:ext cx="438624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3907775" y="1365889"/>
            <a:ext cx="3371089" cy="3282597"/>
          </a:xfrm>
          <a:prstGeom prst="donut">
            <a:avLst>
              <a:gd name="adj" fmla="val 185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5568341">
            <a:off x="3496030" y="301155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166" y="3254689"/>
            <a:ext cx="2701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Early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Promotion &amp; Recruiting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4860768">
            <a:off x="3599283" y="3495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8919605">
            <a:off x="3988555" y="1490085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13965" y="798079"/>
            <a:ext cx="309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Late Fall 2016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Reviews applicants &amp; extend offers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4418072">
            <a:off x="7179994" y="2298323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3524229">
            <a:off x="6975011" y="18319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6989" y="1536166"/>
            <a:ext cx="313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Spring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Project Development with Collaborators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2311" y="4689574"/>
            <a:ext cx="417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Lucida Console" panose="020B0609040504020204" pitchFamily="49" charset="0"/>
              </a:rPr>
              <a:t>Summer 2017</a:t>
            </a:r>
            <a:r>
              <a:rPr lang="en-US" sz="2000" dirty="0" smtClean="0">
                <a:latin typeface="Lucida Console" panose="020B0609040504020204" pitchFamily="49" charset="0"/>
              </a:rPr>
              <a:t/>
            </a:r>
            <a:br>
              <a:rPr lang="en-US" sz="2000" dirty="0" smtClean="0">
                <a:latin typeface="Lucida Console" panose="020B0609040504020204" pitchFamily="49" charset="0"/>
              </a:rPr>
            </a:br>
            <a:r>
              <a:rPr lang="en-US" sz="2000" dirty="0" smtClean="0">
                <a:latin typeface="Lucida Console" panose="020B0609040504020204" pitchFamily="49" charset="0"/>
              </a:rPr>
              <a:t>Complete Research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8095313">
            <a:off x="6775331" y="3926756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7267307">
            <a:off x="7026125" y="3568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8307660">
            <a:off x="6465422" y="424597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9325789">
            <a:off x="6064665" y="4490210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10049888">
            <a:off x="5619518" y="4587918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11192535">
            <a:off x="5141119" y="4632272"/>
            <a:ext cx="488951" cy="4481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6271">
            <a:off x="4868312" y="4325192"/>
            <a:ext cx="207167" cy="38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81178" y="20651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Application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3965" y="206513"/>
            <a:ext cx="100824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Application sent directly to ASA</a:t>
            </a: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Simple &amp; straight-forward process</a:t>
            </a:r>
          </a:p>
          <a:p>
            <a:endParaRPr lang="en-US" sz="3600" dirty="0" smtClean="0">
              <a:solidFill>
                <a:schemeClr val="bg1">
                  <a:lumMod val="85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Defined Components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Project Description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Unit (Department) Support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Previous Undergraduate Research Experience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Description of Research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Participant Recruitment Strategy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/>
            </a:r>
            <a:br>
              <a:rPr lang="en-US" sz="28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WINSTAT-REU application ≈ 5 pages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3022" y="303982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Add’l Details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93465" y="303982"/>
            <a:ext cx="10094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US Citizen / permanent resident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- Currently enrolled as a SO/JR/SR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- 10 week experience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- varying backgrounds/experiences 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 in students may need to be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rectified (selected coursework)</a:t>
            </a:r>
          </a:p>
          <a:p>
            <a:r>
              <a:rPr lang="en-US" sz="3600" dirty="0" smtClean="0">
                <a:latin typeface="Lucida Console" panose="020B0609040504020204" pitchFamily="49" charset="0"/>
              </a:rPr>
              <a:t>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4055" y="39539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Budget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76835" y="448117"/>
            <a:ext cx="1009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 stipend = $8,000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Students cover living expenses</a:t>
            </a:r>
          </a:p>
          <a:p>
            <a:endParaRPr lang="en-US" sz="3600" dirty="0">
              <a:latin typeface="Lucida Console" panose="020B0609040504020204" pitchFamily="49" charset="0"/>
            </a:endParaRPr>
          </a:p>
          <a:p>
            <a:r>
              <a:rPr lang="en-US" sz="3600" dirty="0" smtClean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Lucida Console" panose="020B0609040504020204" pitchFamily="49" charset="0"/>
              </a:rPr>
              <a:t>- Limited faculty support (summer)</a:t>
            </a:r>
          </a:p>
          <a:p>
            <a:endParaRPr lang="en-US" sz="3600" dirty="0" smtClean="0">
              <a:latin typeface="Lucida Console" panose="020B0609040504020204" pitchFamily="49" charset="0"/>
            </a:endParaRPr>
          </a:p>
          <a:p>
            <a:r>
              <a:rPr lang="en-US" sz="3600" dirty="0">
                <a:latin typeface="Lucida Console" panose="020B0609040504020204" pitchFamily="49" charset="0"/>
              </a:rPr>
              <a:t> </a:t>
            </a:r>
            <a:r>
              <a:rPr lang="en-US" sz="3600" dirty="0" smtClean="0">
                <a:latin typeface="Lucida Console" panose="020B0609040504020204" pitchFamily="49" charset="0"/>
              </a:rPr>
              <a:t>- Add’l funding for professional </a:t>
            </a:r>
            <a:br>
              <a:rPr lang="en-US" sz="3600" dirty="0" smtClean="0">
                <a:latin typeface="Lucida Console" panose="020B0609040504020204" pitchFamily="49" charset="0"/>
              </a:rPr>
            </a:br>
            <a:r>
              <a:rPr lang="en-US" sz="3600" dirty="0" smtClean="0">
                <a:latin typeface="Lucida Console" panose="020B0609040504020204" pitchFamily="49" charset="0"/>
              </a:rPr>
              <a:t>   development (≈$6k for WINSTATS)</a:t>
            </a:r>
            <a:endParaRPr lang="en-US" sz="3600" dirty="0">
              <a:latin typeface="Lucida Console" panose="020B0609040504020204" pitchFamily="49" charset="0"/>
            </a:endParaRPr>
          </a:p>
        </p:txBody>
      </p:sp>
      <p:pic>
        <p:nvPicPr>
          <p:cNvPr id="8194" name="Picture 2" descr="http://nebula.wsimg.com/bb797d7cd25a1c2e0ccce64dc8cc124a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4882265"/>
            <a:ext cx="2984780" cy="12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ebula.wsimg.com/8f4f5cb0275425dbe17ffcd54414fc9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36" y="5194974"/>
            <a:ext cx="4762502" cy="6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64195" y="48680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Collaborators</a:t>
              </a:r>
            </a:p>
          </p:txBody>
        </p:sp>
      </p:grpSp>
      <p:pic>
        <p:nvPicPr>
          <p:cNvPr id="20482" name="Picture 2" descr="Image result for IPUMS-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7" y="1975321"/>
            <a:ext cx="4569730" cy="9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Minnesota Population Cen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00" y="686534"/>
            <a:ext cx="3013728" cy="1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73810" y="3198068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1750868" y="5703472"/>
            <a:ext cx="278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Lara Cleveland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2051" name="Bent-Up Arrow 2050"/>
          <p:cNvSpPr/>
          <p:nvPr/>
        </p:nvSpPr>
        <p:spPr>
          <a:xfrm rot="5400000">
            <a:off x="3473436" y="1410037"/>
            <a:ext cx="815620" cy="1639172"/>
          </a:xfrm>
          <a:prstGeom prst="bentUpArrow">
            <a:avLst>
              <a:gd name="adj1" fmla="val 25000"/>
              <a:gd name="adj2" fmla="val 24322"/>
              <a:gd name="adj3" fmla="val 2567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 descr="Image result for 4. Lara Cleve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92" y="4035371"/>
            <a:ext cx="1686300" cy="1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Kristen Jeffe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6177" r="8614"/>
          <a:stretch/>
        </p:blipFill>
        <p:spPr bwMode="auto">
          <a:xfrm>
            <a:off x="8980399" y="4063413"/>
            <a:ext cx="1455877" cy="16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6491" y="4147726"/>
            <a:ext cx="1430226" cy="1524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4590326" y="5654986"/>
            <a:ext cx="357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ucida Console" panose="020B0609040504020204" pitchFamily="49" charset="0"/>
              </a:rPr>
              <a:t>Rodrigo </a:t>
            </a:r>
            <a:r>
              <a:rPr lang="en-US" sz="2400" dirty="0" err="1" smtClean="0">
                <a:latin typeface="Lucida Console" panose="020B0609040504020204" pitchFamily="49" charset="0"/>
              </a:rPr>
              <a:t>Lovaton</a:t>
            </a:r>
            <a:r>
              <a:rPr lang="en-US" sz="2400" dirty="0" smtClean="0">
                <a:latin typeface="Lucida Console" panose="020B0609040504020204" pitchFamily="49" charset="0"/>
              </a:rPr>
              <a:t>- Davila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2417" y="5688922"/>
            <a:ext cx="30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Kristen </a:t>
            </a:r>
            <a:r>
              <a:rPr lang="en-US" sz="2400" dirty="0">
                <a:latin typeface="Lucida Console" panose="020B0609040504020204" pitchFamily="49" charset="0"/>
              </a:rPr>
              <a:t>Jeffers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57170" y="578221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67" name="Rectangle 66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Projects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018097" y="1585550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#1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618521" y="2286519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131191" y="1566869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Project #2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88521" y="892603"/>
            <a:ext cx="96520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0" dirty="0" smtClean="0">
                <a:solidFill>
                  <a:srgbClr val="00263A"/>
                </a:solidFill>
                <a:effectLst/>
                <a:latin typeface="Cabrito Sans W01 Cond Demi"/>
              </a:rPr>
              <a:t>“85 countries – 301 censuses – 672 million person records”</a:t>
            </a:r>
            <a:endParaRPr lang="en-US" sz="2600" b="1" i="0" dirty="0">
              <a:solidFill>
                <a:srgbClr val="00263A"/>
              </a:solidFill>
              <a:effectLst/>
              <a:latin typeface="Cabrito Sans W01 Cond Demi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542378" y="1522186"/>
            <a:ext cx="0" cy="36727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639459" y="1519432"/>
            <a:ext cx="973213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560891" y="2428070"/>
            <a:ext cx="5034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Investigation of a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universal measure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of household wealth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Study relationships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between new measures and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other indicators of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smtClean="0">
                <a:latin typeface="Lucida Console" panose="020B0609040504020204" pitchFamily="49" charset="0"/>
              </a:rPr>
              <a:t> wealth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57527" y="2390150"/>
            <a:ext cx="5034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Lucida Console" panose="020B0609040504020204" pitchFamily="49" charset="0"/>
              </a:rPr>
              <a:t>Construct various visualizations using IPUMS-I data sources 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- Study relationship btw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  employment and native/ 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  foreign born  </a:t>
            </a:r>
          </a:p>
          <a:p>
            <a:r>
              <a:rPr lang="en-US" sz="2400" dirty="0" smtClean="0">
                <a:latin typeface="Lucida Console" panose="020B0609040504020204" pitchFamily="49" charset="0"/>
              </a:rPr>
              <a:t> </a:t>
            </a:r>
          </a:p>
        </p:txBody>
      </p:sp>
      <p:pic>
        <p:nvPicPr>
          <p:cNvPr id="2061" name="Picture 20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1534" y="5129401"/>
            <a:ext cx="7694742" cy="1241899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667776" y="670453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Faculty Feedback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599508" y="700395"/>
            <a:ext cx="1011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21504" name="TextBox 21503"/>
          <p:cNvSpPr txBox="1"/>
          <p:nvPr/>
        </p:nvSpPr>
        <p:spPr>
          <a:xfrm>
            <a:off x="2156115" y="1488486"/>
            <a:ext cx="72374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Working with highly motivated students</a:t>
            </a:r>
          </a:p>
          <a:p>
            <a:r>
              <a:rPr lang="en-US" sz="3200" dirty="0" smtClean="0"/>
              <a:t>- Develop collaborative relationships</a:t>
            </a:r>
          </a:p>
          <a:p>
            <a:r>
              <a:rPr lang="en-US" sz="3200" dirty="0" smtClean="0"/>
              <a:t>- Professional development component </a:t>
            </a:r>
            <a:br>
              <a:rPr lang="en-US" sz="3200" dirty="0" smtClean="0"/>
            </a:br>
            <a:r>
              <a:rPr lang="en-US" sz="3200" dirty="0" smtClean="0"/>
              <a:t>   is necessary</a:t>
            </a:r>
          </a:p>
        </p:txBody>
      </p:sp>
      <p:pic>
        <p:nvPicPr>
          <p:cNvPr id="87" name="Picture 2" descr="Image result for positive feedback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26352" r="66757" b="25482"/>
          <a:stretch/>
        </p:blipFill>
        <p:spPr bwMode="auto">
          <a:xfrm>
            <a:off x="9266470" y="1598066"/>
            <a:ext cx="1879387" cy="19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positive feedback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2" t="26614" r="8888" b="26746"/>
          <a:stretch/>
        </p:blipFill>
        <p:spPr bwMode="auto">
          <a:xfrm>
            <a:off x="9744614" y="4393173"/>
            <a:ext cx="1184459" cy="11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183190" y="4488677"/>
            <a:ext cx="7881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Atypical funding / disbursement</a:t>
            </a:r>
          </a:p>
          <a:p>
            <a:r>
              <a:rPr lang="en-US" sz="3200" dirty="0" smtClean="0"/>
              <a:t>- Support of many is necessary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10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822691" y="550049"/>
            <a:ext cx="11015200" cy="59466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 rot="16200000">
            <a:off x="-1764945" y="3099023"/>
            <a:ext cx="6033631" cy="92044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21506" name="Picture 2" descr="Image result for steelc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91" y="6010241"/>
            <a:ext cx="1466302" cy="2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1648361" y="4390993"/>
            <a:ext cx="10220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Email:</a:t>
            </a:r>
            <a:r>
              <a:rPr lang="en-US" sz="3200" b="1" i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cmalone@winona.edu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WINSTATS-REU: www.winstats-reu.info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750868" y="1011366"/>
            <a:ext cx="10082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2018 Application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http</a:t>
            </a:r>
            <a:r>
              <a:rPr lang="en-US" sz="3200" b="1" dirty="0">
                <a:solidFill>
                  <a:schemeClr val="bg1"/>
                </a:solidFill>
                <a:latin typeface="Lucida Console" panose="020B0609040504020204" pitchFamily="49" charset="0"/>
              </a:rPr>
              <a:t>://</a:t>
            </a:r>
            <a:r>
              <a:rPr lang="en-US" sz="32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bit.ly/ASAREU2018Application</a:t>
            </a:r>
            <a:endParaRPr lang="en-US" sz="32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reu@amstat.org</a:t>
            </a:r>
            <a:endParaRPr lang="en-US" sz="32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92" name="Cube 91"/>
          <p:cNvSpPr/>
          <p:nvPr/>
        </p:nvSpPr>
        <p:spPr>
          <a:xfrm rot="16200000">
            <a:off x="3653056" y="3006114"/>
            <a:ext cx="1011989" cy="902246"/>
          </a:xfrm>
          <a:prstGeom prst="cube">
            <a:avLst>
              <a:gd name="adj" fmla="val 62500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ube 92"/>
          <p:cNvSpPr/>
          <p:nvPr/>
        </p:nvSpPr>
        <p:spPr>
          <a:xfrm rot="16200000">
            <a:off x="9057615" y="2982654"/>
            <a:ext cx="1018676" cy="925102"/>
          </a:xfrm>
          <a:prstGeom prst="cube">
            <a:avLst>
              <a:gd name="adj" fmla="val 62500"/>
            </a:avLst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274971" y="3518486"/>
            <a:ext cx="5757544" cy="46122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4843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Lucida Console" panose="020B0609040504020204" pitchFamily="49" charset="0"/>
                </a:rPr>
                <a:t>½ of the Bergen </a:t>
              </a:r>
              <a:r>
                <a:rPr lang="en-US" sz="32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Family</a:t>
              </a:r>
              <a:endParaRPr lang="en-US" sz="32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pic>
        <p:nvPicPr>
          <p:cNvPr id="5122" name="Picture 2" descr="Image result for silas ber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2" y="1398412"/>
            <a:ext cx="2766573" cy="36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84137" y="831456"/>
            <a:ext cx="143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Silas</a:t>
            </a:r>
            <a:endParaRPr lang="en-US" sz="3600" dirty="0"/>
          </a:p>
        </p:txBody>
      </p:sp>
      <p:pic>
        <p:nvPicPr>
          <p:cNvPr id="8" name="Picture 4" descr="https://lh3.googleusercontent.com/U5x4kZN-_0gk6zN5QrOh503F7wxpPJyqwZZexkGE7jWnpTjn1UP2JUHFkmcxst4Mq8C9n0w6I0nQOVKS_eZ6SJXvUg4xungsJ17pniERotgpKaQHe6606OewHYaIakIbqlEFA14Nb-jwRLaWRQ1IzAZu5j5y4ILqQJnZCogL-CGjfONdOPWZYW-hqTuUPikQW6ZtJnFBh_3g_wYEuOlsbYvOgQcHC4WBlCcKt5Thlcz4QNbAqM3iqpnc9hoqa3RizuQzKDxm39fq8Y_GuMxjnjf1DlanDFpXp_qpwyrNx_Ksvn7bM0gujQagw8-rpZUzcYqLu-n87eg3Fr07fVmSt6b3rCHpuiA-yY2YO7AL9ybohSPG6gmOsFetBagkXOUktmwsdEBPs_bJWrcefndG8xZrO0R6iv8RyoFuCMLSqc5cqppH81Orof3gCm4McHfOWYLj0E00YdrH8VMm8Pvsw7Te4vaMLV-kw-lawr7tx7cyc5dfj1xq1iQllAiyRcn3QGDhaktpPqkW7PtbuRwet6J_0peZjVmXdbKxREMu3Q1GvA9hoFekZC3YT1YKMy2_8RFs7Lt8_dq4wYLzT3uu5XujvIRVKOW6cvuQp4w71sM_EliABt9a7iJ62aNH-Qj73UlG5-9y8zUVb0pIUuhGbJvpAw1lVwICPYAEq5QjvULbvA=w835-h1483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0"/>
          <a:stretch/>
        </p:blipFill>
        <p:spPr bwMode="auto">
          <a:xfrm>
            <a:off x="8867553" y="4789794"/>
            <a:ext cx="212648" cy="3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76417" y="4503281"/>
            <a:ext cx="2580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Ira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67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4843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5166" y="3111294"/>
            <a:ext cx="2656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>Mark Ward</a:t>
            </a: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>Purdue Univ</a:t>
            </a:r>
            <a:endParaRPr lang="en-US" sz="2000" dirty="0" smtClean="0">
              <a:latin typeface="Lucida Console" panose="020B0609040504020204" pitchFamily="49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187380" y="4679566"/>
            <a:ext cx="947606" cy="9126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$$$</a:t>
            </a:r>
            <a:endParaRPr lang="en-US" sz="2400" dirty="0"/>
          </a:p>
        </p:txBody>
      </p:sp>
      <p:pic>
        <p:nvPicPr>
          <p:cNvPr id="1026" name="Picture 2" descr="http://nebula.wsimg.com/c067427386f7ff0c8f64bbb7a99cd695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54" y="4358157"/>
            <a:ext cx="1549729" cy="15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bula.wsimg.com/945e0a80d6cdc6a8c73dcf54fe70d350?AccessKeyId=95B772E14501F67B0043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7" y="4424610"/>
            <a:ext cx="3249089" cy="16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680" y="251210"/>
            <a:ext cx="2470218" cy="2860084"/>
          </a:xfrm>
          <a:prstGeom prst="rect">
            <a:avLst/>
          </a:prstGeom>
        </p:spPr>
      </p:pic>
      <p:pic>
        <p:nvPicPr>
          <p:cNvPr id="1032" name="Picture 8" descr="Donna LaLon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34" y="25121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47855" y="3021755"/>
            <a:ext cx="3024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>Jessica Utts</a:t>
            </a:r>
            <a:endParaRPr lang="en-US" sz="2800" dirty="0">
              <a:latin typeface="Lucida Console" panose="020B0609040504020204" pitchFamily="49" charset="0"/>
            </a:endParaRPr>
          </a:p>
          <a:p>
            <a:pPr algn="ctr"/>
            <a:r>
              <a:rPr lang="en-US" sz="2800" dirty="0">
                <a:latin typeface="Lucida Console" panose="020B0609040504020204" pitchFamily="49" charset="0"/>
              </a:rPr>
              <a:t>[</a:t>
            </a:r>
            <a:r>
              <a:rPr lang="en-US" sz="2800" dirty="0" smtClean="0">
                <a:latin typeface="Lucida Console" panose="020B0609040504020204" pitchFamily="49" charset="0"/>
              </a:rPr>
              <a:t>Past</a:t>
            </a:r>
            <a:r>
              <a:rPr lang="en-US" sz="2800" dirty="0">
                <a:latin typeface="Lucida Console" panose="020B0609040504020204" pitchFamily="49" charset="0"/>
              </a:rPr>
              <a:t>]</a:t>
            </a:r>
            <a:r>
              <a:rPr lang="en-US" sz="2800" dirty="0" smtClean="0">
                <a:latin typeface="Lucida Console" panose="020B0609040504020204" pitchFamily="49" charset="0"/>
              </a:rPr>
              <a:t> ASA President</a:t>
            </a:r>
          </a:p>
        </p:txBody>
      </p:sp>
      <p:pic>
        <p:nvPicPr>
          <p:cNvPr id="1036" name="Picture 12" descr="Image result for jessica ut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85" y="251210"/>
            <a:ext cx="2696080" cy="269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46214" y="3180211"/>
            <a:ext cx="318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>Donna </a:t>
            </a:r>
            <a:r>
              <a:rPr lang="en-US" sz="2800" dirty="0" err="1" smtClean="0">
                <a:latin typeface="Lucida Console" panose="020B0609040504020204" pitchFamily="49" charset="0"/>
              </a:rPr>
              <a:t>Lalonde</a:t>
            </a:r>
            <a:endParaRPr lang="en-US" sz="2800" dirty="0" smtClean="0">
              <a:latin typeface="Lucida Console" panose="020B0609040504020204" pitchFamily="49" charset="0"/>
            </a:endParaRPr>
          </a:p>
          <a:p>
            <a:pPr algn="ctr"/>
            <a:r>
              <a:rPr lang="en-US" sz="2800" dirty="0" smtClean="0">
                <a:latin typeface="Lucida Console" panose="020B0609040504020204" pitchFamily="49" charset="0"/>
              </a:rPr>
              <a:t>ASA Staff</a:t>
            </a:r>
          </a:p>
        </p:txBody>
      </p:sp>
    </p:spTree>
    <p:extLst>
      <p:ext uri="{BB962C8B-B14F-4D97-AF65-F5344CB8AC3E}">
        <p14:creationId xmlns:p14="http://schemas.microsoft.com/office/powerpoint/2010/main" val="25948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48438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74933" y="54494"/>
            <a:ext cx="10082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Lucida Console" panose="020B0609040504020204" pitchFamily="49" charset="0"/>
            </a:endParaRPr>
          </a:p>
          <a:p>
            <a:r>
              <a:rPr lang="en-US" sz="4000" dirty="0" smtClean="0">
                <a:latin typeface="Lucida Console" panose="020B0609040504020204" pitchFamily="49" charset="0"/>
              </a:rPr>
              <a:t>Purpose</a:t>
            </a:r>
          </a:p>
          <a:p>
            <a:pPr lvl="1"/>
            <a:r>
              <a:rPr lang="en-US" sz="3200" dirty="0" smtClean="0">
                <a:latin typeface="Lucida Console" panose="020B0609040504020204" pitchFamily="49" charset="0"/>
              </a:rPr>
              <a:t>&gt; Dedicated REUs in Statistics</a:t>
            </a:r>
          </a:p>
          <a:p>
            <a:pPr lvl="1"/>
            <a:r>
              <a:rPr lang="en-US" sz="3200" dirty="0" smtClean="0">
                <a:latin typeface="Lucida Console" panose="020B0609040504020204" pitchFamily="49" charset="0"/>
              </a:rPr>
              <a:t>&gt; Serves as 1-year pilot program for 3 </a:t>
            </a:r>
            <a:br>
              <a:rPr lang="en-US" sz="3200" dirty="0" smtClean="0">
                <a:latin typeface="Lucida Console" panose="020B0609040504020204" pitchFamily="49" charset="0"/>
              </a:rPr>
            </a:br>
            <a:r>
              <a:rPr lang="en-US" sz="3200" dirty="0" smtClean="0">
                <a:latin typeface="Lucida Console" panose="020B0609040504020204" pitchFamily="49" charset="0"/>
              </a:rPr>
              <a:t>  schools x 3 years</a:t>
            </a:r>
          </a:p>
          <a:p>
            <a:pPr lvl="1"/>
            <a:r>
              <a:rPr lang="en-US" sz="3200" dirty="0" smtClean="0">
                <a:latin typeface="Lucida Console" panose="020B0609040504020204" pitchFamily="49" charset="0"/>
              </a:rPr>
              <a:t>&gt; Encourage schools to apply for their </a:t>
            </a:r>
            <a:br>
              <a:rPr lang="en-US" sz="3200" dirty="0" smtClean="0">
                <a:latin typeface="Lucida Console" panose="020B0609040504020204" pitchFamily="49" charset="0"/>
              </a:rPr>
            </a:br>
            <a:r>
              <a:rPr lang="en-US" sz="3200" dirty="0" smtClean="0">
                <a:latin typeface="Lucida Console" panose="020B0609040504020204" pitchFamily="49" charset="0"/>
              </a:rPr>
              <a:t>  own NSF funding for future REUs </a:t>
            </a:r>
          </a:p>
        </p:txBody>
      </p:sp>
    </p:spTree>
    <p:extLst>
      <p:ext uri="{BB962C8B-B14F-4D97-AF65-F5344CB8AC3E}">
        <p14:creationId xmlns:p14="http://schemas.microsoft.com/office/powerpoint/2010/main" val="5676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47399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485767" y="563153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4533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485767" y="569209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90" y="42985"/>
            <a:ext cx="11015200" cy="5946634"/>
            <a:chOff x="59764" y="60551"/>
            <a:chExt cx="11372273" cy="5946634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9764" y="60551"/>
              <a:ext cx="11372273" cy="5946634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6200000">
              <a:off x="-2438413" y="2558728"/>
              <a:ext cx="5946634" cy="95027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Lucida Console" panose="020B0609040504020204" pitchFamily="49" charset="0"/>
                </a:rPr>
                <a:t>Background</a:t>
              </a:r>
              <a:endParaRPr lang="en-US" sz="4000" dirty="0">
                <a:solidFill>
                  <a:schemeClr val="tx1"/>
                </a:solidFill>
                <a:latin typeface="Lucida Console" panose="020B0609040504020204" pitchFamily="49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7752" y="609485"/>
            <a:ext cx="33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064" y="581902"/>
            <a:ext cx="318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5063" y="532884"/>
            <a:ext cx="6546" cy="454173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76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American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Virginia Tech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Lamar Univ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3712" y="1416190"/>
            <a:ext cx="3347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onsole" panose="020B0609040504020204" pitchFamily="49" charset="0"/>
              </a:rPr>
              <a:t>Emory Univ   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Oregon State</a:t>
            </a:r>
          </a:p>
          <a:p>
            <a:endParaRPr lang="en-US" sz="2400" dirty="0" smtClean="0">
              <a:latin typeface="Lucida Console" panose="020B0609040504020204" pitchFamily="49" charset="0"/>
            </a:endParaRPr>
          </a:p>
          <a:p>
            <a:r>
              <a:rPr lang="en-US" sz="2400" dirty="0" smtClean="0">
                <a:latin typeface="Lucida Console" panose="020B0609040504020204" pitchFamily="49" charset="0"/>
              </a:rPr>
              <a:t>Winona State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 </a:t>
            </a:r>
            <a:endParaRPr lang="en-US" sz="2400" dirty="0" smtClean="0">
              <a:latin typeface="Lucida Console" panose="020B06090405040202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4933" y="1235368"/>
            <a:ext cx="10094757" cy="14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92312" y="594009"/>
            <a:ext cx="357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Lucida Console" panose="020B0609040504020204" pitchFamily="49" charset="0"/>
              </a:rPr>
              <a:t>2018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485767" y="557097"/>
            <a:ext cx="6545" cy="449934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2896</Words>
  <Application>Microsoft Office PowerPoint</Application>
  <PresentationFormat>Widescreen</PresentationFormat>
  <Paragraphs>1200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Cabrito Sans W01 Cond Demi</vt:lpstr>
      <vt:lpstr>Calibri</vt:lpstr>
      <vt:lpstr>Calibri Light</vt:lpstr>
      <vt:lpstr>Lucida Console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Malone, Christopher J</dc:creator>
  <cp:lastModifiedBy>Malone, Christopher J</cp:lastModifiedBy>
  <cp:revision>71</cp:revision>
  <dcterms:created xsi:type="dcterms:W3CDTF">2017-07-30T00:59:00Z</dcterms:created>
  <dcterms:modified xsi:type="dcterms:W3CDTF">2018-03-13T12:57:28Z</dcterms:modified>
</cp:coreProperties>
</file>