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9" r:id="rId4"/>
    <p:sldId id="270" r:id="rId5"/>
    <p:sldId id="272" r:id="rId6"/>
    <p:sldId id="260" r:id="rId7"/>
    <p:sldId id="261" r:id="rId8"/>
    <p:sldId id="280" r:id="rId9"/>
    <p:sldId id="279" r:id="rId10"/>
    <p:sldId id="281" r:id="rId11"/>
    <p:sldId id="262" r:id="rId12"/>
    <p:sldId id="267" r:id="rId13"/>
    <p:sldId id="274" r:id="rId14"/>
    <p:sldId id="275" r:id="rId15"/>
    <p:sldId id="264" r:id="rId16"/>
    <p:sldId id="263" r:id="rId17"/>
    <p:sldId id="276" r:id="rId18"/>
    <p:sldId id="266" r:id="rId19"/>
    <p:sldId id="27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8" autoAdjust="0"/>
    <p:restoredTop sz="92605" autoAdjust="0"/>
  </p:normalViewPr>
  <p:slideViewPr>
    <p:cSldViewPr>
      <p:cViewPr varScale="1">
        <p:scale>
          <a:sx n="111" d="100"/>
          <a:sy n="11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Score vs.</a:t>
            </a:r>
            <a:r>
              <a:rPr lang="en-US" sz="1400" baseline="0" dirty="0">
                <a:latin typeface="Calibri" pitchFamily="34" charset="0"/>
                <a:cs typeface="Calibri" pitchFamily="34" charset="0"/>
              </a:rPr>
              <a:t> GPA by Problem Type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Concept Map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4"/>
            <c:spPr>
              <a:solidFill>
                <a:schemeClr val="bg1">
                  <a:lumMod val="50000"/>
                </a:schemeClr>
              </a:solidFill>
            </c:spPr>
          </c:marker>
          <c:trendline>
            <c:spPr>
              <a:ln w="25400">
                <a:solidFill>
                  <a:schemeClr val="bg1">
                    <a:lumMod val="50000"/>
                  </a:schemeClr>
                </a:solidFill>
                <a:prstDash val="sysDash"/>
              </a:ln>
              <a:effectLst>
                <a:outerShdw sx="1000" sy="1000" algn="ctr" rotWithShape="0">
                  <a:schemeClr val="bg1"/>
                </a:outerShdw>
              </a:effectLst>
            </c:spPr>
            <c:trendlineType val="linear"/>
            <c:dispRSqr val="0"/>
            <c:dispEq val="0"/>
          </c:trendline>
          <c:xVal>
            <c:numRef>
              <c:f>Sheet1!$A$2:$A$82</c:f>
              <c:numCache>
                <c:formatCode>General</c:formatCode>
                <c:ptCount val="81"/>
                <c:pt idx="0">
                  <c:v>1.8</c:v>
                </c:pt>
                <c:pt idx="1">
                  <c:v>2</c:v>
                </c:pt>
                <c:pt idx="2">
                  <c:v>2.0699999999999998</c:v>
                </c:pt>
                <c:pt idx="3">
                  <c:v>2.08</c:v>
                </c:pt>
                <c:pt idx="4">
                  <c:v>2.15</c:v>
                </c:pt>
                <c:pt idx="5">
                  <c:v>2.19</c:v>
                </c:pt>
                <c:pt idx="6">
                  <c:v>2.2000000000000002</c:v>
                </c:pt>
                <c:pt idx="7">
                  <c:v>2.23</c:v>
                </c:pt>
                <c:pt idx="8">
                  <c:v>2.2400000000000002</c:v>
                </c:pt>
                <c:pt idx="9">
                  <c:v>2.2799999999999998</c:v>
                </c:pt>
                <c:pt idx="10">
                  <c:v>2.2999999999999998</c:v>
                </c:pt>
                <c:pt idx="11">
                  <c:v>2.37</c:v>
                </c:pt>
                <c:pt idx="12">
                  <c:v>2.4</c:v>
                </c:pt>
                <c:pt idx="13">
                  <c:v>2.42</c:v>
                </c:pt>
                <c:pt idx="14">
                  <c:v>2.4300000000000002</c:v>
                </c:pt>
                <c:pt idx="15">
                  <c:v>2.4900000000000002</c:v>
                </c:pt>
                <c:pt idx="16">
                  <c:v>2.5099999999999998</c:v>
                </c:pt>
                <c:pt idx="17">
                  <c:v>2.5299999999999998</c:v>
                </c:pt>
                <c:pt idx="18">
                  <c:v>2.5499999999999998</c:v>
                </c:pt>
                <c:pt idx="19">
                  <c:v>2.56</c:v>
                </c:pt>
                <c:pt idx="20">
                  <c:v>2.58</c:v>
                </c:pt>
                <c:pt idx="21">
                  <c:v>2.61</c:v>
                </c:pt>
                <c:pt idx="22">
                  <c:v>2.62</c:v>
                </c:pt>
                <c:pt idx="23">
                  <c:v>2.63</c:v>
                </c:pt>
                <c:pt idx="24">
                  <c:v>2.65</c:v>
                </c:pt>
                <c:pt idx="25">
                  <c:v>2.67</c:v>
                </c:pt>
                <c:pt idx="26">
                  <c:v>2.69</c:v>
                </c:pt>
                <c:pt idx="27">
                  <c:v>2.7</c:v>
                </c:pt>
                <c:pt idx="28">
                  <c:v>2.73</c:v>
                </c:pt>
                <c:pt idx="29">
                  <c:v>2.75</c:v>
                </c:pt>
                <c:pt idx="30">
                  <c:v>2.78</c:v>
                </c:pt>
                <c:pt idx="31">
                  <c:v>2.81</c:v>
                </c:pt>
                <c:pt idx="32">
                  <c:v>2.82</c:v>
                </c:pt>
                <c:pt idx="33">
                  <c:v>2.83</c:v>
                </c:pt>
                <c:pt idx="34">
                  <c:v>2.87</c:v>
                </c:pt>
                <c:pt idx="35">
                  <c:v>2.89</c:v>
                </c:pt>
                <c:pt idx="36">
                  <c:v>2.9</c:v>
                </c:pt>
                <c:pt idx="37">
                  <c:v>2.92</c:v>
                </c:pt>
                <c:pt idx="38">
                  <c:v>2.93</c:v>
                </c:pt>
                <c:pt idx="39">
                  <c:v>2.94</c:v>
                </c:pt>
                <c:pt idx="40">
                  <c:v>2.98</c:v>
                </c:pt>
                <c:pt idx="41">
                  <c:v>3</c:v>
                </c:pt>
                <c:pt idx="42">
                  <c:v>3.02</c:v>
                </c:pt>
                <c:pt idx="43">
                  <c:v>3.03</c:v>
                </c:pt>
                <c:pt idx="44">
                  <c:v>3.04</c:v>
                </c:pt>
                <c:pt idx="45">
                  <c:v>3.06</c:v>
                </c:pt>
                <c:pt idx="46">
                  <c:v>3.07</c:v>
                </c:pt>
                <c:pt idx="47">
                  <c:v>3.1</c:v>
                </c:pt>
                <c:pt idx="48">
                  <c:v>3.17</c:v>
                </c:pt>
                <c:pt idx="49">
                  <c:v>3.18</c:v>
                </c:pt>
                <c:pt idx="50">
                  <c:v>3.19</c:v>
                </c:pt>
                <c:pt idx="51">
                  <c:v>3.3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3.4</c:v>
                </c:pt>
                <c:pt idx="59">
                  <c:v>3.41</c:v>
                </c:pt>
                <c:pt idx="60">
                  <c:v>3.44</c:v>
                </c:pt>
                <c:pt idx="61">
                  <c:v>3.47</c:v>
                </c:pt>
                <c:pt idx="62">
                  <c:v>3.48</c:v>
                </c:pt>
                <c:pt idx="63">
                  <c:v>3.53</c:v>
                </c:pt>
                <c:pt idx="64">
                  <c:v>3.55</c:v>
                </c:pt>
                <c:pt idx="65">
                  <c:v>3.57</c:v>
                </c:pt>
                <c:pt idx="66">
                  <c:v>3.59</c:v>
                </c:pt>
                <c:pt idx="67">
                  <c:v>3.68</c:v>
                </c:pt>
                <c:pt idx="68">
                  <c:v>3.73</c:v>
                </c:pt>
                <c:pt idx="69">
                  <c:v>3.75</c:v>
                </c:pt>
                <c:pt idx="70">
                  <c:v>3.76</c:v>
                </c:pt>
                <c:pt idx="71">
                  <c:v>3.77</c:v>
                </c:pt>
                <c:pt idx="72">
                  <c:v>3.8</c:v>
                </c:pt>
                <c:pt idx="73">
                  <c:v>3.82</c:v>
                </c:pt>
                <c:pt idx="74">
                  <c:v>3.86</c:v>
                </c:pt>
                <c:pt idx="75">
                  <c:v>3.87</c:v>
                </c:pt>
                <c:pt idx="76">
                  <c:v>3.9</c:v>
                </c:pt>
                <c:pt idx="77">
                  <c:v>3.93</c:v>
                </c:pt>
                <c:pt idx="78">
                  <c:v>3.95</c:v>
                </c:pt>
                <c:pt idx="79">
                  <c:v>3.97</c:v>
                </c:pt>
                <c:pt idx="80">
                  <c:v>4</c:v>
                </c:pt>
              </c:numCache>
            </c:numRef>
          </c:xVal>
          <c:yVal>
            <c:numRef>
              <c:f>Sheet1!$B$2:$B$82</c:f>
              <c:numCache>
                <c:formatCode>General</c:formatCode>
                <c:ptCount val="81"/>
                <c:pt idx="0">
                  <c:v>0.9</c:v>
                </c:pt>
                <c:pt idx="1">
                  <c:v>1.0833333333333333</c:v>
                </c:pt>
                <c:pt idx="2">
                  <c:v>0.8</c:v>
                </c:pt>
                <c:pt idx="3">
                  <c:v>0.7</c:v>
                </c:pt>
                <c:pt idx="4">
                  <c:v>0.7</c:v>
                </c:pt>
                <c:pt idx="5">
                  <c:v>0.5</c:v>
                </c:pt>
                <c:pt idx="6">
                  <c:v>1.3</c:v>
                </c:pt>
                <c:pt idx="7">
                  <c:v>0.8</c:v>
                </c:pt>
                <c:pt idx="8">
                  <c:v>1.1375</c:v>
                </c:pt>
                <c:pt idx="9">
                  <c:v>0.52500000000000002</c:v>
                </c:pt>
                <c:pt idx="10">
                  <c:v>0.6</c:v>
                </c:pt>
                <c:pt idx="11">
                  <c:v>0.6</c:v>
                </c:pt>
                <c:pt idx="12">
                  <c:v>1.625</c:v>
                </c:pt>
                <c:pt idx="13">
                  <c:v>0.45</c:v>
                </c:pt>
                <c:pt idx="14">
                  <c:v>0.7</c:v>
                </c:pt>
                <c:pt idx="15">
                  <c:v>1.5</c:v>
                </c:pt>
                <c:pt idx="16">
                  <c:v>1</c:v>
                </c:pt>
                <c:pt idx="17">
                  <c:v>1.0625</c:v>
                </c:pt>
                <c:pt idx="18">
                  <c:v>1.4</c:v>
                </c:pt>
                <c:pt idx="19">
                  <c:v>1</c:v>
                </c:pt>
                <c:pt idx="20">
                  <c:v>0.9</c:v>
                </c:pt>
                <c:pt idx="21">
                  <c:v>1.6</c:v>
                </c:pt>
                <c:pt idx="22">
                  <c:v>1.9375</c:v>
                </c:pt>
                <c:pt idx="23">
                  <c:v>0.625</c:v>
                </c:pt>
                <c:pt idx="24">
                  <c:v>1.6</c:v>
                </c:pt>
                <c:pt idx="25">
                  <c:v>1</c:v>
                </c:pt>
                <c:pt idx="26">
                  <c:v>0.8</c:v>
                </c:pt>
                <c:pt idx="27">
                  <c:v>1.8</c:v>
                </c:pt>
                <c:pt idx="28">
                  <c:v>1.6</c:v>
                </c:pt>
                <c:pt idx="29">
                  <c:v>1.1000000000000001</c:v>
                </c:pt>
                <c:pt idx="30">
                  <c:v>1.7000000000000002</c:v>
                </c:pt>
                <c:pt idx="31">
                  <c:v>1.4500000000000002</c:v>
                </c:pt>
                <c:pt idx="32">
                  <c:v>2</c:v>
                </c:pt>
                <c:pt idx="33">
                  <c:v>0.74583333333333324</c:v>
                </c:pt>
                <c:pt idx="34">
                  <c:v>0.125</c:v>
                </c:pt>
                <c:pt idx="35">
                  <c:v>0.8</c:v>
                </c:pt>
                <c:pt idx="36">
                  <c:v>0.75</c:v>
                </c:pt>
                <c:pt idx="37">
                  <c:v>1.9</c:v>
                </c:pt>
                <c:pt idx="38">
                  <c:v>0.9</c:v>
                </c:pt>
                <c:pt idx="39">
                  <c:v>1.55</c:v>
                </c:pt>
                <c:pt idx="40">
                  <c:v>1.65</c:v>
                </c:pt>
                <c:pt idx="41">
                  <c:v>1.4833333333333334</c:v>
                </c:pt>
                <c:pt idx="42">
                  <c:v>1.2</c:v>
                </c:pt>
                <c:pt idx="43">
                  <c:v>1.8</c:v>
                </c:pt>
                <c:pt idx="44">
                  <c:v>1.85</c:v>
                </c:pt>
                <c:pt idx="45">
                  <c:v>1.4</c:v>
                </c:pt>
                <c:pt idx="46">
                  <c:v>1</c:v>
                </c:pt>
                <c:pt idx="47">
                  <c:v>1.1499999999999999</c:v>
                </c:pt>
                <c:pt idx="48">
                  <c:v>1.45</c:v>
                </c:pt>
                <c:pt idx="49">
                  <c:v>1.6</c:v>
                </c:pt>
                <c:pt idx="50">
                  <c:v>1.2</c:v>
                </c:pt>
                <c:pt idx="51">
                  <c:v>2</c:v>
                </c:pt>
                <c:pt idx="52">
                  <c:v>2</c:v>
                </c:pt>
                <c:pt idx="53">
                  <c:v>1.8</c:v>
                </c:pt>
                <c:pt idx="54">
                  <c:v>1.8</c:v>
                </c:pt>
                <c:pt idx="55">
                  <c:v>0.9</c:v>
                </c:pt>
                <c:pt idx="56">
                  <c:v>1.9</c:v>
                </c:pt>
                <c:pt idx="57">
                  <c:v>1.4000000000000001</c:v>
                </c:pt>
                <c:pt idx="58">
                  <c:v>1</c:v>
                </c:pt>
                <c:pt idx="59">
                  <c:v>1.5</c:v>
                </c:pt>
                <c:pt idx="60">
                  <c:v>2</c:v>
                </c:pt>
                <c:pt idx="61">
                  <c:v>1.6</c:v>
                </c:pt>
                <c:pt idx="62">
                  <c:v>1.6</c:v>
                </c:pt>
                <c:pt idx="63">
                  <c:v>2</c:v>
                </c:pt>
                <c:pt idx="64">
                  <c:v>1.4</c:v>
                </c:pt>
                <c:pt idx="65">
                  <c:v>2</c:v>
                </c:pt>
                <c:pt idx="66">
                  <c:v>1.5</c:v>
                </c:pt>
                <c:pt idx="67">
                  <c:v>1.7000000000000002</c:v>
                </c:pt>
                <c:pt idx="68">
                  <c:v>1.9</c:v>
                </c:pt>
                <c:pt idx="69">
                  <c:v>1.4333333333333333</c:v>
                </c:pt>
                <c:pt idx="70">
                  <c:v>1</c:v>
                </c:pt>
                <c:pt idx="71">
                  <c:v>2</c:v>
                </c:pt>
                <c:pt idx="72">
                  <c:v>2</c:v>
                </c:pt>
                <c:pt idx="73">
                  <c:v>1.8</c:v>
                </c:pt>
                <c:pt idx="74">
                  <c:v>1.6</c:v>
                </c:pt>
                <c:pt idx="75">
                  <c:v>1.6</c:v>
                </c:pt>
                <c:pt idx="76">
                  <c:v>1.6</c:v>
                </c:pt>
                <c:pt idx="77">
                  <c:v>1.9</c:v>
                </c:pt>
                <c:pt idx="78">
                  <c:v>2</c:v>
                </c:pt>
                <c:pt idx="79">
                  <c:v>2</c:v>
                </c:pt>
                <c:pt idx="80">
                  <c:v>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65-498A-A93E-8C0878AD83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Word Problem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</c:spPr>
          </c:marker>
          <c:trendline>
            <c:spPr>
              <a:ln w="2540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Sheet1!$A$2:$A$82</c:f>
              <c:numCache>
                <c:formatCode>General</c:formatCode>
                <c:ptCount val="81"/>
                <c:pt idx="0">
                  <c:v>1.8</c:v>
                </c:pt>
                <c:pt idx="1">
                  <c:v>2</c:v>
                </c:pt>
                <c:pt idx="2">
                  <c:v>2.0699999999999998</c:v>
                </c:pt>
                <c:pt idx="3">
                  <c:v>2.08</c:v>
                </c:pt>
                <c:pt idx="4">
                  <c:v>2.15</c:v>
                </c:pt>
                <c:pt idx="5">
                  <c:v>2.19</c:v>
                </c:pt>
                <c:pt idx="6">
                  <c:v>2.2000000000000002</c:v>
                </c:pt>
                <c:pt idx="7">
                  <c:v>2.23</c:v>
                </c:pt>
                <c:pt idx="8">
                  <c:v>2.2400000000000002</c:v>
                </c:pt>
                <c:pt idx="9">
                  <c:v>2.2799999999999998</c:v>
                </c:pt>
                <c:pt idx="10">
                  <c:v>2.2999999999999998</c:v>
                </c:pt>
                <c:pt idx="11">
                  <c:v>2.37</c:v>
                </c:pt>
                <c:pt idx="12">
                  <c:v>2.4</c:v>
                </c:pt>
                <c:pt idx="13">
                  <c:v>2.42</c:v>
                </c:pt>
                <c:pt idx="14">
                  <c:v>2.4300000000000002</c:v>
                </c:pt>
                <c:pt idx="15">
                  <c:v>2.4900000000000002</c:v>
                </c:pt>
                <c:pt idx="16">
                  <c:v>2.5099999999999998</c:v>
                </c:pt>
                <c:pt idx="17">
                  <c:v>2.5299999999999998</c:v>
                </c:pt>
                <c:pt idx="18">
                  <c:v>2.5499999999999998</c:v>
                </c:pt>
                <c:pt idx="19">
                  <c:v>2.56</c:v>
                </c:pt>
                <c:pt idx="20">
                  <c:v>2.58</c:v>
                </c:pt>
                <c:pt idx="21">
                  <c:v>2.61</c:v>
                </c:pt>
                <c:pt idx="22">
                  <c:v>2.62</c:v>
                </c:pt>
                <c:pt idx="23">
                  <c:v>2.63</c:v>
                </c:pt>
                <c:pt idx="24">
                  <c:v>2.65</c:v>
                </c:pt>
                <c:pt idx="25">
                  <c:v>2.67</c:v>
                </c:pt>
                <c:pt idx="26">
                  <c:v>2.69</c:v>
                </c:pt>
                <c:pt idx="27">
                  <c:v>2.7</c:v>
                </c:pt>
                <c:pt idx="28">
                  <c:v>2.73</c:v>
                </c:pt>
                <c:pt idx="29">
                  <c:v>2.75</c:v>
                </c:pt>
                <c:pt idx="30">
                  <c:v>2.78</c:v>
                </c:pt>
                <c:pt idx="31">
                  <c:v>2.81</c:v>
                </c:pt>
                <c:pt idx="32">
                  <c:v>2.82</c:v>
                </c:pt>
                <c:pt idx="33">
                  <c:v>2.83</c:v>
                </c:pt>
                <c:pt idx="34">
                  <c:v>2.87</c:v>
                </c:pt>
                <c:pt idx="35">
                  <c:v>2.89</c:v>
                </c:pt>
                <c:pt idx="36">
                  <c:v>2.9</c:v>
                </c:pt>
                <c:pt idx="37">
                  <c:v>2.92</c:v>
                </c:pt>
                <c:pt idx="38">
                  <c:v>2.93</c:v>
                </c:pt>
                <c:pt idx="39">
                  <c:v>2.94</c:v>
                </c:pt>
                <c:pt idx="40">
                  <c:v>2.98</c:v>
                </c:pt>
                <c:pt idx="41">
                  <c:v>3</c:v>
                </c:pt>
                <c:pt idx="42">
                  <c:v>3.02</c:v>
                </c:pt>
                <c:pt idx="43">
                  <c:v>3.03</c:v>
                </c:pt>
                <c:pt idx="44">
                  <c:v>3.04</c:v>
                </c:pt>
                <c:pt idx="45">
                  <c:v>3.06</c:v>
                </c:pt>
                <c:pt idx="46">
                  <c:v>3.07</c:v>
                </c:pt>
                <c:pt idx="47">
                  <c:v>3.1</c:v>
                </c:pt>
                <c:pt idx="48">
                  <c:v>3.17</c:v>
                </c:pt>
                <c:pt idx="49">
                  <c:v>3.18</c:v>
                </c:pt>
                <c:pt idx="50">
                  <c:v>3.19</c:v>
                </c:pt>
                <c:pt idx="51">
                  <c:v>3.3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3.4</c:v>
                </c:pt>
                <c:pt idx="59">
                  <c:v>3.41</c:v>
                </c:pt>
                <c:pt idx="60">
                  <c:v>3.44</c:v>
                </c:pt>
                <c:pt idx="61">
                  <c:v>3.47</c:v>
                </c:pt>
                <c:pt idx="62">
                  <c:v>3.48</c:v>
                </c:pt>
                <c:pt idx="63">
                  <c:v>3.53</c:v>
                </c:pt>
                <c:pt idx="64">
                  <c:v>3.55</c:v>
                </c:pt>
                <c:pt idx="65">
                  <c:v>3.57</c:v>
                </c:pt>
                <c:pt idx="66">
                  <c:v>3.59</c:v>
                </c:pt>
                <c:pt idx="67">
                  <c:v>3.68</c:v>
                </c:pt>
                <c:pt idx="68">
                  <c:v>3.73</c:v>
                </c:pt>
                <c:pt idx="69">
                  <c:v>3.75</c:v>
                </c:pt>
                <c:pt idx="70">
                  <c:v>3.76</c:v>
                </c:pt>
                <c:pt idx="71">
                  <c:v>3.77</c:v>
                </c:pt>
                <c:pt idx="72">
                  <c:v>3.8</c:v>
                </c:pt>
                <c:pt idx="73">
                  <c:v>3.82</c:v>
                </c:pt>
                <c:pt idx="74">
                  <c:v>3.86</c:v>
                </c:pt>
                <c:pt idx="75">
                  <c:v>3.87</c:v>
                </c:pt>
                <c:pt idx="76">
                  <c:v>3.9</c:v>
                </c:pt>
                <c:pt idx="77">
                  <c:v>3.93</c:v>
                </c:pt>
                <c:pt idx="78">
                  <c:v>3.95</c:v>
                </c:pt>
                <c:pt idx="79">
                  <c:v>3.97</c:v>
                </c:pt>
                <c:pt idx="80">
                  <c:v>4</c:v>
                </c:pt>
              </c:numCache>
            </c:numRef>
          </c:xVal>
          <c:yVal>
            <c:numRef>
              <c:f>Sheet1!$C$2:$C$82</c:f>
              <c:numCache>
                <c:formatCode>General</c:formatCode>
                <c:ptCount val="81"/>
                <c:pt idx="0">
                  <c:v>1.5</c:v>
                </c:pt>
                <c:pt idx="1">
                  <c:v>0.4375</c:v>
                </c:pt>
                <c:pt idx="2">
                  <c:v>0.2</c:v>
                </c:pt>
                <c:pt idx="3">
                  <c:v>0.6</c:v>
                </c:pt>
                <c:pt idx="4">
                  <c:v>1.1000000000000001</c:v>
                </c:pt>
                <c:pt idx="5">
                  <c:v>1.375</c:v>
                </c:pt>
                <c:pt idx="6">
                  <c:v>1.3</c:v>
                </c:pt>
                <c:pt idx="7">
                  <c:v>0.9</c:v>
                </c:pt>
                <c:pt idx="8">
                  <c:v>1.0249999999999999</c:v>
                </c:pt>
                <c:pt idx="9">
                  <c:v>0.8</c:v>
                </c:pt>
                <c:pt idx="10">
                  <c:v>1.6</c:v>
                </c:pt>
                <c:pt idx="11">
                  <c:v>0.2</c:v>
                </c:pt>
                <c:pt idx="12">
                  <c:v>1.2</c:v>
                </c:pt>
                <c:pt idx="13">
                  <c:v>0.7</c:v>
                </c:pt>
                <c:pt idx="14">
                  <c:v>1.2</c:v>
                </c:pt>
                <c:pt idx="15">
                  <c:v>1.3</c:v>
                </c:pt>
                <c:pt idx="16">
                  <c:v>2</c:v>
                </c:pt>
                <c:pt idx="17">
                  <c:v>0.1875</c:v>
                </c:pt>
                <c:pt idx="18">
                  <c:v>1.35</c:v>
                </c:pt>
                <c:pt idx="19">
                  <c:v>1.2</c:v>
                </c:pt>
                <c:pt idx="20">
                  <c:v>0.5</c:v>
                </c:pt>
                <c:pt idx="21">
                  <c:v>1.6</c:v>
                </c:pt>
                <c:pt idx="22">
                  <c:v>1.1499999999999999</c:v>
                </c:pt>
                <c:pt idx="23">
                  <c:v>0.6</c:v>
                </c:pt>
                <c:pt idx="24">
                  <c:v>1.25</c:v>
                </c:pt>
                <c:pt idx="25">
                  <c:v>0.625</c:v>
                </c:pt>
                <c:pt idx="26">
                  <c:v>1.6</c:v>
                </c:pt>
                <c:pt idx="27">
                  <c:v>2</c:v>
                </c:pt>
                <c:pt idx="28">
                  <c:v>1.55</c:v>
                </c:pt>
                <c:pt idx="29">
                  <c:v>1.9</c:v>
                </c:pt>
                <c:pt idx="30">
                  <c:v>1.6</c:v>
                </c:pt>
                <c:pt idx="31">
                  <c:v>1.45</c:v>
                </c:pt>
                <c:pt idx="32">
                  <c:v>1.5</c:v>
                </c:pt>
                <c:pt idx="33">
                  <c:v>0.88888888888888884</c:v>
                </c:pt>
                <c:pt idx="34">
                  <c:v>0.6</c:v>
                </c:pt>
                <c:pt idx="35">
                  <c:v>0.6</c:v>
                </c:pt>
                <c:pt idx="36">
                  <c:v>1</c:v>
                </c:pt>
                <c:pt idx="37">
                  <c:v>1.3</c:v>
                </c:pt>
                <c:pt idx="38">
                  <c:v>1.7</c:v>
                </c:pt>
                <c:pt idx="39">
                  <c:v>0.85</c:v>
                </c:pt>
                <c:pt idx="40">
                  <c:v>1.9</c:v>
                </c:pt>
                <c:pt idx="41">
                  <c:v>1.2833333333333334</c:v>
                </c:pt>
                <c:pt idx="42">
                  <c:v>0.83333333333333337</c:v>
                </c:pt>
                <c:pt idx="43">
                  <c:v>1.6</c:v>
                </c:pt>
                <c:pt idx="44">
                  <c:v>1.4</c:v>
                </c:pt>
                <c:pt idx="45">
                  <c:v>1.6</c:v>
                </c:pt>
                <c:pt idx="46">
                  <c:v>1.2</c:v>
                </c:pt>
                <c:pt idx="47">
                  <c:v>1.5</c:v>
                </c:pt>
                <c:pt idx="48">
                  <c:v>1.25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1.4</c:v>
                </c:pt>
                <c:pt idx="53">
                  <c:v>1.8</c:v>
                </c:pt>
                <c:pt idx="54">
                  <c:v>1.7</c:v>
                </c:pt>
                <c:pt idx="55">
                  <c:v>1.4</c:v>
                </c:pt>
                <c:pt idx="56">
                  <c:v>1.7</c:v>
                </c:pt>
                <c:pt idx="57">
                  <c:v>1.4666666666666668</c:v>
                </c:pt>
                <c:pt idx="58">
                  <c:v>0.5</c:v>
                </c:pt>
                <c:pt idx="59">
                  <c:v>1.1499999999999999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1.5</c:v>
                </c:pt>
                <c:pt idx="65">
                  <c:v>1.8</c:v>
                </c:pt>
                <c:pt idx="66">
                  <c:v>2</c:v>
                </c:pt>
                <c:pt idx="67">
                  <c:v>1.7</c:v>
                </c:pt>
                <c:pt idx="68">
                  <c:v>1.6</c:v>
                </c:pt>
                <c:pt idx="69">
                  <c:v>1.3499999999999999</c:v>
                </c:pt>
                <c:pt idx="70">
                  <c:v>1.1000000000000001</c:v>
                </c:pt>
                <c:pt idx="71">
                  <c:v>1.75</c:v>
                </c:pt>
                <c:pt idx="72">
                  <c:v>1.6</c:v>
                </c:pt>
                <c:pt idx="73">
                  <c:v>2</c:v>
                </c:pt>
                <c:pt idx="74">
                  <c:v>1.9</c:v>
                </c:pt>
                <c:pt idx="75">
                  <c:v>1.7</c:v>
                </c:pt>
                <c:pt idx="76">
                  <c:v>1.6</c:v>
                </c:pt>
                <c:pt idx="77">
                  <c:v>0.8</c:v>
                </c:pt>
                <c:pt idx="78">
                  <c:v>2</c:v>
                </c:pt>
                <c:pt idx="79">
                  <c:v>1.8</c:v>
                </c:pt>
                <c:pt idx="80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65-498A-A93E-8C0878AD8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119296"/>
        <c:axId val="168125568"/>
      </c:scatterChart>
      <c:valAx>
        <c:axId val="168119296"/>
        <c:scaling>
          <c:orientation val="minMax"/>
          <c:max val="4.5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dirty="0">
                    <a:latin typeface="Calibri" pitchFamily="34" charset="0"/>
                    <a:cs typeface="Calibri" pitchFamily="34" charset="0"/>
                  </a:rPr>
                  <a:t>GPA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none"/>
        <c:tickLblPos val="nextTo"/>
        <c:crossAx val="168125568"/>
        <c:crosses val="autoZero"/>
        <c:crossBetween val="midCat"/>
        <c:majorUnit val="0.5"/>
      </c:valAx>
      <c:valAx>
        <c:axId val="1681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dirty="0">
                    <a:latin typeface="Calibri" pitchFamily="34" charset="0"/>
                    <a:cs typeface="Calibri" pitchFamily="34" charset="0"/>
                  </a:rPr>
                  <a:t>Average</a:t>
                </a:r>
                <a:r>
                  <a:rPr lang="en-US" sz="1100" baseline="0" dirty="0">
                    <a:latin typeface="Calibri" pitchFamily="34" charset="0"/>
                    <a:cs typeface="Calibri" pitchFamily="34" charset="0"/>
                  </a:rPr>
                  <a:t> Score</a:t>
                </a:r>
                <a:endParaRPr lang="en-US" sz="11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68119296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76F26-39B3-4ADA-ABFF-CB8D9D0001C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BA3B2C7B-2AD8-470D-893C-453B6568BC7A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Promote collaboration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C5684F50-311C-42F2-B18E-0F8238E66503}" type="parTrans" cxnId="{CB309D29-260B-457D-8ABA-13B53051FE49}">
      <dgm:prSet/>
      <dgm:spPr/>
      <dgm:t>
        <a:bodyPr/>
        <a:lstStyle/>
        <a:p>
          <a:endParaRPr lang="en-US"/>
        </a:p>
      </dgm:t>
    </dgm:pt>
    <dgm:pt modelId="{0483AF73-BBE5-47A0-969B-240EDB91F89E}" type="sibTrans" cxnId="{CB309D29-260B-457D-8ABA-13B53051FE49}">
      <dgm:prSet/>
      <dgm:spPr/>
      <dgm:t>
        <a:bodyPr/>
        <a:lstStyle/>
        <a:p>
          <a:endParaRPr lang="en-US"/>
        </a:p>
      </dgm:t>
    </dgm:pt>
    <dgm:pt modelId="{A18A2DF7-4F41-4211-9783-9DEEC1619C78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Educate both faculty and students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9B249260-60B8-44C4-90A4-C65822387E6A}" type="parTrans" cxnId="{17B0B024-3178-457A-A0CB-870C3CD3D339}">
      <dgm:prSet/>
      <dgm:spPr/>
      <dgm:t>
        <a:bodyPr/>
        <a:lstStyle/>
        <a:p>
          <a:endParaRPr lang="en-US"/>
        </a:p>
      </dgm:t>
    </dgm:pt>
    <dgm:pt modelId="{3B7F88BB-632F-4887-A5B0-2235F5CAFFC8}" type="sibTrans" cxnId="{17B0B024-3178-457A-A0CB-870C3CD3D339}">
      <dgm:prSet/>
      <dgm:spPr/>
      <dgm:t>
        <a:bodyPr/>
        <a:lstStyle/>
        <a:p>
          <a:endParaRPr lang="en-US"/>
        </a:p>
      </dgm:t>
    </dgm:pt>
    <dgm:pt modelId="{A93533AB-C631-447E-ACF0-9D958C940276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Enhance research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3E0F1F44-4B78-4781-8259-A655733DDF1D}" type="sibTrans" cxnId="{48536FC6-4905-42E4-9B9E-1A30AD9BF1B3}">
      <dgm:prSet/>
      <dgm:spPr/>
      <dgm:t>
        <a:bodyPr/>
        <a:lstStyle/>
        <a:p>
          <a:endParaRPr lang="en-US"/>
        </a:p>
      </dgm:t>
    </dgm:pt>
    <dgm:pt modelId="{BF86F8FC-9CAA-44A4-80F8-EBA937CEA31F}" type="parTrans" cxnId="{48536FC6-4905-42E4-9B9E-1A30AD9BF1B3}">
      <dgm:prSet/>
      <dgm:spPr/>
      <dgm:t>
        <a:bodyPr/>
        <a:lstStyle/>
        <a:p>
          <a:endParaRPr lang="en-US"/>
        </a:p>
      </dgm:t>
    </dgm:pt>
    <dgm:pt modelId="{45145646-C72D-44D1-B406-B6AA9CC9DCB8}" type="pres">
      <dgm:prSet presAssocID="{66376F26-39B3-4ADA-ABFF-CB8D9D0001C9}" presName="Name0" presStyleCnt="0">
        <dgm:presLayoutVars>
          <dgm:chMax val="7"/>
          <dgm:chPref val="7"/>
          <dgm:dir/>
        </dgm:presLayoutVars>
      </dgm:prSet>
      <dgm:spPr/>
    </dgm:pt>
    <dgm:pt modelId="{7AC1951E-61BA-4539-89D1-AEE5607109F2}" type="pres">
      <dgm:prSet presAssocID="{66376F26-39B3-4ADA-ABFF-CB8D9D0001C9}" presName="Name1" presStyleCnt="0"/>
      <dgm:spPr/>
    </dgm:pt>
    <dgm:pt modelId="{6D4D3794-80FD-4B67-8C8C-A055F9E3A2D5}" type="pres">
      <dgm:prSet presAssocID="{66376F26-39B3-4ADA-ABFF-CB8D9D0001C9}" presName="cycle" presStyleCnt="0"/>
      <dgm:spPr/>
    </dgm:pt>
    <dgm:pt modelId="{5D29F67D-A1A1-478D-8FB2-67CECBE10CEB}" type="pres">
      <dgm:prSet presAssocID="{66376F26-39B3-4ADA-ABFF-CB8D9D0001C9}" presName="srcNode" presStyleLbl="node1" presStyleIdx="0" presStyleCnt="3"/>
      <dgm:spPr/>
    </dgm:pt>
    <dgm:pt modelId="{5FE5A0F7-A686-48FF-B367-915287C0D924}" type="pres">
      <dgm:prSet presAssocID="{66376F26-39B3-4ADA-ABFF-CB8D9D0001C9}" presName="conn" presStyleLbl="parChTrans1D2" presStyleIdx="0" presStyleCnt="1"/>
      <dgm:spPr/>
      <dgm:t>
        <a:bodyPr/>
        <a:lstStyle/>
        <a:p>
          <a:endParaRPr lang="en-US"/>
        </a:p>
      </dgm:t>
    </dgm:pt>
    <dgm:pt modelId="{81198E2E-E4B3-451D-A8BB-A3333273280F}" type="pres">
      <dgm:prSet presAssocID="{66376F26-39B3-4ADA-ABFF-CB8D9D0001C9}" presName="extraNode" presStyleLbl="node1" presStyleIdx="0" presStyleCnt="3"/>
      <dgm:spPr/>
    </dgm:pt>
    <dgm:pt modelId="{8365080E-B234-4399-B20C-00CCE881F540}" type="pres">
      <dgm:prSet presAssocID="{66376F26-39B3-4ADA-ABFF-CB8D9D0001C9}" presName="dstNode" presStyleLbl="node1" presStyleIdx="0" presStyleCnt="3"/>
      <dgm:spPr/>
    </dgm:pt>
    <dgm:pt modelId="{56D3EA02-6705-4148-91A0-A19DD99B8E34}" type="pres">
      <dgm:prSet presAssocID="{A93533AB-C631-447E-ACF0-9D958C940276}" presName="text_1" presStyleLbl="node1" presStyleIdx="0" presStyleCnt="3" custLinFactNeighborX="-435" custLinFactNeighborY="-5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8281A-7392-409E-B8DF-51A69A4C2107}" type="pres">
      <dgm:prSet presAssocID="{A93533AB-C631-447E-ACF0-9D958C940276}" presName="accent_1" presStyleCnt="0"/>
      <dgm:spPr/>
    </dgm:pt>
    <dgm:pt modelId="{3BDE7994-B82E-4F00-BE6F-F7C7AC9DD8D3}" type="pres">
      <dgm:prSet presAssocID="{A93533AB-C631-447E-ACF0-9D958C940276}" presName="accentRepeatNode" presStyleLbl="solidFgAcc1" presStyleIdx="0" presStyleCnt="3" custScaleX="84267" custScaleY="84267"/>
      <dgm:spPr/>
    </dgm:pt>
    <dgm:pt modelId="{E01691AD-26FD-4C7C-B8A4-8002FBC06D01}" type="pres">
      <dgm:prSet presAssocID="{BA3B2C7B-2AD8-470D-893C-453B6568BC7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2C0D7-01C9-4882-94A0-7FB7B686FE49}" type="pres">
      <dgm:prSet presAssocID="{BA3B2C7B-2AD8-470D-893C-453B6568BC7A}" presName="accent_2" presStyleCnt="0"/>
      <dgm:spPr/>
    </dgm:pt>
    <dgm:pt modelId="{843002D7-9EBA-413F-87B4-1CEDB6DC45F3}" type="pres">
      <dgm:prSet presAssocID="{BA3B2C7B-2AD8-470D-893C-453B6568BC7A}" presName="accentRepeatNode" presStyleLbl="solidFgAcc1" presStyleIdx="1" presStyleCnt="3" custScaleX="84267" custScaleY="84267"/>
      <dgm:spPr/>
    </dgm:pt>
    <dgm:pt modelId="{77A28FFF-B8D4-4E33-B6C2-1E3662C9374A}" type="pres">
      <dgm:prSet presAssocID="{A18A2DF7-4F41-4211-9783-9DEEC1619C78}" presName="text_3" presStyleLbl="node1" presStyleIdx="2" presStyleCnt="3" custLinFactNeighborY="5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D8F47-337A-4282-ABDD-FF0AC193320B}" type="pres">
      <dgm:prSet presAssocID="{A18A2DF7-4F41-4211-9783-9DEEC1619C78}" presName="accent_3" presStyleCnt="0"/>
      <dgm:spPr/>
    </dgm:pt>
    <dgm:pt modelId="{0EEBE7E9-3A7E-47AC-A1FC-6BB5CDC82CA7}" type="pres">
      <dgm:prSet presAssocID="{A18A2DF7-4F41-4211-9783-9DEEC1619C78}" presName="accentRepeatNode" presStyleLbl="solidFgAcc1" presStyleIdx="2" presStyleCnt="3" custScaleX="84267" custScaleY="84267"/>
      <dgm:spPr/>
    </dgm:pt>
  </dgm:ptLst>
  <dgm:cxnLst>
    <dgm:cxn modelId="{5C192DAA-A283-4800-9BCE-A6B61AF83D8D}" type="presOf" srcId="{3E0F1F44-4B78-4781-8259-A655733DDF1D}" destId="{5FE5A0F7-A686-48FF-B367-915287C0D924}" srcOrd="0" destOrd="0" presId="urn:microsoft.com/office/officeart/2008/layout/VerticalCurvedList"/>
    <dgm:cxn modelId="{EC39AC51-EEEB-4E07-82A9-9B464DF780A3}" type="presOf" srcId="{66376F26-39B3-4ADA-ABFF-CB8D9D0001C9}" destId="{45145646-C72D-44D1-B406-B6AA9CC9DCB8}" srcOrd="0" destOrd="0" presId="urn:microsoft.com/office/officeart/2008/layout/VerticalCurvedList"/>
    <dgm:cxn modelId="{5F880066-0818-4E0F-B3A1-825B4EDA4186}" type="presOf" srcId="{BA3B2C7B-2AD8-470D-893C-453B6568BC7A}" destId="{E01691AD-26FD-4C7C-B8A4-8002FBC06D01}" srcOrd="0" destOrd="0" presId="urn:microsoft.com/office/officeart/2008/layout/VerticalCurvedList"/>
    <dgm:cxn modelId="{BB5ACA5D-C109-4D9E-B7C2-A14AB5935985}" type="presOf" srcId="{A18A2DF7-4F41-4211-9783-9DEEC1619C78}" destId="{77A28FFF-B8D4-4E33-B6C2-1E3662C9374A}" srcOrd="0" destOrd="0" presId="urn:microsoft.com/office/officeart/2008/layout/VerticalCurvedList"/>
    <dgm:cxn modelId="{CB309D29-260B-457D-8ABA-13B53051FE49}" srcId="{66376F26-39B3-4ADA-ABFF-CB8D9D0001C9}" destId="{BA3B2C7B-2AD8-470D-893C-453B6568BC7A}" srcOrd="1" destOrd="0" parTransId="{C5684F50-311C-42F2-B18E-0F8238E66503}" sibTransId="{0483AF73-BBE5-47A0-969B-240EDB91F89E}"/>
    <dgm:cxn modelId="{17B0B024-3178-457A-A0CB-870C3CD3D339}" srcId="{66376F26-39B3-4ADA-ABFF-CB8D9D0001C9}" destId="{A18A2DF7-4F41-4211-9783-9DEEC1619C78}" srcOrd="2" destOrd="0" parTransId="{9B249260-60B8-44C4-90A4-C65822387E6A}" sibTransId="{3B7F88BB-632F-4887-A5B0-2235F5CAFFC8}"/>
    <dgm:cxn modelId="{48536FC6-4905-42E4-9B9E-1A30AD9BF1B3}" srcId="{66376F26-39B3-4ADA-ABFF-CB8D9D0001C9}" destId="{A93533AB-C631-447E-ACF0-9D958C940276}" srcOrd="0" destOrd="0" parTransId="{BF86F8FC-9CAA-44A4-80F8-EBA937CEA31F}" sibTransId="{3E0F1F44-4B78-4781-8259-A655733DDF1D}"/>
    <dgm:cxn modelId="{F9C71F35-6C27-41AA-B4E1-07B68FE83644}" type="presOf" srcId="{A93533AB-C631-447E-ACF0-9D958C940276}" destId="{56D3EA02-6705-4148-91A0-A19DD99B8E34}" srcOrd="0" destOrd="0" presId="urn:microsoft.com/office/officeart/2008/layout/VerticalCurvedList"/>
    <dgm:cxn modelId="{F59EF4A5-660E-40F1-BAB4-713224762499}" type="presParOf" srcId="{45145646-C72D-44D1-B406-B6AA9CC9DCB8}" destId="{7AC1951E-61BA-4539-89D1-AEE5607109F2}" srcOrd="0" destOrd="0" presId="urn:microsoft.com/office/officeart/2008/layout/VerticalCurvedList"/>
    <dgm:cxn modelId="{794388C9-196C-4CC3-A3B6-9EE14F3F51A6}" type="presParOf" srcId="{7AC1951E-61BA-4539-89D1-AEE5607109F2}" destId="{6D4D3794-80FD-4B67-8C8C-A055F9E3A2D5}" srcOrd="0" destOrd="0" presId="urn:microsoft.com/office/officeart/2008/layout/VerticalCurvedList"/>
    <dgm:cxn modelId="{4195D862-EBC0-4075-9553-376E9DC4D321}" type="presParOf" srcId="{6D4D3794-80FD-4B67-8C8C-A055F9E3A2D5}" destId="{5D29F67D-A1A1-478D-8FB2-67CECBE10CEB}" srcOrd="0" destOrd="0" presId="urn:microsoft.com/office/officeart/2008/layout/VerticalCurvedList"/>
    <dgm:cxn modelId="{1004D588-7CAB-402A-97BC-C7AEB666A7DB}" type="presParOf" srcId="{6D4D3794-80FD-4B67-8C8C-A055F9E3A2D5}" destId="{5FE5A0F7-A686-48FF-B367-915287C0D924}" srcOrd="1" destOrd="0" presId="urn:microsoft.com/office/officeart/2008/layout/VerticalCurvedList"/>
    <dgm:cxn modelId="{4FED864B-FB99-44D3-B590-2D1129376D15}" type="presParOf" srcId="{6D4D3794-80FD-4B67-8C8C-A055F9E3A2D5}" destId="{81198E2E-E4B3-451D-A8BB-A3333273280F}" srcOrd="2" destOrd="0" presId="urn:microsoft.com/office/officeart/2008/layout/VerticalCurvedList"/>
    <dgm:cxn modelId="{C4A22DDA-5750-4100-AD3D-B822B8E9E965}" type="presParOf" srcId="{6D4D3794-80FD-4B67-8C8C-A055F9E3A2D5}" destId="{8365080E-B234-4399-B20C-00CCE881F540}" srcOrd="3" destOrd="0" presId="urn:microsoft.com/office/officeart/2008/layout/VerticalCurvedList"/>
    <dgm:cxn modelId="{8D94AFA9-D252-4F73-B62B-490DC7FCC2E7}" type="presParOf" srcId="{7AC1951E-61BA-4539-89D1-AEE5607109F2}" destId="{56D3EA02-6705-4148-91A0-A19DD99B8E34}" srcOrd="1" destOrd="0" presId="urn:microsoft.com/office/officeart/2008/layout/VerticalCurvedList"/>
    <dgm:cxn modelId="{D2A4B7C0-BEBC-4447-B927-702CE2F50D1E}" type="presParOf" srcId="{7AC1951E-61BA-4539-89D1-AEE5607109F2}" destId="{00F8281A-7392-409E-B8DF-51A69A4C2107}" srcOrd="2" destOrd="0" presId="urn:microsoft.com/office/officeart/2008/layout/VerticalCurvedList"/>
    <dgm:cxn modelId="{E087572F-FC95-4059-9FBA-F2CB3DD279BB}" type="presParOf" srcId="{00F8281A-7392-409E-B8DF-51A69A4C2107}" destId="{3BDE7994-B82E-4F00-BE6F-F7C7AC9DD8D3}" srcOrd="0" destOrd="0" presId="urn:microsoft.com/office/officeart/2008/layout/VerticalCurvedList"/>
    <dgm:cxn modelId="{EE797E7F-AB90-4DE7-B3BC-6E5BFBCE3E48}" type="presParOf" srcId="{7AC1951E-61BA-4539-89D1-AEE5607109F2}" destId="{E01691AD-26FD-4C7C-B8A4-8002FBC06D01}" srcOrd="3" destOrd="0" presId="urn:microsoft.com/office/officeart/2008/layout/VerticalCurvedList"/>
    <dgm:cxn modelId="{B5D7F0E4-3F13-47B1-9149-F143728B1939}" type="presParOf" srcId="{7AC1951E-61BA-4539-89D1-AEE5607109F2}" destId="{4212C0D7-01C9-4882-94A0-7FB7B686FE49}" srcOrd="4" destOrd="0" presId="urn:microsoft.com/office/officeart/2008/layout/VerticalCurvedList"/>
    <dgm:cxn modelId="{07C3B626-E3CE-4327-8984-DB63F3C57121}" type="presParOf" srcId="{4212C0D7-01C9-4882-94A0-7FB7B686FE49}" destId="{843002D7-9EBA-413F-87B4-1CEDB6DC45F3}" srcOrd="0" destOrd="0" presId="urn:microsoft.com/office/officeart/2008/layout/VerticalCurvedList"/>
    <dgm:cxn modelId="{FF7E5279-8764-4587-955A-81154C135D28}" type="presParOf" srcId="{7AC1951E-61BA-4539-89D1-AEE5607109F2}" destId="{77A28FFF-B8D4-4E33-B6C2-1E3662C9374A}" srcOrd="5" destOrd="0" presId="urn:microsoft.com/office/officeart/2008/layout/VerticalCurvedList"/>
    <dgm:cxn modelId="{9135DFFE-02E9-4497-A913-CAD6A36330AC}" type="presParOf" srcId="{7AC1951E-61BA-4539-89D1-AEE5607109F2}" destId="{F7CD8F47-337A-4282-ABDD-FF0AC193320B}" srcOrd="6" destOrd="0" presId="urn:microsoft.com/office/officeart/2008/layout/VerticalCurvedList"/>
    <dgm:cxn modelId="{756EA37B-BE51-422B-816D-D651D5EB2A9B}" type="presParOf" srcId="{F7CD8F47-337A-4282-ABDD-FF0AC193320B}" destId="{0EEBE7E9-3A7E-47AC-A1FC-6BB5CDC82C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50251-B696-4F48-B86F-E0E63464B6F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83CE26-DD7B-46E8-A517-643908995318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Each academic year, the Center is managed by a faculty member who also teaches the course during the fall.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C1AEEA9C-2A75-4507-A1A3-EABA2F3984EE}" type="parTrans" cxnId="{900BF2C9-1450-4578-96E4-0B73B01CB067}">
      <dgm:prSet/>
      <dgm:spPr/>
      <dgm:t>
        <a:bodyPr/>
        <a:lstStyle/>
        <a:p>
          <a:endParaRPr lang="en-US"/>
        </a:p>
      </dgm:t>
    </dgm:pt>
    <dgm:pt modelId="{9E5A8A10-EAAA-4C92-BFE2-70ABAE1C1529}" type="sibTrans" cxnId="{900BF2C9-1450-4578-96E4-0B73B01CB067}">
      <dgm:prSet/>
      <dgm:spPr/>
      <dgm:t>
        <a:bodyPr/>
        <a:lstStyle/>
        <a:p>
          <a:endParaRPr lang="en-US"/>
        </a:p>
      </dgm:t>
    </dgm:pt>
    <dgm:pt modelId="{6082F547-2FF8-4D6A-8F4E-D7D68FEC3EB2}" type="asst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In the fall, projects are completed by students in the course.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E2082168-E42D-4F5D-9F43-114821A117C2}" type="parTrans" cxnId="{39534A85-B665-4C1A-83A3-8D0B234F7CE8}">
      <dgm:prSet/>
      <dgm:spPr/>
      <dgm:t>
        <a:bodyPr/>
        <a:lstStyle/>
        <a:p>
          <a:endParaRPr lang="en-US"/>
        </a:p>
      </dgm:t>
    </dgm:pt>
    <dgm:pt modelId="{2145BFAA-361A-4224-B934-6A6DEAF7A995}" type="sibTrans" cxnId="{39534A85-B665-4C1A-83A3-8D0B234F7CE8}">
      <dgm:prSet/>
      <dgm:spPr/>
      <dgm:t>
        <a:bodyPr/>
        <a:lstStyle/>
        <a:p>
          <a:endParaRPr lang="en-US"/>
        </a:p>
      </dgm:t>
    </dgm:pt>
    <dgm:pt modelId="{BBD71DD5-6022-4852-B6D4-823AEEB9C661}" type="asst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Students are hired to staff the center </a:t>
          </a:r>
          <a:br>
            <a:rPr lang="en-US" sz="1900" dirty="0" smtClean="0">
              <a:latin typeface="Calibri" pitchFamily="34" charset="0"/>
              <a:cs typeface="Calibri" pitchFamily="34" charset="0"/>
            </a:rPr>
          </a:br>
          <a:r>
            <a:rPr lang="en-US" sz="1900" dirty="0" smtClean="0">
              <a:latin typeface="Calibri" pitchFamily="34" charset="0"/>
              <a:cs typeface="Calibri" pitchFamily="34" charset="0"/>
            </a:rPr>
            <a:t>in the spring. 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4155D08C-96CA-4404-AA81-4948D5A83BBC}" type="parTrans" cxnId="{B6AEC902-E33E-416F-87E6-5598568B3991}">
      <dgm:prSet/>
      <dgm:spPr/>
      <dgm:t>
        <a:bodyPr/>
        <a:lstStyle/>
        <a:p>
          <a:endParaRPr lang="en-US"/>
        </a:p>
      </dgm:t>
    </dgm:pt>
    <dgm:pt modelId="{085F14D5-B0D5-440C-8F13-23318FE8E68A}" type="sibTrans" cxnId="{B6AEC902-E33E-416F-87E6-5598568B3991}">
      <dgm:prSet/>
      <dgm:spPr/>
      <dgm:t>
        <a:bodyPr/>
        <a:lstStyle/>
        <a:p>
          <a:endParaRPr lang="en-US"/>
        </a:p>
      </dgm:t>
    </dgm:pt>
    <dgm:pt modelId="{F1BEA427-5631-49F3-AD2D-C02C3AF66307}" type="pres">
      <dgm:prSet presAssocID="{91650251-B696-4F48-B86F-E0E63464B6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91D330-E302-4AC5-A2D8-1647CE6AA43C}" type="pres">
      <dgm:prSet presAssocID="{BF83CE26-DD7B-46E8-A517-643908995318}" presName="hierRoot1" presStyleCnt="0"/>
      <dgm:spPr/>
    </dgm:pt>
    <dgm:pt modelId="{7E601F7F-FC26-486D-B097-6EFB7983371D}" type="pres">
      <dgm:prSet presAssocID="{BF83CE26-DD7B-46E8-A517-643908995318}" presName="composite" presStyleCnt="0"/>
      <dgm:spPr/>
    </dgm:pt>
    <dgm:pt modelId="{9110332E-AED9-45AB-8B76-57E35CEB1012}" type="pres">
      <dgm:prSet presAssocID="{BF83CE26-DD7B-46E8-A517-643908995318}" presName="background" presStyleLbl="node0" presStyleIdx="0" presStyleCnt="1"/>
      <dgm:spPr/>
    </dgm:pt>
    <dgm:pt modelId="{18E43C27-A0E7-4F20-BC40-B5CCCEFC8FAD}" type="pres">
      <dgm:prSet presAssocID="{BF83CE26-DD7B-46E8-A517-64390899531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5C433A-7C5A-4042-852B-E0A3F11C9FF1}" type="pres">
      <dgm:prSet presAssocID="{BF83CE26-DD7B-46E8-A517-643908995318}" presName="hierChild2" presStyleCnt="0"/>
      <dgm:spPr/>
    </dgm:pt>
    <dgm:pt modelId="{63C5C48A-231A-4071-81CD-03473B0994BA}" type="pres">
      <dgm:prSet presAssocID="{E2082168-E42D-4F5D-9F43-114821A117C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46F0E9C-A9A7-496A-9FA4-073B502E5196}" type="pres">
      <dgm:prSet presAssocID="{6082F547-2FF8-4D6A-8F4E-D7D68FEC3EB2}" presName="hierRoot2" presStyleCnt="0"/>
      <dgm:spPr/>
    </dgm:pt>
    <dgm:pt modelId="{4D0E46E1-BBAA-4D88-9BBC-77C8EBD2E672}" type="pres">
      <dgm:prSet presAssocID="{6082F547-2FF8-4D6A-8F4E-D7D68FEC3EB2}" presName="composite2" presStyleCnt="0"/>
      <dgm:spPr/>
    </dgm:pt>
    <dgm:pt modelId="{F930CBE1-0B93-492D-9A0C-92307168B007}" type="pres">
      <dgm:prSet presAssocID="{6082F547-2FF8-4D6A-8F4E-D7D68FEC3EB2}" presName="background2" presStyleLbl="asst1" presStyleIdx="0" presStyleCnt="2"/>
      <dgm:spPr/>
    </dgm:pt>
    <dgm:pt modelId="{15C505ED-06A1-401D-88CE-9DBDD68840C7}" type="pres">
      <dgm:prSet presAssocID="{6082F547-2FF8-4D6A-8F4E-D7D68FEC3EB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0B6E2-B58C-4E18-9D51-80E843D197E0}" type="pres">
      <dgm:prSet presAssocID="{6082F547-2FF8-4D6A-8F4E-D7D68FEC3EB2}" presName="hierChild3" presStyleCnt="0"/>
      <dgm:spPr/>
    </dgm:pt>
    <dgm:pt modelId="{724F233F-238D-4ABA-9B5E-CD7FF9EB844B}" type="pres">
      <dgm:prSet presAssocID="{4155D08C-96CA-4404-AA81-4948D5A83BB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DEC0028-9B5C-4A06-82C1-6D53E1426F64}" type="pres">
      <dgm:prSet presAssocID="{BBD71DD5-6022-4852-B6D4-823AEEB9C661}" presName="hierRoot2" presStyleCnt="0"/>
      <dgm:spPr/>
    </dgm:pt>
    <dgm:pt modelId="{D57034F3-C77D-4534-8FB0-9B46091D7BD1}" type="pres">
      <dgm:prSet presAssocID="{BBD71DD5-6022-4852-B6D4-823AEEB9C661}" presName="composite2" presStyleCnt="0"/>
      <dgm:spPr/>
    </dgm:pt>
    <dgm:pt modelId="{EE6E8E14-1736-4F0E-B3B3-06CD7646A59C}" type="pres">
      <dgm:prSet presAssocID="{BBD71DD5-6022-4852-B6D4-823AEEB9C661}" presName="background2" presStyleLbl="asst1" presStyleIdx="1" presStyleCnt="2"/>
      <dgm:spPr/>
    </dgm:pt>
    <dgm:pt modelId="{46F7B862-E470-4D32-ADDA-8683552AD643}" type="pres">
      <dgm:prSet presAssocID="{BBD71DD5-6022-4852-B6D4-823AEEB9C66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4D03E-CA7A-4F75-8301-15CB498F2261}" type="pres">
      <dgm:prSet presAssocID="{BBD71DD5-6022-4852-B6D4-823AEEB9C661}" presName="hierChild3" presStyleCnt="0"/>
      <dgm:spPr/>
    </dgm:pt>
  </dgm:ptLst>
  <dgm:cxnLst>
    <dgm:cxn modelId="{900BF2C9-1450-4578-96E4-0B73B01CB067}" srcId="{91650251-B696-4F48-B86F-E0E63464B6F0}" destId="{BF83CE26-DD7B-46E8-A517-643908995318}" srcOrd="0" destOrd="0" parTransId="{C1AEEA9C-2A75-4507-A1A3-EABA2F3984EE}" sibTransId="{9E5A8A10-EAAA-4C92-BFE2-70ABAE1C1529}"/>
    <dgm:cxn modelId="{68659A41-739B-4C7F-9C7A-CFB998A7B11F}" type="presOf" srcId="{4155D08C-96CA-4404-AA81-4948D5A83BBC}" destId="{724F233F-238D-4ABA-9B5E-CD7FF9EB844B}" srcOrd="0" destOrd="0" presId="urn:microsoft.com/office/officeart/2005/8/layout/hierarchy1"/>
    <dgm:cxn modelId="{7DC677CE-EF19-42EB-98EA-F6497E14A579}" type="presOf" srcId="{91650251-B696-4F48-B86F-E0E63464B6F0}" destId="{F1BEA427-5631-49F3-AD2D-C02C3AF66307}" srcOrd="0" destOrd="0" presId="urn:microsoft.com/office/officeart/2005/8/layout/hierarchy1"/>
    <dgm:cxn modelId="{B873A489-705D-4F43-9656-F0B8373A8F23}" type="presOf" srcId="{BF83CE26-DD7B-46E8-A517-643908995318}" destId="{18E43C27-A0E7-4F20-BC40-B5CCCEFC8FAD}" srcOrd="0" destOrd="0" presId="urn:microsoft.com/office/officeart/2005/8/layout/hierarchy1"/>
    <dgm:cxn modelId="{CD1A504C-2AE2-4CA9-8BF1-2C9E0F4D4B85}" type="presOf" srcId="{6082F547-2FF8-4D6A-8F4E-D7D68FEC3EB2}" destId="{15C505ED-06A1-401D-88CE-9DBDD68840C7}" srcOrd="0" destOrd="0" presId="urn:microsoft.com/office/officeart/2005/8/layout/hierarchy1"/>
    <dgm:cxn modelId="{39534A85-B665-4C1A-83A3-8D0B234F7CE8}" srcId="{BF83CE26-DD7B-46E8-A517-643908995318}" destId="{6082F547-2FF8-4D6A-8F4E-D7D68FEC3EB2}" srcOrd="0" destOrd="0" parTransId="{E2082168-E42D-4F5D-9F43-114821A117C2}" sibTransId="{2145BFAA-361A-4224-B934-6A6DEAF7A995}"/>
    <dgm:cxn modelId="{D99DAC80-C7FF-48C8-A031-026FDC0C09A0}" type="presOf" srcId="{E2082168-E42D-4F5D-9F43-114821A117C2}" destId="{63C5C48A-231A-4071-81CD-03473B0994BA}" srcOrd="0" destOrd="0" presId="urn:microsoft.com/office/officeart/2005/8/layout/hierarchy1"/>
    <dgm:cxn modelId="{0A76989F-DEAC-4351-A2DA-2E722C5B3E10}" type="presOf" srcId="{BBD71DD5-6022-4852-B6D4-823AEEB9C661}" destId="{46F7B862-E470-4D32-ADDA-8683552AD643}" srcOrd="0" destOrd="0" presId="urn:microsoft.com/office/officeart/2005/8/layout/hierarchy1"/>
    <dgm:cxn modelId="{B6AEC902-E33E-416F-87E6-5598568B3991}" srcId="{BF83CE26-DD7B-46E8-A517-643908995318}" destId="{BBD71DD5-6022-4852-B6D4-823AEEB9C661}" srcOrd="1" destOrd="0" parTransId="{4155D08C-96CA-4404-AA81-4948D5A83BBC}" sibTransId="{085F14D5-B0D5-440C-8F13-23318FE8E68A}"/>
    <dgm:cxn modelId="{EB117E19-5C48-46E9-9022-2DFBC177A619}" type="presParOf" srcId="{F1BEA427-5631-49F3-AD2D-C02C3AF66307}" destId="{9C91D330-E302-4AC5-A2D8-1647CE6AA43C}" srcOrd="0" destOrd="0" presId="urn:microsoft.com/office/officeart/2005/8/layout/hierarchy1"/>
    <dgm:cxn modelId="{FFE62368-DC4B-4360-B421-C49A78FCD969}" type="presParOf" srcId="{9C91D330-E302-4AC5-A2D8-1647CE6AA43C}" destId="{7E601F7F-FC26-486D-B097-6EFB7983371D}" srcOrd="0" destOrd="0" presId="urn:microsoft.com/office/officeart/2005/8/layout/hierarchy1"/>
    <dgm:cxn modelId="{215C97F6-2932-46EC-91FC-A65ADA6C6727}" type="presParOf" srcId="{7E601F7F-FC26-486D-B097-6EFB7983371D}" destId="{9110332E-AED9-45AB-8B76-57E35CEB1012}" srcOrd="0" destOrd="0" presId="urn:microsoft.com/office/officeart/2005/8/layout/hierarchy1"/>
    <dgm:cxn modelId="{81F7D34E-BB7C-4AB8-82CA-0CBBB5F5388B}" type="presParOf" srcId="{7E601F7F-FC26-486D-B097-6EFB7983371D}" destId="{18E43C27-A0E7-4F20-BC40-B5CCCEFC8FAD}" srcOrd="1" destOrd="0" presId="urn:microsoft.com/office/officeart/2005/8/layout/hierarchy1"/>
    <dgm:cxn modelId="{3793072F-5664-44A0-9FFA-083EDE013175}" type="presParOf" srcId="{9C91D330-E302-4AC5-A2D8-1647CE6AA43C}" destId="{1C5C433A-7C5A-4042-852B-E0A3F11C9FF1}" srcOrd="1" destOrd="0" presId="urn:microsoft.com/office/officeart/2005/8/layout/hierarchy1"/>
    <dgm:cxn modelId="{A99A75B1-EB12-4D39-937B-ECA78677D536}" type="presParOf" srcId="{1C5C433A-7C5A-4042-852B-E0A3F11C9FF1}" destId="{63C5C48A-231A-4071-81CD-03473B0994BA}" srcOrd="0" destOrd="0" presId="urn:microsoft.com/office/officeart/2005/8/layout/hierarchy1"/>
    <dgm:cxn modelId="{1F745E73-9430-48C9-BEE9-867AB620FC3C}" type="presParOf" srcId="{1C5C433A-7C5A-4042-852B-E0A3F11C9FF1}" destId="{C46F0E9C-A9A7-496A-9FA4-073B502E5196}" srcOrd="1" destOrd="0" presId="urn:microsoft.com/office/officeart/2005/8/layout/hierarchy1"/>
    <dgm:cxn modelId="{D531EE5B-36EF-4C81-B6E7-8094E29F26CF}" type="presParOf" srcId="{C46F0E9C-A9A7-496A-9FA4-073B502E5196}" destId="{4D0E46E1-BBAA-4D88-9BBC-77C8EBD2E672}" srcOrd="0" destOrd="0" presId="urn:microsoft.com/office/officeart/2005/8/layout/hierarchy1"/>
    <dgm:cxn modelId="{8B2544D5-885F-4FF1-89FA-1D415BE6FC5A}" type="presParOf" srcId="{4D0E46E1-BBAA-4D88-9BBC-77C8EBD2E672}" destId="{F930CBE1-0B93-492D-9A0C-92307168B007}" srcOrd="0" destOrd="0" presId="urn:microsoft.com/office/officeart/2005/8/layout/hierarchy1"/>
    <dgm:cxn modelId="{A1E3F15F-7711-447B-AECF-231B6D87B741}" type="presParOf" srcId="{4D0E46E1-BBAA-4D88-9BBC-77C8EBD2E672}" destId="{15C505ED-06A1-401D-88CE-9DBDD68840C7}" srcOrd="1" destOrd="0" presId="urn:microsoft.com/office/officeart/2005/8/layout/hierarchy1"/>
    <dgm:cxn modelId="{F819D7ED-100A-43FF-8EEB-7FC003C050C5}" type="presParOf" srcId="{C46F0E9C-A9A7-496A-9FA4-073B502E5196}" destId="{6880B6E2-B58C-4E18-9D51-80E843D197E0}" srcOrd="1" destOrd="0" presId="urn:microsoft.com/office/officeart/2005/8/layout/hierarchy1"/>
    <dgm:cxn modelId="{6E72B13E-A87D-4646-8ECC-4866675852B0}" type="presParOf" srcId="{1C5C433A-7C5A-4042-852B-E0A3F11C9FF1}" destId="{724F233F-238D-4ABA-9B5E-CD7FF9EB844B}" srcOrd="2" destOrd="0" presId="urn:microsoft.com/office/officeart/2005/8/layout/hierarchy1"/>
    <dgm:cxn modelId="{B1EFC495-1FAF-4027-9042-96EE00DD4AAF}" type="presParOf" srcId="{1C5C433A-7C5A-4042-852B-E0A3F11C9FF1}" destId="{7DEC0028-9B5C-4A06-82C1-6D53E1426F64}" srcOrd="3" destOrd="0" presId="urn:microsoft.com/office/officeart/2005/8/layout/hierarchy1"/>
    <dgm:cxn modelId="{6A50207C-21B4-4043-978A-01D2606B88BF}" type="presParOf" srcId="{7DEC0028-9B5C-4A06-82C1-6D53E1426F64}" destId="{D57034F3-C77D-4534-8FB0-9B46091D7BD1}" srcOrd="0" destOrd="0" presId="urn:microsoft.com/office/officeart/2005/8/layout/hierarchy1"/>
    <dgm:cxn modelId="{7FD3A34B-8FCF-48B1-B17F-FC5FED4FCFFA}" type="presParOf" srcId="{D57034F3-C77D-4534-8FB0-9B46091D7BD1}" destId="{EE6E8E14-1736-4F0E-B3B3-06CD7646A59C}" srcOrd="0" destOrd="0" presId="urn:microsoft.com/office/officeart/2005/8/layout/hierarchy1"/>
    <dgm:cxn modelId="{34ECA133-493C-4FD3-A8D4-63A6932C631C}" type="presParOf" srcId="{D57034F3-C77D-4534-8FB0-9B46091D7BD1}" destId="{46F7B862-E470-4D32-ADDA-8683552AD643}" srcOrd="1" destOrd="0" presId="urn:microsoft.com/office/officeart/2005/8/layout/hierarchy1"/>
    <dgm:cxn modelId="{293A62F0-E3FC-417C-823D-9C1ABC0ABED5}" type="presParOf" srcId="{7DEC0028-9B5C-4A06-82C1-6D53E1426F64}" destId="{7BF4D03E-CA7A-4F75-8301-15CB498F22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D8469F-C26A-409E-B923-F36F0E1952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3BAE66-0D14-4502-A08B-1E37C1CB3997}">
      <dgm:prSet phldrT="[Text]" custT="1"/>
      <dgm:spPr/>
      <dgm:t>
        <a:bodyPr anchor="ctr" anchorCtr="0"/>
        <a:lstStyle/>
        <a:p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Who are the students?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4DC7C094-4334-4B15-9AED-91E4D85B29DE}" type="parTrans" cxnId="{2DD66B8A-3D46-4268-9984-F3C8F369E6C8}">
      <dgm:prSet/>
      <dgm:spPr/>
      <dgm:t>
        <a:bodyPr/>
        <a:lstStyle/>
        <a:p>
          <a:endParaRPr lang="en-US"/>
        </a:p>
      </dgm:t>
    </dgm:pt>
    <dgm:pt modelId="{5E6DBB8F-55C2-4A93-A4FA-73617123CF2B}" type="sibTrans" cxnId="{2DD66B8A-3D46-4268-9984-F3C8F369E6C8}">
      <dgm:prSet/>
      <dgm:spPr/>
      <dgm:t>
        <a:bodyPr/>
        <a:lstStyle/>
        <a:p>
          <a:endParaRPr lang="en-US"/>
        </a:p>
      </dgm:t>
    </dgm:pt>
    <dgm:pt modelId="{1E0CA8DD-997E-4233-A188-8D3CA666D57C}">
      <dgm:prSet phldrT="[Text]" custT="1"/>
      <dgm:spPr/>
      <dgm:t>
        <a:bodyPr/>
        <a:lstStyle/>
        <a:p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What are the prerequisites?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A6108EA6-2D02-449F-98C0-514E106F2232}" type="parTrans" cxnId="{669D915E-C0A2-4BCD-9713-C530721BF157}">
      <dgm:prSet/>
      <dgm:spPr/>
      <dgm:t>
        <a:bodyPr/>
        <a:lstStyle/>
        <a:p>
          <a:endParaRPr lang="en-US"/>
        </a:p>
      </dgm:t>
    </dgm:pt>
    <dgm:pt modelId="{A1FD8A51-4DE0-4A78-A46B-08A8BAB44C2C}" type="sibTrans" cxnId="{669D915E-C0A2-4BCD-9713-C530721BF157}">
      <dgm:prSet/>
      <dgm:spPr/>
      <dgm:t>
        <a:bodyPr/>
        <a:lstStyle/>
        <a:p>
          <a:endParaRPr lang="en-US"/>
        </a:p>
      </dgm:t>
    </dgm:pt>
    <dgm:pt modelId="{00BD5767-0828-4AA0-922E-C413F5D69A8B}">
      <dgm:prSet phldrT="[Text]" custT="1"/>
      <dgm:spPr/>
      <dgm:t>
        <a:bodyPr/>
        <a:lstStyle/>
        <a:p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What are the learning outcomes?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53F12551-5AD1-46FE-B7B2-CAF8D3F34DFA}" type="parTrans" cxnId="{4C505407-DC10-4C61-94B4-C362143D97A1}">
      <dgm:prSet/>
      <dgm:spPr/>
      <dgm:t>
        <a:bodyPr/>
        <a:lstStyle/>
        <a:p>
          <a:endParaRPr lang="en-US"/>
        </a:p>
      </dgm:t>
    </dgm:pt>
    <dgm:pt modelId="{8C10FA2A-31C6-4920-8B01-6B8D1B63E4B8}" type="sibTrans" cxnId="{4C505407-DC10-4C61-94B4-C362143D97A1}">
      <dgm:prSet/>
      <dgm:spPr/>
      <dgm:t>
        <a:bodyPr/>
        <a:lstStyle/>
        <a:p>
          <a:endParaRPr lang="en-US"/>
        </a:p>
      </dgm:t>
    </dgm:pt>
    <dgm:pt modelId="{0EDB7C6A-DF2C-4BC1-B3BD-B25FF3BC1E83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Class size is usually about 10 students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5330F3E5-3E62-4151-A2AA-A5FF1E9DE330}" type="parTrans" cxnId="{12CE4916-61E8-4570-BCF4-E61E0F802C61}">
      <dgm:prSet/>
      <dgm:spPr/>
      <dgm:t>
        <a:bodyPr/>
        <a:lstStyle/>
        <a:p>
          <a:endParaRPr lang="en-US"/>
        </a:p>
      </dgm:t>
    </dgm:pt>
    <dgm:pt modelId="{13D3E98A-919B-4E6F-B18B-983F0E40B84F}" type="sibTrans" cxnId="{12CE4916-61E8-4570-BCF4-E61E0F802C61}">
      <dgm:prSet/>
      <dgm:spPr/>
      <dgm:t>
        <a:bodyPr/>
        <a:lstStyle/>
        <a:p>
          <a:endParaRPr lang="en-US"/>
        </a:p>
      </dgm:t>
    </dgm:pt>
    <dgm:pt modelId="{3C8D6D46-7805-4EA4-91FE-BBD2A1F6F4CB}">
      <dgm:prSet phldrT="[Text]"/>
      <dgm:spPr/>
      <dgm:t>
        <a:bodyPr/>
        <a:lstStyle/>
        <a:p>
          <a:endParaRPr lang="en-US" sz="1600" dirty="0"/>
        </a:p>
      </dgm:t>
    </dgm:pt>
    <dgm:pt modelId="{BD08BFA7-4400-4C13-8015-536BF0A4074E}" type="parTrans" cxnId="{E1B472D3-18DB-4DA7-86EF-524E7178B1C6}">
      <dgm:prSet/>
      <dgm:spPr/>
      <dgm:t>
        <a:bodyPr/>
        <a:lstStyle/>
        <a:p>
          <a:endParaRPr lang="en-US"/>
        </a:p>
      </dgm:t>
    </dgm:pt>
    <dgm:pt modelId="{667C7805-D966-4D4A-8331-2102E96F0D5A}" type="sibTrans" cxnId="{E1B472D3-18DB-4DA7-86EF-524E7178B1C6}">
      <dgm:prSet/>
      <dgm:spPr/>
      <dgm:t>
        <a:bodyPr/>
        <a:lstStyle/>
        <a:p>
          <a:endParaRPr lang="en-US"/>
        </a:p>
      </dgm:t>
    </dgm:pt>
    <dgm:pt modelId="{712C8E39-ECB4-412A-AB0F-F97651391072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Any introductory statistics course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6AF7CADD-1AC5-4BA7-9ECF-8582CC6BF0F8}" type="parTrans" cxnId="{0CBAC443-4AB3-4996-9483-EC3FDFDE0F19}">
      <dgm:prSet/>
      <dgm:spPr/>
      <dgm:t>
        <a:bodyPr/>
        <a:lstStyle/>
        <a:p>
          <a:endParaRPr lang="en-US"/>
        </a:p>
      </dgm:t>
    </dgm:pt>
    <dgm:pt modelId="{753F90AD-9014-4669-8708-3187E29DBEDE}" type="sibTrans" cxnId="{0CBAC443-4AB3-4996-9483-EC3FDFDE0F19}">
      <dgm:prSet/>
      <dgm:spPr/>
      <dgm:t>
        <a:bodyPr/>
        <a:lstStyle/>
        <a:p>
          <a:endParaRPr lang="en-US"/>
        </a:p>
      </dgm:t>
    </dgm:pt>
    <dgm:pt modelId="{1345061D-B6E7-40E0-BBB4-117327812853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Completion of either a regression or design course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890FC5C8-D5AC-4403-9D06-C254D41C4A7A}" type="parTrans" cxnId="{B4B82FF2-FE06-4052-8B63-ED11626F1DB3}">
      <dgm:prSet/>
      <dgm:spPr/>
      <dgm:t>
        <a:bodyPr/>
        <a:lstStyle/>
        <a:p>
          <a:endParaRPr lang="en-US"/>
        </a:p>
      </dgm:t>
    </dgm:pt>
    <dgm:pt modelId="{5AB67331-ED2D-40E5-A1EA-DFD78812F0FE}" type="sibTrans" cxnId="{B4B82FF2-FE06-4052-8B63-ED11626F1DB3}">
      <dgm:prSet/>
      <dgm:spPr/>
      <dgm:t>
        <a:bodyPr/>
        <a:lstStyle/>
        <a:p>
          <a:endParaRPr lang="en-US"/>
        </a:p>
      </dgm:t>
    </dgm:pt>
    <dgm:pt modelId="{423C249A-4429-4C01-B398-EAF364AC0313}">
      <dgm:prSet phldrT="[Text]"/>
      <dgm:spPr/>
      <dgm:t>
        <a:bodyPr/>
        <a:lstStyle/>
        <a:p>
          <a:endParaRPr lang="en-US" sz="1700" dirty="0"/>
        </a:p>
      </dgm:t>
    </dgm:pt>
    <dgm:pt modelId="{023E0D72-B7A5-4956-87F8-8723FFBCEF40}" type="parTrans" cxnId="{F66D62DB-1743-417D-9D14-1545C5B00CD7}">
      <dgm:prSet/>
      <dgm:spPr/>
      <dgm:t>
        <a:bodyPr/>
        <a:lstStyle/>
        <a:p>
          <a:endParaRPr lang="en-US"/>
        </a:p>
      </dgm:t>
    </dgm:pt>
    <dgm:pt modelId="{239F4C31-A456-4FE8-9B90-BFF23C13E4BE}" type="sibTrans" cxnId="{F66D62DB-1743-417D-9D14-1545C5B00CD7}">
      <dgm:prSet/>
      <dgm:spPr/>
      <dgm:t>
        <a:bodyPr/>
        <a:lstStyle/>
        <a:p>
          <a:endParaRPr lang="en-US"/>
        </a:p>
      </dgm:t>
    </dgm:pt>
    <dgm:pt modelId="{90D35C17-02CB-420B-93FE-B725D032CD4B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The course enhances a student’s ability to communicate with both clients and other statisticians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4204E7F9-114A-4B0E-BF4B-A57B7016E3F4}" type="parTrans" cxnId="{9E262436-59D2-4D23-8575-3D088DB4BDCA}">
      <dgm:prSet/>
      <dgm:spPr/>
      <dgm:t>
        <a:bodyPr/>
        <a:lstStyle/>
        <a:p>
          <a:endParaRPr lang="en-US"/>
        </a:p>
      </dgm:t>
    </dgm:pt>
    <dgm:pt modelId="{051AD574-418B-4FE8-8FE4-547B621388D0}" type="sibTrans" cxnId="{9E262436-59D2-4D23-8575-3D088DB4BDCA}">
      <dgm:prSet/>
      <dgm:spPr/>
      <dgm:t>
        <a:bodyPr/>
        <a:lstStyle/>
        <a:p>
          <a:endParaRPr lang="en-US"/>
        </a:p>
      </dgm:t>
    </dgm:pt>
    <dgm:pt modelId="{25139356-36D6-4783-9EE7-5879227C70D4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Most students are statistics majors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C2A0EA8A-CE78-4DAF-9ECA-6C910CF2D7F8}" type="parTrans" cxnId="{A2E5B0CA-4A1D-4FD7-BF5E-47CAF71BA227}">
      <dgm:prSet/>
      <dgm:spPr/>
      <dgm:t>
        <a:bodyPr/>
        <a:lstStyle/>
        <a:p>
          <a:endParaRPr lang="en-US"/>
        </a:p>
      </dgm:t>
    </dgm:pt>
    <dgm:pt modelId="{C817C15A-E9CC-4624-9117-FCC8BB766373}" type="sibTrans" cxnId="{A2E5B0CA-4A1D-4FD7-BF5E-47CAF71BA227}">
      <dgm:prSet/>
      <dgm:spPr/>
      <dgm:t>
        <a:bodyPr/>
        <a:lstStyle/>
        <a:p>
          <a:endParaRPr lang="en-US"/>
        </a:p>
      </dgm:t>
    </dgm:pt>
    <dgm:pt modelId="{519E2B5A-F85D-4628-A65E-178D3A9F0F8A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Students learn the skills required of a successful consultant and also become aware of issues statisticians encounter when consulting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B38AB616-6165-443A-91F4-523A4CF1715E}" type="sibTrans" cxnId="{5C263451-4823-4347-8587-70E2BBA2C2C8}">
      <dgm:prSet/>
      <dgm:spPr/>
      <dgm:t>
        <a:bodyPr/>
        <a:lstStyle/>
        <a:p>
          <a:endParaRPr lang="en-US"/>
        </a:p>
      </dgm:t>
    </dgm:pt>
    <dgm:pt modelId="{A76F891A-F8A3-4CF7-9E66-EC823DE3AC8B}" type="parTrans" cxnId="{5C263451-4823-4347-8587-70E2BBA2C2C8}">
      <dgm:prSet/>
      <dgm:spPr/>
      <dgm:t>
        <a:bodyPr/>
        <a:lstStyle/>
        <a:p>
          <a:endParaRPr lang="en-US"/>
        </a:p>
      </dgm:t>
    </dgm:pt>
    <dgm:pt modelId="{6A02E43F-B4DA-4970-9EE7-E241F9EA685B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Students gain experience in analyzing data and writing summary reports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A7F44746-CF72-431D-B885-B567E59B1786}" type="parTrans" cxnId="{1D194823-C21E-487B-A05D-092F64EB6B5C}">
      <dgm:prSet/>
      <dgm:spPr/>
      <dgm:t>
        <a:bodyPr/>
        <a:lstStyle/>
        <a:p>
          <a:endParaRPr lang="en-US"/>
        </a:p>
      </dgm:t>
    </dgm:pt>
    <dgm:pt modelId="{9CB3232F-9A2C-4F7C-838B-C68D94E1F36B}" type="sibTrans" cxnId="{1D194823-C21E-487B-A05D-092F64EB6B5C}">
      <dgm:prSet/>
      <dgm:spPr/>
      <dgm:t>
        <a:bodyPr/>
        <a:lstStyle/>
        <a:p>
          <a:endParaRPr lang="en-US"/>
        </a:p>
      </dgm:t>
    </dgm:pt>
    <dgm:pt modelId="{76FD7192-3420-42CA-A6CE-4AEDB580920A}" type="pres">
      <dgm:prSet presAssocID="{D7D8469F-C26A-409E-B923-F36F0E1952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B7225-1646-4452-9720-99AE27ED1A0E}" type="pres">
      <dgm:prSet presAssocID="{753BAE66-0D14-4502-A08B-1E37C1CB3997}" presName="parentText" presStyleLbl="node1" presStyleIdx="0" presStyleCnt="3" custScaleY="650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FF846-E477-4819-9ACB-429CE142A095}" type="pres">
      <dgm:prSet presAssocID="{753BAE66-0D14-4502-A08B-1E37C1CB3997}" presName="childText" presStyleLbl="revTx" presStyleIdx="0" presStyleCnt="3" custLinFactNeighborY="15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8B43-07D3-48D0-8107-0A6891A6BDED}" type="pres">
      <dgm:prSet presAssocID="{1E0CA8DD-997E-4233-A188-8D3CA666D57C}" presName="parentText" presStyleLbl="node1" presStyleIdx="1" presStyleCnt="3" custScaleY="64398" custLinFactNeighborY="-27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BB8FE-B994-468B-B521-6D773DD45A0D}" type="pres">
      <dgm:prSet presAssocID="{1E0CA8DD-997E-4233-A188-8D3CA666D57C}" presName="childText" presStyleLbl="revTx" presStyleIdx="1" presStyleCnt="3" custLinFactNeighborY="12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9F6E1-5E41-4AD9-8FB1-C417B74664DD}" type="pres">
      <dgm:prSet presAssocID="{00BD5767-0828-4AA0-922E-C413F5D69A8B}" presName="parentText" presStyleLbl="node1" presStyleIdx="2" presStyleCnt="3" custScaleY="58850" custLinFactNeighborY="-209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79B13-BEF6-45C5-BF55-40AAC535F0C9}" type="pres">
      <dgm:prSet presAssocID="{00BD5767-0828-4AA0-922E-C413F5D69A8B}" presName="childText" presStyleLbl="revTx" presStyleIdx="2" presStyleCnt="3" custLinFactNeighborY="17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05E73-2D95-4E0E-B75C-3279FAAB0E03}" type="presOf" srcId="{D7D8469F-C26A-409E-B923-F36F0E195242}" destId="{76FD7192-3420-42CA-A6CE-4AEDB580920A}" srcOrd="0" destOrd="0" presId="urn:microsoft.com/office/officeart/2005/8/layout/vList2"/>
    <dgm:cxn modelId="{695A24D1-E1D1-4A89-8920-20580A9229FE}" type="presOf" srcId="{753BAE66-0D14-4502-A08B-1E37C1CB3997}" destId="{8BDB7225-1646-4452-9720-99AE27ED1A0E}" srcOrd="0" destOrd="0" presId="urn:microsoft.com/office/officeart/2005/8/layout/vList2"/>
    <dgm:cxn modelId="{B4B82FF2-FE06-4052-8B63-ED11626F1DB3}" srcId="{1E0CA8DD-997E-4233-A188-8D3CA666D57C}" destId="{1345061D-B6E7-40E0-BBB4-117327812853}" srcOrd="1" destOrd="0" parTransId="{890FC5C8-D5AC-4403-9D06-C254D41C4A7A}" sibTransId="{5AB67331-ED2D-40E5-A1EA-DFD78812F0FE}"/>
    <dgm:cxn modelId="{669D915E-C0A2-4BCD-9713-C530721BF157}" srcId="{D7D8469F-C26A-409E-B923-F36F0E195242}" destId="{1E0CA8DD-997E-4233-A188-8D3CA666D57C}" srcOrd="1" destOrd="0" parTransId="{A6108EA6-2D02-449F-98C0-514E106F2232}" sibTransId="{A1FD8A51-4DE0-4A78-A46B-08A8BAB44C2C}"/>
    <dgm:cxn modelId="{DC08BD30-8A2C-41D5-8A77-09FD41647CDA}" type="presOf" srcId="{519E2B5A-F85D-4628-A65E-178D3A9F0F8A}" destId="{23379B13-BEF6-45C5-BF55-40AAC535F0C9}" srcOrd="0" destOrd="1" presId="urn:microsoft.com/office/officeart/2005/8/layout/vList2"/>
    <dgm:cxn modelId="{65895637-D72B-4849-82AD-3318343A1B42}" type="presOf" srcId="{90D35C17-02CB-420B-93FE-B725D032CD4B}" destId="{23379B13-BEF6-45C5-BF55-40AAC535F0C9}" srcOrd="0" destOrd="0" presId="urn:microsoft.com/office/officeart/2005/8/layout/vList2"/>
    <dgm:cxn modelId="{E2750D86-9305-4746-917E-CB33B142EF49}" type="presOf" srcId="{00BD5767-0828-4AA0-922E-C413F5D69A8B}" destId="{4939F6E1-5E41-4AD9-8FB1-C417B74664DD}" srcOrd="0" destOrd="0" presId="urn:microsoft.com/office/officeart/2005/8/layout/vList2"/>
    <dgm:cxn modelId="{1D194823-C21E-487B-A05D-092F64EB6B5C}" srcId="{00BD5767-0828-4AA0-922E-C413F5D69A8B}" destId="{6A02E43F-B4DA-4970-9EE7-E241F9EA685B}" srcOrd="2" destOrd="0" parTransId="{A7F44746-CF72-431D-B885-B567E59B1786}" sibTransId="{9CB3232F-9A2C-4F7C-838B-C68D94E1F36B}"/>
    <dgm:cxn modelId="{82DE8531-A35E-4BE7-9E63-FC1344CC4202}" type="presOf" srcId="{1345061D-B6E7-40E0-BBB4-117327812853}" destId="{D63BB8FE-B994-468B-B521-6D773DD45A0D}" srcOrd="0" destOrd="1" presId="urn:microsoft.com/office/officeart/2005/8/layout/vList2"/>
    <dgm:cxn modelId="{E1B472D3-18DB-4DA7-86EF-524E7178B1C6}" srcId="{753BAE66-0D14-4502-A08B-1E37C1CB3997}" destId="{3C8D6D46-7805-4EA4-91FE-BBD2A1F6F4CB}" srcOrd="2" destOrd="0" parTransId="{BD08BFA7-4400-4C13-8015-536BF0A4074E}" sibTransId="{667C7805-D966-4D4A-8331-2102E96F0D5A}"/>
    <dgm:cxn modelId="{0CBAC443-4AB3-4996-9483-EC3FDFDE0F19}" srcId="{1E0CA8DD-997E-4233-A188-8D3CA666D57C}" destId="{712C8E39-ECB4-412A-AB0F-F97651391072}" srcOrd="0" destOrd="0" parTransId="{6AF7CADD-1AC5-4BA7-9ECF-8582CC6BF0F8}" sibTransId="{753F90AD-9014-4669-8708-3187E29DBEDE}"/>
    <dgm:cxn modelId="{4C505407-DC10-4C61-94B4-C362143D97A1}" srcId="{D7D8469F-C26A-409E-B923-F36F0E195242}" destId="{00BD5767-0828-4AA0-922E-C413F5D69A8B}" srcOrd="2" destOrd="0" parTransId="{53F12551-5AD1-46FE-B7B2-CAF8D3F34DFA}" sibTransId="{8C10FA2A-31C6-4920-8B01-6B8D1B63E4B8}"/>
    <dgm:cxn modelId="{026A39CF-5A3B-4761-A801-064A092C460A}" type="presOf" srcId="{1E0CA8DD-997E-4233-A188-8D3CA666D57C}" destId="{46F58B43-07D3-48D0-8107-0A6891A6BDED}" srcOrd="0" destOrd="0" presId="urn:microsoft.com/office/officeart/2005/8/layout/vList2"/>
    <dgm:cxn modelId="{A2E5B0CA-4A1D-4FD7-BF5E-47CAF71BA227}" srcId="{753BAE66-0D14-4502-A08B-1E37C1CB3997}" destId="{25139356-36D6-4783-9EE7-5879227C70D4}" srcOrd="1" destOrd="0" parTransId="{C2A0EA8A-CE78-4DAF-9ECA-6C910CF2D7F8}" sibTransId="{C817C15A-E9CC-4624-9117-FCC8BB766373}"/>
    <dgm:cxn modelId="{5A29169E-55C1-4C9E-87F3-A32232C26AFB}" type="presOf" srcId="{423C249A-4429-4C01-B398-EAF364AC0313}" destId="{D63BB8FE-B994-468B-B521-6D773DD45A0D}" srcOrd="0" destOrd="2" presId="urn:microsoft.com/office/officeart/2005/8/layout/vList2"/>
    <dgm:cxn modelId="{9E262436-59D2-4D23-8575-3D088DB4BDCA}" srcId="{00BD5767-0828-4AA0-922E-C413F5D69A8B}" destId="{90D35C17-02CB-420B-93FE-B725D032CD4B}" srcOrd="0" destOrd="0" parTransId="{4204E7F9-114A-4B0E-BF4B-A57B7016E3F4}" sibTransId="{051AD574-418B-4FE8-8FE4-547B621388D0}"/>
    <dgm:cxn modelId="{943BF305-4A56-4907-AEF8-AFE7B08E0642}" type="presOf" srcId="{25139356-36D6-4783-9EE7-5879227C70D4}" destId="{32EFF846-E477-4819-9ACB-429CE142A095}" srcOrd="0" destOrd="1" presId="urn:microsoft.com/office/officeart/2005/8/layout/vList2"/>
    <dgm:cxn modelId="{2DD66B8A-3D46-4268-9984-F3C8F369E6C8}" srcId="{D7D8469F-C26A-409E-B923-F36F0E195242}" destId="{753BAE66-0D14-4502-A08B-1E37C1CB3997}" srcOrd="0" destOrd="0" parTransId="{4DC7C094-4334-4B15-9AED-91E4D85B29DE}" sibTransId="{5E6DBB8F-55C2-4A93-A4FA-73617123CF2B}"/>
    <dgm:cxn modelId="{CE4DE51A-F6CD-4AFC-9FDA-28B87FD426D2}" type="presOf" srcId="{712C8E39-ECB4-412A-AB0F-F97651391072}" destId="{D63BB8FE-B994-468B-B521-6D773DD45A0D}" srcOrd="0" destOrd="0" presId="urn:microsoft.com/office/officeart/2005/8/layout/vList2"/>
    <dgm:cxn modelId="{4F432D93-E633-4876-B2B7-58F7B87E329B}" type="presOf" srcId="{3C8D6D46-7805-4EA4-91FE-BBD2A1F6F4CB}" destId="{32EFF846-E477-4819-9ACB-429CE142A095}" srcOrd="0" destOrd="2" presId="urn:microsoft.com/office/officeart/2005/8/layout/vList2"/>
    <dgm:cxn modelId="{5C263451-4823-4347-8587-70E2BBA2C2C8}" srcId="{00BD5767-0828-4AA0-922E-C413F5D69A8B}" destId="{519E2B5A-F85D-4628-A65E-178D3A9F0F8A}" srcOrd="1" destOrd="0" parTransId="{A76F891A-F8A3-4CF7-9E66-EC823DE3AC8B}" sibTransId="{B38AB616-6165-443A-91F4-523A4CF1715E}"/>
    <dgm:cxn modelId="{12B47C8D-7C68-4E7E-AEF9-15DA71295D63}" type="presOf" srcId="{0EDB7C6A-DF2C-4BC1-B3BD-B25FF3BC1E83}" destId="{32EFF846-E477-4819-9ACB-429CE142A095}" srcOrd="0" destOrd="0" presId="urn:microsoft.com/office/officeart/2005/8/layout/vList2"/>
    <dgm:cxn modelId="{F66D62DB-1743-417D-9D14-1545C5B00CD7}" srcId="{1E0CA8DD-997E-4233-A188-8D3CA666D57C}" destId="{423C249A-4429-4C01-B398-EAF364AC0313}" srcOrd="2" destOrd="0" parTransId="{023E0D72-B7A5-4956-87F8-8723FFBCEF40}" sibTransId="{239F4C31-A456-4FE8-9B90-BFF23C13E4BE}"/>
    <dgm:cxn modelId="{12CE4916-61E8-4570-BCF4-E61E0F802C61}" srcId="{753BAE66-0D14-4502-A08B-1E37C1CB3997}" destId="{0EDB7C6A-DF2C-4BC1-B3BD-B25FF3BC1E83}" srcOrd="0" destOrd="0" parTransId="{5330F3E5-3E62-4151-A2AA-A5FF1E9DE330}" sibTransId="{13D3E98A-919B-4E6F-B18B-983F0E40B84F}"/>
    <dgm:cxn modelId="{E011C55F-38B9-4E01-AEB6-F1C817172F8E}" type="presOf" srcId="{6A02E43F-B4DA-4970-9EE7-E241F9EA685B}" destId="{23379B13-BEF6-45C5-BF55-40AAC535F0C9}" srcOrd="0" destOrd="2" presId="urn:microsoft.com/office/officeart/2005/8/layout/vList2"/>
    <dgm:cxn modelId="{D258C89A-8AA3-4F1D-9832-19E4FFD3C585}" type="presParOf" srcId="{76FD7192-3420-42CA-A6CE-4AEDB580920A}" destId="{8BDB7225-1646-4452-9720-99AE27ED1A0E}" srcOrd="0" destOrd="0" presId="urn:microsoft.com/office/officeart/2005/8/layout/vList2"/>
    <dgm:cxn modelId="{F070BD70-5762-43A9-AE0A-85C55711EAF0}" type="presParOf" srcId="{76FD7192-3420-42CA-A6CE-4AEDB580920A}" destId="{32EFF846-E477-4819-9ACB-429CE142A095}" srcOrd="1" destOrd="0" presId="urn:microsoft.com/office/officeart/2005/8/layout/vList2"/>
    <dgm:cxn modelId="{50066700-8B3F-4CB9-B873-0331F5D3635B}" type="presParOf" srcId="{76FD7192-3420-42CA-A6CE-4AEDB580920A}" destId="{46F58B43-07D3-48D0-8107-0A6891A6BDED}" srcOrd="2" destOrd="0" presId="urn:microsoft.com/office/officeart/2005/8/layout/vList2"/>
    <dgm:cxn modelId="{D10D5628-1C34-47D0-8411-30C786AC5691}" type="presParOf" srcId="{76FD7192-3420-42CA-A6CE-4AEDB580920A}" destId="{D63BB8FE-B994-468B-B521-6D773DD45A0D}" srcOrd="3" destOrd="0" presId="urn:microsoft.com/office/officeart/2005/8/layout/vList2"/>
    <dgm:cxn modelId="{48255BEC-0DB3-4508-95B5-5CE25E0DEC64}" type="presParOf" srcId="{76FD7192-3420-42CA-A6CE-4AEDB580920A}" destId="{4939F6E1-5E41-4AD9-8FB1-C417B74664DD}" srcOrd="4" destOrd="0" presId="urn:microsoft.com/office/officeart/2005/8/layout/vList2"/>
    <dgm:cxn modelId="{A904EE2A-DBA0-4379-A426-57364B688382}" type="presParOf" srcId="{76FD7192-3420-42CA-A6CE-4AEDB580920A}" destId="{23379B13-BEF6-45C5-BF55-40AAC535F0C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5CEA06-3F1E-4268-9744-B7AD1782520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E4B39-D203-48B0-AAA4-8F02BDCC9E55}">
      <dgm:prSet custT="1"/>
      <dgm:spPr/>
      <dgm:t>
        <a:bodyPr/>
        <a:lstStyle/>
        <a:p>
          <a:pPr algn="l"/>
          <a:r>
            <a: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Discuss the process of consulting</a:t>
          </a:r>
          <a:endParaRPr lang="en-US" sz="2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DACA4555-DC7D-44CB-A546-DCD8069CB921}" type="parTrans" cxnId="{8FDE842F-5AB6-4FF3-8729-7F6CECC560A8}">
      <dgm:prSet/>
      <dgm:spPr/>
      <dgm:t>
        <a:bodyPr/>
        <a:lstStyle/>
        <a:p>
          <a:pPr algn="ctr"/>
          <a:endParaRPr lang="en-US"/>
        </a:p>
      </dgm:t>
    </dgm:pt>
    <dgm:pt modelId="{1EA0ECC4-AA3B-4ADF-BB6D-7BF35ECE21D9}" type="sibTrans" cxnId="{8FDE842F-5AB6-4FF3-8729-7F6CECC560A8}">
      <dgm:prSet/>
      <dgm:spPr>
        <a:noFill/>
      </dgm:spPr>
      <dgm:t>
        <a:bodyPr/>
        <a:lstStyle/>
        <a:p>
          <a:pPr algn="l"/>
          <a:endParaRPr lang="en-US"/>
        </a:p>
      </dgm:t>
    </dgm:pt>
    <dgm:pt modelId="{D23BE8CD-6D2A-4813-BEB7-3E83B0C687F1}">
      <dgm:prSet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Students become aware of client expectations and the role of a consultant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B758B1E9-F311-4D46-ACE9-85E8CB8CEFAE}" type="parTrans" cxnId="{AFCBA449-3A09-45C9-948B-0B652BFF3033}">
      <dgm:prSet/>
      <dgm:spPr/>
      <dgm:t>
        <a:bodyPr/>
        <a:lstStyle/>
        <a:p>
          <a:pPr algn="ctr"/>
          <a:endParaRPr lang="en-US"/>
        </a:p>
      </dgm:t>
    </dgm:pt>
    <dgm:pt modelId="{0C858FC6-23C6-4292-9862-C4A144527E67}" type="sibTrans" cxnId="{AFCBA449-3A09-45C9-948B-0B652BFF3033}">
      <dgm:prSet/>
      <dgm:spPr/>
      <dgm:t>
        <a:bodyPr/>
        <a:lstStyle/>
        <a:p>
          <a:pPr algn="ctr"/>
          <a:endParaRPr lang="en-US"/>
        </a:p>
      </dgm:t>
    </dgm:pt>
    <dgm:pt modelId="{F89B2BC1-B0FD-42C6-9525-E1B368919445}">
      <dgm:prSet custT="1"/>
      <dgm:spPr/>
      <dgm:t>
        <a:bodyPr/>
        <a:lstStyle/>
        <a:p>
          <a:pPr algn="l"/>
          <a:r>
            <a: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Participate in mock consulting sessions</a:t>
          </a:r>
          <a:endParaRPr lang="en-US" sz="21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A540B445-D84B-4068-8900-4B87B9A4E442}" type="parTrans" cxnId="{AC0277F6-CA2F-458C-8BB5-6F8F851A78D3}">
      <dgm:prSet/>
      <dgm:spPr/>
      <dgm:t>
        <a:bodyPr/>
        <a:lstStyle/>
        <a:p>
          <a:pPr algn="ctr"/>
          <a:endParaRPr lang="en-US"/>
        </a:p>
      </dgm:t>
    </dgm:pt>
    <dgm:pt modelId="{7A1D3B69-234A-4CC2-A75E-BCD6AD628216}" type="sibTrans" cxnId="{AC0277F6-CA2F-458C-8BB5-6F8F851A78D3}">
      <dgm:prSet/>
      <dgm:spPr/>
      <dgm:t>
        <a:bodyPr/>
        <a:lstStyle/>
        <a:p>
          <a:pPr algn="ctr"/>
          <a:endParaRPr lang="en-US"/>
        </a:p>
      </dgm:t>
    </dgm:pt>
    <dgm:pt modelId="{F017C7DE-230B-4C72-A8AA-BC1B8C9808FD}">
      <dgm:prSet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Students learn how to ask good questions and refine their listening skills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D558E9BF-CE30-40B7-A89C-496B7CDA3844}" type="parTrans" cxnId="{84600F39-B243-4E58-9023-0E215F56D355}">
      <dgm:prSet/>
      <dgm:spPr/>
      <dgm:t>
        <a:bodyPr/>
        <a:lstStyle/>
        <a:p>
          <a:pPr algn="ctr"/>
          <a:endParaRPr lang="en-US"/>
        </a:p>
      </dgm:t>
    </dgm:pt>
    <dgm:pt modelId="{26B03F1D-5357-4789-AA92-43FBA816E16A}" type="sibTrans" cxnId="{84600F39-B243-4E58-9023-0E215F56D355}">
      <dgm:prSet/>
      <dgm:spPr/>
      <dgm:t>
        <a:bodyPr/>
        <a:lstStyle/>
        <a:p>
          <a:pPr algn="ctr"/>
          <a:endParaRPr lang="en-US"/>
        </a:p>
      </dgm:t>
    </dgm:pt>
    <dgm:pt modelId="{83031B80-219A-42D4-93CD-F368B80586F2}">
      <dgm:prSet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Students practice with mock clients and receive feedback from this client, the instructor, and their peers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D8FDF659-A211-4767-A315-EDB8B8780A18}" type="parTrans" cxnId="{A4C493D6-FDA6-4C7E-91D9-24D0C4044598}">
      <dgm:prSet/>
      <dgm:spPr/>
      <dgm:t>
        <a:bodyPr/>
        <a:lstStyle/>
        <a:p>
          <a:pPr algn="ctr"/>
          <a:endParaRPr lang="en-US"/>
        </a:p>
      </dgm:t>
    </dgm:pt>
    <dgm:pt modelId="{B3A91560-F380-46E1-8A45-8E60819B2088}" type="sibTrans" cxnId="{A4C493D6-FDA6-4C7E-91D9-24D0C4044598}">
      <dgm:prSet/>
      <dgm:spPr/>
      <dgm:t>
        <a:bodyPr/>
        <a:lstStyle/>
        <a:p>
          <a:pPr algn="ctr"/>
          <a:endParaRPr lang="en-US"/>
        </a:p>
      </dgm:t>
    </dgm:pt>
    <dgm:pt modelId="{6312E8B4-1D73-4682-9F4F-6ADC995FA419}">
      <dgm:prSet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Mock clients are typically past clients, other instructors, or myself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EDB4C25E-834A-47E8-89BB-5415ACD02F90}" type="sibTrans" cxnId="{C754B5FE-57C6-4871-9661-A894A7D09A2A}">
      <dgm:prSet/>
      <dgm:spPr/>
      <dgm:t>
        <a:bodyPr/>
        <a:lstStyle/>
        <a:p>
          <a:pPr algn="ctr"/>
          <a:endParaRPr lang="en-US"/>
        </a:p>
      </dgm:t>
    </dgm:pt>
    <dgm:pt modelId="{EB576BE9-DACB-4876-8539-244EDE78FC73}" type="parTrans" cxnId="{C754B5FE-57C6-4871-9661-A894A7D09A2A}">
      <dgm:prSet/>
      <dgm:spPr/>
      <dgm:t>
        <a:bodyPr/>
        <a:lstStyle/>
        <a:p>
          <a:pPr algn="ctr"/>
          <a:endParaRPr lang="en-US"/>
        </a:p>
      </dgm:t>
    </dgm:pt>
    <dgm:pt modelId="{63250D26-10B0-4712-925E-FADB315BEBD6}">
      <dgm:prSet custT="1"/>
      <dgm:spPr/>
      <dgm:t>
        <a:bodyPr/>
        <a:lstStyle/>
        <a:p>
          <a:pPr algn="l"/>
          <a:r>
            <a:rPr lang="en-US" sz="1900" smtClean="0">
              <a:latin typeface="Calibri" pitchFamily="34" charset="0"/>
              <a:cs typeface="Calibri" pitchFamily="34" charset="0"/>
            </a:rPr>
            <a:t>Students learn qualities </a:t>
          </a:r>
          <a:r>
            <a:rPr lang="en-US" sz="1900" dirty="0" smtClean="0">
              <a:latin typeface="Calibri" pitchFamily="34" charset="0"/>
              <a:cs typeface="Calibri" pitchFamily="34" charset="0"/>
            </a:rPr>
            <a:t>of an effective consultant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7CD12F03-389B-4F53-BCE5-D5F0EE7AB632}" type="sibTrans" cxnId="{485C2B80-4798-4DB7-BAC4-ACA5C1E92389}">
      <dgm:prSet/>
      <dgm:spPr/>
      <dgm:t>
        <a:bodyPr/>
        <a:lstStyle/>
        <a:p>
          <a:pPr algn="ctr"/>
          <a:endParaRPr lang="en-US"/>
        </a:p>
      </dgm:t>
    </dgm:pt>
    <dgm:pt modelId="{8CC5F291-CDAF-4428-963D-3CB66448C2B9}" type="parTrans" cxnId="{485C2B80-4798-4DB7-BAC4-ACA5C1E92389}">
      <dgm:prSet/>
      <dgm:spPr/>
      <dgm:t>
        <a:bodyPr/>
        <a:lstStyle/>
        <a:p>
          <a:pPr algn="ctr"/>
          <a:endParaRPr lang="en-US"/>
        </a:p>
      </dgm:t>
    </dgm:pt>
    <dgm:pt modelId="{24091CDD-C864-4316-A890-75B6BC992F53}" type="pres">
      <dgm:prSet presAssocID="{DF5CEA06-3F1E-4268-9744-B7AD178252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FB826-3542-4773-8602-5739348F4623}" type="pres">
      <dgm:prSet presAssocID="{E07E4B39-D203-48B0-AAA4-8F02BDCC9E55}" presName="composite" presStyleCnt="0"/>
      <dgm:spPr/>
    </dgm:pt>
    <dgm:pt modelId="{BAE9854C-6EF6-41F1-9139-CA290D5CD1E3}" type="pres">
      <dgm:prSet presAssocID="{E07E4B39-D203-48B0-AAA4-8F02BDCC9E5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89EA6-923F-4A4D-9593-F25FBB302203}" type="pres">
      <dgm:prSet presAssocID="{E07E4B39-D203-48B0-AAA4-8F02BDCC9E55}" presName="parSh" presStyleLbl="node1" presStyleIdx="0" presStyleCnt="2"/>
      <dgm:spPr/>
      <dgm:t>
        <a:bodyPr/>
        <a:lstStyle/>
        <a:p>
          <a:endParaRPr lang="en-US"/>
        </a:p>
      </dgm:t>
    </dgm:pt>
    <dgm:pt modelId="{519008B9-456D-478A-8CA8-39E7582852AA}" type="pres">
      <dgm:prSet presAssocID="{E07E4B39-D203-48B0-AAA4-8F02BDCC9E55}" presName="desTx" presStyleLbl="fgAcc1" presStyleIdx="0" presStyleCnt="2" custScaleX="120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A57DF-D48D-4390-8B19-CE93847C09DB}" type="pres">
      <dgm:prSet presAssocID="{1EA0ECC4-AA3B-4ADF-BB6D-7BF35ECE21D9}" presName="sibTrans" presStyleLbl="sibTrans2D1" presStyleIdx="0" presStyleCnt="1" custLinFactNeighborX="4433"/>
      <dgm:spPr/>
      <dgm:t>
        <a:bodyPr/>
        <a:lstStyle/>
        <a:p>
          <a:endParaRPr lang="en-US"/>
        </a:p>
      </dgm:t>
    </dgm:pt>
    <dgm:pt modelId="{746C780D-32DD-4186-9B30-7E39A6202954}" type="pres">
      <dgm:prSet presAssocID="{1EA0ECC4-AA3B-4ADF-BB6D-7BF35ECE21D9}" presName="connTx" presStyleLbl="sibTrans2D1" presStyleIdx="0" presStyleCnt="1"/>
      <dgm:spPr/>
      <dgm:t>
        <a:bodyPr/>
        <a:lstStyle/>
        <a:p>
          <a:endParaRPr lang="en-US"/>
        </a:p>
      </dgm:t>
    </dgm:pt>
    <dgm:pt modelId="{758D0AD3-0FE6-47DF-894A-F2D8EE58C333}" type="pres">
      <dgm:prSet presAssocID="{F89B2BC1-B0FD-42C6-9525-E1B368919445}" presName="composite" presStyleCnt="0"/>
      <dgm:spPr/>
    </dgm:pt>
    <dgm:pt modelId="{244AA614-D70E-4924-81F1-46F280391626}" type="pres">
      <dgm:prSet presAssocID="{F89B2BC1-B0FD-42C6-9525-E1B36891944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6E3B9-52E2-46BB-B839-E77245358882}" type="pres">
      <dgm:prSet presAssocID="{F89B2BC1-B0FD-42C6-9525-E1B368919445}" presName="parSh" presStyleLbl="node1" presStyleIdx="1" presStyleCnt="2"/>
      <dgm:spPr/>
      <dgm:t>
        <a:bodyPr/>
        <a:lstStyle/>
        <a:p>
          <a:endParaRPr lang="en-US"/>
        </a:p>
      </dgm:t>
    </dgm:pt>
    <dgm:pt modelId="{4F1000CB-B36A-4A7D-96F8-EDB05BD209D3}" type="pres">
      <dgm:prSet presAssocID="{F89B2BC1-B0FD-42C6-9525-E1B368919445}" presName="desTx" presStyleLbl="fgAcc1" presStyleIdx="1" presStyleCnt="2" custScaleX="120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600F39-B243-4E58-9023-0E215F56D355}" srcId="{E07E4B39-D203-48B0-AAA4-8F02BDCC9E55}" destId="{F017C7DE-230B-4C72-A8AA-BC1B8C9808FD}" srcOrd="2" destOrd="0" parTransId="{D558E9BF-CE30-40B7-A89C-496B7CDA3844}" sibTransId="{26B03F1D-5357-4789-AA92-43FBA816E16A}"/>
    <dgm:cxn modelId="{8FDE842F-5AB6-4FF3-8729-7F6CECC560A8}" srcId="{DF5CEA06-3F1E-4268-9744-B7AD17825205}" destId="{E07E4B39-D203-48B0-AAA4-8F02BDCC9E55}" srcOrd="0" destOrd="0" parTransId="{DACA4555-DC7D-44CB-A546-DCD8069CB921}" sibTransId="{1EA0ECC4-AA3B-4ADF-BB6D-7BF35ECE21D9}"/>
    <dgm:cxn modelId="{57332305-964E-4452-B4E0-56367747C0A9}" type="presOf" srcId="{F89B2BC1-B0FD-42C6-9525-E1B368919445}" destId="{244AA614-D70E-4924-81F1-46F280391626}" srcOrd="0" destOrd="0" presId="urn:microsoft.com/office/officeart/2005/8/layout/process3"/>
    <dgm:cxn modelId="{1CA97020-45D7-4018-9123-63C7247BCBCA}" type="presOf" srcId="{1EA0ECC4-AA3B-4ADF-BB6D-7BF35ECE21D9}" destId="{50EA57DF-D48D-4390-8B19-CE93847C09DB}" srcOrd="0" destOrd="0" presId="urn:microsoft.com/office/officeart/2005/8/layout/process3"/>
    <dgm:cxn modelId="{CA50B74A-A31A-43F6-9886-07FA885A44CD}" type="presOf" srcId="{E07E4B39-D203-48B0-AAA4-8F02BDCC9E55}" destId="{BAE9854C-6EF6-41F1-9139-CA290D5CD1E3}" srcOrd="0" destOrd="0" presId="urn:microsoft.com/office/officeart/2005/8/layout/process3"/>
    <dgm:cxn modelId="{485C2B80-4798-4DB7-BAC4-ACA5C1E92389}" srcId="{E07E4B39-D203-48B0-AAA4-8F02BDCC9E55}" destId="{63250D26-10B0-4712-925E-FADB315BEBD6}" srcOrd="1" destOrd="0" parTransId="{8CC5F291-CDAF-4428-963D-3CB66448C2B9}" sibTransId="{7CD12F03-389B-4F53-BCE5-D5F0EE7AB632}"/>
    <dgm:cxn modelId="{669E62D9-D22C-48EC-8BC3-ED1424EE8D98}" type="presOf" srcId="{83031B80-219A-42D4-93CD-F368B80586F2}" destId="{4F1000CB-B36A-4A7D-96F8-EDB05BD209D3}" srcOrd="0" destOrd="0" presId="urn:microsoft.com/office/officeart/2005/8/layout/process3"/>
    <dgm:cxn modelId="{C754B5FE-57C6-4871-9661-A894A7D09A2A}" srcId="{F89B2BC1-B0FD-42C6-9525-E1B368919445}" destId="{6312E8B4-1D73-4682-9F4F-6ADC995FA419}" srcOrd="1" destOrd="0" parTransId="{EB576BE9-DACB-4876-8539-244EDE78FC73}" sibTransId="{EDB4C25E-834A-47E8-89BB-5415ACD02F90}"/>
    <dgm:cxn modelId="{B0AE2BA7-C788-4D49-9830-5D0EF77FD540}" type="presOf" srcId="{F017C7DE-230B-4C72-A8AA-BC1B8C9808FD}" destId="{519008B9-456D-478A-8CA8-39E7582852AA}" srcOrd="0" destOrd="2" presId="urn:microsoft.com/office/officeart/2005/8/layout/process3"/>
    <dgm:cxn modelId="{AC0277F6-CA2F-458C-8BB5-6F8F851A78D3}" srcId="{DF5CEA06-3F1E-4268-9744-B7AD17825205}" destId="{F89B2BC1-B0FD-42C6-9525-E1B368919445}" srcOrd="1" destOrd="0" parTransId="{A540B445-D84B-4068-8900-4B87B9A4E442}" sibTransId="{7A1D3B69-234A-4CC2-A75E-BCD6AD628216}"/>
    <dgm:cxn modelId="{AFCBA449-3A09-45C9-948B-0B652BFF3033}" srcId="{E07E4B39-D203-48B0-AAA4-8F02BDCC9E55}" destId="{D23BE8CD-6D2A-4813-BEB7-3E83B0C687F1}" srcOrd="0" destOrd="0" parTransId="{B758B1E9-F311-4D46-ACE9-85E8CB8CEFAE}" sibTransId="{0C858FC6-23C6-4292-9862-C4A144527E67}"/>
    <dgm:cxn modelId="{FD17B579-25E1-49FE-9177-F3BD179F8040}" type="presOf" srcId="{F89B2BC1-B0FD-42C6-9525-E1B368919445}" destId="{E446E3B9-52E2-46BB-B839-E77245358882}" srcOrd="1" destOrd="0" presId="urn:microsoft.com/office/officeart/2005/8/layout/process3"/>
    <dgm:cxn modelId="{472E13E4-0A03-47F2-A630-8CFE706CFE1A}" type="presOf" srcId="{6312E8B4-1D73-4682-9F4F-6ADC995FA419}" destId="{4F1000CB-B36A-4A7D-96F8-EDB05BD209D3}" srcOrd="0" destOrd="1" presId="urn:microsoft.com/office/officeart/2005/8/layout/process3"/>
    <dgm:cxn modelId="{FB5608F6-050C-4092-B2FB-D10995E1238F}" type="presOf" srcId="{1EA0ECC4-AA3B-4ADF-BB6D-7BF35ECE21D9}" destId="{746C780D-32DD-4186-9B30-7E39A6202954}" srcOrd="1" destOrd="0" presId="urn:microsoft.com/office/officeart/2005/8/layout/process3"/>
    <dgm:cxn modelId="{1C983661-0EB8-45C2-9E4D-DE7AE15986D3}" type="presOf" srcId="{E07E4B39-D203-48B0-AAA4-8F02BDCC9E55}" destId="{EC689EA6-923F-4A4D-9593-F25FBB302203}" srcOrd="1" destOrd="0" presId="urn:microsoft.com/office/officeart/2005/8/layout/process3"/>
    <dgm:cxn modelId="{12BAADF9-F048-4744-A074-3755182731D0}" type="presOf" srcId="{63250D26-10B0-4712-925E-FADB315BEBD6}" destId="{519008B9-456D-478A-8CA8-39E7582852AA}" srcOrd="0" destOrd="1" presId="urn:microsoft.com/office/officeart/2005/8/layout/process3"/>
    <dgm:cxn modelId="{DD077D2C-1D6D-44CA-970F-1A8986A46D77}" type="presOf" srcId="{DF5CEA06-3F1E-4268-9744-B7AD17825205}" destId="{24091CDD-C864-4316-A890-75B6BC992F53}" srcOrd="0" destOrd="0" presId="urn:microsoft.com/office/officeart/2005/8/layout/process3"/>
    <dgm:cxn modelId="{A4C493D6-FDA6-4C7E-91D9-24D0C4044598}" srcId="{F89B2BC1-B0FD-42C6-9525-E1B368919445}" destId="{83031B80-219A-42D4-93CD-F368B80586F2}" srcOrd="0" destOrd="0" parTransId="{D8FDF659-A211-4767-A315-EDB8B8780A18}" sibTransId="{B3A91560-F380-46E1-8A45-8E60819B2088}"/>
    <dgm:cxn modelId="{FED9D883-02BF-4D44-8E9B-B88417B99DC7}" type="presOf" srcId="{D23BE8CD-6D2A-4813-BEB7-3E83B0C687F1}" destId="{519008B9-456D-478A-8CA8-39E7582852AA}" srcOrd="0" destOrd="0" presId="urn:microsoft.com/office/officeart/2005/8/layout/process3"/>
    <dgm:cxn modelId="{6800421A-A08F-42AB-A635-5B5F51B3ADA2}" type="presParOf" srcId="{24091CDD-C864-4316-A890-75B6BC992F53}" destId="{CFBFB826-3542-4773-8602-5739348F4623}" srcOrd="0" destOrd="0" presId="urn:microsoft.com/office/officeart/2005/8/layout/process3"/>
    <dgm:cxn modelId="{CE9FDC31-2066-432C-A2C3-13FAE869F83E}" type="presParOf" srcId="{CFBFB826-3542-4773-8602-5739348F4623}" destId="{BAE9854C-6EF6-41F1-9139-CA290D5CD1E3}" srcOrd="0" destOrd="0" presId="urn:microsoft.com/office/officeart/2005/8/layout/process3"/>
    <dgm:cxn modelId="{E2EFF127-49D4-41EE-9146-AFA6A3AE59BF}" type="presParOf" srcId="{CFBFB826-3542-4773-8602-5739348F4623}" destId="{EC689EA6-923F-4A4D-9593-F25FBB302203}" srcOrd="1" destOrd="0" presId="urn:microsoft.com/office/officeart/2005/8/layout/process3"/>
    <dgm:cxn modelId="{AD27F5A3-93D9-4424-A3FC-C963B819773F}" type="presParOf" srcId="{CFBFB826-3542-4773-8602-5739348F4623}" destId="{519008B9-456D-478A-8CA8-39E7582852AA}" srcOrd="2" destOrd="0" presId="urn:microsoft.com/office/officeart/2005/8/layout/process3"/>
    <dgm:cxn modelId="{DF7FB941-4CF3-4DB5-9CFF-72A02844B248}" type="presParOf" srcId="{24091CDD-C864-4316-A890-75B6BC992F53}" destId="{50EA57DF-D48D-4390-8B19-CE93847C09DB}" srcOrd="1" destOrd="0" presId="urn:microsoft.com/office/officeart/2005/8/layout/process3"/>
    <dgm:cxn modelId="{4DC33CF1-8E44-4FAE-81C3-A278785F924F}" type="presParOf" srcId="{50EA57DF-D48D-4390-8B19-CE93847C09DB}" destId="{746C780D-32DD-4186-9B30-7E39A6202954}" srcOrd="0" destOrd="0" presId="urn:microsoft.com/office/officeart/2005/8/layout/process3"/>
    <dgm:cxn modelId="{1FB5F5CD-C134-436F-B5F9-9C53C47989DC}" type="presParOf" srcId="{24091CDD-C864-4316-A890-75B6BC992F53}" destId="{758D0AD3-0FE6-47DF-894A-F2D8EE58C333}" srcOrd="2" destOrd="0" presId="urn:microsoft.com/office/officeart/2005/8/layout/process3"/>
    <dgm:cxn modelId="{6D00EB30-A84F-4371-AB12-D889857590A6}" type="presParOf" srcId="{758D0AD3-0FE6-47DF-894A-F2D8EE58C333}" destId="{244AA614-D70E-4924-81F1-46F280391626}" srcOrd="0" destOrd="0" presId="urn:microsoft.com/office/officeart/2005/8/layout/process3"/>
    <dgm:cxn modelId="{BE35625B-1C9F-4F8D-9695-A6BA1B5827C4}" type="presParOf" srcId="{758D0AD3-0FE6-47DF-894A-F2D8EE58C333}" destId="{E446E3B9-52E2-46BB-B839-E77245358882}" srcOrd="1" destOrd="0" presId="urn:microsoft.com/office/officeart/2005/8/layout/process3"/>
    <dgm:cxn modelId="{26DB9859-13A6-4D4F-BEAE-F06F0C83FABD}" type="presParOf" srcId="{758D0AD3-0FE6-47DF-894A-F2D8EE58C333}" destId="{4F1000CB-B36A-4A7D-96F8-EDB05BD209D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1B9BBA-8AA9-4395-9046-3688A5F725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720CC4-F4DE-47E0-8A83-B8A24865A280}">
      <dgm:prSet phldrT="[Text]" custT="1"/>
      <dgm:spPr/>
      <dgm:t>
        <a:bodyPr/>
        <a:lstStyle/>
        <a:p>
          <a:pPr algn="ctr"/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Interact with experienced statistical consultants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0F5044CB-EA14-4D4A-8F93-6799FB2F4CCB}" type="parTrans" cxnId="{73253C0B-5E78-4DB0-8B78-063E6413A320}">
      <dgm:prSet/>
      <dgm:spPr/>
      <dgm:t>
        <a:bodyPr/>
        <a:lstStyle/>
        <a:p>
          <a:endParaRPr lang="en-US"/>
        </a:p>
      </dgm:t>
    </dgm:pt>
    <dgm:pt modelId="{D46BF3C8-AF74-42C9-ABD3-7CCCF813A475}" type="sibTrans" cxnId="{73253C0B-5E78-4DB0-8B78-063E6413A320}">
      <dgm:prSet/>
      <dgm:spPr/>
      <dgm:t>
        <a:bodyPr/>
        <a:lstStyle/>
        <a:p>
          <a:endParaRPr lang="en-US"/>
        </a:p>
      </dgm:t>
    </dgm:pt>
    <dgm:pt modelId="{455939F9-6068-49A0-BEED-AE0E9A1ECECB}">
      <dgm:prSet phldrT="[Text]" custT="1"/>
      <dgm:spPr/>
      <dgm:t>
        <a:bodyPr/>
        <a:lstStyle/>
        <a:p>
          <a:pPr algn="l">
            <a:spcBef>
              <a:spcPts val="200"/>
            </a:spcBef>
          </a:pPr>
          <a:r>
            <a:rPr lang="en-US" sz="1900" dirty="0" smtClean="0">
              <a:latin typeface="Calibri" pitchFamily="34" charset="0"/>
              <a:cs typeface="Calibri" pitchFamily="34" charset="0"/>
            </a:rPr>
            <a:t>Students interview experienced statistical consultants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A7C0C8DB-ED10-4856-9484-67DDF430FA9F}" type="parTrans" cxnId="{ECB697EC-9E1C-4DA5-BB0C-101A98D97F37}">
      <dgm:prSet/>
      <dgm:spPr/>
      <dgm:t>
        <a:bodyPr/>
        <a:lstStyle/>
        <a:p>
          <a:endParaRPr lang="en-US"/>
        </a:p>
      </dgm:t>
    </dgm:pt>
    <dgm:pt modelId="{87C1BA87-9A47-4089-979D-7DE462183330}" type="sibTrans" cxnId="{ECB697EC-9E1C-4DA5-BB0C-101A98D97F37}">
      <dgm:prSet/>
      <dgm:spPr/>
      <dgm:t>
        <a:bodyPr/>
        <a:lstStyle/>
        <a:p>
          <a:endParaRPr lang="en-US"/>
        </a:p>
      </dgm:t>
    </dgm:pt>
    <dgm:pt modelId="{C000F240-33E9-4818-A575-3634E347E462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“The Practice of Statistics…” by William G. Hunter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F6797A2C-646B-490A-BC1F-8599DDF8712A}" type="parTrans" cxnId="{78C320AF-540B-4703-916A-FEB52458E3D1}">
      <dgm:prSet/>
      <dgm:spPr/>
      <dgm:t>
        <a:bodyPr/>
        <a:lstStyle/>
        <a:p>
          <a:endParaRPr lang="en-US"/>
        </a:p>
      </dgm:t>
    </dgm:pt>
    <dgm:pt modelId="{6BB7C77C-5D6D-49AB-9B0C-2A6330A41FDF}" type="sibTrans" cxnId="{78C320AF-540B-4703-916A-FEB52458E3D1}">
      <dgm:prSet/>
      <dgm:spPr/>
      <dgm:t>
        <a:bodyPr/>
        <a:lstStyle/>
        <a:p>
          <a:endParaRPr lang="en-US"/>
        </a:p>
      </dgm:t>
    </dgm:pt>
    <dgm:pt modelId="{0C64CFDD-A1CE-42EF-8DAC-E8280BFB1603}">
      <dgm:prSet phldrT="[Text]" custT="1"/>
      <dgm:spPr/>
      <dgm:t>
        <a:bodyPr/>
        <a:lstStyle/>
        <a:p>
          <a:pPr algn="l">
            <a:spcBef>
              <a:spcPct val="0"/>
            </a:spcBef>
          </a:pPr>
          <a:r>
            <a:rPr lang="en-US" sz="1900" dirty="0" smtClean="0">
              <a:latin typeface="Calibri" pitchFamily="34" charset="0"/>
              <a:cs typeface="Calibri" pitchFamily="34" charset="0"/>
            </a:rPr>
            <a:t>If possible, students observe consulting sessions 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BB878A31-2954-430A-BB70-97A26743E451}" type="parTrans" cxnId="{C47CA4B1-8709-4792-80F4-71C4AA63F261}">
      <dgm:prSet/>
      <dgm:spPr/>
      <dgm:t>
        <a:bodyPr/>
        <a:lstStyle/>
        <a:p>
          <a:endParaRPr lang="en-US"/>
        </a:p>
      </dgm:t>
    </dgm:pt>
    <dgm:pt modelId="{75F3643A-82BF-45EA-AD76-37CD19F7BE27}" type="sibTrans" cxnId="{C47CA4B1-8709-4792-80F4-71C4AA63F261}">
      <dgm:prSet/>
      <dgm:spPr/>
      <dgm:t>
        <a:bodyPr/>
        <a:lstStyle/>
        <a:p>
          <a:endParaRPr lang="en-US"/>
        </a:p>
      </dgm:t>
    </dgm:pt>
    <dgm:pt modelId="{B4A67FB2-DE42-46E2-82BB-649753CF91F0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“Some General Remarks on Consulting …” by Cuthbert Daniel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13139115-A4D1-464D-9261-CFAA5E0780D4}" type="sibTrans" cxnId="{6E858B6E-FA47-4F2E-9A1A-89F699F0417D}">
      <dgm:prSet/>
      <dgm:spPr/>
      <dgm:t>
        <a:bodyPr/>
        <a:lstStyle/>
        <a:p>
          <a:endParaRPr lang="en-US"/>
        </a:p>
      </dgm:t>
    </dgm:pt>
    <dgm:pt modelId="{E407A8EB-F063-454D-B78F-33E5511C18C1}" type="parTrans" cxnId="{6E858B6E-FA47-4F2E-9A1A-89F699F0417D}">
      <dgm:prSet/>
      <dgm:spPr/>
      <dgm:t>
        <a:bodyPr/>
        <a:lstStyle/>
        <a:p>
          <a:endParaRPr lang="en-US"/>
        </a:p>
      </dgm:t>
    </dgm:pt>
    <dgm:pt modelId="{D8AAA2CE-22C8-4FAD-B64B-9DDCEAAAF8BA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“The Impertinent Questioner…” by </a:t>
          </a:r>
          <a:r>
            <a:rPr lang="en-US" sz="1900" u="none" dirty="0" err="1" smtClean="0">
              <a:latin typeface="Calibri" pitchFamily="34" charset="0"/>
              <a:cs typeface="Calibri" pitchFamily="34" charset="0"/>
            </a:rPr>
            <a:t>Willliam</a:t>
          </a:r>
          <a:r>
            <a:rPr lang="en-US" sz="1900" u="none" dirty="0" smtClean="0">
              <a:latin typeface="Calibri" pitchFamily="34" charset="0"/>
              <a:cs typeface="Calibri" pitchFamily="34" charset="0"/>
            </a:rPr>
            <a:t> Lurie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4054F0FD-3EF1-4877-BCB2-09990D8D6670}" type="sibTrans" cxnId="{E94928F4-C81C-4705-9BE1-2F6DA290EF10}">
      <dgm:prSet/>
      <dgm:spPr/>
      <dgm:t>
        <a:bodyPr/>
        <a:lstStyle/>
        <a:p>
          <a:endParaRPr lang="en-US"/>
        </a:p>
      </dgm:t>
    </dgm:pt>
    <dgm:pt modelId="{47A87354-6C5C-4121-9873-5C9AB195F31F}" type="parTrans" cxnId="{E94928F4-C81C-4705-9BE1-2F6DA290EF10}">
      <dgm:prSet/>
      <dgm:spPr/>
      <dgm:t>
        <a:bodyPr/>
        <a:lstStyle/>
        <a:p>
          <a:endParaRPr lang="en-US"/>
        </a:p>
      </dgm:t>
    </dgm:pt>
    <dgm:pt modelId="{62B5B57D-D75A-4D38-BF21-DBFA0ACC73D0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“Ethical Guidelines for Statistical Practice” from the ASA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DE9941D6-36A0-4A62-B990-C1484C8C14D2}" type="sibTrans" cxnId="{25EE97C7-7445-43E8-87EC-648257E721B3}">
      <dgm:prSet/>
      <dgm:spPr/>
      <dgm:t>
        <a:bodyPr/>
        <a:lstStyle/>
        <a:p>
          <a:endParaRPr lang="en-US"/>
        </a:p>
      </dgm:t>
    </dgm:pt>
    <dgm:pt modelId="{25BC68FE-4CCF-44A1-A281-6F70CF3CC20F}" type="parTrans" cxnId="{25EE97C7-7445-43E8-87EC-648257E721B3}">
      <dgm:prSet/>
      <dgm:spPr/>
      <dgm:t>
        <a:bodyPr/>
        <a:lstStyle/>
        <a:p>
          <a:endParaRPr lang="en-US"/>
        </a:p>
      </dgm:t>
    </dgm:pt>
    <dgm:pt modelId="{B08DC440-1F0C-4938-B60D-535A1298D8F1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Selected readings from </a:t>
          </a:r>
          <a:r>
            <a:rPr lang="en-US" sz="1900" i="1" u="none" dirty="0" smtClean="0">
              <a:latin typeface="Calibri" pitchFamily="34" charset="0"/>
              <a:cs typeface="Calibri" pitchFamily="34" charset="0"/>
            </a:rPr>
            <a:t>Statistical Consulting</a:t>
          </a:r>
          <a:r>
            <a:rPr lang="en-US" sz="1900" u="none" dirty="0" smtClean="0">
              <a:latin typeface="Calibri" pitchFamily="34" charset="0"/>
              <a:cs typeface="Calibri" pitchFamily="34" charset="0"/>
            </a:rPr>
            <a:t>… by Janice </a:t>
          </a:r>
          <a:r>
            <a:rPr lang="en-US" sz="1900" u="none" dirty="0" err="1" smtClean="0">
              <a:latin typeface="Calibri" pitchFamily="34" charset="0"/>
              <a:cs typeface="Calibri" pitchFamily="34" charset="0"/>
            </a:rPr>
            <a:t>Derr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F9DE9D89-47C1-4A68-981D-0808A4FA4C09}" type="sibTrans" cxnId="{8AC14A8A-F20D-4CAC-967F-0B52130FB6AC}">
      <dgm:prSet/>
      <dgm:spPr/>
      <dgm:t>
        <a:bodyPr/>
        <a:lstStyle/>
        <a:p>
          <a:endParaRPr lang="en-US"/>
        </a:p>
      </dgm:t>
    </dgm:pt>
    <dgm:pt modelId="{B505D6A2-6A05-4FD2-BA39-D3342ED69E1E}" type="parTrans" cxnId="{8AC14A8A-F20D-4CAC-967F-0B52130FB6AC}">
      <dgm:prSet/>
      <dgm:spPr/>
      <dgm:t>
        <a:bodyPr/>
        <a:lstStyle/>
        <a:p>
          <a:endParaRPr lang="en-US"/>
        </a:p>
      </dgm:t>
    </dgm:pt>
    <dgm:pt modelId="{890B8A94-7C24-4661-9F17-ABF3C2BBFB5F}">
      <dgm:prSet phldrT="[Text]" custT="1"/>
      <dgm:spPr/>
      <dgm:t>
        <a:bodyPr/>
        <a:lstStyle/>
        <a:p>
          <a:pPr algn="ctr"/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Write reflections on relevant reading assignments</a:t>
          </a:r>
          <a:endParaRPr lang="en-US" dirty="0"/>
        </a:p>
      </dgm:t>
    </dgm:pt>
    <dgm:pt modelId="{F2695B9A-716E-447C-AD22-72577DFAC89F}" type="parTrans" cxnId="{6463EFEC-4DCB-42CF-918E-5CBF1DDBD980}">
      <dgm:prSet/>
      <dgm:spPr/>
      <dgm:t>
        <a:bodyPr/>
        <a:lstStyle/>
        <a:p>
          <a:endParaRPr lang="en-US"/>
        </a:p>
      </dgm:t>
    </dgm:pt>
    <dgm:pt modelId="{45932D2E-1C29-4F0B-8BD4-20909CF788D5}" type="sibTrans" cxnId="{6463EFEC-4DCB-42CF-918E-5CBF1DDBD980}">
      <dgm:prSet/>
      <dgm:spPr/>
      <dgm:t>
        <a:bodyPr/>
        <a:lstStyle/>
        <a:p>
          <a:endParaRPr lang="en-US"/>
        </a:p>
      </dgm:t>
    </dgm:pt>
    <dgm:pt modelId="{1FAEF357-11A3-4D89-9D0D-7FE980908237}">
      <dgm:prSet phldrT="[Text]" custT="1"/>
      <dgm:spPr/>
      <dgm:t>
        <a:bodyPr/>
        <a:lstStyle/>
        <a:p>
          <a:pPr algn="ctr">
            <a:spcBef>
              <a:spcPct val="0"/>
            </a:spcBef>
          </a:pPr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Analyze data, write summaries, and present to mock clients</a:t>
          </a:r>
          <a:endParaRPr lang="en-US" sz="2100" dirty="0">
            <a:latin typeface="Calibri" pitchFamily="34" charset="0"/>
            <a:cs typeface="Calibri" pitchFamily="34" charset="0"/>
          </a:endParaRPr>
        </a:p>
      </dgm:t>
    </dgm:pt>
    <dgm:pt modelId="{60841F19-CF0A-41B7-AB06-72C5E40570DB}" type="parTrans" cxnId="{5581B0F4-A453-4741-B34F-83BEA276A2FC}">
      <dgm:prSet/>
      <dgm:spPr/>
      <dgm:t>
        <a:bodyPr/>
        <a:lstStyle/>
        <a:p>
          <a:endParaRPr lang="en-US"/>
        </a:p>
      </dgm:t>
    </dgm:pt>
    <dgm:pt modelId="{0A4E84F8-6EA8-4B57-94B4-5CB27D657F55}" type="sibTrans" cxnId="{5581B0F4-A453-4741-B34F-83BEA276A2FC}">
      <dgm:prSet/>
      <dgm:spPr/>
      <dgm:t>
        <a:bodyPr/>
        <a:lstStyle/>
        <a:p>
          <a:endParaRPr lang="en-US"/>
        </a:p>
      </dgm:t>
    </dgm:pt>
    <dgm:pt modelId="{4F953ADB-B08F-4A6B-BE66-73BA04DFBEBF}">
      <dgm:prSet phldrT="[Text]" custT="1"/>
      <dgm:spPr/>
      <dgm:t>
        <a:bodyPr anchor="t" anchorCtr="0"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Mock projects give a brief review of common statistical techniques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9A4578B1-D6B5-4747-A187-C0684233D760}" type="parTrans" cxnId="{4A2F3665-49F6-41F7-9E3E-4E0E651D2146}">
      <dgm:prSet/>
      <dgm:spPr/>
      <dgm:t>
        <a:bodyPr/>
        <a:lstStyle/>
        <a:p>
          <a:endParaRPr lang="en-US"/>
        </a:p>
      </dgm:t>
    </dgm:pt>
    <dgm:pt modelId="{CFFB3A23-05E1-475B-9875-1E115684E9E5}" type="sibTrans" cxnId="{4A2F3665-49F6-41F7-9E3E-4E0E651D2146}">
      <dgm:prSet/>
      <dgm:spPr/>
      <dgm:t>
        <a:bodyPr/>
        <a:lstStyle/>
        <a:p>
          <a:endParaRPr lang="en-US"/>
        </a:p>
      </dgm:t>
    </dgm:pt>
    <dgm:pt modelId="{B2C63791-C9CF-4658-809A-0919705EBD7C}">
      <dgm:prSet phldrT="[Text]" custT="1"/>
      <dgm:spPr/>
      <dgm:t>
        <a:bodyPr anchor="t" anchorCtr="0"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Feedback is essential!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E05136AA-9FFC-4BA7-8FD3-55AAF8FEFDB7}" type="parTrans" cxnId="{43C3DDD9-A579-4E50-8C78-7CCFD5277E44}">
      <dgm:prSet/>
      <dgm:spPr/>
      <dgm:t>
        <a:bodyPr/>
        <a:lstStyle/>
        <a:p>
          <a:endParaRPr lang="en-US"/>
        </a:p>
      </dgm:t>
    </dgm:pt>
    <dgm:pt modelId="{E036B0B8-8DD2-4DC4-87FA-085AB7793B30}" type="sibTrans" cxnId="{43C3DDD9-A579-4E50-8C78-7CCFD5277E44}">
      <dgm:prSet/>
      <dgm:spPr/>
      <dgm:t>
        <a:bodyPr/>
        <a:lstStyle/>
        <a:p>
          <a:endParaRPr lang="en-US"/>
        </a:p>
      </dgm:t>
    </dgm:pt>
    <dgm:pt modelId="{538025A4-9CB2-4B4A-83DB-7182E0E27834}" type="pres">
      <dgm:prSet presAssocID="{811B9BBA-8AA9-4395-9046-3688A5F72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BCF3E0-C823-4903-A05A-4AE569A22B6C}" type="pres">
      <dgm:prSet presAssocID="{890B8A94-7C24-4661-9F17-ABF3C2BBFB5F}" presName="parentText" presStyleLbl="node1" presStyleIdx="0" presStyleCnt="3" custScaleY="39688" custLinFactNeighborY="-138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1AFD4-3564-4081-A917-DAE92B1CC0EF}" type="pres">
      <dgm:prSet presAssocID="{890B8A94-7C24-4661-9F17-ABF3C2BBFB5F}" presName="childText" presStyleLbl="revTx" presStyleIdx="0" presStyleCnt="3" custLinFactNeighborY="-8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D33B4-4177-49A0-8C03-94C1D2AE0FFE}" type="pres">
      <dgm:prSet presAssocID="{2C720CC4-F4DE-47E0-8A83-B8A24865A280}" presName="parentText" presStyleLbl="node1" presStyleIdx="1" presStyleCnt="3" custScaleY="39688" custLinFactNeighborY="116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4A3FB-955B-421F-8924-C2E356EAF92B}" type="pres">
      <dgm:prSet presAssocID="{2C720CC4-F4DE-47E0-8A83-B8A24865A280}" presName="childText" presStyleLbl="revTx" presStyleIdx="1" presStyleCnt="3" custLinFactNeighborY="16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AF47EF-F10A-4A59-8068-A8A083058487}" type="pres">
      <dgm:prSet presAssocID="{1FAEF357-11A3-4D89-9D0D-7FE980908237}" presName="parentText" presStyleLbl="node1" presStyleIdx="2" presStyleCnt="3" custScaleY="39442" custLinFactNeighborY="-6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F7C46-F12A-4FEF-A0AD-A97BBAE101C8}" type="pres">
      <dgm:prSet presAssocID="{1FAEF357-11A3-4D89-9D0D-7FE980908237}" presName="childText" presStyleLbl="revTx" presStyleIdx="2" presStyleCnt="3" custLinFactNeighborY="7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858B6E-FA47-4F2E-9A1A-89F699F0417D}" srcId="{890B8A94-7C24-4661-9F17-ABF3C2BBFB5F}" destId="{B4A67FB2-DE42-46E2-82BB-649753CF91F0}" srcOrd="3" destOrd="0" parTransId="{E407A8EB-F063-454D-B78F-33E5511C18C1}" sibTransId="{13139115-A4D1-464D-9261-CFAA5E0780D4}"/>
    <dgm:cxn modelId="{8AC14A8A-F20D-4CAC-967F-0B52130FB6AC}" srcId="{890B8A94-7C24-4661-9F17-ABF3C2BBFB5F}" destId="{B08DC440-1F0C-4938-B60D-535A1298D8F1}" srcOrd="0" destOrd="0" parTransId="{B505D6A2-6A05-4FD2-BA39-D3342ED69E1E}" sibTransId="{F9DE9D89-47C1-4A68-981D-0808A4FA4C09}"/>
    <dgm:cxn modelId="{9CB59967-F9CC-4162-9CD6-25A8ECF54C8D}" type="presOf" srcId="{C000F240-33E9-4818-A575-3634E347E462}" destId="{0471AFD4-3564-4081-A917-DAE92B1CC0EF}" srcOrd="0" destOrd="4" presId="urn:microsoft.com/office/officeart/2005/8/layout/vList2"/>
    <dgm:cxn modelId="{E94928F4-C81C-4705-9BE1-2F6DA290EF10}" srcId="{890B8A94-7C24-4661-9F17-ABF3C2BBFB5F}" destId="{D8AAA2CE-22C8-4FAD-B64B-9DDCEAAAF8BA}" srcOrd="2" destOrd="0" parTransId="{47A87354-6C5C-4121-9873-5C9AB195F31F}" sibTransId="{4054F0FD-3EF1-4877-BCB2-09990D8D6670}"/>
    <dgm:cxn modelId="{411B1071-B8F7-417A-8D31-DCF80BBDCF17}" type="presOf" srcId="{62B5B57D-D75A-4D38-BF21-DBFA0ACC73D0}" destId="{0471AFD4-3564-4081-A917-DAE92B1CC0EF}" srcOrd="0" destOrd="1" presId="urn:microsoft.com/office/officeart/2005/8/layout/vList2"/>
    <dgm:cxn modelId="{78C320AF-540B-4703-916A-FEB52458E3D1}" srcId="{890B8A94-7C24-4661-9F17-ABF3C2BBFB5F}" destId="{C000F240-33E9-4818-A575-3634E347E462}" srcOrd="4" destOrd="0" parTransId="{F6797A2C-646B-490A-BC1F-8599DDF8712A}" sibTransId="{6BB7C77C-5D6D-49AB-9B0C-2A6330A41FDF}"/>
    <dgm:cxn modelId="{991DC50F-63C8-403D-8FA0-862CFD909EF1}" type="presOf" srcId="{B2C63791-C9CF-4658-809A-0919705EBD7C}" destId="{C34F7C46-F12A-4FEF-A0AD-A97BBAE101C8}" srcOrd="0" destOrd="1" presId="urn:microsoft.com/office/officeart/2005/8/layout/vList2"/>
    <dgm:cxn modelId="{FE25306B-6136-4A98-B662-D624419C5824}" type="presOf" srcId="{890B8A94-7C24-4661-9F17-ABF3C2BBFB5F}" destId="{E3BCF3E0-C823-4903-A05A-4AE569A22B6C}" srcOrd="0" destOrd="0" presId="urn:microsoft.com/office/officeart/2005/8/layout/vList2"/>
    <dgm:cxn modelId="{67A2B0A0-F543-40A2-8465-F810E025D541}" type="presOf" srcId="{455939F9-6068-49A0-BEED-AE0E9A1ECECB}" destId="{67B4A3FB-955B-421F-8924-C2E356EAF92B}" srcOrd="0" destOrd="0" presId="urn:microsoft.com/office/officeart/2005/8/layout/vList2"/>
    <dgm:cxn modelId="{4A2F3665-49F6-41F7-9E3E-4E0E651D2146}" srcId="{1FAEF357-11A3-4D89-9D0D-7FE980908237}" destId="{4F953ADB-B08F-4A6B-BE66-73BA04DFBEBF}" srcOrd="0" destOrd="0" parTransId="{9A4578B1-D6B5-4747-A187-C0684233D760}" sibTransId="{CFFB3A23-05E1-475B-9875-1E115684E9E5}"/>
    <dgm:cxn modelId="{43C3DDD9-A579-4E50-8C78-7CCFD5277E44}" srcId="{1FAEF357-11A3-4D89-9D0D-7FE980908237}" destId="{B2C63791-C9CF-4658-809A-0919705EBD7C}" srcOrd="1" destOrd="0" parTransId="{E05136AA-9FFC-4BA7-8FD3-55AAF8FEFDB7}" sibTransId="{E036B0B8-8DD2-4DC4-87FA-085AB7793B30}"/>
    <dgm:cxn modelId="{612688E4-DB3C-4DA9-86AB-ACAE608E3806}" type="presOf" srcId="{2C720CC4-F4DE-47E0-8A83-B8A24865A280}" destId="{AAFD33B4-4177-49A0-8C03-94C1D2AE0FFE}" srcOrd="0" destOrd="0" presId="urn:microsoft.com/office/officeart/2005/8/layout/vList2"/>
    <dgm:cxn modelId="{18DA7860-C3D2-42DA-913A-16B78E6FCF99}" type="presOf" srcId="{B08DC440-1F0C-4938-B60D-535A1298D8F1}" destId="{0471AFD4-3564-4081-A917-DAE92B1CC0EF}" srcOrd="0" destOrd="0" presId="urn:microsoft.com/office/officeart/2005/8/layout/vList2"/>
    <dgm:cxn modelId="{0E090617-3008-4C1C-9655-BCA96F2EBAD7}" type="presOf" srcId="{D8AAA2CE-22C8-4FAD-B64B-9DDCEAAAF8BA}" destId="{0471AFD4-3564-4081-A917-DAE92B1CC0EF}" srcOrd="0" destOrd="2" presId="urn:microsoft.com/office/officeart/2005/8/layout/vList2"/>
    <dgm:cxn modelId="{ECB697EC-9E1C-4DA5-BB0C-101A98D97F37}" srcId="{2C720CC4-F4DE-47E0-8A83-B8A24865A280}" destId="{455939F9-6068-49A0-BEED-AE0E9A1ECECB}" srcOrd="0" destOrd="0" parTransId="{A7C0C8DB-ED10-4856-9484-67DDF430FA9F}" sibTransId="{87C1BA87-9A47-4089-979D-7DE462183330}"/>
    <dgm:cxn modelId="{73253C0B-5E78-4DB0-8B78-063E6413A320}" srcId="{811B9BBA-8AA9-4395-9046-3688A5F72564}" destId="{2C720CC4-F4DE-47E0-8A83-B8A24865A280}" srcOrd="1" destOrd="0" parTransId="{0F5044CB-EA14-4D4A-8F93-6799FB2F4CCB}" sibTransId="{D46BF3C8-AF74-42C9-ABD3-7CCCF813A475}"/>
    <dgm:cxn modelId="{C47CA4B1-8709-4792-80F4-71C4AA63F261}" srcId="{2C720CC4-F4DE-47E0-8A83-B8A24865A280}" destId="{0C64CFDD-A1CE-42EF-8DAC-E8280BFB1603}" srcOrd="1" destOrd="0" parTransId="{BB878A31-2954-430A-BB70-97A26743E451}" sibTransId="{75F3643A-82BF-45EA-AD76-37CD19F7BE27}"/>
    <dgm:cxn modelId="{A66D4E82-55DD-4287-A64F-4CEBFAA553D0}" type="presOf" srcId="{811B9BBA-8AA9-4395-9046-3688A5F72564}" destId="{538025A4-9CB2-4B4A-83DB-7182E0E27834}" srcOrd="0" destOrd="0" presId="urn:microsoft.com/office/officeart/2005/8/layout/vList2"/>
    <dgm:cxn modelId="{5581B0F4-A453-4741-B34F-83BEA276A2FC}" srcId="{811B9BBA-8AA9-4395-9046-3688A5F72564}" destId="{1FAEF357-11A3-4D89-9D0D-7FE980908237}" srcOrd="2" destOrd="0" parTransId="{60841F19-CF0A-41B7-AB06-72C5E40570DB}" sibTransId="{0A4E84F8-6EA8-4B57-94B4-5CB27D657F55}"/>
    <dgm:cxn modelId="{AEB137B2-AA90-4B1C-883D-BAD748D7D07F}" type="presOf" srcId="{1FAEF357-11A3-4D89-9D0D-7FE980908237}" destId="{33AF47EF-F10A-4A59-8068-A8A083058487}" srcOrd="0" destOrd="0" presId="urn:microsoft.com/office/officeart/2005/8/layout/vList2"/>
    <dgm:cxn modelId="{3A07098E-65F2-4D51-9163-66F3EBC90A57}" type="presOf" srcId="{4F953ADB-B08F-4A6B-BE66-73BA04DFBEBF}" destId="{C34F7C46-F12A-4FEF-A0AD-A97BBAE101C8}" srcOrd="0" destOrd="0" presId="urn:microsoft.com/office/officeart/2005/8/layout/vList2"/>
    <dgm:cxn modelId="{25EE97C7-7445-43E8-87EC-648257E721B3}" srcId="{890B8A94-7C24-4661-9F17-ABF3C2BBFB5F}" destId="{62B5B57D-D75A-4D38-BF21-DBFA0ACC73D0}" srcOrd="1" destOrd="0" parTransId="{25BC68FE-4CCF-44A1-A281-6F70CF3CC20F}" sibTransId="{DE9941D6-36A0-4A62-B990-C1484C8C14D2}"/>
    <dgm:cxn modelId="{437149E3-F107-48F4-A45E-2B1CC9FBA63D}" type="presOf" srcId="{0C64CFDD-A1CE-42EF-8DAC-E8280BFB1603}" destId="{67B4A3FB-955B-421F-8924-C2E356EAF92B}" srcOrd="0" destOrd="1" presId="urn:microsoft.com/office/officeart/2005/8/layout/vList2"/>
    <dgm:cxn modelId="{6463EFEC-4DCB-42CF-918E-5CBF1DDBD980}" srcId="{811B9BBA-8AA9-4395-9046-3688A5F72564}" destId="{890B8A94-7C24-4661-9F17-ABF3C2BBFB5F}" srcOrd="0" destOrd="0" parTransId="{F2695B9A-716E-447C-AD22-72577DFAC89F}" sibTransId="{45932D2E-1C29-4F0B-8BD4-20909CF788D5}"/>
    <dgm:cxn modelId="{90E55843-4425-4E29-840F-907917EEE033}" type="presOf" srcId="{B4A67FB2-DE42-46E2-82BB-649753CF91F0}" destId="{0471AFD4-3564-4081-A917-DAE92B1CC0EF}" srcOrd="0" destOrd="3" presId="urn:microsoft.com/office/officeart/2005/8/layout/vList2"/>
    <dgm:cxn modelId="{0A84BB63-C36E-4BC0-9489-68E6EB641E72}" type="presParOf" srcId="{538025A4-9CB2-4B4A-83DB-7182E0E27834}" destId="{E3BCF3E0-C823-4903-A05A-4AE569A22B6C}" srcOrd="0" destOrd="0" presId="urn:microsoft.com/office/officeart/2005/8/layout/vList2"/>
    <dgm:cxn modelId="{C4AF78B8-BE0D-4DC2-82F3-E68411CFB125}" type="presParOf" srcId="{538025A4-9CB2-4B4A-83DB-7182E0E27834}" destId="{0471AFD4-3564-4081-A917-DAE92B1CC0EF}" srcOrd="1" destOrd="0" presId="urn:microsoft.com/office/officeart/2005/8/layout/vList2"/>
    <dgm:cxn modelId="{66994BB2-ED28-45E1-9EAB-58613B1E19E2}" type="presParOf" srcId="{538025A4-9CB2-4B4A-83DB-7182E0E27834}" destId="{AAFD33B4-4177-49A0-8C03-94C1D2AE0FFE}" srcOrd="2" destOrd="0" presId="urn:microsoft.com/office/officeart/2005/8/layout/vList2"/>
    <dgm:cxn modelId="{3A9150D5-7B6D-41AC-ABD5-CF24765B60A9}" type="presParOf" srcId="{538025A4-9CB2-4B4A-83DB-7182E0E27834}" destId="{67B4A3FB-955B-421F-8924-C2E356EAF92B}" srcOrd="3" destOrd="0" presId="urn:microsoft.com/office/officeart/2005/8/layout/vList2"/>
    <dgm:cxn modelId="{6CE35012-307E-4A26-B89C-39BFD49B459B}" type="presParOf" srcId="{538025A4-9CB2-4B4A-83DB-7182E0E27834}" destId="{33AF47EF-F10A-4A59-8068-A8A083058487}" srcOrd="4" destOrd="0" presId="urn:microsoft.com/office/officeart/2005/8/layout/vList2"/>
    <dgm:cxn modelId="{7AABEAC3-308D-4235-A1C7-081E84F86BD7}" type="presParOf" srcId="{538025A4-9CB2-4B4A-83DB-7182E0E27834}" destId="{C34F7C46-F12A-4FEF-A0AD-A97BBAE101C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1B9BBA-8AA9-4395-9046-3688A5F725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9989-22C1-4EBF-8FDA-05D50A7C9A61}">
      <dgm:prSet phldrT="[Text]" custT="1"/>
      <dgm:spPr/>
      <dgm:t>
        <a:bodyPr/>
        <a:lstStyle/>
        <a:p>
          <a:pPr algn="ctr"/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Interact with actual clients (with client permission)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B0457DEC-8F4A-45E5-85C8-BEC9A1337698}" type="parTrans" cxnId="{1D464C52-68F7-4CCA-8E7E-3143B600F778}">
      <dgm:prSet/>
      <dgm:spPr/>
      <dgm:t>
        <a:bodyPr/>
        <a:lstStyle/>
        <a:p>
          <a:endParaRPr lang="en-US"/>
        </a:p>
      </dgm:t>
    </dgm:pt>
    <dgm:pt modelId="{E4988BD7-2B8A-4BCF-A3C9-8F461961D11E}" type="sibTrans" cxnId="{1D464C52-68F7-4CCA-8E7E-3143B600F778}">
      <dgm:prSet/>
      <dgm:spPr/>
      <dgm:t>
        <a:bodyPr/>
        <a:lstStyle/>
        <a:p>
          <a:endParaRPr lang="en-US"/>
        </a:p>
      </dgm:t>
    </dgm:pt>
    <dgm:pt modelId="{B08DC440-1F0C-4938-B60D-535A1298D8F1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Internal clients have been from the Department of Biology, Nursing, Business Administration, and Social Work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B505D6A2-6A05-4FD2-BA39-D3342ED69E1E}" type="parTrans" cxnId="{8AC14A8A-F20D-4CAC-967F-0B52130FB6AC}">
      <dgm:prSet/>
      <dgm:spPr/>
      <dgm:t>
        <a:bodyPr/>
        <a:lstStyle/>
        <a:p>
          <a:endParaRPr lang="en-US"/>
        </a:p>
      </dgm:t>
    </dgm:pt>
    <dgm:pt modelId="{F9DE9D89-47C1-4A68-981D-0808A4FA4C09}" type="sibTrans" cxnId="{8AC14A8A-F20D-4CAC-967F-0B52130FB6AC}">
      <dgm:prSet/>
      <dgm:spPr/>
      <dgm:t>
        <a:bodyPr/>
        <a:lstStyle/>
        <a:p>
          <a:endParaRPr lang="en-US"/>
        </a:p>
      </dgm:t>
    </dgm:pt>
    <dgm:pt modelId="{72F8E8A8-950F-4A1C-A4ED-638B518D362E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Clients meet with students during class time, if possible 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A9B5BE88-3068-4991-B4D9-F24631EFBBAF}" type="parTrans" cxnId="{16F7C4A0-92AC-4C17-8F53-1CDA1F408A88}">
      <dgm:prSet/>
      <dgm:spPr/>
      <dgm:t>
        <a:bodyPr/>
        <a:lstStyle/>
        <a:p>
          <a:endParaRPr lang="en-US"/>
        </a:p>
      </dgm:t>
    </dgm:pt>
    <dgm:pt modelId="{796FDF3F-2518-4FF8-9EC5-F6A7CD19EC8A}" type="sibTrans" cxnId="{16F7C4A0-92AC-4C17-8F53-1CDA1F408A88}">
      <dgm:prSet/>
      <dgm:spPr/>
      <dgm:t>
        <a:bodyPr/>
        <a:lstStyle/>
        <a:p>
          <a:endParaRPr lang="en-US"/>
        </a:p>
      </dgm:t>
    </dgm:pt>
    <dgm:pt modelId="{455939F9-6068-49A0-BEED-AE0E9A1ECECB}">
      <dgm:prSet phldrT="[Text]"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Students choose appropriate methods for analyzing the data and provide both a written report and an oral presentation of the results to the instructor, their peers, and the client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87C1BA87-9A47-4089-979D-7DE462183330}" type="sibTrans" cxnId="{ECB697EC-9E1C-4DA5-BB0C-101A98D97F37}">
      <dgm:prSet/>
      <dgm:spPr/>
      <dgm:t>
        <a:bodyPr/>
        <a:lstStyle/>
        <a:p>
          <a:endParaRPr lang="en-US"/>
        </a:p>
      </dgm:t>
    </dgm:pt>
    <dgm:pt modelId="{A7C0C8DB-ED10-4856-9484-67DDF430FA9F}" type="parTrans" cxnId="{ECB697EC-9E1C-4DA5-BB0C-101A98D97F37}">
      <dgm:prSet/>
      <dgm:spPr/>
      <dgm:t>
        <a:bodyPr/>
        <a:lstStyle/>
        <a:p>
          <a:endParaRPr lang="en-US"/>
        </a:p>
      </dgm:t>
    </dgm:pt>
    <dgm:pt modelId="{2C720CC4-F4DE-47E0-8A83-B8A24865A280}">
      <dgm:prSet phldrT="[Text]" custT="1"/>
      <dgm:spPr/>
      <dgm:t>
        <a:bodyPr/>
        <a:lstStyle/>
        <a:p>
          <a:pPr algn="ctr"/>
          <a:r>
            <a:rPr lang="en-US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Analyze data, write summaries, and present to clients</a:t>
          </a:r>
          <a:endParaRPr lang="en-US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D46BF3C8-AF74-42C9-ABD3-7CCCF813A475}" type="sibTrans" cxnId="{73253C0B-5E78-4DB0-8B78-063E6413A320}">
      <dgm:prSet/>
      <dgm:spPr/>
      <dgm:t>
        <a:bodyPr/>
        <a:lstStyle/>
        <a:p>
          <a:endParaRPr lang="en-US"/>
        </a:p>
      </dgm:t>
    </dgm:pt>
    <dgm:pt modelId="{0F5044CB-EA14-4D4A-8F93-6799FB2F4CCB}" type="parTrans" cxnId="{73253C0B-5E78-4DB0-8B78-063E6413A320}">
      <dgm:prSet/>
      <dgm:spPr/>
      <dgm:t>
        <a:bodyPr/>
        <a:lstStyle/>
        <a:p>
          <a:endParaRPr lang="en-US"/>
        </a:p>
      </dgm:t>
    </dgm:pt>
    <dgm:pt modelId="{785CA69F-86E4-49E9-AA43-793C3F07D497}">
      <dgm:prSet phldrT="[Text]" custT="1"/>
      <dgm:spPr/>
      <dgm:t>
        <a:bodyPr/>
        <a:lstStyle/>
        <a:p>
          <a:pPr algn="l"/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5C0CF336-FDBE-407C-85BD-1F6C093F9400}" type="parTrans" cxnId="{49A1B5E8-E24E-4960-85F7-324E57193C2E}">
      <dgm:prSet/>
      <dgm:spPr/>
      <dgm:t>
        <a:bodyPr/>
        <a:lstStyle/>
        <a:p>
          <a:endParaRPr lang="en-US"/>
        </a:p>
      </dgm:t>
    </dgm:pt>
    <dgm:pt modelId="{07DAF0CA-B0EA-47E3-8B17-6826A90B304F}" type="sibTrans" cxnId="{49A1B5E8-E24E-4960-85F7-324E57193C2E}">
      <dgm:prSet/>
      <dgm:spPr/>
      <dgm:t>
        <a:bodyPr/>
        <a:lstStyle/>
        <a:p>
          <a:endParaRPr lang="en-US"/>
        </a:p>
      </dgm:t>
    </dgm:pt>
    <dgm:pt modelId="{39642E38-B4ED-4921-980A-A80CA667FB9B}">
      <dgm:prSet phldrT="[Text]"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Projects are assigned to a team of 2-3 students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CE087AFC-A30E-43AE-8D9D-4F049893D64B}" type="parTrans" cxnId="{E3C44F3A-2FD4-4EA9-BFC3-EC9781FD8067}">
      <dgm:prSet/>
      <dgm:spPr/>
      <dgm:t>
        <a:bodyPr/>
        <a:lstStyle/>
        <a:p>
          <a:endParaRPr lang="en-US"/>
        </a:p>
      </dgm:t>
    </dgm:pt>
    <dgm:pt modelId="{8A5D30D2-E39D-4C9E-B696-4A418AC7AF0F}" type="sibTrans" cxnId="{E3C44F3A-2FD4-4EA9-BFC3-EC9781FD8067}">
      <dgm:prSet/>
      <dgm:spPr/>
      <dgm:t>
        <a:bodyPr/>
        <a:lstStyle/>
        <a:p>
          <a:endParaRPr lang="en-US"/>
        </a:p>
      </dgm:t>
    </dgm:pt>
    <dgm:pt modelId="{A22AD6A3-36BE-47DB-8610-8DE5D64BF0DC}">
      <dgm:prSet phldrT="[Text]" custT="1"/>
      <dgm:spPr/>
      <dgm:t>
        <a:bodyPr/>
        <a:lstStyle/>
        <a:p>
          <a:pPr algn="l"/>
          <a:r>
            <a:rPr lang="en-US" sz="1900" dirty="0" smtClean="0">
              <a:latin typeface="Calibri" pitchFamily="34" charset="0"/>
              <a:cs typeface="Calibri" pitchFamily="34" charset="0"/>
            </a:rPr>
            <a:t>Class time is devoted to meeting with clients, discussing projects, and working on projects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2EB50AAF-FED1-4560-8781-0BB93C8558E3}" type="parTrans" cxnId="{08F8CE15-0E06-43F3-A1C2-AC7C89EABA0E}">
      <dgm:prSet/>
      <dgm:spPr/>
      <dgm:t>
        <a:bodyPr/>
        <a:lstStyle/>
        <a:p>
          <a:endParaRPr lang="en-US"/>
        </a:p>
      </dgm:t>
    </dgm:pt>
    <dgm:pt modelId="{E18805CC-410C-4476-AC86-17113E8697CF}" type="sibTrans" cxnId="{08F8CE15-0E06-43F3-A1C2-AC7C89EABA0E}">
      <dgm:prSet/>
      <dgm:spPr/>
      <dgm:t>
        <a:bodyPr/>
        <a:lstStyle/>
        <a:p>
          <a:endParaRPr lang="en-US"/>
        </a:p>
      </dgm:t>
    </dgm:pt>
    <dgm:pt modelId="{0D42F285-8500-402A-89D8-0AC057DE980C}">
      <dgm:prSet phldrT="[Text]" custT="1"/>
      <dgm:spPr/>
      <dgm:t>
        <a:bodyPr/>
        <a:lstStyle/>
        <a:p>
          <a:pPr algn="l"/>
          <a:r>
            <a:rPr lang="en-US" sz="1900" u="none" dirty="0" smtClean="0">
              <a:latin typeface="Calibri" pitchFamily="34" charset="0"/>
              <a:cs typeface="Calibri" pitchFamily="34" charset="0"/>
            </a:rPr>
            <a:t>External clients have included the Minnesota Academy of the Sciences and the Minnesota </a:t>
          </a:r>
          <a:r>
            <a:rPr lang="en-US" sz="1900" u="none" smtClean="0">
              <a:latin typeface="Calibri" pitchFamily="34" charset="0"/>
              <a:cs typeface="Calibri" pitchFamily="34" charset="0"/>
            </a:rPr>
            <a:t>Deputy Registrar’s Association</a:t>
          </a:r>
          <a:endParaRPr lang="en-US" sz="1900" u="none" dirty="0">
            <a:latin typeface="Calibri" pitchFamily="34" charset="0"/>
            <a:cs typeface="Calibri" pitchFamily="34" charset="0"/>
          </a:endParaRPr>
        </a:p>
      </dgm:t>
    </dgm:pt>
    <dgm:pt modelId="{D5235081-EB64-4923-9354-FEDBF3DA80FF}" type="parTrans" cxnId="{EA702304-DFF7-4B75-A0C4-587CDC635412}">
      <dgm:prSet/>
      <dgm:spPr/>
      <dgm:t>
        <a:bodyPr/>
        <a:lstStyle/>
        <a:p>
          <a:endParaRPr lang="en-US"/>
        </a:p>
      </dgm:t>
    </dgm:pt>
    <dgm:pt modelId="{9C77BD10-2D7E-47A5-A9FD-A5C7EED96FA9}" type="sibTrans" cxnId="{EA702304-DFF7-4B75-A0C4-587CDC635412}">
      <dgm:prSet/>
      <dgm:spPr/>
      <dgm:t>
        <a:bodyPr/>
        <a:lstStyle/>
        <a:p>
          <a:endParaRPr lang="en-US"/>
        </a:p>
      </dgm:t>
    </dgm:pt>
    <dgm:pt modelId="{538025A4-9CB2-4B4A-83DB-7182E0E27834}" type="pres">
      <dgm:prSet presAssocID="{811B9BBA-8AA9-4395-9046-3688A5F725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122B63-60DE-4B78-88B4-E552088674B8}" type="pres">
      <dgm:prSet presAssocID="{FAEA9989-22C1-4EBF-8FDA-05D50A7C9A61}" presName="parentText" presStyleLbl="node1" presStyleIdx="0" presStyleCnt="2" custScaleY="39442" custLinFactNeighborX="1020" custLinFactNeighborY="-250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2EF0-F58A-47B9-A959-EAE7900E04A3}" type="pres">
      <dgm:prSet presAssocID="{FAEA9989-22C1-4EBF-8FDA-05D50A7C9A61}" presName="childText" presStyleLbl="revTx" presStyleIdx="0" presStyleCnt="2" custLinFactNeighborY="-14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D33B4-4177-49A0-8C03-94C1D2AE0FFE}" type="pres">
      <dgm:prSet presAssocID="{2C720CC4-F4DE-47E0-8A83-B8A24865A280}" presName="parentText" presStyleLbl="node1" presStyleIdx="1" presStyleCnt="2" custScaleY="34443" custLinFactNeighborY="42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4A3FB-955B-421F-8924-C2E356EAF92B}" type="pres">
      <dgm:prSet presAssocID="{2C720CC4-F4DE-47E0-8A83-B8A24865A280}" presName="childText" presStyleLbl="revTx" presStyleIdx="1" presStyleCnt="2" custLinFactNeighborY="-8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64630C-D2AB-4BA2-A88D-489E058D5D31}" type="presOf" srcId="{455939F9-6068-49A0-BEED-AE0E9A1ECECB}" destId="{67B4A3FB-955B-421F-8924-C2E356EAF92B}" srcOrd="0" destOrd="3" presId="urn:microsoft.com/office/officeart/2005/8/layout/vList2"/>
    <dgm:cxn modelId="{8AC14A8A-F20D-4CAC-967F-0B52130FB6AC}" srcId="{FAEA9989-22C1-4EBF-8FDA-05D50A7C9A61}" destId="{B08DC440-1F0C-4938-B60D-535A1298D8F1}" srcOrd="0" destOrd="0" parTransId="{B505D6A2-6A05-4FD2-BA39-D3342ED69E1E}" sibTransId="{F9DE9D89-47C1-4A68-981D-0808A4FA4C09}"/>
    <dgm:cxn modelId="{EE1AAB2A-E5D8-402F-ACFA-7E1E9FFF145D}" type="presOf" srcId="{FAEA9989-22C1-4EBF-8FDA-05D50A7C9A61}" destId="{E3122B63-60DE-4B78-88B4-E552088674B8}" srcOrd="0" destOrd="0" presId="urn:microsoft.com/office/officeart/2005/8/layout/vList2"/>
    <dgm:cxn modelId="{EA702304-DFF7-4B75-A0C4-587CDC635412}" srcId="{FAEA9989-22C1-4EBF-8FDA-05D50A7C9A61}" destId="{0D42F285-8500-402A-89D8-0AC057DE980C}" srcOrd="1" destOrd="0" parTransId="{D5235081-EB64-4923-9354-FEDBF3DA80FF}" sibTransId="{9C77BD10-2D7E-47A5-A9FD-A5C7EED96FA9}"/>
    <dgm:cxn modelId="{49A1B5E8-E24E-4960-85F7-324E57193C2E}" srcId="{2C720CC4-F4DE-47E0-8A83-B8A24865A280}" destId="{785CA69F-86E4-49E9-AA43-793C3F07D497}" srcOrd="0" destOrd="0" parTransId="{5C0CF336-FDBE-407C-85BD-1F6C093F9400}" sibTransId="{07DAF0CA-B0EA-47E3-8B17-6826A90B304F}"/>
    <dgm:cxn modelId="{15147AB3-FDDD-4163-BA0E-588190F382B6}" type="presOf" srcId="{0D42F285-8500-402A-89D8-0AC057DE980C}" destId="{E4E62EF0-F58A-47B9-A959-EAE7900E04A3}" srcOrd="0" destOrd="1" presId="urn:microsoft.com/office/officeart/2005/8/layout/vList2"/>
    <dgm:cxn modelId="{B77E1852-622D-493C-9CF1-190F902C2379}" type="presOf" srcId="{785CA69F-86E4-49E9-AA43-793C3F07D497}" destId="{67B4A3FB-955B-421F-8924-C2E356EAF92B}" srcOrd="0" destOrd="0" presId="urn:microsoft.com/office/officeart/2005/8/layout/vList2"/>
    <dgm:cxn modelId="{1D464C52-68F7-4CCA-8E7E-3143B600F778}" srcId="{811B9BBA-8AA9-4395-9046-3688A5F72564}" destId="{FAEA9989-22C1-4EBF-8FDA-05D50A7C9A61}" srcOrd="0" destOrd="0" parTransId="{B0457DEC-8F4A-45E5-85C8-BEC9A1337698}" sibTransId="{E4988BD7-2B8A-4BCF-A3C9-8F461961D11E}"/>
    <dgm:cxn modelId="{16F7C4A0-92AC-4C17-8F53-1CDA1F408A88}" srcId="{FAEA9989-22C1-4EBF-8FDA-05D50A7C9A61}" destId="{72F8E8A8-950F-4A1C-A4ED-638B518D362E}" srcOrd="2" destOrd="0" parTransId="{A9B5BE88-3068-4991-B4D9-F24631EFBBAF}" sibTransId="{796FDF3F-2518-4FF8-9EC5-F6A7CD19EC8A}"/>
    <dgm:cxn modelId="{ECB697EC-9E1C-4DA5-BB0C-101A98D97F37}" srcId="{2C720CC4-F4DE-47E0-8A83-B8A24865A280}" destId="{455939F9-6068-49A0-BEED-AE0E9A1ECECB}" srcOrd="3" destOrd="0" parTransId="{A7C0C8DB-ED10-4856-9484-67DDF430FA9F}" sibTransId="{87C1BA87-9A47-4089-979D-7DE462183330}"/>
    <dgm:cxn modelId="{08F8CE15-0E06-43F3-A1C2-AC7C89EABA0E}" srcId="{2C720CC4-F4DE-47E0-8A83-B8A24865A280}" destId="{A22AD6A3-36BE-47DB-8610-8DE5D64BF0DC}" srcOrd="2" destOrd="0" parTransId="{2EB50AAF-FED1-4560-8781-0BB93C8558E3}" sibTransId="{E18805CC-410C-4476-AC86-17113E8697CF}"/>
    <dgm:cxn modelId="{335E4412-D1C5-4BEF-BBA9-5C905AD2D60B}" type="presOf" srcId="{A22AD6A3-36BE-47DB-8610-8DE5D64BF0DC}" destId="{67B4A3FB-955B-421F-8924-C2E356EAF92B}" srcOrd="0" destOrd="2" presId="urn:microsoft.com/office/officeart/2005/8/layout/vList2"/>
    <dgm:cxn modelId="{73253C0B-5E78-4DB0-8B78-063E6413A320}" srcId="{811B9BBA-8AA9-4395-9046-3688A5F72564}" destId="{2C720CC4-F4DE-47E0-8A83-B8A24865A280}" srcOrd="1" destOrd="0" parTransId="{0F5044CB-EA14-4D4A-8F93-6799FB2F4CCB}" sibTransId="{D46BF3C8-AF74-42C9-ABD3-7CCCF813A475}"/>
    <dgm:cxn modelId="{BD6199A5-95F3-420C-A5AD-5BCC969569F1}" type="presOf" srcId="{811B9BBA-8AA9-4395-9046-3688A5F72564}" destId="{538025A4-9CB2-4B4A-83DB-7182E0E27834}" srcOrd="0" destOrd="0" presId="urn:microsoft.com/office/officeart/2005/8/layout/vList2"/>
    <dgm:cxn modelId="{E3C44F3A-2FD4-4EA9-BFC3-EC9781FD8067}" srcId="{2C720CC4-F4DE-47E0-8A83-B8A24865A280}" destId="{39642E38-B4ED-4921-980A-A80CA667FB9B}" srcOrd="1" destOrd="0" parTransId="{CE087AFC-A30E-43AE-8D9D-4F049893D64B}" sibTransId="{8A5D30D2-E39D-4C9E-B696-4A418AC7AF0F}"/>
    <dgm:cxn modelId="{0B424F39-931B-4709-80A5-66F9CBF5D456}" type="presOf" srcId="{72F8E8A8-950F-4A1C-A4ED-638B518D362E}" destId="{E4E62EF0-F58A-47B9-A959-EAE7900E04A3}" srcOrd="0" destOrd="2" presId="urn:microsoft.com/office/officeart/2005/8/layout/vList2"/>
    <dgm:cxn modelId="{791CC984-C81A-4AAF-9214-BC136ABAB11A}" type="presOf" srcId="{2C720CC4-F4DE-47E0-8A83-B8A24865A280}" destId="{AAFD33B4-4177-49A0-8C03-94C1D2AE0FFE}" srcOrd="0" destOrd="0" presId="urn:microsoft.com/office/officeart/2005/8/layout/vList2"/>
    <dgm:cxn modelId="{77019072-88E0-42EF-A238-E6B5F46884B7}" type="presOf" srcId="{B08DC440-1F0C-4938-B60D-535A1298D8F1}" destId="{E4E62EF0-F58A-47B9-A959-EAE7900E04A3}" srcOrd="0" destOrd="0" presId="urn:microsoft.com/office/officeart/2005/8/layout/vList2"/>
    <dgm:cxn modelId="{13A713F9-F772-4F7D-97BE-B7CA14570E8E}" type="presOf" srcId="{39642E38-B4ED-4921-980A-A80CA667FB9B}" destId="{67B4A3FB-955B-421F-8924-C2E356EAF92B}" srcOrd="0" destOrd="1" presId="urn:microsoft.com/office/officeart/2005/8/layout/vList2"/>
    <dgm:cxn modelId="{31118474-6007-4DA0-84EF-585AE34A4152}" type="presParOf" srcId="{538025A4-9CB2-4B4A-83DB-7182E0E27834}" destId="{E3122B63-60DE-4B78-88B4-E552088674B8}" srcOrd="0" destOrd="0" presId="urn:microsoft.com/office/officeart/2005/8/layout/vList2"/>
    <dgm:cxn modelId="{9EBB8F6A-DA51-4600-9B34-BA7A747C879E}" type="presParOf" srcId="{538025A4-9CB2-4B4A-83DB-7182E0E27834}" destId="{E4E62EF0-F58A-47B9-A959-EAE7900E04A3}" srcOrd="1" destOrd="0" presId="urn:microsoft.com/office/officeart/2005/8/layout/vList2"/>
    <dgm:cxn modelId="{6A06D5FD-7FD6-4392-9A2B-25AB3735308D}" type="presParOf" srcId="{538025A4-9CB2-4B4A-83DB-7182E0E27834}" destId="{AAFD33B4-4177-49A0-8C03-94C1D2AE0FFE}" srcOrd="2" destOrd="0" presId="urn:microsoft.com/office/officeart/2005/8/layout/vList2"/>
    <dgm:cxn modelId="{CA8A7AFA-1E8D-46E4-9E65-D3DD09A6929D}" type="presParOf" srcId="{538025A4-9CB2-4B4A-83DB-7182E0E27834}" destId="{67B4A3FB-955B-421F-8924-C2E356EAF92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97BAC-E20A-4076-9020-CC68C02BEDB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ABCE79-9531-4CEA-AC7D-22A7D05BB7A8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Project Management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DF08494D-EC27-4BCF-99E9-C7A7CD5EFDBC}" type="parTrans" cxnId="{3EE18EBD-71CF-4508-8CDD-EA8C6427102F}">
      <dgm:prSet/>
      <dgm:spPr/>
      <dgm:t>
        <a:bodyPr/>
        <a:lstStyle/>
        <a:p>
          <a:endParaRPr lang="en-US"/>
        </a:p>
      </dgm:t>
    </dgm:pt>
    <dgm:pt modelId="{3DAAA8A6-34F0-48CC-B0D4-22AA939CCA18}" type="sibTrans" cxnId="{3EE18EBD-71CF-4508-8CDD-EA8C6427102F}">
      <dgm:prSet/>
      <dgm:spPr/>
      <dgm:t>
        <a:bodyPr/>
        <a:lstStyle/>
        <a:p>
          <a:endParaRPr lang="en-US"/>
        </a:p>
      </dgm:t>
    </dgm:pt>
    <dgm:pt modelId="{0A728DBF-6D90-405C-9969-25EA50AF11A7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Demand for statistical consulting fluctuates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7398986D-7CA2-48DF-B092-04E31AE7F516}" type="parTrans" cxnId="{8D25D9B8-9BE9-4D36-BB5D-C9AC5AC04296}">
      <dgm:prSet/>
      <dgm:spPr/>
      <dgm:t>
        <a:bodyPr/>
        <a:lstStyle/>
        <a:p>
          <a:endParaRPr lang="en-US"/>
        </a:p>
      </dgm:t>
    </dgm:pt>
    <dgm:pt modelId="{EEE16B4D-B083-47AD-AC48-B90F5445FFBA}" type="sibTrans" cxnId="{8D25D9B8-9BE9-4D36-BB5D-C9AC5AC04296}">
      <dgm:prSet/>
      <dgm:spPr/>
      <dgm:t>
        <a:bodyPr/>
        <a:lstStyle/>
        <a:p>
          <a:endParaRPr lang="en-US"/>
        </a:p>
      </dgm:t>
    </dgm:pt>
    <dgm:pt modelId="{B9E59E74-B60D-4964-B086-BF431A80D2C8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Background Knowledge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256A766F-A9A6-4558-82C9-65299CFA73F2}" type="parTrans" cxnId="{6E580520-76BF-4120-ACBB-C0EC64988755}">
      <dgm:prSet/>
      <dgm:spPr/>
      <dgm:t>
        <a:bodyPr/>
        <a:lstStyle/>
        <a:p>
          <a:endParaRPr lang="en-US"/>
        </a:p>
      </dgm:t>
    </dgm:pt>
    <dgm:pt modelId="{550A3BE6-9170-4F11-B2F4-706E85722807}" type="sibTrans" cxnId="{6E580520-76BF-4120-ACBB-C0EC64988755}">
      <dgm:prSet/>
      <dgm:spPr/>
      <dgm:t>
        <a:bodyPr/>
        <a:lstStyle/>
        <a:p>
          <a:endParaRPr lang="en-US"/>
        </a:p>
      </dgm:t>
    </dgm:pt>
    <dgm:pt modelId="{20693A27-98B2-48F4-AFA5-CF5BCBD4D2E8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Some projects require advanced techniques (e.g., multivariate analyses or logistic regression) that must be taught to students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B738D7E-9921-4C6D-907A-7AF9D32CE592}" type="parTrans" cxnId="{284B04B8-8FBC-43E9-B765-B9C127728EBF}">
      <dgm:prSet/>
      <dgm:spPr/>
      <dgm:t>
        <a:bodyPr/>
        <a:lstStyle/>
        <a:p>
          <a:endParaRPr lang="en-US"/>
        </a:p>
      </dgm:t>
    </dgm:pt>
    <dgm:pt modelId="{F9EF0235-F65B-4B38-B6F3-AA1B266536CA}" type="sibTrans" cxnId="{284B04B8-8FBC-43E9-B765-B9C127728EBF}">
      <dgm:prSet/>
      <dgm:spPr/>
      <dgm:t>
        <a:bodyPr/>
        <a:lstStyle/>
        <a:p>
          <a:endParaRPr lang="en-US"/>
        </a:p>
      </dgm:t>
    </dgm:pt>
    <dgm:pt modelId="{FD9E229E-6E8B-4C80-B346-5A8AFA43E018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A potential solution is to assign these projects to students with a background in these courses (or to exceptional learners)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A9A39906-F3A5-4FED-B3A9-E4A262A28774}" type="parTrans" cxnId="{81F084A7-A7B1-4BAC-9C6E-70ECC78FAAE1}">
      <dgm:prSet/>
      <dgm:spPr/>
      <dgm:t>
        <a:bodyPr/>
        <a:lstStyle/>
        <a:p>
          <a:endParaRPr lang="en-US"/>
        </a:p>
      </dgm:t>
    </dgm:pt>
    <dgm:pt modelId="{071CE09F-9D3C-4BEF-9526-050247210316}" type="sibTrans" cxnId="{81F084A7-A7B1-4BAC-9C6E-70ECC78FAAE1}">
      <dgm:prSet/>
      <dgm:spPr/>
      <dgm:t>
        <a:bodyPr/>
        <a:lstStyle/>
        <a:p>
          <a:endParaRPr lang="en-US"/>
        </a:p>
      </dgm:t>
    </dgm:pt>
    <dgm:pt modelId="{E92A153F-212E-4418-B79C-9C2837FB97A4}">
      <dgm:prSet phldrT="[Text]" custT="1"/>
      <dgm:spPr/>
      <dgm:t>
        <a:bodyPr/>
        <a:lstStyle/>
        <a:p>
          <a:r>
            <a:rPr lang="en-US" sz="1800" dirty="0" smtClean="0">
              <a:latin typeface="Calibri" pitchFamily="34" charset="0"/>
              <a:cs typeface="Calibri" pitchFamily="34" charset="0"/>
            </a:rPr>
            <a:t>A solution for having too few projects is to solicit a list of suitable projects from clients in advance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0B80B525-B0DA-4CD9-BE27-7BEE2010F1EC}" type="sibTrans" cxnId="{BD012D16-553E-4928-9A14-4082A51D641A}">
      <dgm:prSet/>
      <dgm:spPr/>
      <dgm:t>
        <a:bodyPr/>
        <a:lstStyle/>
        <a:p>
          <a:endParaRPr lang="en-US"/>
        </a:p>
      </dgm:t>
    </dgm:pt>
    <dgm:pt modelId="{3C83402E-324C-4B85-899C-84B4C6226F8C}" type="parTrans" cxnId="{BD012D16-553E-4928-9A14-4082A51D641A}">
      <dgm:prSet/>
      <dgm:spPr/>
      <dgm:t>
        <a:bodyPr/>
        <a:lstStyle/>
        <a:p>
          <a:endParaRPr lang="en-US"/>
        </a:p>
      </dgm:t>
    </dgm:pt>
    <dgm:pt modelId="{DA0E9E1F-8AFD-4AE9-8EAE-8251657D3F61}" type="pres">
      <dgm:prSet presAssocID="{86397BAC-E20A-4076-9020-CC68C02BED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9FBE3C-DD39-4C58-A954-6187AB8498D1}" type="pres">
      <dgm:prSet presAssocID="{49ABCE79-9531-4CEA-AC7D-22A7D05BB7A8}" presName="composite" presStyleCnt="0"/>
      <dgm:spPr/>
    </dgm:pt>
    <dgm:pt modelId="{68DA4E94-A86D-495B-BADA-2CD609B3241E}" type="pres">
      <dgm:prSet presAssocID="{49ABCE79-9531-4CEA-AC7D-22A7D05BB7A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88495-04B2-4E65-8529-1A2A78AF7D50}" type="pres">
      <dgm:prSet presAssocID="{49ABCE79-9531-4CEA-AC7D-22A7D05BB7A8}" presName="descendantText" presStyleLbl="alignAcc1" presStyleIdx="0" presStyleCnt="2" custScaleX="92741" custScaleY="121830" custLinFactNeighborX="549" custLinFactNeighborY="18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27291-6BD6-4C4D-BAB4-A0B8151079BC}" type="pres">
      <dgm:prSet presAssocID="{3DAAA8A6-34F0-48CC-B0D4-22AA939CCA18}" presName="sp" presStyleCnt="0"/>
      <dgm:spPr/>
    </dgm:pt>
    <dgm:pt modelId="{4ED6711D-8E08-4568-8C25-2D97AE5DF88B}" type="pres">
      <dgm:prSet presAssocID="{B9E59E74-B60D-4964-B086-BF431A80D2C8}" presName="composite" presStyleCnt="0"/>
      <dgm:spPr/>
    </dgm:pt>
    <dgm:pt modelId="{6831638E-3A9D-4CFD-B6CE-03A85F065F83}" type="pres">
      <dgm:prSet presAssocID="{B9E59E74-B60D-4964-B086-BF431A80D2C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C5A1B-C548-47AF-ABAA-6D32AB7A00F8}" type="pres">
      <dgm:prSet presAssocID="{B9E59E74-B60D-4964-B086-BF431A80D2C8}" presName="descendantText" presStyleLbl="alignAcc1" presStyleIdx="1" presStyleCnt="2" custScaleX="93153" custScaleY="131528" custLinFactNeighborX="1251" custLinFactNeighborY="23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9099B6-02D7-4AAD-8A41-0DA5111D26D4}" type="presOf" srcId="{49ABCE79-9531-4CEA-AC7D-22A7D05BB7A8}" destId="{68DA4E94-A86D-495B-BADA-2CD609B3241E}" srcOrd="0" destOrd="0" presId="urn:microsoft.com/office/officeart/2005/8/layout/chevron2"/>
    <dgm:cxn modelId="{8D25D9B8-9BE9-4D36-BB5D-C9AC5AC04296}" srcId="{49ABCE79-9531-4CEA-AC7D-22A7D05BB7A8}" destId="{0A728DBF-6D90-405C-9969-25EA50AF11A7}" srcOrd="0" destOrd="0" parTransId="{7398986D-7CA2-48DF-B092-04E31AE7F516}" sibTransId="{EEE16B4D-B083-47AD-AC48-B90F5445FFBA}"/>
    <dgm:cxn modelId="{4A02CCD9-2DB6-4912-8256-CC9886716280}" type="presOf" srcId="{FD9E229E-6E8B-4C80-B346-5A8AFA43E018}" destId="{BF1C5A1B-C548-47AF-ABAA-6D32AB7A00F8}" srcOrd="0" destOrd="1" presId="urn:microsoft.com/office/officeart/2005/8/layout/chevron2"/>
    <dgm:cxn modelId="{DB94E451-E1EF-4553-9245-FE91ABD085C7}" type="presOf" srcId="{B9E59E74-B60D-4964-B086-BF431A80D2C8}" destId="{6831638E-3A9D-4CFD-B6CE-03A85F065F83}" srcOrd="0" destOrd="0" presId="urn:microsoft.com/office/officeart/2005/8/layout/chevron2"/>
    <dgm:cxn modelId="{BD012D16-553E-4928-9A14-4082A51D641A}" srcId="{49ABCE79-9531-4CEA-AC7D-22A7D05BB7A8}" destId="{E92A153F-212E-4418-B79C-9C2837FB97A4}" srcOrd="1" destOrd="0" parTransId="{3C83402E-324C-4B85-899C-84B4C6226F8C}" sibTransId="{0B80B525-B0DA-4CD9-BE27-7BEE2010F1EC}"/>
    <dgm:cxn modelId="{C922FF44-EFC8-45F1-8BBE-EBB36E7EDFF2}" type="presOf" srcId="{0A728DBF-6D90-405C-9969-25EA50AF11A7}" destId="{CB588495-04B2-4E65-8529-1A2A78AF7D50}" srcOrd="0" destOrd="0" presId="urn:microsoft.com/office/officeart/2005/8/layout/chevron2"/>
    <dgm:cxn modelId="{1FA3F329-DDF6-41D0-9BC4-D6020A05828A}" type="presOf" srcId="{86397BAC-E20A-4076-9020-CC68C02BEDB2}" destId="{DA0E9E1F-8AFD-4AE9-8EAE-8251657D3F61}" srcOrd="0" destOrd="0" presId="urn:microsoft.com/office/officeart/2005/8/layout/chevron2"/>
    <dgm:cxn modelId="{3EE18EBD-71CF-4508-8CDD-EA8C6427102F}" srcId="{86397BAC-E20A-4076-9020-CC68C02BEDB2}" destId="{49ABCE79-9531-4CEA-AC7D-22A7D05BB7A8}" srcOrd="0" destOrd="0" parTransId="{DF08494D-EC27-4BCF-99E9-C7A7CD5EFDBC}" sibTransId="{3DAAA8A6-34F0-48CC-B0D4-22AA939CCA18}"/>
    <dgm:cxn modelId="{16D540B0-0FBF-46A8-A803-886C44083270}" type="presOf" srcId="{20693A27-98B2-48F4-AFA5-CF5BCBD4D2E8}" destId="{BF1C5A1B-C548-47AF-ABAA-6D32AB7A00F8}" srcOrd="0" destOrd="0" presId="urn:microsoft.com/office/officeart/2005/8/layout/chevron2"/>
    <dgm:cxn modelId="{81F084A7-A7B1-4BAC-9C6E-70ECC78FAAE1}" srcId="{B9E59E74-B60D-4964-B086-BF431A80D2C8}" destId="{FD9E229E-6E8B-4C80-B346-5A8AFA43E018}" srcOrd="1" destOrd="0" parTransId="{A9A39906-F3A5-4FED-B3A9-E4A262A28774}" sibTransId="{071CE09F-9D3C-4BEF-9526-050247210316}"/>
    <dgm:cxn modelId="{284B04B8-8FBC-43E9-B765-B9C127728EBF}" srcId="{B9E59E74-B60D-4964-B086-BF431A80D2C8}" destId="{20693A27-98B2-48F4-AFA5-CF5BCBD4D2E8}" srcOrd="0" destOrd="0" parTransId="{8B738D7E-9921-4C6D-907A-7AF9D32CE592}" sibTransId="{F9EF0235-F65B-4B38-B6F3-AA1B266536CA}"/>
    <dgm:cxn modelId="{894BE8A8-7F07-41F9-9D91-1F2FDFD8C210}" type="presOf" srcId="{E92A153F-212E-4418-B79C-9C2837FB97A4}" destId="{CB588495-04B2-4E65-8529-1A2A78AF7D50}" srcOrd="0" destOrd="1" presId="urn:microsoft.com/office/officeart/2005/8/layout/chevron2"/>
    <dgm:cxn modelId="{6E580520-76BF-4120-ACBB-C0EC64988755}" srcId="{86397BAC-E20A-4076-9020-CC68C02BEDB2}" destId="{B9E59E74-B60D-4964-B086-BF431A80D2C8}" srcOrd="1" destOrd="0" parTransId="{256A766F-A9A6-4558-82C9-65299CFA73F2}" sibTransId="{550A3BE6-9170-4F11-B2F4-706E85722807}"/>
    <dgm:cxn modelId="{8B84AF3B-1304-4007-A86B-FCD9696ED167}" type="presParOf" srcId="{DA0E9E1F-8AFD-4AE9-8EAE-8251657D3F61}" destId="{539FBE3C-DD39-4C58-A954-6187AB8498D1}" srcOrd="0" destOrd="0" presId="urn:microsoft.com/office/officeart/2005/8/layout/chevron2"/>
    <dgm:cxn modelId="{EFF09400-B8CF-47F6-AEDF-E96653323F57}" type="presParOf" srcId="{539FBE3C-DD39-4C58-A954-6187AB8498D1}" destId="{68DA4E94-A86D-495B-BADA-2CD609B3241E}" srcOrd="0" destOrd="0" presId="urn:microsoft.com/office/officeart/2005/8/layout/chevron2"/>
    <dgm:cxn modelId="{49BD4B19-53BD-4A05-841F-E2AF0C4FCECF}" type="presParOf" srcId="{539FBE3C-DD39-4C58-A954-6187AB8498D1}" destId="{CB588495-04B2-4E65-8529-1A2A78AF7D50}" srcOrd="1" destOrd="0" presId="urn:microsoft.com/office/officeart/2005/8/layout/chevron2"/>
    <dgm:cxn modelId="{E571041A-5668-4E1A-A944-B72341E150E1}" type="presParOf" srcId="{DA0E9E1F-8AFD-4AE9-8EAE-8251657D3F61}" destId="{E6327291-6BD6-4C4D-BAB4-A0B8151079BC}" srcOrd="1" destOrd="0" presId="urn:microsoft.com/office/officeart/2005/8/layout/chevron2"/>
    <dgm:cxn modelId="{91FA2E02-3FC4-40BC-B17A-BEDA5171CF65}" type="presParOf" srcId="{DA0E9E1F-8AFD-4AE9-8EAE-8251657D3F61}" destId="{4ED6711D-8E08-4568-8C25-2D97AE5DF88B}" srcOrd="2" destOrd="0" presId="urn:microsoft.com/office/officeart/2005/8/layout/chevron2"/>
    <dgm:cxn modelId="{57363573-5E09-4BEA-B8F3-32DA49A42C17}" type="presParOf" srcId="{4ED6711D-8E08-4568-8C25-2D97AE5DF88B}" destId="{6831638E-3A9D-4CFD-B6CE-03A85F065F83}" srcOrd="0" destOrd="0" presId="urn:microsoft.com/office/officeart/2005/8/layout/chevron2"/>
    <dgm:cxn modelId="{FE725A61-5B2F-47F1-8BD3-ED1B64545038}" type="presParOf" srcId="{4ED6711D-8E08-4568-8C25-2D97AE5DF88B}" destId="{BF1C5A1B-C548-47AF-ABAA-6D32AB7A00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397BAC-E20A-4076-9020-CC68C02BEDB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693A27-98B2-48F4-AFA5-CF5BCBD4D2E8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Students leave with improved skills in data analysis and communication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8B738D7E-9921-4C6D-907A-7AF9D32CE592}" type="parTrans" cxnId="{284B04B8-8FBC-43E9-B765-B9C127728EBF}">
      <dgm:prSet/>
      <dgm:spPr/>
      <dgm:t>
        <a:bodyPr/>
        <a:lstStyle/>
        <a:p>
          <a:endParaRPr lang="en-US"/>
        </a:p>
      </dgm:t>
    </dgm:pt>
    <dgm:pt modelId="{F9EF0235-F65B-4B38-B6F3-AA1B266536CA}" type="sibTrans" cxnId="{284B04B8-8FBC-43E9-B765-B9C127728EBF}">
      <dgm:prSet/>
      <dgm:spPr/>
      <dgm:t>
        <a:bodyPr/>
        <a:lstStyle/>
        <a:p>
          <a:endParaRPr lang="en-US"/>
        </a:p>
      </dgm:t>
    </dgm:pt>
    <dgm:pt modelId="{70FE5AC1-1470-41F5-B573-22CCCE9C01ED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Exceptional students leave ready to work in our consulting center and gain unparalleled experience as undergraduates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CCC093B9-AF5C-4E49-9ED6-6F6890C68F60}" type="parTrans" cxnId="{CA7105B5-F2B7-4434-B2A0-C01C828663F8}">
      <dgm:prSet/>
      <dgm:spPr/>
      <dgm:t>
        <a:bodyPr/>
        <a:lstStyle/>
        <a:p>
          <a:endParaRPr lang="en-US"/>
        </a:p>
      </dgm:t>
    </dgm:pt>
    <dgm:pt modelId="{3454D233-5626-4A7A-8D1A-1C62C1883F56}" type="sibTrans" cxnId="{CA7105B5-F2B7-4434-B2A0-C01C828663F8}">
      <dgm:prSet/>
      <dgm:spPr/>
      <dgm:t>
        <a:bodyPr/>
        <a:lstStyle/>
        <a:p>
          <a:endParaRPr lang="en-US"/>
        </a:p>
      </dgm:t>
    </dgm:pt>
    <dgm:pt modelId="{FF416DE0-800D-45A7-BD10-FD1798547732}">
      <dgm:prSet phldrT="[Text]" custT="1"/>
      <dgm:spPr/>
      <dgm:t>
        <a:bodyPr/>
        <a:lstStyle/>
        <a:p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50B77B55-D674-419E-A4B6-23B35B230591}" type="sibTrans" cxnId="{CA843530-AF81-4EB9-BB71-47B239AE549C}">
      <dgm:prSet/>
      <dgm:spPr/>
      <dgm:t>
        <a:bodyPr/>
        <a:lstStyle/>
        <a:p>
          <a:endParaRPr lang="en-US"/>
        </a:p>
      </dgm:t>
    </dgm:pt>
    <dgm:pt modelId="{962A608D-E69E-494E-936E-2837E65DFB11}" type="parTrans" cxnId="{CA843530-AF81-4EB9-BB71-47B239AE549C}">
      <dgm:prSet/>
      <dgm:spPr/>
      <dgm:t>
        <a:bodyPr/>
        <a:lstStyle/>
        <a:p>
          <a:endParaRPr lang="en-US"/>
        </a:p>
      </dgm:t>
    </dgm:pt>
    <dgm:pt modelId="{B9E59E74-B60D-4964-B086-BF431A80D2C8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Positive Impact on Students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550A3BE6-9170-4F11-B2F4-706E85722807}" type="sibTrans" cxnId="{6E580520-76BF-4120-ACBB-C0EC64988755}">
      <dgm:prSet/>
      <dgm:spPr/>
      <dgm:t>
        <a:bodyPr/>
        <a:lstStyle/>
        <a:p>
          <a:endParaRPr lang="en-US"/>
        </a:p>
      </dgm:t>
    </dgm:pt>
    <dgm:pt modelId="{256A766F-A9A6-4558-82C9-65299CFA73F2}" type="parTrans" cxnId="{6E580520-76BF-4120-ACBB-C0EC64988755}">
      <dgm:prSet/>
      <dgm:spPr/>
      <dgm:t>
        <a:bodyPr/>
        <a:lstStyle/>
        <a:p>
          <a:endParaRPr lang="en-US"/>
        </a:p>
      </dgm:t>
    </dgm:pt>
    <dgm:pt modelId="{0A728DBF-6D90-405C-9969-25EA50AF11A7}">
      <dgm:prSet phldrT="[Text]" custT="1"/>
      <dgm:spPr/>
      <dgm:t>
        <a:bodyPr/>
        <a:lstStyle/>
        <a:p>
          <a:r>
            <a:rPr lang="en-US" sz="1900" dirty="0" smtClean="0">
              <a:latin typeface="Calibri" pitchFamily="34" charset="0"/>
              <a:cs typeface="Calibri" pitchFamily="34" charset="0"/>
            </a:rPr>
            <a:t>Course is well-aligned with ASA-endorsed guidelines for undergraduate programs in statistics</a:t>
          </a:r>
          <a:endParaRPr lang="en-US" sz="1900" dirty="0">
            <a:latin typeface="Calibri" pitchFamily="34" charset="0"/>
            <a:cs typeface="Calibri" pitchFamily="34" charset="0"/>
          </a:endParaRPr>
        </a:p>
      </dgm:t>
    </dgm:pt>
    <dgm:pt modelId="{49ABCE79-9531-4CEA-AC7D-22A7D05BB7A8}">
      <dgm:prSet phldrT="[Text]" custT="1"/>
      <dgm:spPr/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Positive Impact on our Curriculum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gm:t>
    </dgm:pt>
    <dgm:pt modelId="{3DAAA8A6-34F0-48CC-B0D4-22AA939CCA18}" type="sibTrans" cxnId="{3EE18EBD-71CF-4508-8CDD-EA8C6427102F}">
      <dgm:prSet/>
      <dgm:spPr/>
      <dgm:t>
        <a:bodyPr/>
        <a:lstStyle/>
        <a:p>
          <a:endParaRPr lang="en-US"/>
        </a:p>
      </dgm:t>
    </dgm:pt>
    <dgm:pt modelId="{DF08494D-EC27-4BCF-99E9-C7A7CD5EFDBC}" type="parTrans" cxnId="{3EE18EBD-71CF-4508-8CDD-EA8C6427102F}">
      <dgm:prSet/>
      <dgm:spPr/>
      <dgm:t>
        <a:bodyPr/>
        <a:lstStyle/>
        <a:p>
          <a:endParaRPr lang="en-US"/>
        </a:p>
      </dgm:t>
    </dgm:pt>
    <dgm:pt modelId="{EEE16B4D-B083-47AD-AC48-B90F5445FFBA}" type="sibTrans" cxnId="{8D25D9B8-9BE9-4D36-BB5D-C9AC5AC04296}">
      <dgm:prSet/>
      <dgm:spPr/>
      <dgm:t>
        <a:bodyPr/>
        <a:lstStyle/>
        <a:p>
          <a:endParaRPr lang="en-US"/>
        </a:p>
      </dgm:t>
    </dgm:pt>
    <dgm:pt modelId="{7398986D-7CA2-48DF-B092-04E31AE7F516}" type="parTrans" cxnId="{8D25D9B8-9BE9-4D36-BB5D-C9AC5AC04296}">
      <dgm:prSet/>
      <dgm:spPr/>
      <dgm:t>
        <a:bodyPr/>
        <a:lstStyle/>
        <a:p>
          <a:endParaRPr lang="en-US"/>
        </a:p>
      </dgm:t>
    </dgm:pt>
    <dgm:pt modelId="{DA0E9E1F-8AFD-4AE9-8EAE-8251657D3F61}" type="pres">
      <dgm:prSet presAssocID="{86397BAC-E20A-4076-9020-CC68C02BED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9FBE3C-DD39-4C58-A954-6187AB8498D1}" type="pres">
      <dgm:prSet presAssocID="{49ABCE79-9531-4CEA-AC7D-22A7D05BB7A8}" presName="composite" presStyleCnt="0"/>
      <dgm:spPr/>
    </dgm:pt>
    <dgm:pt modelId="{68DA4E94-A86D-495B-BADA-2CD609B3241E}" type="pres">
      <dgm:prSet presAssocID="{49ABCE79-9531-4CEA-AC7D-22A7D05BB7A8}" presName="parentText" presStyleLbl="alignNode1" presStyleIdx="0" presStyleCnt="2" custLinFactNeighborY="51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88495-04B2-4E65-8529-1A2A78AF7D50}" type="pres">
      <dgm:prSet presAssocID="{49ABCE79-9531-4CEA-AC7D-22A7D05BB7A8}" presName="descendantText" presStyleLbl="alignAcc1" presStyleIdx="0" presStyleCnt="2" custScaleX="92741" custScaleY="92900" custLinFactNeighborX="549" custLinFactNeighborY="21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27291-6BD6-4C4D-BAB4-A0B8151079BC}" type="pres">
      <dgm:prSet presAssocID="{3DAAA8A6-34F0-48CC-B0D4-22AA939CCA18}" presName="sp" presStyleCnt="0"/>
      <dgm:spPr/>
    </dgm:pt>
    <dgm:pt modelId="{4ED6711D-8E08-4568-8C25-2D97AE5DF88B}" type="pres">
      <dgm:prSet presAssocID="{B9E59E74-B60D-4964-B086-BF431A80D2C8}" presName="composite" presStyleCnt="0"/>
      <dgm:spPr/>
    </dgm:pt>
    <dgm:pt modelId="{6831638E-3A9D-4CFD-B6CE-03A85F065F83}" type="pres">
      <dgm:prSet presAssocID="{B9E59E74-B60D-4964-B086-BF431A80D2C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1C5A1B-C548-47AF-ABAA-6D32AB7A00F8}" type="pres">
      <dgm:prSet presAssocID="{B9E59E74-B60D-4964-B086-BF431A80D2C8}" presName="descendantText" presStyleLbl="alignAcc1" presStyleIdx="1" presStyleCnt="2" custScaleX="93153" custScaleY="102935" custLinFactNeighborX="1251" custLinFactNeighborY="10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E18EBD-71CF-4508-8CDD-EA8C6427102F}" srcId="{86397BAC-E20A-4076-9020-CC68C02BEDB2}" destId="{49ABCE79-9531-4CEA-AC7D-22A7D05BB7A8}" srcOrd="0" destOrd="0" parTransId="{DF08494D-EC27-4BCF-99E9-C7A7CD5EFDBC}" sibTransId="{3DAAA8A6-34F0-48CC-B0D4-22AA939CCA18}"/>
    <dgm:cxn modelId="{6E580520-76BF-4120-ACBB-C0EC64988755}" srcId="{86397BAC-E20A-4076-9020-CC68C02BEDB2}" destId="{B9E59E74-B60D-4964-B086-BF431A80D2C8}" srcOrd="1" destOrd="0" parTransId="{256A766F-A9A6-4558-82C9-65299CFA73F2}" sibTransId="{550A3BE6-9170-4F11-B2F4-706E85722807}"/>
    <dgm:cxn modelId="{EA18F4A8-8A93-4885-829F-053563EA6D47}" type="presOf" srcId="{FF416DE0-800D-45A7-BD10-FD1798547732}" destId="{CB588495-04B2-4E65-8529-1A2A78AF7D50}" srcOrd="0" destOrd="1" presId="urn:microsoft.com/office/officeart/2005/8/layout/chevron2"/>
    <dgm:cxn modelId="{4EC4044B-5744-421D-9D72-8EC961718A3F}" type="presOf" srcId="{49ABCE79-9531-4CEA-AC7D-22A7D05BB7A8}" destId="{68DA4E94-A86D-495B-BADA-2CD609B3241E}" srcOrd="0" destOrd="0" presId="urn:microsoft.com/office/officeart/2005/8/layout/chevron2"/>
    <dgm:cxn modelId="{CA843530-AF81-4EB9-BB71-47B239AE549C}" srcId="{49ABCE79-9531-4CEA-AC7D-22A7D05BB7A8}" destId="{FF416DE0-800D-45A7-BD10-FD1798547732}" srcOrd="1" destOrd="0" parTransId="{962A608D-E69E-494E-936E-2837E65DFB11}" sibTransId="{50B77B55-D674-419E-A4B6-23B35B230591}"/>
    <dgm:cxn modelId="{8D25D9B8-9BE9-4D36-BB5D-C9AC5AC04296}" srcId="{49ABCE79-9531-4CEA-AC7D-22A7D05BB7A8}" destId="{0A728DBF-6D90-405C-9969-25EA50AF11A7}" srcOrd="0" destOrd="0" parTransId="{7398986D-7CA2-48DF-B092-04E31AE7F516}" sibTransId="{EEE16B4D-B083-47AD-AC48-B90F5445FFBA}"/>
    <dgm:cxn modelId="{616E413D-6A17-41A2-A6C6-D45E452BC1A8}" type="presOf" srcId="{B9E59E74-B60D-4964-B086-BF431A80D2C8}" destId="{6831638E-3A9D-4CFD-B6CE-03A85F065F83}" srcOrd="0" destOrd="0" presId="urn:microsoft.com/office/officeart/2005/8/layout/chevron2"/>
    <dgm:cxn modelId="{284B04B8-8FBC-43E9-B765-B9C127728EBF}" srcId="{B9E59E74-B60D-4964-B086-BF431A80D2C8}" destId="{20693A27-98B2-48F4-AFA5-CF5BCBD4D2E8}" srcOrd="0" destOrd="0" parTransId="{8B738D7E-9921-4C6D-907A-7AF9D32CE592}" sibTransId="{F9EF0235-F65B-4B38-B6F3-AA1B266536CA}"/>
    <dgm:cxn modelId="{B8FF9080-467E-4FAB-A378-A7667920A7B9}" type="presOf" srcId="{86397BAC-E20A-4076-9020-CC68C02BEDB2}" destId="{DA0E9E1F-8AFD-4AE9-8EAE-8251657D3F61}" srcOrd="0" destOrd="0" presId="urn:microsoft.com/office/officeart/2005/8/layout/chevron2"/>
    <dgm:cxn modelId="{C807D3DF-054C-4B74-B7A4-BCABBA0C5FEC}" type="presOf" srcId="{20693A27-98B2-48F4-AFA5-CF5BCBD4D2E8}" destId="{BF1C5A1B-C548-47AF-ABAA-6D32AB7A00F8}" srcOrd="0" destOrd="0" presId="urn:microsoft.com/office/officeart/2005/8/layout/chevron2"/>
    <dgm:cxn modelId="{50505DC5-51E8-4050-B0EE-82646B7B4CDD}" type="presOf" srcId="{0A728DBF-6D90-405C-9969-25EA50AF11A7}" destId="{CB588495-04B2-4E65-8529-1A2A78AF7D50}" srcOrd="0" destOrd="0" presId="urn:microsoft.com/office/officeart/2005/8/layout/chevron2"/>
    <dgm:cxn modelId="{F24A1A88-584E-431F-B99A-336D8F92B0E0}" type="presOf" srcId="{70FE5AC1-1470-41F5-B573-22CCCE9C01ED}" destId="{BF1C5A1B-C548-47AF-ABAA-6D32AB7A00F8}" srcOrd="0" destOrd="1" presId="urn:microsoft.com/office/officeart/2005/8/layout/chevron2"/>
    <dgm:cxn modelId="{CA7105B5-F2B7-4434-B2A0-C01C828663F8}" srcId="{B9E59E74-B60D-4964-B086-BF431A80D2C8}" destId="{70FE5AC1-1470-41F5-B573-22CCCE9C01ED}" srcOrd="1" destOrd="0" parTransId="{CCC093B9-AF5C-4E49-9ED6-6F6890C68F60}" sibTransId="{3454D233-5626-4A7A-8D1A-1C62C1883F56}"/>
    <dgm:cxn modelId="{A14D8595-B96B-4209-BD9E-4BCBF5177A15}" type="presParOf" srcId="{DA0E9E1F-8AFD-4AE9-8EAE-8251657D3F61}" destId="{539FBE3C-DD39-4C58-A954-6187AB8498D1}" srcOrd="0" destOrd="0" presId="urn:microsoft.com/office/officeart/2005/8/layout/chevron2"/>
    <dgm:cxn modelId="{2ED4CBFC-4EAE-4B95-9911-00E14B6B3B4D}" type="presParOf" srcId="{539FBE3C-DD39-4C58-A954-6187AB8498D1}" destId="{68DA4E94-A86D-495B-BADA-2CD609B3241E}" srcOrd="0" destOrd="0" presId="urn:microsoft.com/office/officeart/2005/8/layout/chevron2"/>
    <dgm:cxn modelId="{652EA288-689B-4EFE-85F4-A2F0D8A42834}" type="presParOf" srcId="{539FBE3C-DD39-4C58-A954-6187AB8498D1}" destId="{CB588495-04B2-4E65-8529-1A2A78AF7D50}" srcOrd="1" destOrd="0" presId="urn:microsoft.com/office/officeart/2005/8/layout/chevron2"/>
    <dgm:cxn modelId="{E9D187AE-0A93-408F-8725-016DAB7EDD9C}" type="presParOf" srcId="{DA0E9E1F-8AFD-4AE9-8EAE-8251657D3F61}" destId="{E6327291-6BD6-4C4D-BAB4-A0B8151079BC}" srcOrd="1" destOrd="0" presId="urn:microsoft.com/office/officeart/2005/8/layout/chevron2"/>
    <dgm:cxn modelId="{45E4ECCB-6AAD-4559-A0EB-AA0B0B6DDAFC}" type="presParOf" srcId="{DA0E9E1F-8AFD-4AE9-8EAE-8251657D3F61}" destId="{4ED6711D-8E08-4568-8C25-2D97AE5DF88B}" srcOrd="2" destOrd="0" presId="urn:microsoft.com/office/officeart/2005/8/layout/chevron2"/>
    <dgm:cxn modelId="{0EA4E0C1-30F8-400F-8044-6C987A9E529B}" type="presParOf" srcId="{4ED6711D-8E08-4568-8C25-2D97AE5DF88B}" destId="{6831638E-3A9D-4CFD-B6CE-03A85F065F83}" srcOrd="0" destOrd="0" presId="urn:microsoft.com/office/officeart/2005/8/layout/chevron2"/>
    <dgm:cxn modelId="{C9B93519-11FA-4B9F-BFF1-7BFEB992C508}" type="presParOf" srcId="{4ED6711D-8E08-4568-8C25-2D97AE5DF88B}" destId="{BF1C5A1B-C548-47AF-ABAA-6D32AB7A00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5A0F7-A686-48FF-B367-915287C0D924}">
      <dsp:nvSpPr>
        <dsp:cNvPr id="0" name=""/>
        <dsp:cNvSpPr/>
      </dsp:nvSpPr>
      <dsp:spPr>
        <a:xfrm>
          <a:off x="-2755161" y="-424804"/>
          <a:ext cx="3288009" cy="3288009"/>
        </a:xfrm>
        <a:prstGeom prst="blockArc">
          <a:avLst>
            <a:gd name="adj1" fmla="val 18900000"/>
            <a:gd name="adj2" fmla="val 2700000"/>
            <a:gd name="adj3" fmla="val 657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3EA02-6705-4148-91A0-A19DD99B8E34}">
      <dsp:nvSpPr>
        <dsp:cNvPr id="0" name=""/>
        <dsp:cNvSpPr/>
      </dsp:nvSpPr>
      <dsp:spPr>
        <a:xfrm>
          <a:off x="324649" y="216744"/>
          <a:ext cx="4123700" cy="487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0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Enhance research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324649" y="216744"/>
        <a:ext cx="4123700" cy="487680"/>
      </dsp:txXfrm>
    </dsp:sp>
    <dsp:sp modelId="{3BDE7994-B82E-4F00-BE6F-F7C7AC9DD8D3}">
      <dsp:nvSpPr>
        <dsp:cNvPr id="0" name=""/>
        <dsp:cNvSpPr/>
      </dsp:nvSpPr>
      <dsp:spPr>
        <a:xfrm>
          <a:off x="85742" y="230834"/>
          <a:ext cx="513691" cy="513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691AD-26FD-4C7C-B8A4-8002FBC06D01}">
      <dsp:nvSpPr>
        <dsp:cNvPr id="0" name=""/>
        <dsp:cNvSpPr/>
      </dsp:nvSpPr>
      <dsp:spPr>
        <a:xfrm>
          <a:off x="519859" y="975360"/>
          <a:ext cx="3946428" cy="487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0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Promote collaboration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519859" y="975360"/>
        <a:ext cx="3946428" cy="487680"/>
      </dsp:txXfrm>
    </dsp:sp>
    <dsp:sp modelId="{843002D7-9EBA-413F-87B4-1CEDB6DC45F3}">
      <dsp:nvSpPr>
        <dsp:cNvPr id="0" name=""/>
        <dsp:cNvSpPr/>
      </dsp:nvSpPr>
      <dsp:spPr>
        <a:xfrm>
          <a:off x="263013" y="962354"/>
          <a:ext cx="513691" cy="513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A28FFF-B8D4-4E33-B6C2-1E3662C9374A}">
      <dsp:nvSpPr>
        <dsp:cNvPr id="0" name=""/>
        <dsp:cNvSpPr/>
      </dsp:nvSpPr>
      <dsp:spPr>
        <a:xfrm>
          <a:off x="342587" y="1733975"/>
          <a:ext cx="4123700" cy="487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096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Educate both faculty and students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342587" y="1733975"/>
        <a:ext cx="4123700" cy="487680"/>
      </dsp:txXfrm>
    </dsp:sp>
    <dsp:sp modelId="{0EEBE7E9-3A7E-47AC-A1FC-6BB5CDC82CA7}">
      <dsp:nvSpPr>
        <dsp:cNvPr id="0" name=""/>
        <dsp:cNvSpPr/>
      </dsp:nvSpPr>
      <dsp:spPr>
        <a:xfrm>
          <a:off x="85742" y="1693874"/>
          <a:ext cx="513691" cy="5136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F233F-238D-4ABA-9B5E-CD7FF9EB844B}">
      <dsp:nvSpPr>
        <dsp:cNvPr id="0" name=""/>
        <dsp:cNvSpPr/>
      </dsp:nvSpPr>
      <dsp:spPr>
        <a:xfrm>
          <a:off x="3517939" y="1597261"/>
          <a:ext cx="1536263" cy="731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238"/>
              </a:lnTo>
              <a:lnTo>
                <a:pt x="1536263" y="498238"/>
              </a:lnTo>
              <a:lnTo>
                <a:pt x="1536263" y="73112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5C48A-231A-4071-81CD-03473B0994BA}">
      <dsp:nvSpPr>
        <dsp:cNvPr id="0" name=""/>
        <dsp:cNvSpPr/>
      </dsp:nvSpPr>
      <dsp:spPr>
        <a:xfrm>
          <a:off x="1981676" y="1597261"/>
          <a:ext cx="1536263" cy="731121"/>
        </a:xfrm>
        <a:custGeom>
          <a:avLst/>
          <a:gdLst/>
          <a:ahLst/>
          <a:cxnLst/>
          <a:rect l="0" t="0" r="0" b="0"/>
          <a:pathLst>
            <a:path>
              <a:moveTo>
                <a:pt x="1536263" y="0"/>
              </a:moveTo>
              <a:lnTo>
                <a:pt x="1536263" y="498238"/>
              </a:lnTo>
              <a:lnTo>
                <a:pt x="0" y="498238"/>
              </a:lnTo>
              <a:lnTo>
                <a:pt x="0" y="731121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0332E-AED9-45AB-8B76-57E35CEB1012}">
      <dsp:nvSpPr>
        <dsp:cNvPr id="0" name=""/>
        <dsp:cNvSpPr/>
      </dsp:nvSpPr>
      <dsp:spPr>
        <a:xfrm>
          <a:off x="2260996" y="944"/>
          <a:ext cx="2513885" cy="1596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43C27-A0E7-4F20-BC40-B5CCCEFC8FAD}">
      <dsp:nvSpPr>
        <dsp:cNvPr id="0" name=""/>
        <dsp:cNvSpPr/>
      </dsp:nvSpPr>
      <dsp:spPr>
        <a:xfrm>
          <a:off x="2540317" y="266299"/>
          <a:ext cx="2513885" cy="1596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Each academic year, the Center is managed by a faculty member who also teaches the course during the fall.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2587072" y="313054"/>
        <a:ext cx="2420375" cy="1502807"/>
      </dsp:txXfrm>
    </dsp:sp>
    <dsp:sp modelId="{F930CBE1-0B93-492D-9A0C-92307168B007}">
      <dsp:nvSpPr>
        <dsp:cNvPr id="0" name=""/>
        <dsp:cNvSpPr/>
      </dsp:nvSpPr>
      <dsp:spPr>
        <a:xfrm>
          <a:off x="724733" y="2328383"/>
          <a:ext cx="2513885" cy="1596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505ED-06A1-401D-88CE-9DBDD68840C7}">
      <dsp:nvSpPr>
        <dsp:cNvPr id="0" name=""/>
        <dsp:cNvSpPr/>
      </dsp:nvSpPr>
      <dsp:spPr>
        <a:xfrm>
          <a:off x="1004054" y="2593738"/>
          <a:ext cx="2513885" cy="1596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In the fall, projects are completed by students in the course.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1050809" y="2640493"/>
        <a:ext cx="2420375" cy="1502807"/>
      </dsp:txXfrm>
    </dsp:sp>
    <dsp:sp modelId="{EE6E8E14-1736-4F0E-B3B3-06CD7646A59C}">
      <dsp:nvSpPr>
        <dsp:cNvPr id="0" name=""/>
        <dsp:cNvSpPr/>
      </dsp:nvSpPr>
      <dsp:spPr>
        <a:xfrm>
          <a:off x="3797260" y="2328383"/>
          <a:ext cx="2513885" cy="1596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7B862-E470-4D32-ADDA-8683552AD643}">
      <dsp:nvSpPr>
        <dsp:cNvPr id="0" name=""/>
        <dsp:cNvSpPr/>
      </dsp:nvSpPr>
      <dsp:spPr>
        <a:xfrm>
          <a:off x="4076580" y="2593738"/>
          <a:ext cx="2513885" cy="1596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are hired to staff the center </a:t>
          </a:r>
          <a:br>
            <a:rPr lang="en-US" sz="1900" kern="1200" dirty="0" smtClean="0">
              <a:latin typeface="Calibri" pitchFamily="34" charset="0"/>
              <a:cs typeface="Calibri" pitchFamily="34" charset="0"/>
            </a:rPr>
          </a:br>
          <a:r>
            <a:rPr lang="en-US" sz="1900" kern="1200" dirty="0" smtClean="0">
              <a:latin typeface="Calibri" pitchFamily="34" charset="0"/>
              <a:cs typeface="Calibri" pitchFamily="34" charset="0"/>
            </a:rPr>
            <a:t>in the spring. 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4123335" y="2640493"/>
        <a:ext cx="2420375" cy="15028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B7225-1646-4452-9720-99AE27ED1A0E}">
      <dsp:nvSpPr>
        <dsp:cNvPr id="0" name=""/>
        <dsp:cNvSpPr/>
      </dsp:nvSpPr>
      <dsp:spPr>
        <a:xfrm>
          <a:off x="0" y="12052"/>
          <a:ext cx="7315200" cy="426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Who are the students?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0816" y="32868"/>
        <a:ext cx="7273568" cy="384791"/>
      </dsp:txXfrm>
    </dsp:sp>
    <dsp:sp modelId="{32EFF846-E477-4819-9ACB-429CE142A095}">
      <dsp:nvSpPr>
        <dsp:cNvPr id="0" name=""/>
        <dsp:cNvSpPr/>
      </dsp:nvSpPr>
      <dsp:spPr>
        <a:xfrm>
          <a:off x="0" y="538990"/>
          <a:ext cx="7315200" cy="95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Class size is usually about 10 students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Most students are statistics majors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</dsp:txBody>
      <dsp:txXfrm>
        <a:off x="0" y="538990"/>
        <a:ext cx="7315200" cy="959962"/>
      </dsp:txXfrm>
    </dsp:sp>
    <dsp:sp modelId="{46F58B43-07D3-48D0-8107-0A6891A6BDED}">
      <dsp:nvSpPr>
        <dsp:cNvPr id="0" name=""/>
        <dsp:cNvSpPr/>
      </dsp:nvSpPr>
      <dsp:spPr>
        <a:xfrm>
          <a:off x="0" y="1371597"/>
          <a:ext cx="7315200" cy="421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What are the prerequisites?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0597" y="1392194"/>
        <a:ext cx="7274006" cy="380741"/>
      </dsp:txXfrm>
    </dsp:sp>
    <dsp:sp modelId="{D63BB8FE-B994-468B-B521-6D773DD45A0D}">
      <dsp:nvSpPr>
        <dsp:cNvPr id="0" name=""/>
        <dsp:cNvSpPr/>
      </dsp:nvSpPr>
      <dsp:spPr>
        <a:xfrm>
          <a:off x="0" y="1904999"/>
          <a:ext cx="7315200" cy="95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Any introductory statistics course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Completion of either a regression or design course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</dsp:txBody>
      <dsp:txXfrm>
        <a:off x="0" y="1904999"/>
        <a:ext cx="7315200" cy="959962"/>
      </dsp:txXfrm>
    </dsp:sp>
    <dsp:sp modelId="{4939F6E1-5E41-4AD9-8FB1-C417B74664DD}">
      <dsp:nvSpPr>
        <dsp:cNvPr id="0" name=""/>
        <dsp:cNvSpPr/>
      </dsp:nvSpPr>
      <dsp:spPr>
        <a:xfrm>
          <a:off x="0" y="2743203"/>
          <a:ext cx="7315200" cy="38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What are the learning outcomes?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18823" y="2762026"/>
        <a:ext cx="7277554" cy="347939"/>
      </dsp:txXfrm>
    </dsp:sp>
    <dsp:sp modelId="{23379B13-BEF6-45C5-BF55-40AAC535F0C9}">
      <dsp:nvSpPr>
        <dsp:cNvPr id="0" name=""/>
        <dsp:cNvSpPr/>
      </dsp:nvSpPr>
      <dsp:spPr>
        <a:xfrm>
          <a:off x="0" y="3177974"/>
          <a:ext cx="7315200" cy="1775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The course enhances a student’s ability to communicate with both clients and other statisticians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learn the skills required of a successful consultant and also become aware of issues statisticians encounter when consulting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gain experience in analyzing data and writing summary reports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0" y="3177974"/>
        <a:ext cx="7315200" cy="1775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89EA6-923F-4A4D-9593-F25FBB302203}">
      <dsp:nvSpPr>
        <dsp:cNvPr id="0" name=""/>
        <dsp:cNvSpPr/>
      </dsp:nvSpPr>
      <dsp:spPr>
        <a:xfrm>
          <a:off x="7199" y="-419983"/>
          <a:ext cx="2419758" cy="125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Discuss the process of consulting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7199" y="-419983"/>
        <a:ext cx="2419758" cy="839966"/>
      </dsp:txXfrm>
    </dsp:sp>
    <dsp:sp modelId="{519008B9-456D-478A-8CA8-39E7582852AA}">
      <dsp:nvSpPr>
        <dsp:cNvPr id="0" name=""/>
        <dsp:cNvSpPr/>
      </dsp:nvSpPr>
      <dsp:spPr>
        <a:xfrm>
          <a:off x="248009" y="419983"/>
          <a:ext cx="2927593" cy="37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become aware of client expectations and the role of a consultant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>
              <a:latin typeface="Calibri" pitchFamily="34" charset="0"/>
              <a:cs typeface="Calibri" pitchFamily="34" charset="0"/>
            </a:rPr>
            <a:t>Students learn qualities </a:t>
          </a:r>
          <a:r>
            <a:rPr lang="en-US" sz="1900" kern="1200" dirty="0" smtClean="0">
              <a:latin typeface="Calibri" pitchFamily="34" charset="0"/>
              <a:cs typeface="Calibri" pitchFamily="34" charset="0"/>
            </a:rPr>
            <a:t>of an effective consultant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learn how to ask good questions and refine their listening skills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333755" y="505729"/>
        <a:ext cx="2756101" cy="3562308"/>
      </dsp:txXfrm>
    </dsp:sp>
    <dsp:sp modelId="{50EA57DF-D48D-4390-8B19-CE93847C09DB}">
      <dsp:nvSpPr>
        <dsp:cNvPr id="0" name=""/>
        <dsp:cNvSpPr/>
      </dsp:nvSpPr>
      <dsp:spPr>
        <a:xfrm>
          <a:off x="2897202" y="-300930"/>
          <a:ext cx="911276" cy="601861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2897202" y="-180558"/>
        <a:ext cx="730718" cy="361117"/>
      </dsp:txXfrm>
    </dsp:sp>
    <dsp:sp modelId="{E446E3B9-52E2-46BB-B839-E77245358882}">
      <dsp:nvSpPr>
        <dsp:cNvPr id="0" name=""/>
        <dsp:cNvSpPr/>
      </dsp:nvSpPr>
      <dsp:spPr>
        <a:xfrm>
          <a:off x="4146347" y="-419983"/>
          <a:ext cx="2419758" cy="125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Participate in mock consulting sessions</a:t>
          </a:r>
          <a:endParaRPr lang="en-US" sz="2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4146347" y="-419983"/>
        <a:ext cx="2419758" cy="839966"/>
      </dsp:txXfrm>
    </dsp:sp>
    <dsp:sp modelId="{4F1000CB-B36A-4A7D-96F8-EDB05BD209D3}">
      <dsp:nvSpPr>
        <dsp:cNvPr id="0" name=""/>
        <dsp:cNvSpPr/>
      </dsp:nvSpPr>
      <dsp:spPr>
        <a:xfrm>
          <a:off x="4393909" y="419983"/>
          <a:ext cx="2914091" cy="3733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practice with mock clients and receive feedback from this client, the instructor, and their peers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Mock clients are typically past clients, other instructors, or myself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4479260" y="505334"/>
        <a:ext cx="2743389" cy="3563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CF3E0-C823-4903-A05A-4AE569A22B6C}">
      <dsp:nvSpPr>
        <dsp:cNvPr id="0" name=""/>
        <dsp:cNvSpPr/>
      </dsp:nvSpPr>
      <dsp:spPr>
        <a:xfrm>
          <a:off x="0" y="0"/>
          <a:ext cx="7315200" cy="475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Write reflections on relevant reading assignments</a:t>
          </a:r>
          <a:endParaRPr lang="en-US" kern="1200" dirty="0"/>
        </a:p>
      </dsp:txBody>
      <dsp:txXfrm>
        <a:off x="23212" y="23212"/>
        <a:ext cx="7268776" cy="429069"/>
      </dsp:txXfrm>
    </dsp:sp>
    <dsp:sp modelId="{0471AFD4-3564-4081-A917-DAE92B1CC0EF}">
      <dsp:nvSpPr>
        <dsp:cNvPr id="0" name=""/>
        <dsp:cNvSpPr/>
      </dsp:nvSpPr>
      <dsp:spPr>
        <a:xfrm>
          <a:off x="0" y="586919"/>
          <a:ext cx="7315200" cy="1622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Selected readings from </a:t>
          </a:r>
          <a:r>
            <a:rPr lang="en-US" sz="1900" i="1" u="none" kern="1200" dirty="0" smtClean="0">
              <a:latin typeface="Calibri" pitchFamily="34" charset="0"/>
              <a:cs typeface="Calibri" pitchFamily="34" charset="0"/>
            </a:rPr>
            <a:t>Statistical Consulting</a:t>
          </a: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… by Janice </a:t>
          </a:r>
          <a:r>
            <a:rPr lang="en-US" sz="1900" u="none" kern="1200" dirty="0" err="1" smtClean="0">
              <a:latin typeface="Calibri" pitchFamily="34" charset="0"/>
              <a:cs typeface="Calibri" pitchFamily="34" charset="0"/>
            </a:rPr>
            <a:t>Derr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“Ethical Guidelines for Statistical Practice” from the ASA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“The Impertinent Questioner…” by </a:t>
          </a:r>
          <a:r>
            <a:rPr lang="en-US" sz="1900" u="none" kern="1200" dirty="0" err="1" smtClean="0">
              <a:latin typeface="Calibri" pitchFamily="34" charset="0"/>
              <a:cs typeface="Calibri" pitchFamily="34" charset="0"/>
            </a:rPr>
            <a:t>Willliam</a:t>
          </a: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 Lurie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“Some General Remarks on Consulting …” by Cuthbert Daniel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“The Practice of Statistics…” by William G. Hunter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</dsp:txBody>
      <dsp:txXfrm>
        <a:off x="0" y="586919"/>
        <a:ext cx="7315200" cy="1622880"/>
      </dsp:txXfrm>
    </dsp:sp>
    <dsp:sp modelId="{AAFD33B4-4177-49A0-8C03-94C1D2AE0FFE}">
      <dsp:nvSpPr>
        <dsp:cNvPr id="0" name=""/>
        <dsp:cNvSpPr/>
      </dsp:nvSpPr>
      <dsp:spPr>
        <a:xfrm>
          <a:off x="0" y="2343908"/>
          <a:ext cx="7315200" cy="475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Interact with experienced statistical consultants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3212" y="2367120"/>
        <a:ext cx="7268776" cy="429069"/>
      </dsp:txXfrm>
    </dsp:sp>
    <dsp:sp modelId="{67B4A3FB-955B-421F-8924-C2E356EAF92B}">
      <dsp:nvSpPr>
        <dsp:cNvPr id="0" name=""/>
        <dsp:cNvSpPr/>
      </dsp:nvSpPr>
      <dsp:spPr>
        <a:xfrm>
          <a:off x="0" y="2894178"/>
          <a:ext cx="7315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interview experienced statistical consultants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If possible, students observe consulting sessions 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0" y="2894178"/>
        <a:ext cx="7315200" cy="1059840"/>
      </dsp:txXfrm>
    </dsp:sp>
    <dsp:sp modelId="{33AF47EF-F10A-4A59-8068-A8A083058487}">
      <dsp:nvSpPr>
        <dsp:cNvPr id="0" name=""/>
        <dsp:cNvSpPr/>
      </dsp:nvSpPr>
      <dsp:spPr>
        <a:xfrm>
          <a:off x="0" y="3748956"/>
          <a:ext cx="7315200" cy="472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Analyze data, write summaries, and present to mock clients</a:t>
          </a:r>
          <a:endParaRPr lang="en-US" sz="2100" kern="1200" dirty="0">
            <a:latin typeface="Calibri" pitchFamily="34" charset="0"/>
            <a:cs typeface="Calibri" pitchFamily="34" charset="0"/>
          </a:endParaRPr>
        </a:p>
      </dsp:txBody>
      <dsp:txXfrm>
        <a:off x="23068" y="3772024"/>
        <a:ext cx="7269064" cy="426410"/>
      </dsp:txXfrm>
    </dsp:sp>
    <dsp:sp modelId="{C34F7C46-F12A-4FEF-A0AD-A97BBAE101C8}">
      <dsp:nvSpPr>
        <dsp:cNvPr id="0" name=""/>
        <dsp:cNvSpPr/>
      </dsp:nvSpPr>
      <dsp:spPr>
        <a:xfrm>
          <a:off x="0" y="4318067"/>
          <a:ext cx="7315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258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Mock projects give a brief review of common statistical techniques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Feedback is essential!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0" y="4318067"/>
        <a:ext cx="7315200" cy="1059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22B63-60DE-4B78-88B4-E552088674B8}">
      <dsp:nvSpPr>
        <dsp:cNvPr id="0" name=""/>
        <dsp:cNvSpPr/>
      </dsp:nvSpPr>
      <dsp:spPr>
        <a:xfrm>
          <a:off x="0" y="0"/>
          <a:ext cx="7467600" cy="472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Interact with actual clients (with client permission)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3068" y="23068"/>
        <a:ext cx="7421464" cy="426410"/>
      </dsp:txXfrm>
    </dsp:sp>
    <dsp:sp modelId="{E4E62EF0-F58A-47B9-A959-EAE7900E04A3}">
      <dsp:nvSpPr>
        <dsp:cNvPr id="0" name=""/>
        <dsp:cNvSpPr/>
      </dsp:nvSpPr>
      <dsp:spPr>
        <a:xfrm>
          <a:off x="0" y="685799"/>
          <a:ext cx="7467600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Internal clients have been from the Department of Biology, Nursing, Business Administration, and Social Work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External clients have included the Minnesota Academy of the Sciences and the Minnesota </a:t>
          </a:r>
          <a:r>
            <a:rPr lang="en-US" sz="1900" u="none" kern="1200" smtClean="0">
              <a:latin typeface="Calibri" pitchFamily="34" charset="0"/>
              <a:cs typeface="Calibri" pitchFamily="34" charset="0"/>
            </a:rPr>
            <a:t>Deputy Registrar’s Association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u="none" kern="1200" dirty="0" smtClean="0">
              <a:latin typeface="Calibri" pitchFamily="34" charset="0"/>
              <a:cs typeface="Calibri" pitchFamily="34" charset="0"/>
            </a:rPr>
            <a:t>Clients meet with students during class time, if possible </a:t>
          </a:r>
          <a:endParaRPr lang="en-US" sz="1900" u="none" kern="1200" dirty="0">
            <a:latin typeface="Calibri" pitchFamily="34" charset="0"/>
            <a:cs typeface="Calibri" pitchFamily="34" charset="0"/>
          </a:endParaRPr>
        </a:p>
      </dsp:txBody>
      <dsp:txXfrm>
        <a:off x="0" y="685799"/>
        <a:ext cx="7467600" cy="1523520"/>
      </dsp:txXfrm>
    </dsp:sp>
    <dsp:sp modelId="{AAFD33B4-4177-49A0-8C03-94C1D2AE0FFE}">
      <dsp:nvSpPr>
        <dsp:cNvPr id="0" name=""/>
        <dsp:cNvSpPr/>
      </dsp:nvSpPr>
      <dsp:spPr>
        <a:xfrm>
          <a:off x="0" y="2465566"/>
          <a:ext cx="7467600" cy="412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Analyze data, write summaries, and present to clients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>
        <a:off x="20144" y="2485710"/>
        <a:ext cx="7427312" cy="372366"/>
      </dsp:txXfrm>
    </dsp:sp>
    <dsp:sp modelId="{67B4A3FB-955B-421F-8924-C2E356EAF92B}">
      <dsp:nvSpPr>
        <dsp:cNvPr id="0" name=""/>
        <dsp:cNvSpPr/>
      </dsp:nvSpPr>
      <dsp:spPr>
        <a:xfrm>
          <a:off x="0" y="2684286"/>
          <a:ext cx="7467600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Projects are assigned to a team of 2-3 students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Class time is devoted to meeting with clients, discussing projects, and working on projects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choose appropriate methods for analyzing the data and provide both a written report and an oral presentation of the results to the instructor, their peers, and the client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>
        <a:off x="0" y="2684286"/>
        <a:ext cx="7467600" cy="20865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4E94-A86D-495B-BADA-2CD609B3241E}">
      <dsp:nvSpPr>
        <dsp:cNvPr id="0" name=""/>
        <dsp:cNvSpPr/>
      </dsp:nvSpPr>
      <dsp:spPr>
        <a:xfrm rot="5400000">
          <a:off x="-240992" y="526900"/>
          <a:ext cx="2357437" cy="1650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Project Management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-5400000">
        <a:off x="112624" y="998387"/>
        <a:ext cx="1650206" cy="707231"/>
      </dsp:txXfrm>
    </dsp:sp>
    <dsp:sp modelId="{CB588495-04B2-4E65-8529-1A2A78AF7D50}">
      <dsp:nvSpPr>
        <dsp:cNvPr id="0" name=""/>
        <dsp:cNvSpPr/>
      </dsp:nvSpPr>
      <dsp:spPr>
        <a:xfrm rot="5400000">
          <a:off x="4155225" y="-1826462"/>
          <a:ext cx="1866842" cy="61017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Demand for statistical consulting fluctuates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A solution for having too few projects is to solicit a list of suitable projects from clients in advance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037749" y="382146"/>
        <a:ext cx="6010663" cy="1684578"/>
      </dsp:txXfrm>
    </dsp:sp>
    <dsp:sp modelId="{6831638E-3A9D-4CFD-B6CE-03A85F065F83}">
      <dsp:nvSpPr>
        <dsp:cNvPr id="0" name=""/>
        <dsp:cNvSpPr/>
      </dsp:nvSpPr>
      <dsp:spPr>
        <a:xfrm rot="5400000">
          <a:off x="-240992" y="2866947"/>
          <a:ext cx="2357437" cy="16502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Background Knowledge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-5400000">
        <a:off x="112624" y="3338434"/>
        <a:ext cx="1650206" cy="707231"/>
      </dsp:txXfrm>
    </dsp:sp>
    <dsp:sp modelId="{BF1C5A1B-C548-47AF-ABAA-6D32AB7A00F8}">
      <dsp:nvSpPr>
        <dsp:cNvPr id="0" name=""/>
        <dsp:cNvSpPr/>
      </dsp:nvSpPr>
      <dsp:spPr>
        <a:xfrm rot="5400000">
          <a:off x="4127109" y="575376"/>
          <a:ext cx="2015448" cy="6128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Some projects require advanced techniques (e.g., multivariate analyses or logistic regression) that must be taught to students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libri" pitchFamily="34" charset="0"/>
              <a:cs typeface="Calibri" pitchFamily="34" charset="0"/>
            </a:rPr>
            <a:t>A potential solution is to assign these projects to students with a background in these courses (or to exceptional learners)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070382" y="2730489"/>
        <a:ext cx="6030516" cy="18186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4E94-A86D-495B-BADA-2CD609B3241E}">
      <dsp:nvSpPr>
        <dsp:cNvPr id="0" name=""/>
        <dsp:cNvSpPr/>
      </dsp:nvSpPr>
      <dsp:spPr>
        <a:xfrm rot="5400000">
          <a:off x="-292811" y="543655"/>
          <a:ext cx="2677343" cy="1874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Positive Impact on our Curriculum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-5400000">
        <a:off x="108791" y="1079123"/>
        <a:ext cx="1874140" cy="803203"/>
      </dsp:txXfrm>
    </dsp:sp>
    <dsp:sp modelId="{CB588495-04B2-4E65-8529-1A2A78AF7D50}">
      <dsp:nvSpPr>
        <dsp:cNvPr id="0" name=""/>
        <dsp:cNvSpPr/>
      </dsp:nvSpPr>
      <dsp:spPr>
        <a:xfrm rot="5400000">
          <a:off x="4387194" y="-1698011"/>
          <a:ext cx="1616713" cy="58941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Course is well-aligned with ASA-endorsed guidelines for undergraduate programs in statistics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248493" y="519611"/>
        <a:ext cx="5815195" cy="1458871"/>
      </dsp:txXfrm>
    </dsp:sp>
    <dsp:sp modelId="{6831638E-3A9D-4CFD-B6CE-03A85F065F83}">
      <dsp:nvSpPr>
        <dsp:cNvPr id="0" name=""/>
        <dsp:cNvSpPr/>
      </dsp:nvSpPr>
      <dsp:spPr>
        <a:xfrm rot="5400000">
          <a:off x="-292811" y="2826611"/>
          <a:ext cx="2677343" cy="18741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rPr>
            <a:t>Positive Impact on Students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  <a:cs typeface="Calibri" pitchFamily="34" charset="0"/>
          </a:endParaRPr>
        </a:p>
      </dsp:txBody>
      <dsp:txXfrm rot="-5400000">
        <a:off x="108791" y="3362079"/>
        <a:ext cx="1874140" cy="803203"/>
      </dsp:txXfrm>
    </dsp:sp>
    <dsp:sp modelId="{BF1C5A1B-C548-47AF-ABAA-6D32AB7A00F8}">
      <dsp:nvSpPr>
        <dsp:cNvPr id="0" name=""/>
        <dsp:cNvSpPr/>
      </dsp:nvSpPr>
      <dsp:spPr>
        <a:xfrm rot="5400000">
          <a:off x="4344491" y="526321"/>
          <a:ext cx="1791350" cy="59203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Students leave with improved skills in data analysis and communication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Calibri" pitchFamily="34" charset="0"/>
              <a:cs typeface="Calibri" pitchFamily="34" charset="0"/>
            </a:rPr>
            <a:t>Exceptional students leave ready to work in our consulting center and gain unparalleled experience as undergraduates</a:t>
          </a:r>
          <a:endParaRPr lang="en-US" sz="19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280016" y="2678242"/>
        <a:ext cx="5832855" cy="1616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92C0CB-3687-458B-AAE5-094931C805E8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B9B36F-EE17-46F7-A0DA-23E39AB7E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48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C7DF4A-17F0-4860-A5B5-D40463E6F67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5BFAA0-A127-446A-865C-8446FF72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32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BFAA0-A127-446A-865C-8446FF72E2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7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1A5619-1733-46BE-BBE4-7EDD58098069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CCE24F-DB3F-4EDF-ADCB-D52A434D0C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about/ethicalguidelines.cfm" TargetMode="External"/><Relationship Id="rId2" Type="http://schemas.openxmlformats.org/officeDocument/2006/relationships/hyperlink" Target="http://www.amstat.org/education/curriculumguidelines.cfm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An Undergraduate Course in Statistical Consulting and Communication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182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Tisha Hooks (thooks@winona.edu)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Christopher Malone (cmalone@winona.edu)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44" y="4517570"/>
            <a:ext cx="25603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062163"/>
            <a:ext cx="1404937" cy="298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First Six Weeks – Examples of Mock Projects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218093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Students analyze data and get results that are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non-significant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are forced to deal with an unethical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request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5240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Analysis of Pre-Post Data on Glucose Levels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62400" y="2286000"/>
            <a:ext cx="1404937" cy="2743200"/>
            <a:chOff x="3962400" y="2286000"/>
            <a:chExt cx="1404937" cy="2743200"/>
          </a:xfrm>
        </p:grpSpPr>
        <p:sp>
          <p:nvSpPr>
            <p:cNvPr id="4" name="Oval 3"/>
            <p:cNvSpPr/>
            <p:nvPr/>
          </p:nvSpPr>
          <p:spPr>
            <a:xfrm>
              <a:off x="3962400" y="2286000"/>
              <a:ext cx="1404937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895600"/>
              <a:ext cx="1404937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962400" y="4800600"/>
              <a:ext cx="1404937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76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Course Content for the Remainder of the Semester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5316656"/>
              </p:ext>
            </p:extLst>
          </p:nvPr>
        </p:nvGraphicFramePr>
        <p:xfrm>
          <a:off x="838200" y="1447800"/>
          <a:ext cx="7467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6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Examples of Projects Encountered by our Students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68580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Client: Department of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Nursing 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Objective: Measure the effect of an intervention</a:t>
            </a:r>
            <a:r>
              <a:rPr lang="en-US" sz="1900" u="sng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900" u="sng" dirty="0" smtClean="0">
                <a:latin typeface="Calibri" pitchFamily="34" charset="0"/>
                <a:cs typeface="Calibri" pitchFamily="34" charset="0"/>
              </a:rPr>
            </a:br>
            <a:endParaRPr lang="en-US" sz="1900" u="sng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4"/>
          <a:stretch/>
        </p:blipFill>
        <p:spPr bwMode="auto">
          <a:xfrm>
            <a:off x="1144860" y="2209800"/>
            <a:ext cx="2436540" cy="213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2342361"/>
            <a:ext cx="4221433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4495800"/>
            <a:ext cx="7696200" cy="2271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  <a:spcAft>
                <a:spcPts val="600"/>
              </a:spcAft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Outcomes: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The client did a preliminary analysis by converting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5-point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Likert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scale outcomes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numeric values so that differences could be computed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 student consultant investigated alternatives to this naïve approach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 table was used to contrast pre/post outcomes using the original scales 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900" dirty="0" err="1">
                <a:latin typeface="Calibri" pitchFamily="34" charset="0"/>
                <a:cs typeface="Calibri" pitchFamily="34" charset="0"/>
              </a:rPr>
              <a:t>Bowker’s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test, a test of symmetry, was used to confirm the effect of the intervention</a:t>
            </a:r>
          </a:p>
        </p:txBody>
      </p:sp>
    </p:spTree>
    <p:extLst>
      <p:ext uri="{BB962C8B-B14F-4D97-AF65-F5344CB8AC3E}">
        <p14:creationId xmlns:p14="http://schemas.microsoft.com/office/powerpoint/2010/main" val="25379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Examples of Projects Encountered by our Students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Client: Department of Business Administration</a:t>
            </a: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Objective: Compare two teaching approaches while adjusting for GPA</a:t>
            </a:r>
            <a:endParaRPr lang="en-US" sz="19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105400"/>
            <a:ext cx="7696200" cy="189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  <a:spcAft>
                <a:spcPts val="600"/>
              </a:spcAft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Outcomes:</a:t>
            </a:r>
          </a:p>
          <a:p>
            <a:pPr marL="640080" indent="-457200"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Using GPA as a covariate,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students found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no evidence that scores were higher on the concept map questions.</a:t>
            </a:r>
          </a:p>
          <a:p>
            <a:pPr marL="640080" indent="-457200"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Not surprisingly, there was statistical evidence that the average score increased as GPA increased.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455373370"/>
              </p:ext>
            </p:extLst>
          </p:nvPr>
        </p:nvGraphicFramePr>
        <p:xfrm>
          <a:off x="1447800" y="2133600"/>
          <a:ext cx="6172200" cy="292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0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Examples of Projects Encountered by our Students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Client: Department of Biology</a:t>
            </a:r>
          </a:p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Objective: Examine the effect of eating pistachios on HDL</a:t>
            </a:r>
            <a:endParaRPr lang="en-US" sz="19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105400"/>
            <a:ext cx="7696200" cy="189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  <a:spcAft>
                <a:spcPts val="600"/>
              </a:spcAft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Outcomes:</a:t>
            </a:r>
          </a:p>
          <a:p>
            <a:pPr marL="640080" indent="-457200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There was no evidence for a difference across treatment groups in the change in HDL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640080" indent="-457200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Student conducted post hoc power analysis and discussed this with the client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2" y="2209800"/>
            <a:ext cx="5286375" cy="28477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8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Student Evaluations of the Course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580694"/>
            <a:ext cx="8229600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400"/>
              </a:spcAft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Responses to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“which word best describes your overall evaluation of the course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?”</a:t>
            </a:r>
          </a:p>
          <a:p>
            <a:pPr marL="285750" lvl="0" indent="-285750">
              <a:spcAft>
                <a:spcPts val="400"/>
              </a:spcAft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Results collected over three semesters from two different instructors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4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4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4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400"/>
              </a:spcAf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Students have commented that they enjoyed</a:t>
            </a:r>
          </a:p>
          <a:p>
            <a:pPr marL="28575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“doing stuff that mattered”’</a:t>
            </a:r>
          </a:p>
          <a:p>
            <a:pPr marL="285750" lvl="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”the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application of statistics to help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others” </a:t>
            </a:r>
          </a:p>
          <a:p>
            <a:pPr marL="28575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“seeing how other people need and use statistics”</a:t>
            </a:r>
          </a:p>
          <a:p>
            <a:pPr marL="285750" lvl="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figuring out what to do with actual raw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data” </a:t>
            </a:r>
          </a:p>
          <a:p>
            <a:pPr marL="28575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“implementing skills attained in other classes” </a:t>
            </a:r>
          </a:p>
          <a:p>
            <a:pPr marL="28575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“learning what tests to use where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marL="285750" lvl="0" indent="-28575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getting experience that is similar to the kind of work I’ll be doing after school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pPr marL="285750" lvl="0" indent="-285750">
              <a:spcAft>
                <a:spcPts val="200"/>
              </a:spcAft>
              <a:buFont typeface="Arial" pitchFamily="34" charset="0"/>
              <a:buChar char="•"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4486852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4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Some Challenges We Face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3006167"/>
              </p:ext>
            </p:extLst>
          </p:nvPr>
        </p:nvGraphicFramePr>
        <p:xfrm>
          <a:off x="457200" y="15240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49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Advantages of our Consulting Course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4120075"/>
              </p:ext>
            </p:extLst>
          </p:nvPr>
        </p:nvGraphicFramePr>
        <p:xfrm>
          <a:off x="457200" y="13716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6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References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371600"/>
            <a:ext cx="777240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American Statistical Association. Curriculum Guidelines for Undergraduate Programs in Statistical Science. Retrieved May 6, 2012, from </a:t>
            </a:r>
            <a:r>
              <a:rPr lang="en-US" sz="1700" dirty="0" smtClean="0">
                <a:latin typeface="Calibri" pitchFamily="34" charset="0"/>
                <a:cs typeface="Calibri" pitchFamily="34" charset="0"/>
                <a:hlinkClick r:id="rId2"/>
              </a:rPr>
              <a:t>http://www.amstat.org/education/curriculumguidelines.cfm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American Statistical Association. (1999). Ethical Guidelines for Statistical Practice. Retrieved May 6, 2012, from </a:t>
            </a:r>
            <a:r>
              <a:rPr lang="en-US" sz="1700" dirty="0" smtClean="0">
                <a:latin typeface="Calibri" pitchFamily="34" charset="0"/>
                <a:cs typeface="Calibri" pitchFamily="34" charset="0"/>
                <a:hlinkClick r:id="rId3"/>
              </a:rPr>
              <a:t>http://www.amstat.org/about/ethicalguidelines.cfm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Boomer, KB, </a:t>
            </a:r>
            <a:r>
              <a:rPr lang="en-US" sz="1700" dirty="0" err="1" smtClean="0">
                <a:latin typeface="Calibri" pitchFamily="34" charset="0"/>
                <a:cs typeface="Calibri" pitchFamily="34" charset="0"/>
              </a:rPr>
              <a:t>Rogness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, N., </a:t>
            </a:r>
            <a:r>
              <a:rPr lang="en-US" sz="1700" dirty="0" err="1" smtClean="0">
                <a:latin typeface="Calibri" pitchFamily="34" charset="0"/>
                <a:cs typeface="Calibri" pitchFamily="34" charset="0"/>
              </a:rPr>
              <a:t>Jersky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, B. (2007). Statistical Consulting Courses for Undergraduates: Fortune or Folly? 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Journal of Statistics Education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, 15(3).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Daniel, Cuthbert. (1969). Some General Remarks on Consulting in Statistics. </a:t>
            </a:r>
            <a:r>
              <a:rPr lang="en-US" sz="1700" i="1" dirty="0" err="1" smtClean="0">
                <a:latin typeface="Calibri" pitchFamily="34" charset="0"/>
                <a:cs typeface="Calibri" pitchFamily="34" charset="0"/>
              </a:rPr>
              <a:t>Technometrics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11(2): 241-245.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err="1" smtClean="0">
                <a:latin typeface="Calibri" pitchFamily="34" charset="0"/>
                <a:cs typeface="Calibri" pitchFamily="34" charset="0"/>
              </a:rPr>
              <a:t>Derr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, Janice. (2000). 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Statistical Consulting: A Guide to Effective Communication. 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Pacific Grove, CA: Brooks/Cole.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Higgins, James. (1999). Nonmathematical Statistics: A New Direction for the Undergraduate Discipline. 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The American Statistician, 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53(1): 1-6.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Hunter, William. (1981). The Practice of Statistics: The Real World Is an Idea Whose Time Has Come. 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The American Statistician</a:t>
            </a:r>
            <a:r>
              <a:rPr lang="en-US" sz="1700" dirty="0" smtClean="0">
                <a:latin typeface="Calibri" pitchFamily="34" charset="0"/>
                <a:cs typeface="Calibri" pitchFamily="34" charset="0"/>
              </a:rPr>
              <a:t>, 35(2): 72-76.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700" dirty="0" smtClean="0">
                <a:latin typeface="Calibri" pitchFamily="34" charset="0"/>
                <a:cs typeface="Calibri" pitchFamily="34" charset="0"/>
              </a:rPr>
              <a:t>Lurie, William. (1958). The Impertinent Questioner: The Scientist’s Guide to the Statistician’s Mind. </a:t>
            </a:r>
            <a:r>
              <a:rPr lang="en-US" sz="1700" i="1" dirty="0" smtClean="0">
                <a:latin typeface="Calibri" pitchFamily="34" charset="0"/>
                <a:cs typeface="Calibri" pitchFamily="34" charset="0"/>
              </a:rPr>
              <a:t>American Scientist, 46(1): 57-61.</a:t>
            </a:r>
            <a:endParaRPr lang="en-US" sz="17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US" sz="1900" i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68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My contact information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182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Tisha Hooks (thooks@winona.edu)</a:t>
            </a:r>
            <a:b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44" y="4517570"/>
            <a:ext cx="25603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WSU Statistical Consulting Center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382" y="1517412"/>
            <a:ext cx="7968018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Winona State University (WSU) is primarily an undergraduate university with approximately 8,000 students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WSU Statistical Consulting Center was created in 2007 in order to</a:t>
            </a:r>
          </a:p>
          <a:p>
            <a:pPr marL="800100" lvl="1" indent="-342900">
              <a:spcAft>
                <a:spcPts val="600"/>
              </a:spcAft>
              <a:buClr>
                <a:schemeClr val="tx2"/>
              </a:buClr>
              <a:buFont typeface="Calibri" pitchFamily="34" charset="0"/>
              <a:buChar char="―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Coordinate statistical consulting efforts on campus</a:t>
            </a:r>
          </a:p>
          <a:p>
            <a:pPr marL="800100" lvl="1" indent="-342900">
              <a:spcAft>
                <a:spcPts val="800"/>
              </a:spcAft>
              <a:buClr>
                <a:schemeClr val="tx2"/>
              </a:buClr>
              <a:buFont typeface="Calibri" pitchFamily="34" charset="0"/>
              <a:buChar char="―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Address substantial increase in demand for assistance with undergraduate research projects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 Purpose of the Consulting Center:</a:t>
            </a:r>
          </a:p>
          <a:p>
            <a:pPr marL="800100" lvl="1" indent="-342900">
              <a:spcAft>
                <a:spcPts val="600"/>
              </a:spcAft>
              <a:buClr>
                <a:schemeClr val="tx2"/>
              </a:buClr>
              <a:buFont typeface="Calibri" pitchFamily="34" charset="0"/>
              <a:buChar char="—"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2145336"/>
              </p:ext>
            </p:extLst>
          </p:nvPr>
        </p:nvGraphicFramePr>
        <p:xfrm>
          <a:off x="2286000" y="4114800"/>
          <a:ext cx="4495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2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WSU Statistical Consulting Center, cont.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14780388"/>
              </p:ext>
            </p:extLst>
          </p:nvPr>
        </p:nvGraphicFramePr>
        <p:xfrm>
          <a:off x="762000" y="1752600"/>
          <a:ext cx="7315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37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Motivation for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ur Statistical Consulting Course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607165"/>
            <a:ext cx="71628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tx2"/>
              </a:buClr>
              <a:buFont typeface="Calibri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elps us meet consulting needs on campus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—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Provides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training in statistical consulting </a:t>
            </a: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—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Prepares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students to staff the consulting center 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900" dirty="0" smtClean="0">
                <a:latin typeface="Calibri" pitchFamily="34" charset="0"/>
                <a:cs typeface="Calibri" pitchFamily="34" charset="0"/>
              </a:rPr>
            </a:b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Clr>
                <a:schemeClr val="tx2"/>
              </a:buClr>
              <a:buFont typeface="Calibri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Well-aligned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with the ASA-endorsed curriculum guidelines for undergraduate statistics programs which call us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to</a:t>
            </a: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―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E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mphasize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real data and authentic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applications</a:t>
            </a: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―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E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ncourage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synthesis of theory,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methods,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applications</a:t>
            </a: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―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ffer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frequent opportunities to develop communication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skills</a:t>
            </a:r>
          </a:p>
          <a:p>
            <a:pPr marL="342900" indent="-342900">
              <a:buClr>
                <a:schemeClr val="tx2"/>
              </a:buClr>
              <a:buFont typeface="Calibri" pitchFamily="34" charset="0"/>
              <a:buChar char="―"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Clr>
                <a:schemeClr val="tx2"/>
              </a:buClr>
              <a:buFont typeface="Calibri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ddresses Higgins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’ call (1999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to “give greater prominence to the important, nonmathematical things we do as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statisticians”</a:t>
            </a:r>
          </a:p>
          <a:p>
            <a:pPr marL="800100" lvl="1" indent="-342900">
              <a:buClr>
                <a:schemeClr val="tx2"/>
              </a:buClr>
              <a:buFont typeface="Calibri" pitchFamily="34" charset="0"/>
              <a:buChar char="—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Develops skills in oral communication, written communication, collaboration, and teamwork</a:t>
            </a:r>
          </a:p>
          <a:p>
            <a:pPr lvl="1">
              <a:buClr>
                <a:schemeClr val="tx2"/>
              </a:buClr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900" dirty="0" smtClean="0">
                <a:latin typeface="Calibri" pitchFamily="34" charset="0"/>
                <a:cs typeface="Calibri" pitchFamily="34" charset="0"/>
              </a:rPr>
            </a:b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marL="342900" lvl="0" indent="-342900">
              <a:buClr>
                <a:schemeClr val="tx2"/>
              </a:buClr>
              <a:buFont typeface="Calibri" pitchFamily="34" charset="0"/>
              <a:buChar char="•"/>
            </a:pPr>
            <a:endParaRPr lang="en-US" sz="19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Overview of our Statistical Consulting Course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03200624"/>
              </p:ext>
            </p:extLst>
          </p:nvPr>
        </p:nvGraphicFramePr>
        <p:xfrm>
          <a:off x="914400" y="1524000"/>
          <a:ext cx="73152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2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First Six Weeks – Course Content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2950242"/>
              </p:ext>
            </p:extLst>
          </p:nvPr>
        </p:nvGraphicFramePr>
        <p:xfrm>
          <a:off x="914400" y="2057400"/>
          <a:ext cx="7315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90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First Six Weeks – Course Assignments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57714234"/>
              </p:ext>
            </p:extLst>
          </p:nvPr>
        </p:nvGraphicFramePr>
        <p:xfrm>
          <a:off x="914400" y="1524000"/>
          <a:ext cx="7315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3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First Six Weeks – Examples of Mock Projects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218093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Client provides the raw data sheets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list of research questions the students must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address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review a variety of statistical methods in the analysis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5240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Analysis of Survey Data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3970751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05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062163"/>
            <a:ext cx="1404937" cy="298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762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First Six Weeks – Examples of Mock Projects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6764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5218093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Students analyze data and get results that are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non-significant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900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are forced to deal with an unethical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request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5240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Analysis of Pre-Post Data on Glucose Levels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13401</TotalTime>
  <Words>1302</Words>
  <Application>Microsoft Office PowerPoint</Application>
  <PresentationFormat>On-screen Show (4:3)</PresentationFormat>
  <Paragraphs>170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Palatino Linotype</vt:lpstr>
      <vt:lpstr>Executive</vt:lpstr>
      <vt:lpstr>An Undergraduate Course in Statistical Consulting and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contact information</vt:lpstr>
    </vt:vector>
  </TitlesOfParts>
  <Company>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Involving Undergraduates in Statistical Consulting</dc:title>
  <dc:creator>Setup</dc:creator>
  <cp:lastModifiedBy>Malone, Christopher J</cp:lastModifiedBy>
  <cp:revision>121</cp:revision>
  <cp:lastPrinted>2012-07-24T17:03:01Z</cp:lastPrinted>
  <dcterms:created xsi:type="dcterms:W3CDTF">2012-05-07T02:25:05Z</dcterms:created>
  <dcterms:modified xsi:type="dcterms:W3CDTF">2018-03-13T12:59:58Z</dcterms:modified>
</cp:coreProperties>
</file>