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9" r:id="rId3"/>
    <p:sldId id="269" r:id="rId4"/>
    <p:sldId id="260" r:id="rId5"/>
    <p:sldId id="270" r:id="rId6"/>
    <p:sldId id="271" r:id="rId7"/>
    <p:sldId id="272" r:id="rId8"/>
    <p:sldId id="266" r:id="rId9"/>
    <p:sldId id="261" r:id="rId10"/>
    <p:sldId id="273" r:id="rId11"/>
    <p:sldId id="262" r:id="rId12"/>
    <p:sldId id="263" r:id="rId13"/>
    <p:sldId id="267" r:id="rId14"/>
    <p:sldId id="264" r:id="rId15"/>
    <p:sldId id="265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9"/>
    <p:restoredTop sz="94613"/>
  </p:normalViewPr>
  <p:slideViewPr>
    <p:cSldViewPr>
      <p:cViewPr varScale="1">
        <p:scale>
          <a:sx n="119" d="100"/>
          <a:sy n="119" d="100"/>
        </p:scale>
        <p:origin x="3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A9E5A-386D-2249-98D1-E38BA65566E5}" type="datetimeFigureOut">
              <a:rPr lang="en-US" smtClean="0"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69009-11DA-9149-9C86-2AEECAE9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64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4374-A9AD-4EBD-A18B-4FC5289CDBF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B950-B8A7-4F4F-B154-7690C4136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4374-A9AD-4EBD-A18B-4FC5289CDBF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B950-B8A7-4F4F-B154-7690C4136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4374-A9AD-4EBD-A18B-4FC5289CDBF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B950-B8A7-4F4F-B154-7690C4136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4374-A9AD-4EBD-A18B-4FC5289CDBF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B950-B8A7-4F4F-B154-7690C4136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4374-A9AD-4EBD-A18B-4FC5289CDBF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B950-B8A7-4F4F-B154-7690C4136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4374-A9AD-4EBD-A18B-4FC5289CDBF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B950-B8A7-4F4F-B154-7690C4136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4374-A9AD-4EBD-A18B-4FC5289CDBF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B950-B8A7-4F4F-B154-7690C4136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4374-A9AD-4EBD-A18B-4FC5289CDBF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B950-B8A7-4F4F-B154-7690C4136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4374-A9AD-4EBD-A18B-4FC5289CDBF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B950-B8A7-4F4F-B154-7690C4136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4374-A9AD-4EBD-A18B-4FC5289CDBF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B950-B8A7-4F4F-B154-7690C4136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4374-A9AD-4EBD-A18B-4FC5289CDBF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B950-B8A7-4F4F-B154-7690C4136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E4374-A9AD-4EBD-A18B-4FC5289CDBF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1B950-B8A7-4F4F-B154-7690C4136F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Performing a Literature Review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Step 1 – The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Identify all journal articles, and sometimes textbooks, related to a topic.</a:t>
            </a:r>
          </a:p>
          <a:p>
            <a:r>
              <a:rPr lang="en-US" dirty="0"/>
              <a:t>See what has and hasn’t been done.</a:t>
            </a:r>
          </a:p>
          <a:p>
            <a:r>
              <a:rPr lang="en-US" dirty="0"/>
              <a:t>Should be the first step in research.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Outline of this Lecture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(possibly) interesting articles</a:t>
            </a:r>
          </a:p>
          <a:p>
            <a:pPr lvl="1"/>
            <a:r>
              <a:rPr lang="en-US" dirty="0"/>
              <a:t>Database Search</a:t>
            </a:r>
          </a:p>
          <a:p>
            <a:pPr lvl="1"/>
            <a:r>
              <a:rPr lang="en-US" dirty="0"/>
              <a:t>Backward Search</a:t>
            </a:r>
          </a:p>
          <a:p>
            <a:pPr lvl="1"/>
            <a:r>
              <a:rPr lang="en-US" dirty="0"/>
              <a:t>Forward Search</a:t>
            </a:r>
          </a:p>
          <a:p>
            <a:pPr lvl="1"/>
            <a:r>
              <a:rPr lang="en-US" dirty="0"/>
              <a:t>Google</a:t>
            </a:r>
          </a:p>
          <a:p>
            <a:r>
              <a:rPr lang="en-US" dirty="0"/>
              <a:t>Getting a copy of an article</a:t>
            </a:r>
          </a:p>
          <a:p>
            <a:pPr lvl="1"/>
            <a:r>
              <a:rPr lang="en-US" dirty="0"/>
              <a:t>“Find at S” button and Science Direct</a:t>
            </a:r>
          </a:p>
          <a:p>
            <a:pPr lvl="1"/>
            <a:r>
              <a:rPr lang="en-US" dirty="0"/>
              <a:t>Google</a:t>
            </a:r>
          </a:p>
          <a:p>
            <a:pPr lvl="1"/>
            <a:r>
              <a:rPr lang="en-US" dirty="0"/>
              <a:t>ILL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Backward Search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0"/>
            <a:ext cx="4495800" cy="838200"/>
          </a:xfrm>
        </p:spPr>
      </p:pic>
      <p:sp>
        <p:nvSpPr>
          <p:cNvPr id="7" name="TextBox 6"/>
          <p:cNvSpPr txBox="1"/>
          <p:nvPr/>
        </p:nvSpPr>
        <p:spPr>
          <a:xfrm>
            <a:off x="5278676" y="4572000"/>
            <a:ext cx="21721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Foundational Articles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77" y="5943600"/>
            <a:ext cx="4356100" cy="50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08854" y="5943600"/>
            <a:ext cx="25117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Good review </a:t>
            </a:r>
            <a:r>
              <a:rPr lang="en-US" smtClean="0"/>
              <a:t>of the topic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457200" y="1548866"/>
            <a:ext cx="4914900" cy="2057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48405" y="1549440"/>
            <a:ext cx="22311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Check the references!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0" y="3677897"/>
            <a:ext cx="235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.</a:t>
            </a:r>
          </a:p>
          <a:p>
            <a:r>
              <a:rPr lang="en-US" sz="1600" dirty="0" smtClean="0"/>
              <a:t>.</a:t>
            </a:r>
          </a:p>
          <a:p>
            <a:r>
              <a:rPr lang="en-US" sz="1600" dirty="0"/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0" y="5122513"/>
            <a:ext cx="235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.</a:t>
            </a:r>
          </a:p>
          <a:p>
            <a:r>
              <a:rPr lang="en-US" sz="1600" dirty="0" smtClean="0"/>
              <a:t>.</a:t>
            </a:r>
          </a:p>
          <a:p>
            <a:r>
              <a:rPr lang="en-US" sz="1600" dirty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32" y="3868918"/>
            <a:ext cx="7239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5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Interesting Articles </a:t>
            </a:r>
            <a:br>
              <a:rPr lang="en-US" dirty="0" smtClean="0"/>
            </a:br>
            <a:r>
              <a:rPr lang="en-US" dirty="0" smtClean="0"/>
              <a:t>Forward Search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Good Article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2133600"/>
            <a:ext cx="7239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67400" y="18288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33800" y="36576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References Article A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57600" y="50292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References Article A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00" y="24384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References Article A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0800000" flipV="1">
            <a:off x="1676400" y="2667000"/>
            <a:ext cx="2133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1"/>
            <a:endCxn id="4" idx="3"/>
          </p:cNvCxnSpPr>
          <p:nvPr/>
        </p:nvCxnSpPr>
        <p:spPr>
          <a:xfrm rot="10800000">
            <a:off x="1676400" y="38862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3" idx="1"/>
          </p:cNvCxnSpPr>
          <p:nvPr/>
        </p:nvCxnSpPr>
        <p:spPr>
          <a:xfrm rot="10800000">
            <a:off x="1752600" y="4114800"/>
            <a:ext cx="1905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5943600"/>
            <a:ext cx="8545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Goal: Find more recent articles that reference an interesting article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 animBg="1"/>
      <p:bldP spid="24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Interesting Articles </a:t>
            </a:r>
            <a:br>
              <a:rPr lang="en-US" dirty="0" smtClean="0"/>
            </a:br>
            <a:r>
              <a:rPr lang="en-US" dirty="0" smtClean="0"/>
              <a:t>Forward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Strategy: Do a forward search from an early seminal paper.</a:t>
            </a:r>
          </a:p>
          <a:p>
            <a:r>
              <a:rPr lang="en-US" dirty="0" smtClean="0"/>
              <a:t>Use Google </a:t>
            </a:r>
            <a:r>
              <a:rPr lang="en-US" dirty="0" smtClean="0"/>
              <a:t>Scholar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52800"/>
            <a:ext cx="8712200" cy="322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– Forward Search</a:t>
            </a:r>
            <a:br>
              <a:rPr lang="en-US" dirty="0" smtClean="0"/>
            </a:br>
            <a:r>
              <a:rPr lang="en-US" dirty="0" smtClean="0"/>
              <a:t>Google Scholar</a:t>
            </a:r>
            <a:endParaRPr lang="en-US" dirty="0"/>
          </a:p>
        </p:txBody>
      </p:sp>
      <p:pic>
        <p:nvPicPr>
          <p:cNvPr id="10" name="Content Placeholder 9" descr="Screenshot 2015-01-15 11.14.1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2" r="15692"/>
          <a:stretch>
            <a:fillRect/>
          </a:stretch>
        </p:blipFill>
        <p:spPr/>
      </p:pic>
      <p:sp>
        <p:nvSpPr>
          <p:cNvPr id="11" name="Up Arrow 10"/>
          <p:cNvSpPr/>
          <p:nvPr/>
        </p:nvSpPr>
        <p:spPr>
          <a:xfrm>
            <a:off x="2703301" y="5046195"/>
            <a:ext cx="822960" cy="82296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Interesting Articles </a:t>
            </a:r>
            <a:br>
              <a:rPr lang="en-US" dirty="0" smtClean="0"/>
            </a:br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Googling</a:t>
            </a:r>
            <a:r>
              <a:rPr lang="en-US" dirty="0" smtClean="0"/>
              <a:t> a topic is a powerful method</a:t>
            </a:r>
          </a:p>
          <a:p>
            <a:r>
              <a:rPr lang="en-US" b="1" dirty="0" smtClean="0"/>
              <a:t>Standard Warning: </a:t>
            </a:r>
            <a:r>
              <a:rPr lang="en-US" sz="1800" dirty="0" smtClean="0"/>
              <a:t>Unreliable and information needs to be verified!</a:t>
            </a:r>
          </a:p>
          <a:p>
            <a:r>
              <a:rPr lang="en-US" b="1" dirty="0" smtClean="0"/>
              <a:t>Truth: </a:t>
            </a:r>
            <a:r>
              <a:rPr lang="en-US" dirty="0" smtClean="0"/>
              <a:t>An invaluable tool that you should take full advantage of</a:t>
            </a:r>
          </a:p>
          <a:p>
            <a:pPr lvl="1"/>
            <a:r>
              <a:rPr lang="en-US" dirty="0" smtClean="0"/>
              <a:t>But still verify!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Copy of an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df available</a:t>
            </a:r>
          </a:p>
          <a:p>
            <a:pPr lvl="1"/>
            <a:r>
              <a:rPr lang="en-US" dirty="0" smtClean="0"/>
              <a:t>Google Scholar/Science </a:t>
            </a:r>
            <a:r>
              <a:rPr lang="en-US" dirty="0" smtClean="0"/>
              <a:t>Direct.</a:t>
            </a:r>
          </a:p>
          <a:p>
            <a:r>
              <a:rPr lang="en-US" dirty="0" smtClean="0"/>
              <a:t>“Check Full Text - WSU” </a:t>
            </a:r>
            <a:r>
              <a:rPr lang="en-US" dirty="0" smtClean="0"/>
              <a:t>button</a:t>
            </a:r>
          </a:p>
          <a:p>
            <a:pPr lvl="1"/>
            <a:r>
              <a:rPr lang="en-US" dirty="0" smtClean="0"/>
              <a:t>Available online</a:t>
            </a:r>
          </a:p>
          <a:p>
            <a:pPr lvl="1"/>
            <a:r>
              <a:rPr lang="en-US" dirty="0" smtClean="0"/>
              <a:t>Interlibrary loan </a:t>
            </a:r>
          </a:p>
          <a:p>
            <a:r>
              <a:rPr lang="en-US" dirty="0" smtClean="0"/>
              <a:t>Find Journal @ WSU library</a:t>
            </a:r>
            <a:endParaRPr lang="en-US" dirty="0" smtClean="0"/>
          </a:p>
          <a:p>
            <a:r>
              <a:rPr lang="en-US" b="1" dirty="0" smtClean="0"/>
              <a:t>Google the exact name of the article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pdf</a:t>
            </a:r>
            <a:r>
              <a:rPr lang="en-US" dirty="0" smtClean="0"/>
              <a:t> is sometimes available</a:t>
            </a:r>
          </a:p>
          <a:p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29427"/>
            <a:ext cx="4038600" cy="116468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47"/>
          <a:stretch/>
        </p:blipFill>
        <p:spPr>
          <a:xfrm>
            <a:off x="425450" y="3004861"/>
            <a:ext cx="8140700" cy="3333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 is a good place to start</a:t>
            </a:r>
          </a:p>
          <a:p>
            <a:pPr lvl="1"/>
            <a:r>
              <a:rPr lang="en-US" dirty="0" smtClean="0"/>
              <a:t>Good overview of many topics</a:t>
            </a:r>
          </a:p>
          <a:p>
            <a:pPr lvl="1"/>
            <a:r>
              <a:rPr lang="en-US" dirty="0" smtClean="0"/>
              <a:t>Often with </a:t>
            </a:r>
            <a:r>
              <a:rPr lang="en-US" dirty="0" smtClean="0"/>
              <a:t>references</a:t>
            </a:r>
          </a:p>
          <a:p>
            <a:r>
              <a:rPr lang="en-US" dirty="0" smtClean="0"/>
              <a:t>Don’t discount a well-written blog as a place to find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6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Interesting Articles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find all articles of interest.</a:t>
            </a:r>
          </a:p>
          <a:p>
            <a:r>
              <a:rPr lang="en-US" dirty="0" smtClean="0"/>
              <a:t>Overwhelmed with articles? </a:t>
            </a:r>
            <a:endParaRPr lang="en-US" dirty="0"/>
          </a:p>
          <a:p>
            <a:pPr lvl="1"/>
            <a:r>
              <a:rPr lang="en-US" b="1" dirty="0" smtClean="0"/>
              <a:t>Narrow your search!!!</a:t>
            </a:r>
          </a:p>
          <a:p>
            <a:r>
              <a:rPr lang="en-US" dirty="0" smtClean="0"/>
              <a:t>Be sure to always be weeding out articles.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Databases @ WSU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Go to the library</a:t>
            </a:r>
          </a:p>
          <a:p>
            <a:r>
              <a:rPr lang="en-US" dirty="0" smtClean="0"/>
              <a:t>Database tab</a:t>
            </a:r>
          </a:p>
          <a:p>
            <a:r>
              <a:rPr lang="en-US" dirty="0" smtClean="0"/>
              <a:t>Math &amp; Stats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552208"/>
            <a:ext cx="4038600" cy="99245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40"/>
          <a:stretch/>
        </p:blipFill>
        <p:spPr>
          <a:xfrm>
            <a:off x="4289911" y="2955925"/>
            <a:ext cx="45466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83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instructor will point out databases available at </a:t>
            </a:r>
            <a:r>
              <a:rPr lang="en-US" dirty="0" smtClean="0"/>
              <a:t>WSU.</a:t>
            </a:r>
            <a:endParaRPr lang="en-US" dirty="0" smtClean="0"/>
          </a:p>
          <a:p>
            <a:r>
              <a:rPr lang="en-US" dirty="0" smtClean="0"/>
              <a:t>Example: Use </a:t>
            </a:r>
            <a:r>
              <a:rPr lang="en-US" b="1" dirty="0" smtClean="0"/>
              <a:t>Current Index of Statistics </a:t>
            </a:r>
            <a:r>
              <a:rPr lang="en-US" dirty="0" smtClean="0"/>
              <a:t>to </a:t>
            </a:r>
            <a:r>
              <a:rPr lang="en-US" dirty="0" smtClean="0"/>
              <a:t>search for </a:t>
            </a:r>
            <a:r>
              <a:rPr lang="en-US" i="1" dirty="0" smtClean="0"/>
              <a:t>fiducial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gamma </a:t>
            </a:r>
            <a:r>
              <a:rPr lang="en-US" i="1" dirty="0" smtClean="0"/>
              <a:t>distribution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4800"/>
            <a:ext cx="9144000" cy="182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359" y="1600200"/>
            <a:ext cx="6179282" cy="4525963"/>
          </a:xfrm>
        </p:spPr>
      </p:pic>
    </p:spTree>
    <p:extLst>
      <p:ext uri="{BB962C8B-B14F-4D97-AF65-F5344CB8AC3E}">
        <p14:creationId xmlns:p14="http://schemas.microsoft.com/office/powerpoint/2010/main" val="2501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Google Scholar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Find it @ WSU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1" y="1563699"/>
            <a:ext cx="7485334" cy="2627301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75438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8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Google Scholar </a:t>
            </a:r>
            <a:r>
              <a:rPr lang="en-US" dirty="0" smtClean="0">
                <a:sym typeface="Wingdings"/>
              </a:rPr>
              <a:t> Direct Link to pdf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55006"/>
            <a:ext cx="8229600" cy="2416350"/>
          </a:xfrm>
        </p:spPr>
      </p:pic>
    </p:spTree>
    <p:extLst>
      <p:ext uri="{BB962C8B-B14F-4D97-AF65-F5344CB8AC3E}">
        <p14:creationId xmlns:p14="http://schemas.microsoft.com/office/powerpoint/2010/main" val="19277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Backward and Forward Parts of a Citation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0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Newer Article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71600" y="2209800"/>
            <a:ext cx="7239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0" y="19050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</a:p>
        </p:txBody>
      </p:sp>
      <p:cxnSp>
        <p:nvCxnSpPr>
          <p:cNvPr id="9" name="Straight Arrow Connector 8"/>
          <p:cNvCxnSpPr>
            <a:stCxn id="4" idx="1"/>
            <a:endCxn id="15" idx="3"/>
          </p:cNvCxnSpPr>
          <p:nvPr/>
        </p:nvCxnSpPr>
        <p:spPr>
          <a:xfrm flipH="1">
            <a:off x="3657600" y="3886200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981200" y="3429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Older Article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3516868"/>
            <a:ext cx="92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2829580"/>
            <a:ext cx="2834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Backward Citation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470869" y="2819400"/>
            <a:ext cx="2632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Forward Citation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86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Interesting Articles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Backward Search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0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Good Article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71600" y="2209800"/>
            <a:ext cx="7239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0" y="19050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4738324" y="3048000"/>
            <a:ext cx="1828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4738324" y="38862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4876800" y="43434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61924" y="25146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Referenced Article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61924" y="36576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Referenced Article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66724" y="48768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Referenced Article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27" name="Straight Arrow Connector 26"/>
          <p:cNvCxnSpPr>
            <a:stCxn id="15" idx="1"/>
          </p:cNvCxnSpPr>
          <p:nvPr/>
        </p:nvCxnSpPr>
        <p:spPr>
          <a:xfrm flipH="1" flipV="1">
            <a:off x="1981200" y="2514600"/>
            <a:ext cx="1080724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35" idx="3"/>
          </p:cNvCxnSpPr>
          <p:nvPr/>
        </p:nvCxnSpPr>
        <p:spPr>
          <a:xfrm flipH="1">
            <a:off x="1981200" y="2971800"/>
            <a:ext cx="1080724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04800" y="2286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Referenced Article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4800" y="33528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Referenced Article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943600"/>
            <a:ext cx="72800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Goal: Find Articles referenced by … articles referenced by </a:t>
            </a:r>
          </a:p>
          <a:p>
            <a:r>
              <a:rPr lang="en-US" sz="2400" dirty="0" smtClean="0"/>
              <a:t>…. articles referenced by  … a particular article.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2" grpId="0" animBg="1"/>
      <p:bldP spid="34" grpId="0" animBg="1"/>
      <p:bldP spid="35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382</Words>
  <Application>Microsoft Macintosh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Wingdings</vt:lpstr>
      <vt:lpstr>Arial</vt:lpstr>
      <vt:lpstr>Office Theme</vt:lpstr>
      <vt:lpstr>Performing a Literature Review Step 1 – The Search</vt:lpstr>
      <vt:lpstr>Identify Interesting Articles </vt:lpstr>
      <vt:lpstr>Journal Databases @ WSU</vt:lpstr>
      <vt:lpstr>Example Search</vt:lpstr>
      <vt:lpstr>Results</vt:lpstr>
      <vt:lpstr>Google Scholar  Find it @ WSU</vt:lpstr>
      <vt:lpstr>Google Scholar  Direct Link to pdf</vt:lpstr>
      <vt:lpstr>Backward and Forward Parts of a Citation</vt:lpstr>
      <vt:lpstr>Identify Interesting Articles Backward Search</vt:lpstr>
      <vt:lpstr>Example - Backward Search </vt:lpstr>
      <vt:lpstr>Identify Interesting Articles  Forward Search</vt:lpstr>
      <vt:lpstr>Identify Interesting Articles  Forward Search</vt:lpstr>
      <vt:lpstr>Example – Forward Search Google Scholar</vt:lpstr>
      <vt:lpstr>Identify Interesting Articles  Google</vt:lpstr>
      <vt:lpstr>Getting a Copy of an Article</vt:lpstr>
      <vt:lpstr>One More Tool</vt:lpstr>
    </vt:vector>
  </TitlesOfParts>
  <Company>2008 M285 Image 2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Performing a Literature Review</dc:title>
  <dc:creator>M285</dc:creator>
  <cp:lastModifiedBy>Microsoft Office User</cp:lastModifiedBy>
  <cp:revision>15</cp:revision>
  <cp:lastPrinted>2015-01-15T17:47:50Z</cp:lastPrinted>
  <dcterms:created xsi:type="dcterms:W3CDTF">2010-01-06T19:51:38Z</dcterms:created>
  <dcterms:modified xsi:type="dcterms:W3CDTF">2018-01-30T13:27:59Z</dcterms:modified>
</cp:coreProperties>
</file>