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28" r:id="rId2"/>
    <p:sldId id="426" r:id="rId3"/>
    <p:sldId id="381" r:id="rId4"/>
    <p:sldId id="461" r:id="rId5"/>
    <p:sldId id="412" r:id="rId6"/>
    <p:sldId id="462" r:id="rId7"/>
    <p:sldId id="301" r:id="rId8"/>
    <p:sldId id="360" r:id="rId9"/>
    <p:sldId id="418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417" r:id="rId19"/>
    <p:sldId id="310" r:id="rId20"/>
    <p:sldId id="413" r:id="rId21"/>
    <p:sldId id="421" r:id="rId22"/>
    <p:sldId id="312" r:id="rId23"/>
    <p:sldId id="414" r:id="rId24"/>
    <p:sldId id="415" r:id="rId25"/>
    <p:sldId id="313" r:id="rId26"/>
    <p:sldId id="416" r:id="rId27"/>
    <p:sldId id="314" r:id="rId28"/>
    <p:sldId id="315" r:id="rId29"/>
    <p:sldId id="316" r:id="rId30"/>
    <p:sldId id="454" r:id="rId31"/>
    <p:sldId id="317" r:id="rId32"/>
    <p:sldId id="318" r:id="rId33"/>
    <p:sldId id="319" r:id="rId34"/>
    <p:sldId id="321" r:id="rId35"/>
    <p:sldId id="320" r:id="rId36"/>
    <p:sldId id="326" r:id="rId37"/>
    <p:sldId id="325" r:id="rId38"/>
    <p:sldId id="463" r:id="rId39"/>
    <p:sldId id="472" r:id="rId40"/>
    <p:sldId id="327" r:id="rId4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333333"/>
    <a:srgbClr val="008000"/>
    <a:srgbClr val="FF0000"/>
    <a:srgbClr val="0308DC"/>
    <a:srgbClr val="0E00DC"/>
    <a:srgbClr val="000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2787"/>
    <p:restoredTop sz="90929"/>
  </p:normalViewPr>
  <p:slideViewPr>
    <p:cSldViewPr>
      <p:cViewPr varScale="1">
        <p:scale>
          <a:sx n="120" d="100"/>
          <a:sy n="120" d="100"/>
        </p:scale>
        <p:origin x="26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9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C19FCEEE-2F82-4793-9D14-44A6DBCFF468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C224684-69BF-495D-8009-3783EA6A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4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4E377D8-7A66-438F-8CEC-43E541AD9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1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3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1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94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3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5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2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7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36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13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E00D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web&amp;cd=3&amp;cad=rja&amp;uact=8&amp;ved=0ahUKEwjq2LC95erRAhVS3GMKHZFdCQ8QFggoMAI&amp;url=http%3A%2F%2Fpostdocs.stanford.edu%2Feducation%2FScientific%2520Management%2520Series%2FPresentation_Sue%2520_McConnell.ppt&amp;usg=AFQjCNEUJ_--xqFLtqhUZEZwTi3Doxs7h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Creating Effective Visual Aids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641600" y="4456113"/>
            <a:ext cx="38354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latin typeface="Comic Sans MS" panose="030F0702030302020204" pitchFamily="66" charset="0"/>
              </a:rPr>
              <a:t>Susan McConnell</a:t>
            </a:r>
            <a:endParaRPr lang="en-US" altLang="en-US" sz="2800">
              <a:latin typeface="Comic Sans MS" panose="030F0702030302020204" pitchFamily="66" charset="0"/>
            </a:endParaRPr>
          </a:p>
          <a:p>
            <a:pPr algn="ctr"/>
            <a:r>
              <a:rPr lang="en-US" altLang="en-US" sz="1800">
                <a:latin typeface="Comic Sans MS" panose="030F0702030302020204" pitchFamily="66" charset="0"/>
              </a:rPr>
              <a:t>Department of Biological Sciences</a:t>
            </a:r>
          </a:p>
          <a:p>
            <a:pPr algn="ctr"/>
            <a:r>
              <a:rPr lang="en-US" altLang="en-US" sz="1800">
                <a:latin typeface="Comic Sans MS" panose="030F0702030302020204" pitchFamily="66" charset="0"/>
              </a:rPr>
              <a:t>Stanford University</a:t>
            </a: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4101" name="Rectangle 2"/>
          <p:cNvSpPr txBox="1">
            <a:spLocks noChangeArrowheads="1"/>
          </p:cNvSpPr>
          <p:nvPr/>
        </p:nvSpPr>
        <p:spPr bwMode="auto">
          <a:xfrm>
            <a:off x="304800" y="32766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E00DC"/>
                </a:solidFill>
                <a:hlinkClick r:id="rId2"/>
              </a:rPr>
              <a:t>Giving an effective presentation:</a:t>
            </a:r>
            <a:br>
              <a:rPr lang="en-US" altLang="en-US" sz="2800">
                <a:solidFill>
                  <a:srgbClr val="0E00DC"/>
                </a:solidFill>
                <a:hlinkClick r:id="rId2"/>
              </a:rPr>
            </a:br>
            <a:r>
              <a:rPr lang="en-US" altLang="en-US" sz="2800">
                <a:solidFill>
                  <a:srgbClr val="0E00DC"/>
                </a:solidFill>
                <a:hlinkClick r:id="rId2"/>
              </a:rPr>
              <a:t>Using Powerpoint and structuring a scientific talk</a:t>
            </a:r>
            <a:endParaRPr lang="en-US" altLang="en-US" sz="2800">
              <a:solidFill>
                <a:srgbClr val="0E00DC"/>
              </a:solidFill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1139825" y="2033588"/>
            <a:ext cx="658495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latin typeface="Comic Sans MS" panose="030F0702030302020204" pitchFamily="66" charset="0"/>
              </a:rPr>
              <a:t>This presentation contains excerpts </a:t>
            </a:r>
            <a:br>
              <a:rPr lang="en-US" altLang="en-US" sz="2800" b="1">
                <a:latin typeface="Comic Sans MS" panose="030F0702030302020204" pitchFamily="66" charset="0"/>
              </a:rPr>
            </a:br>
            <a:r>
              <a:rPr lang="en-US" altLang="en-US" sz="2800" b="1">
                <a:latin typeface="Comic Sans MS" panose="030F0702030302020204" pitchFamily="66" charset="0"/>
              </a:rPr>
              <a:t>from the following set of slides:</a:t>
            </a:r>
            <a:endParaRPr lang="en-US" altLang="en-US" sz="2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1.  What font to use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895475" y="1752600"/>
            <a:ext cx="5419725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>
                <a:latin typeface="Comic Sans MS" panose="030F0702030302020204" pitchFamily="66" charset="0"/>
              </a:rPr>
              <a:t>Use a Sans Serif font: </a:t>
            </a:r>
          </a:p>
          <a:p>
            <a:pPr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</a:rPr>
              <a:t>		This font is Arial.</a:t>
            </a:r>
            <a:endParaRPr lang="en-US" altLang="en-US">
              <a:latin typeface="Comic Sans MS" panose="030F0702030302020204" pitchFamily="66" charset="0"/>
            </a:endParaRPr>
          </a:p>
          <a:p>
            <a:pPr>
              <a:lnSpc>
                <a:spcPct val="140000"/>
              </a:lnSpc>
            </a:pPr>
            <a:r>
              <a:rPr lang="en-US" altLang="en-US">
                <a:latin typeface="Comic Sans MS" panose="030F0702030302020204" pitchFamily="66" charset="0"/>
              </a:rPr>
              <a:t>		This font is Comic Sans.</a:t>
            </a:r>
          </a:p>
          <a:p>
            <a:pPr>
              <a:lnSpc>
                <a:spcPct val="140000"/>
              </a:lnSpc>
            </a:pPr>
            <a:r>
              <a:rPr lang="en-US" altLang="en-US">
                <a:latin typeface="Comic Sans MS" panose="030F0702030302020204" pitchFamily="66" charset="0"/>
              </a:rPr>
              <a:t>		 </a:t>
            </a:r>
            <a:r>
              <a:rPr lang="en-US" altLang="en-US">
                <a:latin typeface="Trebuchet MS" panose="020B0603020202020204" pitchFamily="34" charset="0"/>
              </a:rPr>
              <a:t>This font is Trebuchet.</a:t>
            </a:r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1.  What font to use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895475" y="1752600"/>
            <a:ext cx="5419725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>
                <a:latin typeface="Comic Sans MS" panose="030F0702030302020204" pitchFamily="66" charset="0"/>
              </a:rPr>
              <a:t>Use a Sans Serif font: </a:t>
            </a:r>
          </a:p>
          <a:p>
            <a:pPr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</a:rPr>
              <a:t>		This font is Arial.</a:t>
            </a:r>
            <a:endParaRPr lang="en-US" altLang="en-US">
              <a:latin typeface="Comic Sans MS" panose="030F0702030302020204" pitchFamily="66" charset="0"/>
            </a:endParaRPr>
          </a:p>
          <a:p>
            <a:pPr>
              <a:lnSpc>
                <a:spcPct val="140000"/>
              </a:lnSpc>
            </a:pPr>
            <a:r>
              <a:rPr lang="en-US" altLang="en-US">
                <a:latin typeface="Comic Sans MS" panose="030F0702030302020204" pitchFamily="66" charset="0"/>
              </a:rPr>
              <a:t>		This font is Comic Sans.</a:t>
            </a:r>
          </a:p>
          <a:p>
            <a:pPr>
              <a:lnSpc>
                <a:spcPct val="140000"/>
              </a:lnSpc>
            </a:pPr>
            <a:r>
              <a:rPr lang="en-US" altLang="en-US">
                <a:latin typeface="Comic Sans MS" panose="030F0702030302020204" pitchFamily="66" charset="0"/>
              </a:rPr>
              <a:t>		 </a:t>
            </a:r>
            <a:r>
              <a:rPr lang="en-US" altLang="en-US">
                <a:latin typeface="Trebuchet MS" panose="020B0603020202020204" pitchFamily="34" charset="0"/>
              </a:rPr>
              <a:t>This font is Trebuchet.</a:t>
            </a:r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622425" y="4419600"/>
            <a:ext cx="467360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>
                <a:latin typeface="Didot" charset="0"/>
              </a:rPr>
              <a:t>Serif fonts take longer to read… </a:t>
            </a:r>
          </a:p>
          <a:p>
            <a:pPr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</a:rPr>
              <a:t>		</a:t>
            </a:r>
            <a:endParaRPr lang="en-US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1.  What font to use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95475" y="1752600"/>
            <a:ext cx="5419725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>
                <a:latin typeface="Comic Sans MS" panose="030F0702030302020204" pitchFamily="66" charset="0"/>
              </a:rPr>
              <a:t>Use a Sans Serif font: </a:t>
            </a:r>
          </a:p>
          <a:p>
            <a:pPr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</a:rPr>
              <a:t>		This font is Arial.</a:t>
            </a:r>
            <a:endParaRPr lang="en-US" altLang="en-US">
              <a:latin typeface="Comic Sans MS" panose="030F0702030302020204" pitchFamily="66" charset="0"/>
            </a:endParaRPr>
          </a:p>
          <a:p>
            <a:pPr>
              <a:lnSpc>
                <a:spcPct val="140000"/>
              </a:lnSpc>
            </a:pPr>
            <a:r>
              <a:rPr lang="en-US" altLang="en-US">
                <a:latin typeface="Comic Sans MS" panose="030F0702030302020204" pitchFamily="66" charset="0"/>
              </a:rPr>
              <a:t>		This font is Comic Sans.</a:t>
            </a:r>
          </a:p>
          <a:p>
            <a:pPr>
              <a:lnSpc>
                <a:spcPct val="140000"/>
              </a:lnSpc>
            </a:pPr>
            <a:r>
              <a:rPr lang="en-US" altLang="en-US">
                <a:latin typeface="Comic Sans MS" panose="030F0702030302020204" pitchFamily="66" charset="0"/>
              </a:rPr>
              <a:t>		 </a:t>
            </a:r>
            <a:r>
              <a:rPr lang="en-US" altLang="en-US">
                <a:latin typeface="Trebuchet MS" panose="020B0603020202020204" pitchFamily="34" charset="0"/>
              </a:rPr>
              <a:t>This font is Trebuchet.</a:t>
            </a:r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622425" y="4419600"/>
            <a:ext cx="5921375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>
                <a:latin typeface="Didot" charset="0"/>
              </a:rPr>
              <a:t>Serif fonts take longer to read… </a:t>
            </a:r>
          </a:p>
          <a:p>
            <a:pPr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</a:rPr>
              <a:t>		</a:t>
            </a:r>
            <a:r>
              <a:rPr lang="en-US" altLang="en-US">
                <a:latin typeface="Times New Roman" panose="02020603050405020304" pitchFamily="18" charset="0"/>
              </a:rPr>
              <a:t>This font is Times New Roman.</a:t>
            </a:r>
            <a:endParaRPr lang="en-US" altLang="en-US">
              <a:latin typeface="Comic Sans MS" panose="030F0702030302020204" pitchFamily="66" charset="0"/>
            </a:endParaRPr>
          </a:p>
          <a:p>
            <a:pPr>
              <a:lnSpc>
                <a:spcPct val="140000"/>
              </a:lnSpc>
            </a:pPr>
            <a:r>
              <a:rPr lang="en-US" altLang="en-US">
                <a:latin typeface="Comic Sans MS" panose="030F0702030302020204" pitchFamily="66" charset="0"/>
              </a:rPr>
              <a:t>		</a:t>
            </a:r>
            <a:r>
              <a:rPr lang="en-US" altLang="en-US">
                <a:latin typeface="Courier" charset="0"/>
              </a:rPr>
              <a:t>This font is Courier.</a:t>
            </a:r>
          </a:p>
          <a:p>
            <a:pPr>
              <a:lnSpc>
                <a:spcPct val="140000"/>
              </a:lnSpc>
            </a:pPr>
            <a:r>
              <a:rPr lang="en-US" altLang="en-US">
                <a:latin typeface="Didot" charset="0"/>
              </a:rPr>
              <a:t>		This font is Didot.</a:t>
            </a:r>
            <a:endParaRPr lang="en-US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1.  What font to use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19200" y="2438400"/>
            <a:ext cx="5214938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en-US">
                <a:latin typeface="Comic Sans MS" panose="030F0702030302020204" pitchFamily="66" charset="0"/>
              </a:rPr>
              <a:t>Some fonts look super in </a:t>
            </a:r>
            <a:r>
              <a:rPr lang="en-US" altLang="en-US" b="1">
                <a:latin typeface="Comic Sans MS" panose="030F0702030302020204" pitchFamily="66" charset="0"/>
              </a:rPr>
              <a:t>boldface</a:t>
            </a:r>
            <a:r>
              <a:rPr lang="en-US" altLang="en-US">
                <a:latin typeface="Comic Sans MS" panose="030F0702030302020204" pitchFamily="66" charset="0"/>
              </a:rPr>
              <a:t>: </a:t>
            </a:r>
          </a:p>
          <a:p>
            <a:pPr>
              <a:lnSpc>
                <a:spcPct val="170000"/>
              </a:lnSpc>
            </a:pPr>
            <a:r>
              <a:rPr lang="en-US" altLang="en-US">
                <a:latin typeface="Arial" panose="020B0604020202020204" pitchFamily="34" charset="0"/>
              </a:rPr>
              <a:t>		</a:t>
            </a:r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1.  What font to use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19200" y="2438400"/>
            <a:ext cx="6540500" cy="2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en-US">
                <a:latin typeface="Comic Sans MS" panose="030F0702030302020204" pitchFamily="66" charset="0"/>
              </a:rPr>
              <a:t>Some fonts look super in </a:t>
            </a:r>
            <a:r>
              <a:rPr lang="en-US" altLang="en-US" b="1">
                <a:latin typeface="Comic Sans MS" panose="030F0702030302020204" pitchFamily="66" charset="0"/>
              </a:rPr>
              <a:t>boldface</a:t>
            </a:r>
            <a:r>
              <a:rPr lang="en-US" altLang="en-US">
                <a:latin typeface="Comic Sans MS" panose="030F0702030302020204" pitchFamily="66" charset="0"/>
              </a:rPr>
              <a:t>: </a:t>
            </a:r>
          </a:p>
          <a:p>
            <a:pPr>
              <a:lnSpc>
                <a:spcPct val="170000"/>
              </a:lnSpc>
            </a:pPr>
            <a:r>
              <a:rPr lang="en-US" altLang="en-US">
                <a:latin typeface="Arial" panose="020B0604020202020204" pitchFamily="34" charset="0"/>
              </a:rPr>
              <a:t>		Arial vs. </a:t>
            </a:r>
            <a:r>
              <a:rPr lang="en-US" altLang="en-US" b="1">
                <a:latin typeface="Arial" panose="020B0604020202020204" pitchFamily="34" charset="0"/>
              </a:rPr>
              <a:t>Arial bold</a:t>
            </a:r>
            <a:endParaRPr lang="en-US" altLang="en-US"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</a:pPr>
            <a:r>
              <a:rPr lang="en-US" altLang="en-US">
                <a:latin typeface="Comic Sans MS" panose="030F0702030302020204" pitchFamily="66" charset="0"/>
              </a:rPr>
              <a:t>		Comic Sans vs. </a:t>
            </a:r>
            <a:r>
              <a:rPr lang="en-US" altLang="en-US" b="1">
                <a:latin typeface="Comic Sans MS" panose="030F0702030302020204" pitchFamily="66" charset="0"/>
              </a:rPr>
              <a:t>Comic Sans bold</a:t>
            </a:r>
            <a:endParaRPr lang="en-US" altLang="en-US"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</a:pPr>
            <a:r>
              <a:rPr lang="en-US" altLang="en-US">
                <a:latin typeface="Comic Sans MS" panose="030F0702030302020204" pitchFamily="66" charset="0"/>
              </a:rPr>
              <a:t>		</a:t>
            </a:r>
            <a:r>
              <a:rPr lang="en-US" altLang="en-US">
                <a:latin typeface="Trebuchet MS" panose="020B0603020202020204" pitchFamily="34" charset="0"/>
              </a:rPr>
              <a:t>Trebuchet vs. </a:t>
            </a:r>
            <a:r>
              <a:rPr lang="en-US" altLang="en-US" b="1">
                <a:latin typeface="Trebuchet MS" panose="020B0603020202020204" pitchFamily="34" charset="0"/>
              </a:rPr>
              <a:t>Trebuchet bold</a:t>
            </a:r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1.  What font to use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95450" y="1787525"/>
            <a:ext cx="5772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en-US" altLang="en-US">
                <a:latin typeface="Comic Sans MS" panose="030F0702030302020204" pitchFamily="66" charset="0"/>
              </a:rPr>
              <a:t>Type size should be 18 points or larger:</a:t>
            </a:r>
          </a:p>
          <a:p>
            <a:pPr algn="ctr">
              <a:lnSpc>
                <a:spcPct val="160000"/>
              </a:lnSpc>
            </a:pPr>
            <a:r>
              <a:rPr lang="en-US" altLang="en-US" sz="1800">
                <a:latin typeface="Comic Sans MS" panose="030F0702030302020204" pitchFamily="66" charset="0"/>
              </a:rPr>
              <a:t>18 point</a:t>
            </a:r>
            <a:endParaRPr lang="en-US" altLang="en-US">
              <a:latin typeface="Comic Sans MS" panose="030F0702030302020204" pitchFamily="66" charset="0"/>
            </a:endParaRPr>
          </a:p>
          <a:p>
            <a:pPr algn="ctr">
              <a:lnSpc>
                <a:spcPct val="160000"/>
              </a:lnSpc>
            </a:pPr>
            <a:r>
              <a:rPr lang="en-US" altLang="en-US" sz="2000">
                <a:latin typeface="Comic Sans MS" panose="030F0702030302020204" pitchFamily="66" charset="0"/>
              </a:rPr>
              <a:t>20 point</a:t>
            </a:r>
            <a:endParaRPr lang="en-US" altLang="en-US">
              <a:latin typeface="Comic Sans MS" panose="030F0702030302020204" pitchFamily="66" charset="0"/>
            </a:endParaRPr>
          </a:p>
          <a:p>
            <a:pPr algn="ctr">
              <a:lnSpc>
                <a:spcPct val="160000"/>
              </a:lnSpc>
            </a:pPr>
            <a:r>
              <a:rPr lang="en-US" altLang="en-US">
                <a:latin typeface="Comic Sans MS" panose="030F0702030302020204" pitchFamily="66" charset="0"/>
              </a:rPr>
              <a:t>24 point</a:t>
            </a:r>
          </a:p>
          <a:p>
            <a:pPr algn="ctr">
              <a:lnSpc>
                <a:spcPct val="16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28 point</a:t>
            </a:r>
          </a:p>
          <a:p>
            <a:pPr algn="ctr">
              <a:lnSpc>
                <a:spcPct val="160000"/>
              </a:lnSpc>
            </a:pPr>
            <a:r>
              <a:rPr lang="en-US" altLang="en-US" sz="3600">
                <a:latin typeface="Comic Sans MS" panose="030F0702030302020204" pitchFamily="66" charset="0"/>
              </a:rPr>
              <a:t>36 point</a:t>
            </a:r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737225" y="6324600"/>
            <a:ext cx="3178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>
                <a:latin typeface="Comic Sans MS" panose="030F0702030302020204" pitchFamily="66" charset="0"/>
              </a:rPr>
              <a:t>* References can be in 14 point font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1.  What font to use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14400" y="2914650"/>
            <a:ext cx="73152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AVOID USING ALL CAPITAL LETTERS BECAUSE IT’S REALLY HARD TO READ!</a:t>
            </a:r>
            <a:endParaRPr lang="en-US" altLang="en-US" sz="280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2.  Color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2.  Color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14400" y="3097213"/>
            <a:ext cx="73152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Dark letters against a light background work.</a:t>
            </a:r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800" y="1524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Powerpoint basics:</a:t>
            </a:r>
            <a:b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2.  Color</a:t>
            </a:r>
            <a:endParaRPr lang="en-US" altLang="en-US" sz="2800">
              <a:solidFill>
                <a:srgbClr val="0E00DC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914400" y="3097213"/>
            <a:ext cx="73152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solidFill>
                  <a:schemeClr val="bg1"/>
                </a:solidFill>
                <a:latin typeface="Comic Sans MS" panose="030F0702030302020204" pitchFamily="66" charset="0"/>
              </a:rPr>
              <a:t>Light letters against a dark background also work.</a:t>
            </a:r>
            <a:endParaRPr lang="en-US" altLang="en-US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What do you think of the following slide?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4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4800" y="1524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Powerpoint basics:</a:t>
            </a:r>
            <a:b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2.  Color</a:t>
            </a:r>
            <a:endParaRPr lang="en-US" altLang="en-US" sz="2800">
              <a:solidFill>
                <a:srgbClr val="0E00DC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14400" y="2895600"/>
            <a:ext cx="73152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solidFill>
                  <a:schemeClr val="bg1"/>
                </a:solidFill>
                <a:latin typeface="Comic Sans MS" panose="030F0702030302020204" pitchFamily="66" charset="0"/>
              </a:rPr>
              <a:t>Many experts feel that a dark blue or black background works best for talks in a large room.</a:t>
            </a:r>
            <a:endParaRPr lang="en-US" altLang="en-US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2.  Color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14400" y="2895600"/>
            <a:ext cx="73152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Dark letters against a light background  are best for smaller rooms and for teaching.</a:t>
            </a:r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2.  Color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80772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Avoid red-green combinations because a large fraction of the human population is red-green colorblind.</a:t>
            </a:r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04800" y="3429000"/>
            <a:ext cx="8610600" cy="3276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01DF00"/>
                </a:solidFill>
                <a:latin typeface="Comic Sans MS" panose="030F0702030302020204" pitchFamily="66" charset="0"/>
              </a:rPr>
              <a:t>Lots of people can’t read this –</a:t>
            </a:r>
          </a:p>
          <a:p>
            <a:pPr algn="ctr"/>
            <a:r>
              <a:rPr lang="en-US" altLang="en-US">
                <a:solidFill>
                  <a:srgbClr val="01DF00"/>
                </a:solidFill>
                <a:latin typeface="Comic Sans MS" panose="030F0702030302020204" pitchFamily="66" charset="0"/>
              </a:rPr>
              <a:t>and even if they could, it makes your eyes hurt.</a:t>
            </a:r>
            <a:endParaRPr lang="en-US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2.  Color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80772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Other color combinations can be equally bad.</a:t>
            </a:r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643938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2.  Color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80772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View your slides in grayscale to ensure that there is adequate color contrast in each slide.</a:t>
            </a:r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643938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3.  Layout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3.  Layout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3400" y="2781300"/>
            <a:ext cx="8077200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Every slide should have a heading.</a:t>
            </a:r>
          </a:p>
          <a:p>
            <a:pPr algn="ctr">
              <a:lnSpc>
                <a:spcPct val="110000"/>
              </a:lnSpc>
            </a:pPr>
            <a:endParaRPr lang="en-US" altLang="en-US">
              <a:latin typeface="Comic Sans MS" panose="030F0702030302020204" pitchFamily="66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Sentences are preferred if it’s possible</a:t>
            </a:r>
          </a:p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to make a statement.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3.  Layout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09800" y="2914650"/>
            <a:ext cx="47244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Limit text blocks to no more than two lines each.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3.  Layout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80772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The reason for limiting text blocks to two lines is that when the text block goes on and on forever, people in the audience are going to have to make a huge effort to read the text, which will preclude them from paying attention to what you are saying.  Every time you lose their focus, your presentation suffers!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3.  Layout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80772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Lists should contain no more than 3 items: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59213" y="3124200"/>
            <a:ext cx="1474787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•  Item 1</a:t>
            </a:r>
          </a:p>
          <a:p>
            <a:pPr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•  Item 2</a:t>
            </a:r>
          </a:p>
          <a:p>
            <a:pPr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•  Item 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40179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572000" y="152400"/>
            <a:ext cx="45720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600"/>
              <a:t>Emk1 knockdown inhibits lumen formation in MDCK cells:</a:t>
            </a:r>
          </a:p>
          <a:p>
            <a:endParaRPr lang="en-US" altLang="en-US" sz="1600"/>
          </a:p>
          <a:p>
            <a:pPr>
              <a:buFontTx/>
              <a:buChar char="-"/>
            </a:pPr>
            <a:r>
              <a:rPr lang="en-US" altLang="en-US" sz="1600"/>
              <a:t>RT-PCR: EMK1 is effectively knocked down in MDCK cells 24 hours after transfection with P-SUPER (control) or P-SUPER-siEMK1 plasmid; knockdown confirmed on the right with antibodies to EMK1.</a:t>
            </a:r>
          </a:p>
          <a:p>
            <a:pPr>
              <a:buFontTx/>
              <a:buChar char="-"/>
            </a:pPr>
            <a:endParaRPr lang="en-US" altLang="en-US" sz="1600"/>
          </a:p>
          <a:p>
            <a:pPr>
              <a:buFontTx/>
              <a:buChar char="-"/>
            </a:pPr>
            <a:r>
              <a:rPr lang="en-US" altLang="en-US" sz="1600"/>
              <a:t> Collagen overlay assay:  cells cultured 24 h on collagen I before being overlaid with additional collagen on the apical surface,  analyzed 24 h later. Note the lack of lumen in EMK1-KO cultures.</a:t>
            </a:r>
          </a:p>
          <a:p>
            <a:pPr>
              <a:buFontTx/>
              <a:buChar char="-"/>
            </a:pPr>
            <a:endParaRPr lang="en-US" altLang="en-US" sz="1600"/>
          </a:p>
          <a:p>
            <a:pPr>
              <a:buFontTx/>
              <a:buChar char="-"/>
            </a:pPr>
            <a:r>
              <a:rPr lang="en-US" altLang="en-US" sz="1600"/>
              <a:t> Ca switch: control or EMK1-KO cells were plated in low Ca medium 24 h upon transfection with pSUPER or pSUPER-KO. After 12 h, cultures were switched to normal medium for 24 h. Transmission EM of cells sectioned perpendicular to the substratum shows lack of microvilli in EMK1-KO cells.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3.  Layout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80772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It is often effective to “unveil” your list one by one:</a:t>
            </a:r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3859213" y="3124200"/>
            <a:ext cx="1474787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•  Item 1</a:t>
            </a:r>
          </a:p>
          <a:p>
            <a:pPr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•  Item 2</a:t>
            </a:r>
          </a:p>
          <a:p>
            <a:pPr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•  Item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3.  Layout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352800" y="1676400"/>
            <a:ext cx="24384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Avoid sublists!</a:t>
            </a:r>
          </a:p>
          <a:p>
            <a:pPr>
              <a:lnSpc>
                <a:spcPct val="110000"/>
              </a:lnSpc>
            </a:pPr>
            <a:endParaRPr lang="en-US" altLang="en-US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•  Item 1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altLang="en-US">
                <a:latin typeface="Comic Sans MS" panose="030F0702030302020204" pitchFamily="66" charset="0"/>
              </a:rPr>
              <a:t> Item 1a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altLang="en-US">
                <a:latin typeface="Comic Sans MS" panose="030F0702030302020204" pitchFamily="66" charset="0"/>
              </a:rPr>
              <a:t> Item 1b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altLang="en-US">
                <a:latin typeface="Comic Sans MS" panose="030F0702030302020204" pitchFamily="66" charset="0"/>
              </a:rPr>
              <a:t> Item 1c</a:t>
            </a:r>
          </a:p>
          <a:p>
            <a:pPr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•  Item 2</a:t>
            </a:r>
          </a:p>
          <a:p>
            <a:pPr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      - Item 2a</a:t>
            </a:r>
          </a:p>
          <a:p>
            <a:pPr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      - Item 2b</a:t>
            </a:r>
          </a:p>
          <a:p>
            <a:pPr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•  Item 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3.  Layout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600200" y="3097213"/>
            <a:ext cx="60198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Be generous with empty space.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3.  Layout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1524000"/>
            <a:ext cx="5715000" cy="44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3200">
                <a:latin typeface="Comic Sans MS" panose="030F0702030302020204" pitchFamily="66" charset="0"/>
              </a:rPr>
              <a:t>If you try to cram too much into a slide, and place things too close to the sides, they can get cut off if you’re using a poor projector.  In any case, the slide looks all cluttered and junky.</a:t>
            </a: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1524000"/>
            <a:ext cx="315118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4.  Style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4.  Style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57200" y="2895600"/>
            <a:ext cx="81534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Try your best to include a</a:t>
            </a:r>
          </a:p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simple image on every slide.</a:t>
            </a: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4.  Style</a:t>
            </a:r>
          </a:p>
        </p:txBody>
      </p:sp>
      <p:sp>
        <p:nvSpPr>
          <p:cNvPr id="39939" name="Line 7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9"/>
          <p:cNvSpPr txBox="1">
            <a:spLocks noChangeArrowheads="1"/>
          </p:cNvSpPr>
          <p:nvPr/>
        </p:nvSpPr>
        <p:spPr bwMode="auto">
          <a:xfrm>
            <a:off x="609600" y="2693988"/>
            <a:ext cx="7924800" cy="14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Limit the number of items on each slide.</a:t>
            </a:r>
          </a:p>
          <a:p>
            <a:pPr algn="ctr">
              <a:lnSpc>
                <a:spcPct val="110000"/>
              </a:lnSpc>
            </a:pPr>
            <a:endParaRPr lang="en-US" altLang="en-US">
              <a:latin typeface="Comic Sans MS" panose="030F0702030302020204" pitchFamily="66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Each slide should make just one or two points!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4.  Style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36700"/>
            <a:ext cx="3352800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4419600"/>
            <a:ext cx="23780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266223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3717925" y="5218113"/>
            <a:ext cx="1539875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2000">
                <a:latin typeface="Comic Sans MS" panose="030F0702030302020204" pitchFamily="66" charset="0"/>
              </a:rPr>
              <a:t>This is just too much. Arrrgh!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4.  Style</a:t>
            </a: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609600" y="2438400"/>
            <a:ext cx="79248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Here is a simple rule for showing figures and images:</a:t>
            </a:r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914400" y="3603625"/>
            <a:ext cx="7315200" cy="197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>
              <a:latin typeface="Comic Sans MS" panose="030F0702030302020204" pitchFamily="66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If you’re not going to take the time</a:t>
            </a:r>
          </a:p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to explain it, get rid of it.</a:t>
            </a:r>
          </a:p>
          <a:p>
            <a:pPr algn="ctr">
              <a:lnSpc>
                <a:spcPct val="110000"/>
              </a:lnSpc>
            </a:pPr>
            <a:endParaRPr lang="en-US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3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4.  Style</a:t>
            </a: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09600" y="2438400"/>
            <a:ext cx="7924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Avoid fancy transitions between slides</a:t>
            </a:r>
          </a:p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unless you have a good reason.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Is this better?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4.  Style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676400" y="2819400"/>
            <a:ext cx="586740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Don’t try to show too many slides.</a:t>
            </a:r>
          </a:p>
          <a:p>
            <a:pPr algn="ctr">
              <a:lnSpc>
                <a:spcPct val="110000"/>
              </a:lnSpc>
            </a:pPr>
            <a:endParaRPr lang="en-US" altLang="en-US">
              <a:latin typeface="Comic Sans MS" panose="030F0702030302020204" pitchFamily="66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en-US">
                <a:latin typeface="Comic Sans MS" panose="030F0702030302020204" pitchFamily="66" charset="0"/>
              </a:rPr>
              <a:t>Often, less is more.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43434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600200"/>
            <a:ext cx="447833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57200" y="200025"/>
            <a:ext cx="830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3600"/>
              <a:t>Emk1 knockdown inhibits lumen formation in MDCK cells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Not much.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1.  What font to use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Powerpoint basics:</a:t>
            </a:r>
            <a:br>
              <a:rPr lang="en-US" altLang="en-US" smtClean="0"/>
            </a:br>
            <a:r>
              <a:rPr lang="en-US" altLang="en-US" smtClean="0"/>
              <a:t>1.  What font to use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95475" y="1752600"/>
            <a:ext cx="3479800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>
                <a:latin typeface="Comic Sans MS" panose="030F0702030302020204" pitchFamily="66" charset="0"/>
              </a:rPr>
              <a:t>Use a Sans Serif font: </a:t>
            </a:r>
          </a:p>
          <a:p>
            <a:pPr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</a:rPr>
              <a:t>		</a:t>
            </a:r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786</Words>
  <Application>Microsoft Office PowerPoint</Application>
  <PresentationFormat>On-screen Show (4:3)</PresentationFormat>
  <Paragraphs>135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Times</vt:lpstr>
      <vt:lpstr>Arial</vt:lpstr>
      <vt:lpstr>Comic Sans MS</vt:lpstr>
      <vt:lpstr>Trebuchet MS</vt:lpstr>
      <vt:lpstr>Didot</vt:lpstr>
      <vt:lpstr>Times New Roman</vt:lpstr>
      <vt:lpstr>Courier</vt:lpstr>
      <vt:lpstr>Blank Presentation</vt:lpstr>
      <vt:lpstr>Creating Effective Visual Aids</vt:lpstr>
      <vt:lpstr>What do you think of the following slide?</vt:lpstr>
      <vt:lpstr>PowerPoint Presentation</vt:lpstr>
      <vt:lpstr>Is this better?</vt:lpstr>
      <vt:lpstr>PowerPoint Presentation</vt:lpstr>
      <vt:lpstr>Not much.</vt:lpstr>
      <vt:lpstr>Powerpoint basics: </vt:lpstr>
      <vt:lpstr>Powerpoint basics: 1.  What font to use</vt:lpstr>
      <vt:lpstr>Powerpoint basics: 1.  What font to use</vt:lpstr>
      <vt:lpstr>Powerpoint basics: 1.  What font to use</vt:lpstr>
      <vt:lpstr>Powerpoint basics: 1.  What font to use</vt:lpstr>
      <vt:lpstr>Powerpoint basics: 1.  What font to use</vt:lpstr>
      <vt:lpstr>Powerpoint basics: 1.  What font to use</vt:lpstr>
      <vt:lpstr>Powerpoint basics: 1.  What font to use</vt:lpstr>
      <vt:lpstr>Powerpoint basics: 1.  What font to use</vt:lpstr>
      <vt:lpstr>Powerpoint basics: 1.  What font to use</vt:lpstr>
      <vt:lpstr>Powerpoint basics: 2.  Color</vt:lpstr>
      <vt:lpstr>Powerpoint basics: 2.  Color</vt:lpstr>
      <vt:lpstr>PowerPoint Presentation</vt:lpstr>
      <vt:lpstr>PowerPoint Presentation</vt:lpstr>
      <vt:lpstr>Powerpoint basics: 2.  Color</vt:lpstr>
      <vt:lpstr>Powerpoint basics: 2.  Color</vt:lpstr>
      <vt:lpstr>Powerpoint basics: 2.  Color</vt:lpstr>
      <vt:lpstr>Powerpoint basics: 2.  Color</vt:lpstr>
      <vt:lpstr>Powerpoint basics: 3.  Layout</vt:lpstr>
      <vt:lpstr>Powerpoint basics: 3.  Layout</vt:lpstr>
      <vt:lpstr>Powerpoint basics: 3.  Layout</vt:lpstr>
      <vt:lpstr>Powerpoint basics: 3.  Layout</vt:lpstr>
      <vt:lpstr>Powerpoint basics: 3.  Layout</vt:lpstr>
      <vt:lpstr>Powerpoint basics: 3.  Layout</vt:lpstr>
      <vt:lpstr>Powerpoint basics: 3.  Layout</vt:lpstr>
      <vt:lpstr>Powerpoint basics: 3.  Layout</vt:lpstr>
      <vt:lpstr>Powerpoint basics: 3.  Layout</vt:lpstr>
      <vt:lpstr>Powerpoint basics: 4.  Style</vt:lpstr>
      <vt:lpstr>Powerpoint basics: 4.  Style</vt:lpstr>
      <vt:lpstr>Powerpoint basics: 4.  Style</vt:lpstr>
      <vt:lpstr>Powerpoint basics: 4.  Style</vt:lpstr>
      <vt:lpstr>Powerpoint basics: 4.  Style</vt:lpstr>
      <vt:lpstr>Powerpoint basics: 4.  Style</vt:lpstr>
      <vt:lpstr>Powerpoint basics: 4.  Style</vt:lpstr>
    </vt:vector>
  </TitlesOfParts>
  <Company>Genentech,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Genentech, Inc.</dc:creator>
  <cp:lastModifiedBy>Malone, Christopher J</cp:lastModifiedBy>
  <cp:revision>100</cp:revision>
  <cp:lastPrinted>2017-01-30T18:33:26Z</cp:lastPrinted>
  <dcterms:created xsi:type="dcterms:W3CDTF">2004-03-28T23:12:23Z</dcterms:created>
  <dcterms:modified xsi:type="dcterms:W3CDTF">2018-03-15T12:53:22Z</dcterms:modified>
</cp:coreProperties>
</file>