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67" r:id="rId2"/>
    <p:sldId id="468" r:id="rId3"/>
    <p:sldId id="470" r:id="rId4"/>
    <p:sldId id="472" r:id="rId5"/>
    <p:sldId id="473" r:id="rId6"/>
    <p:sldId id="476" r:id="rId7"/>
    <p:sldId id="490" r:id="rId8"/>
    <p:sldId id="477" r:id="rId9"/>
    <p:sldId id="491" r:id="rId10"/>
    <p:sldId id="478" r:id="rId11"/>
    <p:sldId id="479" r:id="rId12"/>
    <p:sldId id="483" r:id="rId13"/>
    <p:sldId id="492" r:id="rId14"/>
    <p:sldId id="494" r:id="rId15"/>
    <p:sldId id="427" r:id="rId16"/>
    <p:sldId id="432" r:id="rId17"/>
    <p:sldId id="462" r:id="rId18"/>
    <p:sldId id="495" r:id="rId19"/>
    <p:sldId id="446" r:id="rId20"/>
    <p:sldId id="498" r:id="rId21"/>
    <p:sldId id="496" r:id="rId22"/>
    <p:sldId id="497" r:id="rId23"/>
    <p:sldId id="484" r:id="rId24"/>
    <p:sldId id="485" r:id="rId25"/>
    <p:sldId id="486" r:id="rId26"/>
    <p:sldId id="487" r:id="rId27"/>
    <p:sldId id="501" r:id="rId28"/>
    <p:sldId id="488" r:id="rId29"/>
    <p:sldId id="502" r:id="rId30"/>
    <p:sldId id="500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0000CC"/>
    <a:srgbClr val="FFFF00"/>
    <a:srgbClr val="00FFCC"/>
    <a:srgbClr val="CC0000"/>
    <a:srgbClr val="EAEAEA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/>
            </a:lvl1pPr>
          </a:lstStyle>
          <a:p>
            <a:endParaRPr lang="en-US" alt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n-US" altLang="en-US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/>
            </a:lvl1pPr>
          </a:lstStyle>
          <a:p>
            <a:endParaRPr lang="en-US" alt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4CB58785-C5BB-4B1D-90E0-F8668E818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6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6" tIns="45708" rIns="91416" bIns="45708" numCol="1" anchor="ctr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6" tIns="45708" rIns="91416" bIns="45708" numCol="1" anchor="ctr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93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4213"/>
            <a:ext cx="4573588" cy="3430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724400"/>
            <a:ext cx="5029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8" rIns="91416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fld id="{70201A73-C648-4997-91DA-5340B7073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48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8F426-13C2-43E2-91A8-554FE644FA0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8912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3588" cy="3430587"/>
          </a:xfrm>
          <a:ln/>
        </p:spPr>
      </p:sp>
      <p:sp>
        <p:nvSpPr>
          <p:cNvPr id="389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 dirty="0"/>
              <a:t>Welcome…</a:t>
            </a:r>
          </a:p>
          <a:p>
            <a:endParaRPr lang="en-US" altLang="en-US" sz="1600" dirty="0"/>
          </a:p>
          <a:p>
            <a:r>
              <a:rPr lang="en-US" altLang="en-US" sz="1600" dirty="0"/>
              <a:t>1. Result of paper written for Journal of Statistics Education., submitted July 2000</a:t>
            </a:r>
          </a:p>
          <a:p>
            <a:endParaRPr lang="en-US" altLang="en-US" sz="1600" dirty="0"/>
          </a:p>
          <a:p>
            <a:r>
              <a:rPr lang="en-US" altLang="en-US" sz="1600" dirty="0"/>
              <a:t>2. Similar talk give at Midwest Conference of Teaching Statistics, June 1999</a:t>
            </a:r>
          </a:p>
          <a:p>
            <a:endParaRPr lang="en-US" altLang="en-US" sz="1600" dirty="0"/>
          </a:p>
          <a:p>
            <a:r>
              <a:rPr lang="en-US" altLang="en-US" sz="1600" dirty="0"/>
              <a:t>3. Presentation / Paper is available on the specified web site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6BABE-59B5-4600-8C29-802800248EC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1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Students need to phrase questions and comments using the correct statistical terminology for others to understand</a:t>
            </a:r>
          </a:p>
          <a:p>
            <a:r>
              <a:rPr lang="en-US" altLang="en-US" sz="1600"/>
              <a:t>- Chris Bilder’s student example… difficulty on properly stating the questions…</a:t>
            </a:r>
          </a:p>
          <a:p>
            <a:endParaRPr lang="en-US" altLang="en-US" sz="1600"/>
          </a:p>
          <a:p>
            <a:r>
              <a:rPr lang="en-US" altLang="en-US" sz="1600"/>
              <a:t>- Students use these tools to communicate about statistics; thus, many more opportunities for student-instructor and student-student interaction</a:t>
            </a:r>
          </a:p>
          <a:p>
            <a:endParaRPr lang="en-US" altLang="en-US" sz="1600"/>
          </a:p>
          <a:p>
            <a:r>
              <a:rPr lang="en-US" altLang="en-US" sz="1600"/>
              <a:t>- The mailing lists that we tried had so little participation that we stopped using them</a:t>
            </a:r>
          </a:p>
          <a:p>
            <a:r>
              <a:rPr lang="en-US" altLang="en-US" sz="1600"/>
              <a:t>- Given our experience we are not sure mailing lists, online forums, or chat room are useful…</a:t>
            </a:r>
          </a:p>
          <a:p>
            <a:r>
              <a:rPr lang="en-US" altLang="en-US" sz="1600"/>
              <a:t>- </a:t>
            </a:r>
            <a:r>
              <a:rPr lang="en-US" altLang="en-US"/>
              <a:t>Students need to be informed on how to use these forms of communication!</a:t>
            </a:r>
          </a:p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1BCE5-2BCC-41F5-B57E-A69CAE1D84D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3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Day-to-Day Schedule: Priming Questions (Questions posed to students in which they should be prepared to answer when they get to class), Lecture Notes</a:t>
            </a:r>
          </a:p>
          <a:p>
            <a:r>
              <a:rPr lang="en-US" altLang="en-US" sz="1600"/>
              <a:t>- Computer pages: Instructions for doing statistical analyses, Excel files/templates which could enhance the learning of statistics, and larger, more complex (more realistic) data sets can easily be transported to students.</a:t>
            </a:r>
          </a:p>
          <a:p>
            <a:r>
              <a:rPr lang="en-US" altLang="en-US" sz="1600"/>
              <a:t>- Homework: Daily homework assignments with solutions</a:t>
            </a:r>
          </a:p>
          <a:p>
            <a:r>
              <a:rPr lang="en-US" altLang="en-US" sz="1600"/>
              <a:t>- Exams: Practice exams, formula sheets,answer keys (students obtain immediate feedback)</a:t>
            </a:r>
          </a:p>
          <a:p>
            <a:r>
              <a:rPr lang="en-US" altLang="en-US" sz="1600"/>
              <a:t>- Links:  Let student explore other statistical web sites (Studio Classroom does a good job of this)</a:t>
            </a:r>
          </a:p>
          <a:p>
            <a:r>
              <a:rPr lang="en-US" altLang="en-US" sz="1600"/>
              <a:t>- Syllabus.html:  Used very little, least important to the students, but should be included.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9EF2E-7709-4009-A5A7-241B1EEE1A2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21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Navigation bar: allows for efficient movement through your web site, contains links to the homepage and the major web pages.</a:t>
            </a:r>
          </a:p>
          <a:p>
            <a:r>
              <a:rPr lang="en-US" altLang="en-US" sz="1600"/>
              <a:t>Comment:  All web pages should be reachable by no more than 3 clicks.  Most reseach suggests a max of 5 clicks</a:t>
            </a:r>
          </a:p>
          <a:p>
            <a:r>
              <a:rPr lang="en-US" altLang="en-US" sz="1600"/>
              <a:t>- Titles allow students to easily identify where they are at in a web site</a:t>
            </a:r>
          </a:p>
          <a:p>
            <a:r>
              <a:rPr lang="en-US" altLang="en-US" sz="1600"/>
              <a:t>- Consistent placement allows students to extend their knowledge about the web site to new or unfamiliar web pages.</a:t>
            </a:r>
          </a:p>
          <a:p>
            <a:r>
              <a:rPr lang="en-US" altLang="en-US" sz="1600"/>
              <a:t>- The only information that should change from web page to web page is the information specific to that web page.</a:t>
            </a:r>
          </a:p>
          <a:p>
            <a:r>
              <a:rPr lang="en-US" altLang="en-US" sz="1600"/>
              <a:t>- Keep students attention on the web site content, not on the web site navigation process</a:t>
            </a:r>
          </a:p>
          <a:p>
            <a:r>
              <a:rPr lang="en-US" altLang="en-US" sz="1600"/>
              <a:t>- All of these things build the students confidence and prevents them from feeling “lost”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DDF44-FC33-4321-ABDC-1CA5B7B22B9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0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D1B1A-0445-47CA-8856-B967A0C5B8B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4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Navigation bar: </a:t>
            </a:r>
          </a:p>
          <a:p>
            <a:r>
              <a:rPr lang="en-US" altLang="en-US" sz="1600"/>
              <a:t>- Titles </a:t>
            </a:r>
          </a:p>
          <a:p>
            <a:r>
              <a:rPr lang="en-US" altLang="en-US" sz="1600"/>
              <a:t>- Consistent placement </a:t>
            </a:r>
          </a:p>
          <a:p>
            <a:r>
              <a:rPr lang="en-US" altLang="en-US" sz="1600"/>
              <a:t>- The only information that should change from web page to web page is the information specific to that web page.</a:t>
            </a:r>
          </a:p>
          <a:p>
            <a:r>
              <a:rPr lang="en-US" altLang="en-US" sz="1600"/>
              <a:t>- Keep students attention on the web site content, not on th web site navigation process</a:t>
            </a:r>
          </a:p>
          <a:p>
            <a:r>
              <a:rPr lang="en-US" altLang="en-US" sz="1600"/>
              <a:t>- All of these things build the students confidence and prevents them from feeling “lost”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E5307-BAFF-4ABC-B113-04AA8E6B9CA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- The management part of creation and management is very important!</a:t>
            </a:r>
          </a:p>
          <a:p>
            <a:r>
              <a:rPr lang="en-US" altLang="en-US"/>
              <a:t>- </a:t>
            </a:r>
            <a:r>
              <a:rPr lang="en-US" altLang="en-US" sz="1600"/>
              <a:t>Themes provide common colors, banners, and buttons</a:t>
            </a:r>
          </a:p>
          <a:p>
            <a:r>
              <a:rPr lang="en-US" altLang="en-US" sz="1600"/>
              <a:t>- Automatic navigation bars</a:t>
            </a:r>
          </a:p>
          <a:p>
            <a:r>
              <a:rPr lang="en-US" altLang="en-US" sz="1600"/>
              <a:t>- Search devices</a:t>
            </a:r>
          </a:p>
          <a:p>
            <a:r>
              <a:rPr lang="en-US" altLang="en-US" sz="1600"/>
              <a:t>- Windows interfaces to control advanced applications, such as: JAVA applets, JAVA scripts, Visual Basic Scripts, etc…</a:t>
            </a:r>
          </a:p>
          <a:p>
            <a:endParaRPr lang="en-US" altLang="en-US" sz="1600"/>
          </a:p>
          <a:p>
            <a:r>
              <a:rPr lang="en-US" altLang="en-US" sz="1600"/>
              <a:t>- Understand how students move around in your site, what pages are useful...</a:t>
            </a:r>
          </a:p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FD872-2C2F-47E7-BB19-D2C2C891EB7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Mention Malone’s website is similar in content and organization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1FE1D-A8DB-4165-A13D-E31494A89AC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56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- Big whole in a successful site!  Missing Assessment...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90DA7-D805-461D-8A44-7B54778B830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57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0D88C-8306-44A8-B2EC-0D29A3977CA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430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Specify hits from non-students included and can not be excluded without making the website accessible ONLY through a password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*************************************</a:t>
            </a:r>
          </a:p>
          <a:p>
            <a:r>
              <a:rPr lang="en-US" altLang="en-US"/>
              <a:t>(SAY WE BELIEVE IT SHOULD BE OPEN TO ALL!!!!!!!!!!!! </a:t>
            </a:r>
          </a:p>
          <a:p>
            <a:r>
              <a:rPr lang="en-US" altLang="en-US"/>
              <a:t>*************************************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8E8BF-FAB1-4869-9F76-17D8E2911F4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11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There exist many pieces to the puzzle of creating and managing a website…</a:t>
            </a:r>
          </a:p>
          <a:p>
            <a:endParaRPr lang="en-US" altLang="en-US" sz="1600"/>
          </a:p>
          <a:p>
            <a:r>
              <a:rPr lang="en-US" altLang="en-US" sz="1600"/>
              <a:t>- Spring 1996 (over 4 years ago) we started this process, we decided to look at what others have done, </a:t>
            </a:r>
          </a:p>
          <a:p>
            <a:endParaRPr lang="en-US" altLang="en-US" sz="1600"/>
          </a:p>
          <a:p>
            <a:r>
              <a:rPr lang="en-US" altLang="en-US" sz="1600"/>
              <a:t>- The questions:</a:t>
            </a:r>
          </a:p>
          <a:p>
            <a:r>
              <a:rPr lang="en-US" altLang="en-US" sz="1600"/>
              <a:t> 1. Web site purpose</a:t>
            </a:r>
          </a:p>
          <a:p>
            <a:r>
              <a:rPr lang="en-US" altLang="en-US" sz="1600"/>
              <a:t> 2. Web pages needed</a:t>
            </a:r>
          </a:p>
          <a:p>
            <a:r>
              <a:rPr lang="en-US" altLang="en-US" sz="1600"/>
              <a:t> 3. How to organize</a:t>
            </a:r>
          </a:p>
          <a:p>
            <a:r>
              <a:rPr lang="en-US" altLang="en-US" sz="1600"/>
              <a:t> 4. How to implement </a:t>
            </a:r>
          </a:p>
          <a:p>
            <a:r>
              <a:rPr lang="en-US" altLang="en-US" sz="1600"/>
              <a:t> 5. Assessment</a:t>
            </a:r>
          </a:p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4C6C8-73F5-4B68-94D1-AC792EF7F95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51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- </a:t>
            </a:r>
            <a:r>
              <a:rPr lang="en-US" altLang="en-US" sz="1600"/>
              <a:t>Actually 142 posts, one was from my mother…</a:t>
            </a:r>
          </a:p>
          <a:p>
            <a:endParaRPr lang="en-US" altLang="en-US" sz="1600"/>
          </a:p>
          <a:p>
            <a:r>
              <a:rPr lang="en-US" altLang="en-US" sz="1600"/>
              <a:t>- Getting used  more and more as we and students understand how to efficiently use these type of tools.</a:t>
            </a:r>
          </a:p>
          <a:p>
            <a:endParaRPr lang="en-US" altLang="en-US" sz="1600"/>
          </a:p>
          <a:p>
            <a:r>
              <a:rPr lang="en-US" altLang="en-US" sz="1600"/>
              <a:t>- Note:  Nonuser are spread across the board on grades.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A73CF-1B48-48A5-8DB7-C45EA0D23DF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7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/>
              <a:t>“Assess the motivational quality of a website (appeal, usefulness, and ease of use).”</a:t>
            </a:r>
          </a:p>
          <a:p>
            <a:pPr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 sz="1600"/>
              <a:t>- WebMAC Senior is based on a solid foundation of research in the field of motivation.  Such research suggests that a user will be motivated to remain in a website if: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 1. The site has value (meaningfulness) 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 2. The user has the expectation that he/she can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     be successful within the website      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     environment.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BB5A0-AA22-46F1-B58B-5D5C33E89A2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49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C0C5E-327B-4FC3-A74F-A9ECE8F3B31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23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Colleagues have often remarked that students do not use their course web sites.</a:t>
            </a:r>
          </a:p>
          <a:p>
            <a:r>
              <a:rPr lang="en-US" altLang="en-US" sz="1600"/>
              <a:t>- To increase usage, students should be shown  how to effectively use the site.</a:t>
            </a:r>
          </a:p>
          <a:p>
            <a:r>
              <a:rPr lang="en-US" altLang="en-US" sz="1600"/>
              <a:t>- </a:t>
            </a:r>
            <a:r>
              <a:rPr lang="en-US" altLang="en-US" sz="1600">
                <a:cs typeface="Times New Roman" pitchFamily="18" charset="0"/>
              </a:rPr>
              <a:t>Websites should be continually improved upon</a:t>
            </a:r>
          </a:p>
          <a:p>
            <a:r>
              <a:rPr lang="en-US" altLang="en-US" sz="1600">
                <a:cs typeface="Times New Roman" pitchFamily="18" charset="0"/>
              </a:rPr>
              <a:t>- Instructors need to evaluate and re-evaluate their websites to increase the benefits to the student</a:t>
            </a:r>
          </a:p>
          <a:p>
            <a:pPr lvl="2">
              <a:buFontTx/>
              <a:buChar char="•"/>
            </a:pPr>
            <a:endParaRPr lang="en-US" altLang="en-US" sz="1600"/>
          </a:p>
          <a:p>
            <a:r>
              <a:rPr lang="en-US" altLang="en-US" sz="1600"/>
              <a:t>- Many issues are involved in creating a successful course web site.  However, you can solve the puzzle!</a:t>
            </a:r>
          </a:p>
          <a:p>
            <a:endParaRPr lang="en-US" altLang="en-US" sz="1600"/>
          </a:p>
          <a:p>
            <a:r>
              <a:rPr lang="en-US" altLang="en-US" sz="1600"/>
              <a:t>-  To see the culmination of our work, our statistics course web sites are available for public viewing.</a:t>
            </a:r>
          </a:p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9B135-0A93-4963-BE71-64350860177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2598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F7EAF-59C0-4898-BCFF-DD9E733696E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280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85251-7BFD-4434-B4D1-8BF5A35FFD4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3008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5EE62-8246-4CC6-ABF5-B5CF82411E6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59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87459-D188-46AA-AE50-1E212C974E0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32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F8955-0AAF-4151-8CB7-F06F0BF2C61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61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F456B-3432-4766-B365-12D02FD5DB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52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3810000"/>
            <a:ext cx="4953000" cy="4648200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1600"/>
              <a:t>Leon and Parr, </a:t>
            </a:r>
          </a:p>
          <a:p>
            <a:r>
              <a:rPr lang="en-US" altLang="en-US" sz="1600"/>
              <a:t>- We have found that a course web site is a great help to them in keeping them abreast of what goes on in class.</a:t>
            </a:r>
          </a:p>
          <a:p>
            <a:r>
              <a:rPr lang="en-US" altLang="en-US" sz="1600"/>
              <a:t>- We recommend it only in classes such as graduate classes where the students are mature</a:t>
            </a:r>
          </a:p>
          <a:p>
            <a:endParaRPr lang="en-US" altLang="en-US" sz="1600"/>
          </a:p>
          <a:p>
            <a:r>
              <a:rPr lang="en-US" altLang="en-US" sz="1600"/>
              <a:t>- The statistics literature contains few references on the creation and management of statistics course web sites. </a:t>
            </a:r>
          </a:p>
          <a:p>
            <a:r>
              <a:rPr lang="en-US" altLang="en-US" sz="1600"/>
              <a:t>- Non-statistical literature in hopes of finding information about how to develop a course web site.</a:t>
            </a:r>
          </a:p>
          <a:p>
            <a:r>
              <a:rPr lang="en-US" altLang="en-US" sz="1600"/>
              <a:t>-  In both the statistical and non-statistical literature, once the search is narrowed down to web site purpose, construction, organization, implementation, and/or assessment, zero papers are found.   </a:t>
            </a:r>
          </a:p>
          <a:p>
            <a:r>
              <a:rPr lang="en-US" altLang="en-US" sz="1600"/>
              <a:t>- More importantly, none provide a working statistics example.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2826D-DC65-4191-B52B-4781B0F787BC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55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2A148-1651-4825-8595-F74DB944047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5486400" cy="3962400"/>
          </a:xfrm>
        </p:spPr>
        <p:txBody>
          <a:bodyPr/>
          <a:lstStyle/>
          <a:p>
            <a:r>
              <a:rPr lang="en-US" altLang="en-US" sz="1600"/>
              <a:t>- Student - Instructor </a:t>
            </a:r>
          </a:p>
          <a:p>
            <a:r>
              <a:rPr lang="en-US" altLang="en-US" sz="1600"/>
              <a:t>  INSIDE:	</a:t>
            </a:r>
          </a:p>
          <a:p>
            <a:r>
              <a:rPr lang="en-US" altLang="en-US" sz="1600"/>
              <a:t>    1. Obivouly exists inside the classroom</a:t>
            </a:r>
          </a:p>
          <a:p>
            <a:r>
              <a:rPr lang="en-US" altLang="en-US" sz="1600"/>
              <a:t> OUTSIDE:  Limited to</a:t>
            </a:r>
          </a:p>
          <a:p>
            <a:r>
              <a:rPr lang="en-US" altLang="en-US" sz="1600"/>
              <a:t>    1. Office visitations</a:t>
            </a:r>
          </a:p>
          <a:p>
            <a:r>
              <a:rPr lang="en-US" altLang="en-US" sz="1600"/>
              <a:t>    2. Instructor comments on tests &amp; HW</a:t>
            </a:r>
          </a:p>
          <a:p>
            <a:r>
              <a:rPr lang="en-US" altLang="en-US" sz="1600"/>
              <a:t> OUR PURPOSE OF A STATISTICS COURSE WEB  SITE is to enhance the student-instructor interaction outside of the classroom.</a:t>
            </a:r>
          </a:p>
          <a:p>
            <a:endParaRPr lang="en-US" altLang="en-US" sz="1600"/>
          </a:p>
          <a:p>
            <a:r>
              <a:rPr lang="en-US" altLang="en-US" sz="1600"/>
              <a:t>- Student - Student:</a:t>
            </a:r>
          </a:p>
          <a:p>
            <a:r>
              <a:rPr lang="en-US" altLang="en-US" sz="1600"/>
              <a:t>- Our new studio classroom attempts to enhance student-student interaction, </a:t>
            </a:r>
            <a:r>
              <a:rPr lang="en-US" altLang="en-US" sz="1600" b="1"/>
              <a:t>CURRENTLY INTERACTION TAKES PLACE ONLY WITHIN EACH GROUP.</a:t>
            </a:r>
          </a:p>
          <a:p>
            <a:r>
              <a:rPr lang="en-US" altLang="en-US" sz="1600"/>
              <a:t>- A course web site allows all students’ to participate as one group.  WOW!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D64A5-F6BA-4F6C-A38E-2A77C71CA22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14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1. Using a web page, information can be given to student outside of the classroom. Like having class 24 hours a day!</a:t>
            </a:r>
          </a:p>
          <a:p>
            <a:endParaRPr lang="en-US" altLang="en-US" sz="1600"/>
          </a:p>
          <a:p>
            <a:r>
              <a:rPr lang="en-US" altLang="en-US" sz="1600"/>
              <a:t>2. Communication takes place through a computer, our student could be in China for all we know</a:t>
            </a:r>
          </a:p>
          <a:p>
            <a:endParaRPr lang="en-US" altLang="en-US" sz="1600"/>
          </a:p>
          <a:p>
            <a:r>
              <a:rPr lang="en-US" altLang="en-US" sz="1600"/>
              <a:t>3. Student’s are more likely to ask questions</a:t>
            </a:r>
          </a:p>
          <a:p>
            <a:endParaRPr lang="en-US" altLang="en-US" sz="1600"/>
          </a:p>
          <a:p>
            <a:r>
              <a:rPr lang="en-US" altLang="en-US" sz="1600"/>
              <a:t>4. Homework sets, reading material, practice exams are easily given to students</a:t>
            </a:r>
          </a:p>
          <a:p>
            <a:endParaRPr lang="en-US" altLang="en-US" sz="1600"/>
          </a:p>
          <a:p>
            <a:r>
              <a:rPr lang="en-US" altLang="en-US" sz="1600"/>
              <a:t>5. Have students prepared to answer questions when they get to class.</a:t>
            </a:r>
          </a:p>
          <a:p>
            <a:endParaRPr lang="en-US" altLang="en-US" sz="1600"/>
          </a:p>
          <a:p>
            <a:r>
              <a:rPr lang="en-US" altLang="en-US" sz="1600"/>
              <a:t>6. How many people have been asked, “When is our final!”  Posting it on a web page will eliminate this type of question.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49255-3F72-448F-977A-4CDA38BFB91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7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- Interaction is asynchronous, must leave a message and check back later for a possible response.</a:t>
            </a:r>
          </a:p>
          <a:p>
            <a:r>
              <a:rPr lang="en-US" altLang="en-US" sz="1600"/>
              <a:t>- Message board provides a central location to read, post, and reply to messages</a:t>
            </a:r>
          </a:p>
          <a:p>
            <a:r>
              <a:rPr lang="en-US" altLang="en-US" sz="1600"/>
              <a:t>- Students post questions, answers, or other comments to the message board</a:t>
            </a:r>
          </a:p>
          <a:p>
            <a:r>
              <a:rPr lang="en-US" altLang="en-US" sz="1600"/>
              <a:t>- Instructors post answers to questions, pose questions themselves, or give class information.</a:t>
            </a:r>
          </a:p>
          <a:p>
            <a:r>
              <a:rPr lang="en-US" altLang="en-US" sz="1600"/>
              <a:t> - Eliminates repeat messages because messages are posted directly to a web page and students must review the questions before submitting their own.</a:t>
            </a:r>
          </a:p>
          <a:p>
            <a:r>
              <a:rPr lang="en-US" altLang="en-US" sz="1600"/>
              <a:t>- Automatically creates a “history” of previously asked questions. (Beth Chance)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17E5A-F08D-4FA1-B5C0-62C6CCCDC9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2AF75-5D83-4F91-8488-5A701A90EBF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5562600" cy="3962400"/>
          </a:xfrm>
        </p:spPr>
        <p:txBody>
          <a:bodyPr/>
          <a:lstStyle/>
          <a:p>
            <a:r>
              <a:rPr lang="en-US" altLang="en-US" sz="1600"/>
              <a:t>- Now, suppose everyone has laryngitis</a:t>
            </a:r>
          </a:p>
          <a:p>
            <a:r>
              <a:rPr lang="en-US" altLang="en-US" sz="1600"/>
              <a:t>- CR - synchronous interaction, meaning students and instructors can simultaneous interact by exchanging questions, answers, or other comments.</a:t>
            </a:r>
          </a:p>
          <a:p>
            <a:r>
              <a:rPr lang="en-US" altLang="en-US" sz="1600"/>
              <a:t>- Advantages:</a:t>
            </a:r>
          </a:p>
          <a:p>
            <a:r>
              <a:rPr lang="en-US" altLang="en-US" sz="1600"/>
              <a:t>  1. Interaction can take place from any Internet wired computer</a:t>
            </a:r>
          </a:p>
          <a:p>
            <a:r>
              <a:rPr lang="en-US" altLang="en-US" sz="1600"/>
              <a:t>  2. More convenient for instructors and students (Don’t have to be in the same physical location to interact)</a:t>
            </a:r>
          </a:p>
          <a:p>
            <a:r>
              <a:rPr lang="en-US" altLang="en-US" sz="1600"/>
              <a:t>- Disadvantage:</a:t>
            </a:r>
          </a:p>
          <a:p>
            <a:r>
              <a:rPr lang="en-US" altLang="en-US" sz="1600"/>
              <a:t>  1.  You must be in the “room” to respond to questions, etc</a:t>
            </a:r>
          </a:p>
          <a:p>
            <a:r>
              <a:rPr lang="en-US" altLang="en-US" sz="1600"/>
              <a:t>- The interaction is simultaneous enough that virtual office hours can be held.  Study session the night before an exam or hold office hours when I was in MN visiting my parents.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323E7-D1A8-44FD-BB8C-E27A55333B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8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5562600" cy="3962400"/>
          </a:xfrm>
        </p:spPr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E492D-C66D-4F35-894F-5DA1620C08CF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588D7D-2BBC-47C3-9E22-FC4038A8E6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85330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F917C-E9A5-4CD9-AC68-C9F989CA153F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083E8C-8A7C-4729-AEF8-BFCE6BF9C5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342957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68BAE-68BC-49AD-B9D3-668C0B78F7CF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71CCAD-CE66-4439-A231-4B05A5A0EB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5761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5B40C-C360-457E-9556-5F7F66D7E675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5AD9DD-9AE5-4E83-B441-A99D9CB4FC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246219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3AEAAF-D22F-4536-906F-3D950252E6E5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5B95C5-1CB8-4F11-A015-E6666D04C5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41628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16330-20A9-49F7-8902-4AABE25D5202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F18B1E-623C-401F-B693-BCB35E4D58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13254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D1C67-FA38-4C73-BB60-2E424D5CAD58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68E295-FA45-4A99-970D-8630ACF1BA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301764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C2FF3-49D3-49AB-AC88-123AEEE4D746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F7ED8A-F94A-4311-BD07-F4A9B81C54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66287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93427-5CAD-460A-B8A4-6C9D316A4100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AB98AB-EE6B-435F-A792-283056BCBC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32614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6C00DA-15DA-4708-B586-7BEBD025FD89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ED7E2E-8CF5-41E1-9133-E08602CDC1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28364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BB74B6-37BA-4F19-B6D3-6F4F7023279A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B9C96-6387-4A3F-AF34-B739085220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JSM 2000</a:t>
            </a:r>
          </a:p>
        </p:txBody>
      </p:sp>
    </p:spTree>
    <p:extLst>
      <p:ext uri="{BB962C8B-B14F-4D97-AF65-F5344CB8AC3E}">
        <p14:creationId xmlns:p14="http://schemas.microsoft.com/office/powerpoint/2010/main" val="7039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 descr="Parchmen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fld id="{B01DC56C-77FF-4AEA-8D06-49199FBEC2F8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7938C392-2F93-4040-9684-1FE23C9E72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248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JSM 2000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FC7DDF-50A1-4365-BEC7-4BED9B6AC7E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388098" name="Rectangle 1026" descr="Stationery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r>
              <a:rPr lang="en-US" altLang="en-US" sz="2400"/>
              <a:t>Increasing Student-Instructor and Student-Student Interaction through a Statistics Course Website</a:t>
            </a:r>
          </a:p>
        </p:txBody>
      </p:sp>
      <p:sp>
        <p:nvSpPr>
          <p:cNvPr id="388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209800"/>
            <a:ext cx="4572000" cy="1333500"/>
          </a:xfrm>
        </p:spPr>
        <p:txBody>
          <a:bodyPr/>
          <a:lstStyle/>
          <a:p>
            <a:r>
              <a:rPr lang="en-US" altLang="en-US" sz="2400"/>
              <a:t>Christopher J. Malone</a:t>
            </a:r>
          </a:p>
          <a:p>
            <a:r>
              <a:rPr lang="en-US" altLang="en-US" sz="1400"/>
              <a:t>www.chrismalone.com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&amp;</a:t>
            </a:r>
          </a:p>
          <a:p>
            <a:r>
              <a:rPr lang="en-US" altLang="en-US" sz="2400"/>
              <a:t>Christopher R. Bilder</a:t>
            </a:r>
          </a:p>
          <a:p>
            <a:r>
              <a:rPr lang="en-US" altLang="en-US" sz="1400"/>
              <a:t>www.chrisbilder.com</a:t>
            </a:r>
            <a:endParaRPr lang="en-US" altLang="en-US" sz="2400"/>
          </a:p>
        </p:txBody>
      </p:sp>
      <p:sp>
        <p:nvSpPr>
          <p:cNvPr id="388100" name="Rectangle 1028"/>
          <p:cNvSpPr>
            <a:spLocks noChangeArrowheads="1"/>
          </p:cNvSpPr>
          <p:nvPr/>
        </p:nvSpPr>
        <p:spPr bwMode="auto">
          <a:xfrm>
            <a:off x="2819400" y="4419600"/>
            <a:ext cx="3581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Department of Statistics</a:t>
            </a:r>
          </a:p>
          <a:p>
            <a:r>
              <a:rPr lang="en-US" altLang="en-US" sz="1800"/>
              <a:t>Kansas State University</a:t>
            </a:r>
          </a:p>
        </p:txBody>
      </p:sp>
      <p:sp>
        <p:nvSpPr>
          <p:cNvPr id="388101" name="AutoShape 1029"/>
          <p:cNvSpPr>
            <a:spLocks noChangeArrowheads="1"/>
          </p:cNvSpPr>
          <p:nvPr/>
        </p:nvSpPr>
        <p:spPr bwMode="auto">
          <a:xfrm>
            <a:off x="1905000" y="2057400"/>
            <a:ext cx="5410200" cy="2209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03" name="Rectangle 1031"/>
          <p:cNvSpPr>
            <a:spLocks noChangeArrowheads="1"/>
          </p:cNvSpPr>
          <p:nvPr/>
        </p:nvSpPr>
        <p:spPr bwMode="auto">
          <a:xfrm>
            <a:off x="2819400" y="4648200"/>
            <a:ext cx="3581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2000"/>
          </a:p>
        </p:txBody>
      </p:sp>
      <p:pic>
        <p:nvPicPr>
          <p:cNvPr id="388110" name="Picture 1038" descr="C:\WINDOWS\Desktop\Website Paper\JSM_2000\convention_cen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62175"/>
            <a:ext cx="1665288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11" name="Picture 1039" descr="C:\WINDOWS\Desktop\Website Paper\JSM_2000\indy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09800"/>
            <a:ext cx="17033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56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0D9B4-693D-4E44-8D84-A529C41EF0E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10626" name="Group 2"/>
          <p:cNvGrpSpPr>
            <a:grpSpLocks/>
          </p:cNvGrpSpPr>
          <p:nvPr/>
        </p:nvGrpSpPr>
        <p:grpSpPr bwMode="auto">
          <a:xfrm>
            <a:off x="228600" y="1600200"/>
            <a:ext cx="5930900" cy="4495800"/>
            <a:chOff x="144" y="1008"/>
            <a:chExt cx="3736" cy="2832"/>
          </a:xfrm>
        </p:grpSpPr>
        <p:grpSp>
          <p:nvGrpSpPr>
            <p:cNvPr id="410627" name="Group 3"/>
            <p:cNvGrpSpPr>
              <a:grpSpLocks noChangeAspect="1"/>
            </p:cNvGrpSpPr>
            <p:nvPr/>
          </p:nvGrpSpPr>
          <p:grpSpPr bwMode="auto">
            <a:xfrm>
              <a:off x="144" y="1008"/>
              <a:ext cx="3736" cy="2832"/>
              <a:chOff x="144" y="1008"/>
              <a:chExt cx="3736" cy="2832"/>
            </a:xfrm>
          </p:grpSpPr>
          <p:sp>
            <p:nvSpPr>
              <p:cNvPr id="410628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29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30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631" name="Text Box 7"/>
            <p:cNvSpPr txBox="1">
              <a:spLocks noChangeArrowheads="1"/>
            </p:cNvSpPr>
            <p:nvPr/>
          </p:nvSpPr>
          <p:spPr bwMode="auto">
            <a:xfrm>
              <a:off x="441" y="3233"/>
              <a:ext cx="20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Webpages Needed</a:t>
              </a:r>
            </a:p>
          </p:txBody>
        </p:sp>
      </p:grpSp>
      <p:sp>
        <p:nvSpPr>
          <p:cNvPr id="410632" name="Text Box 8"/>
          <p:cNvSpPr txBox="1">
            <a:spLocks noChangeArrowheads="1"/>
          </p:cNvSpPr>
          <p:nvPr/>
        </p:nvSpPr>
        <p:spPr bwMode="auto">
          <a:xfrm>
            <a:off x="990600" y="1752600"/>
            <a:ext cx="7010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New way for students to communicate using the statistical language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Students learn through posing questions</a:t>
            </a:r>
          </a:p>
        </p:txBody>
      </p:sp>
      <p:sp>
        <p:nvSpPr>
          <p:cNvPr id="410633" name="Text Box 9"/>
          <p:cNvSpPr txBox="1">
            <a:spLocks noChangeArrowheads="1"/>
          </p:cNvSpPr>
          <p:nvPr/>
        </p:nvSpPr>
        <p:spPr bwMode="auto">
          <a:xfrm>
            <a:off x="1295400" y="914400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“Learning statistics means learning to communicate using the statistical language...” (Garfield, 1995)</a:t>
            </a:r>
          </a:p>
        </p:txBody>
      </p:sp>
      <p:sp>
        <p:nvSpPr>
          <p:cNvPr id="410634" name="Text Box 10"/>
          <p:cNvSpPr txBox="1">
            <a:spLocks noChangeArrowheads="1"/>
          </p:cNvSpPr>
          <p:nvPr/>
        </p:nvSpPr>
        <p:spPr bwMode="auto">
          <a:xfrm>
            <a:off x="5410200" y="3705225"/>
            <a:ext cx="3276600" cy="2241550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~ Comment ~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One must be concerned about student-student interaction vs. a timely response to a question…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Which is more important?? </a:t>
            </a:r>
          </a:p>
        </p:txBody>
      </p:sp>
      <p:sp>
        <p:nvSpPr>
          <p:cNvPr id="410635" name="Text Box 11"/>
          <p:cNvSpPr txBox="1">
            <a:spLocks noChangeArrowheads="1"/>
          </p:cNvSpPr>
          <p:nvPr/>
        </p:nvSpPr>
        <p:spPr bwMode="auto">
          <a:xfrm>
            <a:off x="1860550" y="334963"/>
            <a:ext cx="541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Message Board / Chat Room</a:t>
            </a:r>
          </a:p>
        </p:txBody>
      </p:sp>
      <p:sp>
        <p:nvSpPr>
          <p:cNvPr id="410636" name="Rectangle 12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37" name="Text Box 13"/>
          <p:cNvSpPr txBox="1">
            <a:spLocks noChangeArrowheads="1"/>
          </p:cNvSpPr>
          <p:nvPr/>
        </p:nvSpPr>
        <p:spPr bwMode="auto">
          <a:xfrm>
            <a:off x="990600" y="3124200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Little activity </a:t>
            </a:r>
            <a:r>
              <a:rPr lang="en-US" altLang="en-US" sz="2000"/>
              <a:t>(Leon and Parr, 2000)</a:t>
            </a:r>
            <a:r>
              <a:rPr lang="en-US" altLang="en-US"/>
              <a:t> vs lots of activity </a:t>
            </a:r>
            <a:r>
              <a:rPr lang="en-US" altLang="en-US" sz="2000"/>
              <a:t>(30 / 34 unique users)</a:t>
            </a:r>
            <a:endParaRPr lang="en-US" altLang="en-US"/>
          </a:p>
        </p:txBody>
      </p:sp>
    </p:spTree>
  </p:cSld>
  <p:clrMapOvr>
    <a:masterClrMapping/>
  </p:clrMapOvr>
  <p:transition advTm="62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32" grpId="0" autoUpdateAnimBg="0"/>
      <p:bldP spid="410634" grpId="0" animBg="1" autoUpdateAnimBg="0"/>
      <p:bldP spid="41063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A9C2B-03CE-4C92-8385-5CF4BA1FB90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12674" name="Group 2"/>
          <p:cNvGrpSpPr>
            <a:grpSpLocks/>
          </p:cNvGrpSpPr>
          <p:nvPr/>
        </p:nvGrpSpPr>
        <p:grpSpPr bwMode="auto">
          <a:xfrm>
            <a:off x="228600" y="1600200"/>
            <a:ext cx="5930900" cy="4495800"/>
            <a:chOff x="144" y="1008"/>
            <a:chExt cx="3736" cy="2832"/>
          </a:xfrm>
        </p:grpSpPr>
        <p:grpSp>
          <p:nvGrpSpPr>
            <p:cNvPr id="412675" name="Group 3"/>
            <p:cNvGrpSpPr>
              <a:grpSpLocks noChangeAspect="1"/>
            </p:cNvGrpSpPr>
            <p:nvPr/>
          </p:nvGrpSpPr>
          <p:grpSpPr bwMode="auto">
            <a:xfrm>
              <a:off x="144" y="1008"/>
              <a:ext cx="3736" cy="2832"/>
              <a:chOff x="144" y="1008"/>
              <a:chExt cx="3736" cy="2832"/>
            </a:xfrm>
          </p:grpSpPr>
          <p:sp>
            <p:nvSpPr>
              <p:cNvPr id="412676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77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78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679" name="Text Box 7"/>
            <p:cNvSpPr txBox="1">
              <a:spLocks noChangeArrowheads="1"/>
            </p:cNvSpPr>
            <p:nvPr/>
          </p:nvSpPr>
          <p:spPr bwMode="auto">
            <a:xfrm>
              <a:off x="441" y="3233"/>
              <a:ext cx="20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Webpages Needed</a:t>
              </a:r>
            </a:p>
          </p:txBody>
        </p:sp>
      </p:grpSp>
      <p:sp>
        <p:nvSpPr>
          <p:cNvPr id="412680" name="Text Box 8"/>
          <p:cNvSpPr txBox="1">
            <a:spLocks noChangeArrowheads="1"/>
          </p:cNvSpPr>
          <p:nvPr/>
        </p:nvSpPr>
        <p:spPr bwMode="auto">
          <a:xfrm>
            <a:off x="533400" y="401638"/>
            <a:ext cx="8610600" cy="150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 </a:t>
            </a:r>
            <a:r>
              <a:rPr lang="en-US" altLang="en-US" sz="2000"/>
              <a:t>Other webpages…</a:t>
            </a:r>
          </a:p>
          <a:p>
            <a:pPr lvl="1"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/>
              <a:t> Homepage:Instructor announcements, orchestrates student movements </a:t>
            </a:r>
          </a:p>
          <a:p>
            <a:pPr lvl="1"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/>
              <a:t> Day-by-day schedule: “priming” questions (Beth Chance, 1998), lecture material, reading material</a:t>
            </a:r>
            <a:endParaRPr lang="en-US" altLang="en-US" sz="1800"/>
          </a:p>
        </p:txBody>
      </p:sp>
      <p:sp>
        <p:nvSpPr>
          <p:cNvPr id="412681" name="Rectangle 9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82" name="Text Box 10"/>
          <p:cNvSpPr txBox="1">
            <a:spLocks noChangeArrowheads="1"/>
          </p:cNvSpPr>
          <p:nvPr/>
        </p:nvSpPr>
        <p:spPr bwMode="auto">
          <a:xfrm>
            <a:off x="533400" y="1901825"/>
            <a:ext cx="82296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Computer pages: software instructions, templates, large data files, etc… (Leon and Parr, 2000)</a:t>
            </a:r>
            <a:endParaRPr lang="en-US" altLang="en-US"/>
          </a:p>
          <a:p>
            <a:pPr lvl="1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/>
              <a:t> Homework Pages: problems with solutions 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/>
              <a:t> Exam Pages: study guides, practice exams, online quizzes ( graded or not graded)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/>
              <a:t> Links page, syllabus, etc...</a:t>
            </a:r>
          </a:p>
        </p:txBody>
      </p:sp>
    </p:spTree>
  </p:cSld>
  <p:clrMapOvr>
    <a:masterClrMapping/>
  </p:clrMapOvr>
  <p:transition advTm="57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8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47BCB2-6B56-46C7-8DDD-E2F63FCE271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20866" name="Group 2"/>
          <p:cNvGrpSpPr>
            <a:grpSpLocks/>
          </p:cNvGrpSpPr>
          <p:nvPr/>
        </p:nvGrpSpPr>
        <p:grpSpPr bwMode="auto">
          <a:xfrm>
            <a:off x="2997200" y="1600200"/>
            <a:ext cx="5842000" cy="4495800"/>
            <a:chOff x="1888" y="1008"/>
            <a:chExt cx="3680" cy="2832"/>
          </a:xfrm>
        </p:grpSpPr>
        <p:grpSp>
          <p:nvGrpSpPr>
            <p:cNvPr id="420867" name="Group 3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420868" name="Rectangle 4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69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70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871" name="Text Box 7"/>
            <p:cNvSpPr txBox="1">
              <a:spLocks noChangeArrowheads="1"/>
            </p:cNvSpPr>
            <p:nvPr/>
          </p:nvSpPr>
          <p:spPr bwMode="auto">
            <a:xfrm>
              <a:off x="3557" y="3216"/>
              <a:ext cx="1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Organization</a:t>
              </a:r>
            </a:p>
          </p:txBody>
        </p:sp>
      </p:grp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873" name="Group 9"/>
          <p:cNvGrpSpPr>
            <a:grpSpLocks/>
          </p:cNvGrpSpPr>
          <p:nvPr/>
        </p:nvGrpSpPr>
        <p:grpSpPr bwMode="auto">
          <a:xfrm>
            <a:off x="2997200" y="1600200"/>
            <a:ext cx="5842000" cy="4495800"/>
            <a:chOff x="1888" y="1008"/>
            <a:chExt cx="3680" cy="2832"/>
          </a:xfrm>
        </p:grpSpPr>
        <p:grpSp>
          <p:nvGrpSpPr>
            <p:cNvPr id="420874" name="Group 10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42087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76" name="Oval 12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77" name="AutoShape 13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878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1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Organization</a:t>
              </a:r>
            </a:p>
          </p:txBody>
        </p:sp>
      </p:grpSp>
      <p:sp>
        <p:nvSpPr>
          <p:cNvPr id="420879" name="Text Box 15"/>
          <p:cNvSpPr txBox="1">
            <a:spLocks noChangeArrowheads="1"/>
          </p:cNvSpPr>
          <p:nvPr/>
        </p:nvSpPr>
        <p:spPr bwMode="auto">
          <a:xfrm>
            <a:off x="914400" y="552450"/>
            <a:ext cx="70104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Organizational issues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Tree diagrams and directory structures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Navigation Bar to major webpages (including homepage)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Titles for webpages</a:t>
            </a:r>
          </a:p>
        </p:txBody>
      </p:sp>
      <p:sp>
        <p:nvSpPr>
          <p:cNvPr id="420880" name="Rectangle 16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914400" y="3049588"/>
            <a:ext cx="70104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Consistent placement of the above and web page content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Limit the amount of scrolling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060A-BB1C-45E6-8DA0-BD75D2C7CDB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39298" name="Group 2"/>
          <p:cNvGrpSpPr>
            <a:grpSpLocks/>
          </p:cNvGrpSpPr>
          <p:nvPr/>
        </p:nvGrpSpPr>
        <p:grpSpPr bwMode="auto">
          <a:xfrm>
            <a:off x="2997200" y="1600200"/>
            <a:ext cx="5842000" cy="4495800"/>
            <a:chOff x="1888" y="1008"/>
            <a:chExt cx="3680" cy="2832"/>
          </a:xfrm>
        </p:grpSpPr>
        <p:grpSp>
          <p:nvGrpSpPr>
            <p:cNvPr id="439299" name="Group 3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439300" name="Rectangle 4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1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2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9303" name="Text Box 7"/>
            <p:cNvSpPr txBox="1">
              <a:spLocks noChangeArrowheads="1"/>
            </p:cNvSpPr>
            <p:nvPr/>
          </p:nvSpPr>
          <p:spPr bwMode="auto">
            <a:xfrm>
              <a:off x="3557" y="3216"/>
              <a:ext cx="1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Organization</a:t>
              </a:r>
            </a:p>
          </p:txBody>
        </p:sp>
      </p:grp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9305" name="Group 9"/>
          <p:cNvGrpSpPr>
            <a:grpSpLocks/>
          </p:cNvGrpSpPr>
          <p:nvPr/>
        </p:nvGrpSpPr>
        <p:grpSpPr bwMode="auto">
          <a:xfrm>
            <a:off x="2997200" y="1600200"/>
            <a:ext cx="5842000" cy="4495800"/>
            <a:chOff x="1888" y="1008"/>
            <a:chExt cx="3680" cy="2832"/>
          </a:xfrm>
        </p:grpSpPr>
        <p:grpSp>
          <p:nvGrpSpPr>
            <p:cNvPr id="439306" name="Group 10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439307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Oval 12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9" name="AutoShape 13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9310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1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Organization</a:t>
              </a:r>
            </a:p>
          </p:txBody>
        </p:sp>
      </p:grpSp>
      <p:sp>
        <p:nvSpPr>
          <p:cNvPr id="439312" name="Rectangle 16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1524000" y="381000"/>
          <a:ext cx="58674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16" name="Document" r:id="rId5" imgW="3831120" imgH="3633840" progId="Word.Document.8">
                  <p:embed/>
                </p:oleObj>
              </mc:Choice>
              <mc:Fallback>
                <p:oleObj name="Document" r:id="rId5" imgW="3831120" imgH="363384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"/>
                        <a:ext cx="58674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641A6-0AA4-4F69-ACE5-4EB8DF1ED4B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43394" name="Group 2"/>
          <p:cNvGrpSpPr>
            <a:grpSpLocks/>
          </p:cNvGrpSpPr>
          <p:nvPr/>
        </p:nvGrpSpPr>
        <p:grpSpPr bwMode="auto">
          <a:xfrm>
            <a:off x="2997200" y="1600200"/>
            <a:ext cx="5842000" cy="4495800"/>
            <a:chOff x="1888" y="1008"/>
            <a:chExt cx="3680" cy="2832"/>
          </a:xfrm>
        </p:grpSpPr>
        <p:grpSp>
          <p:nvGrpSpPr>
            <p:cNvPr id="443395" name="Group 3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443396" name="Rectangle 4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97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398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3399" name="Text Box 7"/>
            <p:cNvSpPr txBox="1">
              <a:spLocks noChangeArrowheads="1"/>
            </p:cNvSpPr>
            <p:nvPr/>
          </p:nvSpPr>
          <p:spPr bwMode="auto">
            <a:xfrm>
              <a:off x="3557" y="3216"/>
              <a:ext cx="1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Organization</a:t>
              </a:r>
            </a:p>
          </p:txBody>
        </p:sp>
      </p:grp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3401" name="Group 9"/>
          <p:cNvGrpSpPr>
            <a:grpSpLocks/>
          </p:cNvGrpSpPr>
          <p:nvPr/>
        </p:nvGrpSpPr>
        <p:grpSpPr bwMode="auto">
          <a:xfrm>
            <a:off x="2997200" y="1600200"/>
            <a:ext cx="5842000" cy="4495800"/>
            <a:chOff x="1888" y="1008"/>
            <a:chExt cx="3680" cy="2832"/>
          </a:xfrm>
        </p:grpSpPr>
        <p:grpSp>
          <p:nvGrpSpPr>
            <p:cNvPr id="443402" name="Group 10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44340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4" name="Oval 12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5" name="AutoShape 13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3406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1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Organization</a:t>
              </a:r>
            </a:p>
          </p:txBody>
        </p:sp>
      </p:grpSp>
      <p:sp>
        <p:nvSpPr>
          <p:cNvPr id="443407" name="Rectangle 15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341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686800" cy="65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9E8D8C-9F2B-4121-AD85-12239B11979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304130" name="Group 2"/>
          <p:cNvGrpSpPr>
            <a:grpSpLocks/>
          </p:cNvGrpSpPr>
          <p:nvPr/>
        </p:nvGrpSpPr>
        <p:grpSpPr bwMode="auto">
          <a:xfrm>
            <a:off x="228600" y="1600200"/>
            <a:ext cx="5930900" cy="3124200"/>
            <a:chOff x="144" y="1008"/>
            <a:chExt cx="3736" cy="1968"/>
          </a:xfrm>
        </p:grpSpPr>
        <p:sp>
          <p:nvSpPr>
            <p:cNvPr id="304131" name="Rectangle 3"/>
            <p:cNvSpPr>
              <a:spLocks noChangeAspect="1" noChangeArrowheads="1"/>
            </p:cNvSpPr>
            <p:nvPr/>
          </p:nvSpPr>
          <p:spPr bwMode="auto">
            <a:xfrm>
              <a:off x="144" y="1344"/>
              <a:ext cx="2736" cy="12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2" name="Oval 4" descr="Parchment"/>
            <p:cNvSpPr>
              <a:spLocks noChangeAspect="1" noChangeArrowheads="1"/>
            </p:cNvSpPr>
            <p:nvPr/>
          </p:nvSpPr>
          <p:spPr bwMode="auto">
            <a:xfrm>
              <a:off x="1888" y="1008"/>
              <a:ext cx="1992" cy="19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3" name="AutoShape 5"/>
            <p:cNvSpPr>
              <a:spLocks noChangeAspect="1" noChangeArrowheads="1"/>
            </p:cNvSpPr>
            <p:nvPr/>
          </p:nvSpPr>
          <p:spPr bwMode="auto">
            <a:xfrm>
              <a:off x="864" y="1104"/>
              <a:ext cx="624" cy="480"/>
            </a:xfrm>
            <a:custGeom>
              <a:avLst/>
              <a:gdLst>
                <a:gd name="G0" fmla="+- 7269 0 0"/>
                <a:gd name="G1" fmla="+- 21600 0 7269"/>
                <a:gd name="G2" fmla="*/ 7269 1 2"/>
                <a:gd name="G3" fmla="+- 21600 0 G2"/>
                <a:gd name="G4" fmla="+/ 7269 21600 2"/>
                <a:gd name="G5" fmla="+/ G1 0 2"/>
                <a:gd name="G6" fmla="*/ 21600 21600 7269"/>
                <a:gd name="G7" fmla="*/ G6 1 2"/>
                <a:gd name="G8" fmla="+- 21600 0 G7"/>
                <a:gd name="G9" fmla="*/ 21600 1 2"/>
                <a:gd name="G10" fmla="+- 7269 0 G9"/>
                <a:gd name="G11" fmla="?: G10 G8 0"/>
                <a:gd name="G12" fmla="?: G10 G7 21600"/>
                <a:gd name="T0" fmla="*/ 17965 w 21600"/>
                <a:gd name="T1" fmla="*/ 10800 h 21600"/>
                <a:gd name="T2" fmla="*/ 10800 w 21600"/>
                <a:gd name="T3" fmla="*/ 21600 h 21600"/>
                <a:gd name="T4" fmla="*/ 3635 w 21600"/>
                <a:gd name="T5" fmla="*/ 10800 h 21600"/>
                <a:gd name="T6" fmla="*/ 10800 w 21600"/>
                <a:gd name="T7" fmla="*/ 0 h 21600"/>
                <a:gd name="T8" fmla="*/ 5435 w 21600"/>
                <a:gd name="T9" fmla="*/ 5435 h 21600"/>
                <a:gd name="T10" fmla="*/ 16165 w 21600"/>
                <a:gd name="T11" fmla="*/ 1616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269" y="21600"/>
                  </a:lnTo>
                  <a:lnTo>
                    <a:pt x="1433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4" name="AutoShape 6"/>
            <p:cNvSpPr>
              <a:spLocks noChangeAspect="1" noChangeArrowheads="1"/>
            </p:cNvSpPr>
            <p:nvPr/>
          </p:nvSpPr>
          <p:spPr bwMode="auto">
            <a:xfrm>
              <a:off x="616" y="2432"/>
              <a:ext cx="864" cy="336"/>
            </a:xfrm>
            <a:prstGeom prst="chevron">
              <a:avLst>
                <a:gd name="adj" fmla="val 64286"/>
              </a:avLst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5" name="Text Box 7"/>
            <p:cNvSpPr txBox="1">
              <a:spLocks noChangeArrowheads="1"/>
            </p:cNvSpPr>
            <p:nvPr/>
          </p:nvSpPr>
          <p:spPr bwMode="auto">
            <a:xfrm>
              <a:off x="192" y="1785"/>
              <a:ext cx="16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Implementation</a:t>
              </a:r>
            </a:p>
          </p:txBody>
        </p:sp>
      </p:grp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304800" y="3048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NO NEED TO LEARN HTML!</a:t>
            </a:r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3276600" y="990600"/>
            <a:ext cx="5181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Use website creation and management software </a:t>
            </a:r>
            <a:r>
              <a:rPr lang="en-US" altLang="en-US" sz="2000"/>
              <a:t>(e.g Adobe’s Pagemill, Macromedia’s Dreamweaver, Microsoft’s FrontPage)</a:t>
            </a:r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2743200" y="2590800"/>
            <a:ext cx="5791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US" altLang="en-US" sz="2400"/>
              <a:t>“Advanced” features may require “special” software on the webserver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Solution: </a:t>
            </a:r>
            <a:r>
              <a:rPr lang="en-US" altLang="en-US" sz="2000" b="1">
                <a:solidFill>
                  <a:srgbClr val="FF0000"/>
                </a:solidFill>
              </a:rPr>
              <a:t>Free</a:t>
            </a:r>
            <a:r>
              <a:rPr lang="en-US" altLang="en-US" sz="2000"/>
              <a:t>ware or Shareware (e.g. FreeCode, Java Boutique, WebScripts, New Breed Software)</a:t>
            </a:r>
          </a:p>
        </p:txBody>
      </p:sp>
      <p:sp>
        <p:nvSpPr>
          <p:cNvPr id="304148" name="Rectangle 20"/>
          <p:cNvSpPr>
            <a:spLocks noChangeArrowheads="1"/>
          </p:cNvSpPr>
          <p:nvPr/>
        </p:nvSpPr>
        <p:spPr bwMode="auto">
          <a:xfrm>
            <a:off x="2819400" y="4343400"/>
            <a:ext cx="5715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US" altLang="en-US" sz="2400"/>
              <a:t>Collect information about users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Solution: </a:t>
            </a:r>
            <a:r>
              <a:rPr lang="en-US" altLang="en-US" sz="2000" b="1">
                <a:solidFill>
                  <a:srgbClr val="FF0000"/>
                </a:solidFill>
              </a:rPr>
              <a:t>Free “Trackers”</a:t>
            </a:r>
            <a:r>
              <a:rPr lang="en-US" altLang="en-US" sz="2000"/>
              <a:t> (e.g. eXTReMe Tracking, TheCounter.com, SuperStats.com)</a:t>
            </a:r>
          </a:p>
        </p:txBody>
      </p:sp>
    </p:spTree>
  </p:cSld>
  <p:clrMapOvr>
    <a:masterClrMapping/>
  </p:clrMapOvr>
  <p:transition advTm="126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7" grpId="0" autoUpdateAnimBg="0"/>
      <p:bldP spid="304138" grpId="0" autoUpdateAnimBg="0"/>
      <p:bldP spid="304147" grpId="0" build="p" bldLvl="3" autoUpdateAnimBg="0"/>
      <p:bldP spid="304148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314353-2756-4F42-AE9C-096AC13ED40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314370" name="Group 2"/>
          <p:cNvGrpSpPr>
            <a:grpSpLocks/>
          </p:cNvGrpSpPr>
          <p:nvPr/>
        </p:nvGrpSpPr>
        <p:grpSpPr bwMode="auto">
          <a:xfrm>
            <a:off x="2997200" y="1600200"/>
            <a:ext cx="5842000" cy="3124200"/>
            <a:chOff x="1888" y="1008"/>
            <a:chExt cx="3680" cy="1968"/>
          </a:xfrm>
        </p:grpSpPr>
        <p:sp>
          <p:nvSpPr>
            <p:cNvPr id="314371" name="Rectangle 3"/>
            <p:cNvSpPr>
              <a:spLocks noChangeAspect="1" noChangeArrowheads="1"/>
            </p:cNvSpPr>
            <p:nvPr/>
          </p:nvSpPr>
          <p:spPr bwMode="auto">
            <a:xfrm>
              <a:off x="2880" y="1344"/>
              <a:ext cx="2688" cy="12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2" name="Oval 4" descr="Parchment"/>
            <p:cNvSpPr>
              <a:spLocks noChangeAspect="1" noChangeArrowheads="1"/>
            </p:cNvSpPr>
            <p:nvPr/>
          </p:nvSpPr>
          <p:spPr bwMode="auto">
            <a:xfrm>
              <a:off x="1888" y="1008"/>
              <a:ext cx="1992" cy="19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3" name="AutoShape 5"/>
            <p:cNvSpPr>
              <a:spLocks noChangeAspect="1" noChangeArrowheads="1"/>
            </p:cNvSpPr>
            <p:nvPr/>
          </p:nvSpPr>
          <p:spPr bwMode="auto">
            <a:xfrm>
              <a:off x="4896" y="1104"/>
              <a:ext cx="672" cy="528"/>
            </a:xfrm>
            <a:prstGeom prst="hexagon">
              <a:avLst>
                <a:gd name="adj" fmla="val 24624"/>
                <a:gd name="vf" fmla="val 115470"/>
              </a:avLst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4" name="AutoShape 6"/>
            <p:cNvSpPr>
              <a:spLocks noChangeAspect="1" noChangeArrowheads="1"/>
            </p:cNvSpPr>
            <p:nvPr/>
          </p:nvSpPr>
          <p:spPr bwMode="auto">
            <a:xfrm>
              <a:off x="4224" y="2256"/>
              <a:ext cx="768" cy="672"/>
            </a:xfrm>
            <a:prstGeom prst="parallelogram">
              <a:avLst>
                <a:gd name="adj" fmla="val 75746"/>
              </a:avLst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5" name="Text Box 7"/>
            <p:cNvSpPr txBox="1">
              <a:spLocks noChangeArrowheads="1"/>
            </p:cNvSpPr>
            <p:nvPr/>
          </p:nvSpPr>
          <p:spPr bwMode="auto">
            <a:xfrm>
              <a:off x="4176" y="1785"/>
              <a:ext cx="1101" cy="32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Examples</a:t>
              </a:r>
            </a:p>
          </p:txBody>
        </p:sp>
      </p:grp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5334000" cy="3810000"/>
          </a:xfrm>
        </p:spPr>
        <p:txBody>
          <a:bodyPr/>
          <a:lstStyle/>
          <a:p>
            <a:r>
              <a:rPr lang="en-US" altLang="en-US" sz="2800"/>
              <a:t>Two Complete Examples:</a:t>
            </a:r>
          </a:p>
          <a:p>
            <a:endParaRPr lang="en-US" altLang="en-US" sz="2800"/>
          </a:p>
          <a:p>
            <a:pPr lvl="1"/>
            <a:r>
              <a:rPr lang="en-US" altLang="en-US" sz="2400"/>
              <a:t>Bilder’s STAT 351 website</a:t>
            </a:r>
          </a:p>
          <a:p>
            <a:pPr lvl="2">
              <a:buFontTx/>
              <a:buNone/>
            </a:pPr>
            <a:r>
              <a:rPr lang="en-US" altLang="en-US" sz="2000"/>
              <a:t>www.ksu.edu/stats/tch/bilder/s351</a:t>
            </a:r>
            <a:endParaRPr lang="en-US" altLang="en-US" sz="1400"/>
          </a:p>
          <a:p>
            <a:pPr lvl="1">
              <a:buFontTx/>
              <a:buNone/>
            </a:pPr>
            <a:endParaRPr lang="en-US" altLang="en-US" sz="1600"/>
          </a:p>
          <a:p>
            <a:pPr lvl="1"/>
            <a:r>
              <a:rPr lang="en-US" altLang="en-US" sz="2400"/>
              <a:t>Malone’s STAT 351 website</a:t>
            </a:r>
          </a:p>
          <a:p>
            <a:pPr lvl="2">
              <a:buFontTx/>
              <a:buNone/>
            </a:pPr>
            <a:r>
              <a:rPr lang="en-US" altLang="en-US" sz="2000"/>
              <a:t>      www.statsclass.com</a:t>
            </a:r>
            <a:endParaRPr lang="en-US" altLang="en-US" sz="1400"/>
          </a:p>
          <a:p>
            <a:pPr lvl="1">
              <a:buFontTx/>
              <a:buNone/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ransition advTm="768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36B38-6D42-4B5D-BFA7-2D50A3E91FC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228600" y="3048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17" name="Rectangle 5"/>
          <p:cNvSpPr>
            <a:spLocks noChangeAspect="1" noChangeArrowheads="1"/>
          </p:cNvSpPr>
          <p:nvPr/>
        </p:nvSpPr>
        <p:spPr bwMode="auto">
          <a:xfrm>
            <a:off x="1130300" y="1071563"/>
            <a:ext cx="6888163" cy="4694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1718" name="Group 6"/>
          <p:cNvGrpSpPr>
            <a:grpSpLocks/>
          </p:cNvGrpSpPr>
          <p:nvPr/>
        </p:nvGrpSpPr>
        <p:grpSpPr bwMode="auto">
          <a:xfrm>
            <a:off x="1130300" y="1084263"/>
            <a:ext cx="4660900" cy="3641725"/>
            <a:chOff x="696" y="834"/>
            <a:chExt cx="2976" cy="2294"/>
          </a:xfrm>
        </p:grpSpPr>
        <p:sp>
          <p:nvSpPr>
            <p:cNvPr id="371719" name="Rectangle 7"/>
            <p:cNvSpPr>
              <a:spLocks noChangeAspect="1" noChangeArrowheads="1"/>
            </p:cNvSpPr>
            <p:nvPr/>
          </p:nvSpPr>
          <p:spPr bwMode="auto">
            <a:xfrm>
              <a:off x="696" y="834"/>
              <a:ext cx="2189" cy="96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20" name="Oval 8" descr="Parchment"/>
            <p:cNvSpPr>
              <a:spLocks noChangeAspect="1" noChangeArrowheads="1"/>
            </p:cNvSpPr>
            <p:nvPr/>
          </p:nvSpPr>
          <p:spPr bwMode="auto">
            <a:xfrm>
              <a:off x="2078" y="1554"/>
              <a:ext cx="1594" cy="1574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21" name="AutoShape 9" descr="Parchment"/>
            <p:cNvSpPr>
              <a:spLocks noChangeAspect="1" noChangeArrowheads="1"/>
            </p:cNvSpPr>
            <p:nvPr/>
          </p:nvSpPr>
          <p:spPr bwMode="auto">
            <a:xfrm>
              <a:off x="1277" y="1602"/>
              <a:ext cx="499" cy="384"/>
            </a:xfrm>
            <a:custGeom>
              <a:avLst/>
              <a:gdLst>
                <a:gd name="G0" fmla="+- 7269 0 0"/>
                <a:gd name="G1" fmla="+- 21600 0 7269"/>
                <a:gd name="G2" fmla="*/ 7269 1 2"/>
                <a:gd name="G3" fmla="+- 21600 0 G2"/>
                <a:gd name="G4" fmla="+/ 7269 21600 2"/>
                <a:gd name="G5" fmla="+/ G1 0 2"/>
                <a:gd name="G6" fmla="*/ 21600 21600 7269"/>
                <a:gd name="G7" fmla="*/ G6 1 2"/>
                <a:gd name="G8" fmla="+- 21600 0 G7"/>
                <a:gd name="G9" fmla="*/ 21600 1 2"/>
                <a:gd name="G10" fmla="+- 7269 0 G9"/>
                <a:gd name="G11" fmla="?: G10 G8 0"/>
                <a:gd name="G12" fmla="?: G10 G7 21600"/>
                <a:gd name="T0" fmla="*/ 17965 w 21600"/>
                <a:gd name="T1" fmla="*/ 10800 h 21600"/>
                <a:gd name="T2" fmla="*/ 10800 w 21600"/>
                <a:gd name="T3" fmla="*/ 21600 h 21600"/>
                <a:gd name="T4" fmla="*/ 3635 w 21600"/>
                <a:gd name="T5" fmla="*/ 10800 h 21600"/>
                <a:gd name="T6" fmla="*/ 10800 w 21600"/>
                <a:gd name="T7" fmla="*/ 0 h 21600"/>
                <a:gd name="T8" fmla="*/ 5435 w 21600"/>
                <a:gd name="T9" fmla="*/ 5435 h 21600"/>
                <a:gd name="T10" fmla="*/ 16165 w 21600"/>
                <a:gd name="T11" fmla="*/ 1616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269" y="21600"/>
                  </a:lnTo>
                  <a:lnTo>
                    <a:pt x="14331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22" name="Rectangle 10" descr="Parchment"/>
            <p:cNvSpPr>
              <a:spLocks noChangeArrowheads="1"/>
            </p:cNvSpPr>
            <p:nvPr/>
          </p:nvSpPr>
          <p:spPr bwMode="auto">
            <a:xfrm>
              <a:off x="1008" y="1800"/>
              <a:ext cx="864" cy="55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1524000" y="1447800"/>
            <a:ext cx="255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Literature Review</a:t>
            </a:r>
          </a:p>
        </p:txBody>
      </p:sp>
      <p:grpSp>
        <p:nvGrpSpPr>
          <p:cNvPr id="371724" name="Group 12"/>
          <p:cNvGrpSpPr>
            <a:grpSpLocks/>
          </p:cNvGrpSpPr>
          <p:nvPr/>
        </p:nvGrpSpPr>
        <p:grpSpPr bwMode="auto">
          <a:xfrm>
            <a:off x="3276600" y="1079500"/>
            <a:ext cx="4727575" cy="3641725"/>
            <a:chOff x="2094" y="834"/>
            <a:chExt cx="2946" cy="2294"/>
          </a:xfrm>
        </p:grpSpPr>
        <p:grpSp>
          <p:nvGrpSpPr>
            <p:cNvPr id="371725" name="Group 13"/>
            <p:cNvGrpSpPr>
              <a:grpSpLocks/>
            </p:cNvGrpSpPr>
            <p:nvPr/>
          </p:nvGrpSpPr>
          <p:grpSpPr bwMode="auto">
            <a:xfrm>
              <a:off x="2094" y="834"/>
              <a:ext cx="2946" cy="2294"/>
              <a:chOff x="2094" y="834"/>
              <a:chExt cx="2946" cy="2294"/>
            </a:xfrm>
          </p:grpSpPr>
          <p:sp>
            <p:nvSpPr>
              <p:cNvPr id="371726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890" y="834"/>
                <a:ext cx="2150" cy="96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27" name="Oval 15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94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28" name="AutoShape 16" descr="Parchment"/>
              <p:cNvSpPr>
                <a:spLocks noChangeAspect="1" noChangeArrowheads="1"/>
              </p:cNvSpPr>
              <p:nvPr/>
            </p:nvSpPr>
            <p:spPr bwMode="auto">
              <a:xfrm>
                <a:off x="4494" y="1578"/>
                <a:ext cx="538" cy="422"/>
              </a:xfrm>
              <a:prstGeom prst="hexagon">
                <a:avLst>
                  <a:gd name="adj" fmla="val 24665"/>
                  <a:gd name="vf" fmla="val 11547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29" name="Rectangle 17" descr="Parchment"/>
              <p:cNvSpPr>
                <a:spLocks noChangeArrowheads="1"/>
              </p:cNvSpPr>
              <p:nvPr/>
            </p:nvSpPr>
            <p:spPr bwMode="auto">
              <a:xfrm>
                <a:off x="4360" y="1800"/>
                <a:ext cx="672" cy="360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1730" name="Text Box 18"/>
            <p:cNvSpPr txBox="1">
              <a:spLocks noChangeArrowheads="1"/>
            </p:cNvSpPr>
            <p:nvPr/>
          </p:nvSpPr>
          <p:spPr bwMode="auto">
            <a:xfrm>
              <a:off x="3589" y="1080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Purpose</a:t>
              </a:r>
            </a:p>
          </p:txBody>
        </p:sp>
      </p:grpSp>
      <p:grpSp>
        <p:nvGrpSpPr>
          <p:cNvPr id="371731" name="Group 19"/>
          <p:cNvGrpSpPr>
            <a:grpSpLocks/>
          </p:cNvGrpSpPr>
          <p:nvPr/>
        </p:nvGrpSpPr>
        <p:grpSpPr bwMode="auto">
          <a:xfrm>
            <a:off x="1130300" y="2209800"/>
            <a:ext cx="4660900" cy="3552825"/>
            <a:chOff x="696" y="1554"/>
            <a:chExt cx="2976" cy="2238"/>
          </a:xfrm>
        </p:grpSpPr>
        <p:grpSp>
          <p:nvGrpSpPr>
            <p:cNvPr id="371732" name="Group 20"/>
            <p:cNvGrpSpPr>
              <a:grpSpLocks/>
            </p:cNvGrpSpPr>
            <p:nvPr/>
          </p:nvGrpSpPr>
          <p:grpSpPr bwMode="auto">
            <a:xfrm>
              <a:off x="696" y="1554"/>
              <a:ext cx="2976" cy="2238"/>
              <a:chOff x="696" y="1554"/>
              <a:chExt cx="2976" cy="2238"/>
            </a:xfrm>
          </p:grpSpPr>
          <p:sp>
            <p:nvSpPr>
              <p:cNvPr id="37173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696" y="2794"/>
                <a:ext cx="2189" cy="99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34" name="Oval 22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35" name="AutoShape 23" descr="Parchment"/>
              <p:cNvSpPr>
                <a:spLocks noChangeAspect="1" noChangeArrowheads="1"/>
              </p:cNvSpPr>
              <p:nvPr/>
            </p:nvSpPr>
            <p:spPr bwMode="auto">
              <a:xfrm>
                <a:off x="1168" y="2658"/>
                <a:ext cx="691" cy="269"/>
              </a:xfrm>
              <a:prstGeom prst="chevron">
                <a:avLst>
                  <a:gd name="adj" fmla="val 64219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36" name="Rectangle 24" descr="Parchment"/>
              <p:cNvSpPr>
                <a:spLocks noChangeArrowheads="1"/>
              </p:cNvSpPr>
              <p:nvPr/>
            </p:nvSpPr>
            <p:spPr bwMode="auto">
              <a:xfrm>
                <a:off x="960" y="2600"/>
                <a:ext cx="1104" cy="192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1737" name="Text Box 25"/>
            <p:cNvSpPr txBox="1">
              <a:spLocks noChangeArrowheads="1"/>
            </p:cNvSpPr>
            <p:nvPr/>
          </p:nvSpPr>
          <p:spPr bwMode="auto">
            <a:xfrm>
              <a:off x="866" y="3216"/>
              <a:ext cx="17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Webpages Needed</a:t>
              </a:r>
            </a:p>
          </p:txBody>
        </p:sp>
      </p:grpSp>
      <p:grpSp>
        <p:nvGrpSpPr>
          <p:cNvPr id="371738" name="Group 26"/>
          <p:cNvGrpSpPr>
            <a:grpSpLocks/>
          </p:cNvGrpSpPr>
          <p:nvPr/>
        </p:nvGrpSpPr>
        <p:grpSpPr bwMode="auto">
          <a:xfrm>
            <a:off x="3289300" y="2212975"/>
            <a:ext cx="4702175" cy="3552825"/>
            <a:chOff x="2072" y="1552"/>
            <a:chExt cx="2962" cy="2238"/>
          </a:xfrm>
        </p:grpSpPr>
        <p:sp>
          <p:nvSpPr>
            <p:cNvPr id="371739" name="Rectangle 27"/>
            <p:cNvSpPr>
              <a:spLocks noChangeAspect="1" noChangeArrowheads="1"/>
            </p:cNvSpPr>
            <p:nvPr/>
          </p:nvSpPr>
          <p:spPr bwMode="auto">
            <a:xfrm>
              <a:off x="2878" y="2792"/>
              <a:ext cx="2156" cy="99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40" name="Oval 28" descr="Parchment"/>
            <p:cNvSpPr>
              <a:spLocks noChangeAspect="1" noChangeArrowheads="1"/>
            </p:cNvSpPr>
            <p:nvPr/>
          </p:nvSpPr>
          <p:spPr bwMode="auto">
            <a:xfrm>
              <a:off x="2072" y="1552"/>
              <a:ext cx="1598" cy="1574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41" name="AutoShape 29" descr="Parchment"/>
            <p:cNvSpPr>
              <a:spLocks noChangeAspect="1" noChangeArrowheads="1"/>
            </p:cNvSpPr>
            <p:nvPr/>
          </p:nvSpPr>
          <p:spPr bwMode="auto">
            <a:xfrm>
              <a:off x="3935" y="2512"/>
              <a:ext cx="616" cy="538"/>
            </a:xfrm>
            <a:prstGeom prst="parallelogram">
              <a:avLst>
                <a:gd name="adj" fmla="val 7588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42" name="Rectangle 30" descr="Parchment"/>
            <p:cNvSpPr>
              <a:spLocks noChangeArrowheads="1"/>
            </p:cNvSpPr>
            <p:nvPr/>
          </p:nvSpPr>
          <p:spPr bwMode="auto">
            <a:xfrm>
              <a:off x="3646" y="2454"/>
              <a:ext cx="1155" cy="33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43" name="Text Box 31"/>
            <p:cNvSpPr txBox="1">
              <a:spLocks noChangeArrowheads="1"/>
            </p:cNvSpPr>
            <p:nvPr/>
          </p:nvSpPr>
          <p:spPr bwMode="auto">
            <a:xfrm>
              <a:off x="3410" y="3216"/>
              <a:ext cx="1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Organization</a:t>
              </a:r>
            </a:p>
          </p:txBody>
        </p:sp>
      </p:grpSp>
      <p:grpSp>
        <p:nvGrpSpPr>
          <p:cNvPr id="371744" name="Group 32"/>
          <p:cNvGrpSpPr>
            <a:grpSpLocks/>
          </p:cNvGrpSpPr>
          <p:nvPr/>
        </p:nvGrpSpPr>
        <p:grpSpPr bwMode="auto">
          <a:xfrm>
            <a:off x="1077913" y="2222500"/>
            <a:ext cx="4713287" cy="2498725"/>
            <a:chOff x="663" y="1554"/>
            <a:chExt cx="3009" cy="1574"/>
          </a:xfrm>
        </p:grpSpPr>
        <p:grpSp>
          <p:nvGrpSpPr>
            <p:cNvPr id="371745" name="Group 33"/>
            <p:cNvGrpSpPr>
              <a:grpSpLocks/>
            </p:cNvGrpSpPr>
            <p:nvPr/>
          </p:nvGrpSpPr>
          <p:grpSpPr bwMode="auto">
            <a:xfrm>
              <a:off x="696" y="1554"/>
              <a:ext cx="2976" cy="1574"/>
              <a:chOff x="696" y="1554"/>
              <a:chExt cx="2976" cy="1574"/>
            </a:xfrm>
          </p:grpSpPr>
          <p:sp>
            <p:nvSpPr>
              <p:cNvPr id="371746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696" y="1794"/>
                <a:ext cx="2189" cy="99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47" name="Oval 35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48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1277" y="1602"/>
                <a:ext cx="499" cy="384"/>
              </a:xfrm>
              <a:custGeom>
                <a:avLst/>
                <a:gdLst>
                  <a:gd name="G0" fmla="+- 7269 0 0"/>
                  <a:gd name="G1" fmla="+- 21600 0 7269"/>
                  <a:gd name="G2" fmla="*/ 7269 1 2"/>
                  <a:gd name="G3" fmla="+- 21600 0 G2"/>
                  <a:gd name="G4" fmla="+/ 7269 21600 2"/>
                  <a:gd name="G5" fmla="+/ G1 0 2"/>
                  <a:gd name="G6" fmla="*/ 21600 21600 7269"/>
                  <a:gd name="G7" fmla="*/ G6 1 2"/>
                  <a:gd name="G8" fmla="+- 21600 0 G7"/>
                  <a:gd name="G9" fmla="*/ 21600 1 2"/>
                  <a:gd name="G10" fmla="+- 7269 0 G9"/>
                  <a:gd name="G11" fmla="?: G10 G8 0"/>
                  <a:gd name="G12" fmla="?: G10 G7 21600"/>
                  <a:gd name="T0" fmla="*/ 17965 w 21600"/>
                  <a:gd name="T1" fmla="*/ 10800 h 21600"/>
                  <a:gd name="T2" fmla="*/ 10800 w 21600"/>
                  <a:gd name="T3" fmla="*/ 21600 h 21600"/>
                  <a:gd name="T4" fmla="*/ 3635 w 21600"/>
                  <a:gd name="T5" fmla="*/ 10800 h 21600"/>
                  <a:gd name="T6" fmla="*/ 10800 w 21600"/>
                  <a:gd name="T7" fmla="*/ 0 h 21600"/>
                  <a:gd name="T8" fmla="*/ 5435 w 21600"/>
                  <a:gd name="T9" fmla="*/ 5435 h 21600"/>
                  <a:gd name="T10" fmla="*/ 16165 w 21600"/>
                  <a:gd name="T11" fmla="*/ 1616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269" y="21600"/>
                    </a:lnTo>
                    <a:lnTo>
                      <a:pt x="1433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49" name="AutoShape 37"/>
              <p:cNvSpPr>
                <a:spLocks noChangeAspect="1" noChangeArrowheads="1"/>
              </p:cNvSpPr>
              <p:nvPr/>
            </p:nvSpPr>
            <p:spPr bwMode="auto">
              <a:xfrm>
                <a:off x="1168" y="2658"/>
                <a:ext cx="691" cy="269"/>
              </a:xfrm>
              <a:prstGeom prst="chevron">
                <a:avLst>
                  <a:gd name="adj" fmla="val 64219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50" name="Rectangle 38"/>
              <p:cNvSpPr>
                <a:spLocks noChangeArrowheads="1"/>
              </p:cNvSpPr>
              <p:nvPr/>
            </p:nvSpPr>
            <p:spPr bwMode="auto">
              <a:xfrm>
                <a:off x="1056" y="1800"/>
                <a:ext cx="864" cy="24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51" name="Rectangle 39"/>
              <p:cNvSpPr>
                <a:spLocks noChangeArrowheads="1"/>
              </p:cNvSpPr>
              <p:nvPr/>
            </p:nvSpPr>
            <p:spPr bwMode="auto">
              <a:xfrm>
                <a:off x="1104" y="2552"/>
                <a:ext cx="864" cy="24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1752" name="Text Box 40"/>
            <p:cNvSpPr txBox="1">
              <a:spLocks noChangeArrowheads="1"/>
            </p:cNvSpPr>
            <p:nvPr/>
          </p:nvSpPr>
          <p:spPr bwMode="auto">
            <a:xfrm>
              <a:off x="663" y="2160"/>
              <a:ext cx="14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Implementation</a:t>
              </a:r>
            </a:p>
          </p:txBody>
        </p:sp>
      </p:grpSp>
      <p:grpSp>
        <p:nvGrpSpPr>
          <p:cNvPr id="371753" name="Group 41"/>
          <p:cNvGrpSpPr>
            <a:grpSpLocks/>
          </p:cNvGrpSpPr>
          <p:nvPr/>
        </p:nvGrpSpPr>
        <p:grpSpPr bwMode="auto">
          <a:xfrm>
            <a:off x="3298825" y="2222500"/>
            <a:ext cx="4711700" cy="2498725"/>
            <a:chOff x="2078" y="1554"/>
            <a:chExt cx="2968" cy="1574"/>
          </a:xfrm>
        </p:grpSpPr>
        <p:grpSp>
          <p:nvGrpSpPr>
            <p:cNvPr id="371754" name="Group 42"/>
            <p:cNvGrpSpPr>
              <a:grpSpLocks/>
            </p:cNvGrpSpPr>
            <p:nvPr/>
          </p:nvGrpSpPr>
          <p:grpSpPr bwMode="auto">
            <a:xfrm>
              <a:off x="2078" y="1554"/>
              <a:ext cx="2968" cy="1574"/>
              <a:chOff x="2078" y="1554"/>
              <a:chExt cx="2968" cy="1574"/>
            </a:xfrm>
          </p:grpSpPr>
          <p:sp>
            <p:nvSpPr>
              <p:cNvPr id="371755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2896" y="1794"/>
                <a:ext cx="2150" cy="99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56" name="Oval 44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57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4494" y="1578"/>
                <a:ext cx="538" cy="422"/>
              </a:xfrm>
              <a:prstGeom prst="hexagon">
                <a:avLst>
                  <a:gd name="adj" fmla="val 24665"/>
                  <a:gd name="vf" fmla="val 115470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58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936" y="2514"/>
                <a:ext cx="614" cy="538"/>
              </a:xfrm>
              <a:prstGeom prst="parallelogram">
                <a:avLst>
                  <a:gd name="adj" fmla="val 75640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59" name="Rectangle 47"/>
              <p:cNvSpPr>
                <a:spLocks noChangeArrowheads="1"/>
              </p:cNvSpPr>
              <p:nvPr/>
            </p:nvSpPr>
            <p:spPr bwMode="auto">
              <a:xfrm>
                <a:off x="4024" y="2312"/>
                <a:ext cx="768" cy="48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1760" name="Rectangle 48"/>
              <p:cNvSpPr>
                <a:spLocks noChangeArrowheads="1"/>
              </p:cNvSpPr>
              <p:nvPr/>
            </p:nvSpPr>
            <p:spPr bwMode="auto">
              <a:xfrm>
                <a:off x="4264" y="1800"/>
                <a:ext cx="768" cy="48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1761" name="Text Box 49"/>
            <p:cNvSpPr txBox="1">
              <a:spLocks noChangeArrowheads="1"/>
            </p:cNvSpPr>
            <p:nvPr/>
          </p:nvSpPr>
          <p:spPr bwMode="auto">
            <a:xfrm>
              <a:off x="3840" y="216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Examples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75220-A4B9-48C8-8442-759C07FD2BE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228600" y="3048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43" name="Oval 3"/>
          <p:cNvSpPr>
            <a:spLocks noChangeArrowheads="1"/>
          </p:cNvSpPr>
          <p:nvPr/>
        </p:nvSpPr>
        <p:spPr bwMode="auto">
          <a:xfrm>
            <a:off x="2997200" y="1676400"/>
            <a:ext cx="3162300" cy="3124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/>
              <a:t>Assessment</a:t>
            </a:r>
            <a:endParaRPr lang="en-US" altLang="en-US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B4016-4831-4543-96D7-422023EC12A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342018" name="Rectangle 1026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19" name="Oval 1027"/>
          <p:cNvSpPr>
            <a:spLocks noChangeArrowheads="1"/>
          </p:cNvSpPr>
          <p:nvPr/>
        </p:nvSpPr>
        <p:spPr bwMode="auto">
          <a:xfrm>
            <a:off x="2997200" y="1600200"/>
            <a:ext cx="3162300" cy="3124200"/>
          </a:xfrm>
          <a:prstGeom prst="ellipse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EAEAEA"/>
                </a:solidFill>
              </a:rPr>
              <a:t>Assessment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342020" name="Rectangle 1028"/>
          <p:cNvSpPr>
            <a:spLocks noChangeArrowheads="1"/>
          </p:cNvSpPr>
          <p:nvPr/>
        </p:nvSpPr>
        <p:spPr bwMode="auto">
          <a:xfrm>
            <a:off x="6858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Does a Message board and Chat room increase interaction?</a:t>
            </a:r>
          </a:p>
        </p:txBody>
      </p:sp>
      <p:sp>
        <p:nvSpPr>
          <p:cNvPr id="342021" name="Rectangle 1029"/>
          <p:cNvSpPr>
            <a:spLocks noChangeArrowheads="1"/>
          </p:cNvSpPr>
          <p:nvPr/>
        </p:nvSpPr>
        <p:spPr bwMode="auto">
          <a:xfrm>
            <a:off x="685800" y="10668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endParaRPr lang="en-US" altLang="en-US" sz="2000"/>
          </a:p>
          <a:p>
            <a:pPr lvl="1"/>
            <a:r>
              <a:rPr lang="en-US" altLang="en-US" sz="2000"/>
              <a:t>Message board </a:t>
            </a:r>
          </a:p>
          <a:p>
            <a:pPr lvl="2"/>
            <a:r>
              <a:rPr lang="en-US" altLang="en-US" sz="2000"/>
              <a:t>Instructor posts: 59</a:t>
            </a:r>
          </a:p>
          <a:p>
            <a:pPr lvl="2"/>
            <a:r>
              <a:rPr lang="en-US" altLang="en-US" sz="2000"/>
              <a:t>Student posts: 49 (# of different students = 17) </a:t>
            </a:r>
          </a:p>
          <a:p>
            <a:pPr lvl="1"/>
            <a:r>
              <a:rPr lang="en-US" altLang="en-US" sz="2000"/>
              <a:t>Chat room </a:t>
            </a:r>
          </a:p>
          <a:p>
            <a:pPr lvl="2"/>
            <a:r>
              <a:rPr lang="en-US" altLang="en-US" sz="2000"/>
              <a:t>Student visits: 38 (# of different students = 16) </a:t>
            </a:r>
          </a:p>
          <a:p>
            <a:pPr lvl="1"/>
            <a:r>
              <a:rPr lang="en-US" altLang="en-US" sz="2000"/>
              <a:t>Message board post &amp; chat room visit</a:t>
            </a:r>
          </a:p>
          <a:p>
            <a:pPr lvl="2"/>
            <a:r>
              <a:rPr lang="en-US" altLang="en-US" sz="2000"/>
              <a:t># of different students = 27</a:t>
            </a:r>
          </a:p>
          <a:p>
            <a:pPr lvl="3"/>
            <a:endParaRPr lang="en-US" altLang="en-US"/>
          </a:p>
        </p:txBody>
      </p:sp>
    </p:spTree>
  </p:cSld>
  <p:clrMapOvr>
    <a:masterClrMapping/>
  </p:clrMapOvr>
  <p:transition advTm="73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2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2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2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2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2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2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2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2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2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2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2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2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2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2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2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2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8E59E1-296B-4A4C-BC77-4A31BCE7453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390187" name="Rectangle 43" descr="Parchment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0146" name="Group 2"/>
          <p:cNvGrpSpPr>
            <a:grpSpLocks noChangeAspect="1"/>
          </p:cNvGrpSpPr>
          <p:nvPr/>
        </p:nvGrpSpPr>
        <p:grpSpPr bwMode="auto">
          <a:xfrm rot="18960000">
            <a:off x="4724400" y="2514600"/>
            <a:ext cx="3883025" cy="2909888"/>
            <a:chOff x="104" y="1018"/>
            <a:chExt cx="3780" cy="2832"/>
          </a:xfrm>
        </p:grpSpPr>
        <p:grpSp>
          <p:nvGrpSpPr>
            <p:cNvPr id="390147" name="Group 3"/>
            <p:cNvGrpSpPr>
              <a:grpSpLocks noChangeAspect="1"/>
            </p:cNvGrpSpPr>
            <p:nvPr/>
          </p:nvGrpSpPr>
          <p:grpSpPr bwMode="auto">
            <a:xfrm>
              <a:off x="148" y="1018"/>
              <a:ext cx="3736" cy="2832"/>
              <a:chOff x="144" y="1008"/>
              <a:chExt cx="3736" cy="2832"/>
            </a:xfrm>
          </p:grpSpPr>
          <p:sp>
            <p:nvSpPr>
              <p:cNvPr id="390148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49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50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151" name="Text Box 7"/>
            <p:cNvSpPr txBox="1">
              <a:spLocks noChangeAspect="1" noChangeArrowheads="1"/>
            </p:cNvSpPr>
            <p:nvPr/>
          </p:nvSpPr>
          <p:spPr bwMode="auto">
            <a:xfrm>
              <a:off x="104" y="3179"/>
              <a:ext cx="2723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Webpages Needed</a:t>
              </a:r>
              <a:endParaRPr lang="en-US" altLang="en-US" sz="2800"/>
            </a:p>
          </p:txBody>
        </p:sp>
      </p:grpSp>
      <p:grpSp>
        <p:nvGrpSpPr>
          <p:cNvPr id="390152" name="Group 8"/>
          <p:cNvGrpSpPr>
            <a:grpSpLocks noChangeAspect="1"/>
          </p:cNvGrpSpPr>
          <p:nvPr/>
        </p:nvGrpSpPr>
        <p:grpSpPr bwMode="auto">
          <a:xfrm rot="-1153816">
            <a:off x="-457200" y="3733800"/>
            <a:ext cx="3810000" cy="2932113"/>
            <a:chOff x="1888" y="1008"/>
            <a:chExt cx="3680" cy="2832"/>
          </a:xfrm>
        </p:grpSpPr>
        <p:grpSp>
          <p:nvGrpSpPr>
            <p:cNvPr id="390153" name="Group 9"/>
            <p:cNvGrpSpPr>
              <a:grpSpLocks noChangeAspect="1"/>
            </p:cNvGrpSpPr>
            <p:nvPr/>
          </p:nvGrpSpPr>
          <p:grpSpPr bwMode="auto">
            <a:xfrm>
              <a:off x="1888" y="1008"/>
              <a:ext cx="3680" cy="2832"/>
              <a:chOff x="1888" y="1008"/>
              <a:chExt cx="3680" cy="2832"/>
            </a:xfrm>
          </p:grpSpPr>
          <p:sp>
            <p:nvSpPr>
              <p:cNvPr id="39015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880" y="2592"/>
                <a:ext cx="2688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55" name="Oval 11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56" name="AutoShape 12" descr="Parchment"/>
              <p:cNvSpPr>
                <a:spLocks noChangeAspect="1" noChangeArrowheads="1"/>
              </p:cNvSpPr>
              <p:nvPr/>
            </p:nvSpPr>
            <p:spPr bwMode="auto">
              <a:xfrm>
                <a:off x="4224" y="2256"/>
                <a:ext cx="768" cy="672"/>
              </a:xfrm>
              <a:prstGeom prst="parallelogram">
                <a:avLst>
                  <a:gd name="adj" fmla="val 7574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157" name="Text Box 13"/>
            <p:cNvSpPr txBox="1">
              <a:spLocks noChangeAspect="1" noChangeArrowheads="1"/>
            </p:cNvSpPr>
            <p:nvPr/>
          </p:nvSpPr>
          <p:spPr bwMode="auto">
            <a:xfrm>
              <a:off x="3326" y="3159"/>
              <a:ext cx="18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Organization</a:t>
              </a:r>
              <a:endParaRPr lang="en-US" altLang="en-US" sz="2800"/>
            </a:p>
          </p:txBody>
        </p:sp>
      </p:grpSp>
      <p:grpSp>
        <p:nvGrpSpPr>
          <p:cNvPr id="390158" name="Group 14"/>
          <p:cNvGrpSpPr>
            <a:grpSpLocks noChangeAspect="1"/>
          </p:cNvGrpSpPr>
          <p:nvPr/>
        </p:nvGrpSpPr>
        <p:grpSpPr bwMode="auto">
          <a:xfrm rot="1440000">
            <a:off x="5410200" y="2133600"/>
            <a:ext cx="3246438" cy="2598738"/>
            <a:chOff x="1888" y="144"/>
            <a:chExt cx="3680" cy="2832"/>
          </a:xfrm>
        </p:grpSpPr>
        <p:grpSp>
          <p:nvGrpSpPr>
            <p:cNvPr id="390159" name="Group 15"/>
            <p:cNvGrpSpPr>
              <a:grpSpLocks noChangeAspect="1"/>
            </p:cNvGrpSpPr>
            <p:nvPr/>
          </p:nvGrpSpPr>
          <p:grpSpPr bwMode="auto">
            <a:xfrm>
              <a:off x="1888" y="144"/>
              <a:ext cx="3680" cy="2832"/>
              <a:chOff x="1888" y="144"/>
              <a:chExt cx="3680" cy="2832"/>
            </a:xfrm>
          </p:grpSpPr>
          <p:sp>
            <p:nvSpPr>
              <p:cNvPr id="390160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2880" y="144"/>
                <a:ext cx="2688" cy="120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61" name="Oval 17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62" name="AutoShape 18" descr="Parchment"/>
              <p:cNvSpPr>
                <a:spLocks noChangeAspect="1" noChangeArrowheads="1"/>
              </p:cNvSpPr>
              <p:nvPr/>
            </p:nvSpPr>
            <p:spPr bwMode="auto">
              <a:xfrm>
                <a:off x="4896" y="1104"/>
                <a:ext cx="672" cy="528"/>
              </a:xfrm>
              <a:prstGeom prst="hexagon">
                <a:avLst>
                  <a:gd name="adj" fmla="val 24624"/>
                  <a:gd name="vf" fmla="val 11547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163" name="Text Box 19"/>
            <p:cNvSpPr txBox="1">
              <a:spLocks noChangeAspect="1" noChangeArrowheads="1"/>
            </p:cNvSpPr>
            <p:nvPr/>
          </p:nvSpPr>
          <p:spPr bwMode="auto">
            <a:xfrm>
              <a:off x="3455" y="345"/>
              <a:ext cx="1498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Purpose</a:t>
              </a:r>
            </a:p>
          </p:txBody>
        </p:sp>
      </p:grpSp>
      <p:grpSp>
        <p:nvGrpSpPr>
          <p:cNvPr id="390164" name="Group 20"/>
          <p:cNvGrpSpPr>
            <a:grpSpLocks noChangeAspect="1"/>
          </p:cNvGrpSpPr>
          <p:nvPr/>
        </p:nvGrpSpPr>
        <p:grpSpPr bwMode="auto">
          <a:xfrm rot="-836209">
            <a:off x="2427288" y="1217613"/>
            <a:ext cx="4121150" cy="1870075"/>
            <a:chOff x="1888" y="1009"/>
            <a:chExt cx="3680" cy="1968"/>
          </a:xfrm>
        </p:grpSpPr>
        <p:sp>
          <p:nvSpPr>
            <p:cNvPr id="390165" name="Rectangle 21"/>
            <p:cNvSpPr>
              <a:spLocks noChangeAspect="1" noChangeArrowheads="1"/>
            </p:cNvSpPr>
            <p:nvPr/>
          </p:nvSpPr>
          <p:spPr bwMode="auto">
            <a:xfrm>
              <a:off x="2880" y="1345"/>
              <a:ext cx="2688" cy="12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66" name="Oval 22" descr="Parchment"/>
            <p:cNvSpPr>
              <a:spLocks noChangeAspect="1" noChangeArrowheads="1"/>
            </p:cNvSpPr>
            <p:nvPr/>
          </p:nvSpPr>
          <p:spPr bwMode="auto">
            <a:xfrm>
              <a:off x="1888" y="1009"/>
              <a:ext cx="1992" cy="19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67" name="AutoShape 23"/>
            <p:cNvSpPr>
              <a:spLocks noChangeAspect="1" noChangeArrowheads="1"/>
            </p:cNvSpPr>
            <p:nvPr/>
          </p:nvSpPr>
          <p:spPr bwMode="auto">
            <a:xfrm>
              <a:off x="4896" y="1105"/>
              <a:ext cx="672" cy="528"/>
            </a:xfrm>
            <a:prstGeom prst="hexagon">
              <a:avLst>
                <a:gd name="adj" fmla="val 24624"/>
                <a:gd name="vf" fmla="val 115470"/>
              </a:avLst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68" name="AutoShape 24"/>
            <p:cNvSpPr>
              <a:spLocks noChangeAspect="1" noChangeArrowheads="1"/>
            </p:cNvSpPr>
            <p:nvPr/>
          </p:nvSpPr>
          <p:spPr bwMode="auto">
            <a:xfrm>
              <a:off x="4224" y="2257"/>
              <a:ext cx="768" cy="672"/>
            </a:xfrm>
            <a:prstGeom prst="parallelogram">
              <a:avLst>
                <a:gd name="adj" fmla="val 75746"/>
              </a:avLst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69" name="Text Box 25"/>
            <p:cNvSpPr txBox="1">
              <a:spLocks noChangeAspect="1" noChangeArrowheads="1"/>
            </p:cNvSpPr>
            <p:nvPr/>
          </p:nvSpPr>
          <p:spPr bwMode="auto">
            <a:xfrm>
              <a:off x="4040" y="1706"/>
              <a:ext cx="1361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Examples</a:t>
              </a:r>
              <a:endParaRPr lang="en-US" altLang="en-US" sz="2800"/>
            </a:p>
          </p:txBody>
        </p:sp>
      </p:grpSp>
      <p:grpSp>
        <p:nvGrpSpPr>
          <p:cNvPr id="390170" name="Group 26"/>
          <p:cNvGrpSpPr>
            <a:grpSpLocks noChangeAspect="1"/>
          </p:cNvGrpSpPr>
          <p:nvPr/>
        </p:nvGrpSpPr>
        <p:grpSpPr bwMode="auto">
          <a:xfrm rot="19935114">
            <a:off x="508000" y="1211263"/>
            <a:ext cx="3525838" cy="2543175"/>
            <a:chOff x="15" y="165"/>
            <a:chExt cx="3870" cy="2832"/>
          </a:xfrm>
        </p:grpSpPr>
        <p:grpSp>
          <p:nvGrpSpPr>
            <p:cNvPr id="390171" name="Group 27"/>
            <p:cNvGrpSpPr>
              <a:grpSpLocks noChangeAspect="1"/>
            </p:cNvGrpSpPr>
            <p:nvPr/>
          </p:nvGrpSpPr>
          <p:grpSpPr bwMode="auto">
            <a:xfrm>
              <a:off x="149" y="165"/>
              <a:ext cx="3736" cy="2832"/>
              <a:chOff x="144" y="144"/>
              <a:chExt cx="3736" cy="2832"/>
            </a:xfrm>
          </p:grpSpPr>
          <p:sp>
            <p:nvSpPr>
              <p:cNvPr id="39017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44" y="144"/>
                <a:ext cx="2736" cy="120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3" name="Oval 29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74" name="AutoShape 30" descr="Parchment"/>
              <p:cNvSpPr>
                <a:spLocks noChangeAspect="1" noChangeArrowheads="1"/>
              </p:cNvSpPr>
              <p:nvPr/>
            </p:nvSpPr>
            <p:spPr bwMode="auto">
              <a:xfrm>
                <a:off x="864" y="1104"/>
                <a:ext cx="624" cy="480"/>
              </a:xfrm>
              <a:custGeom>
                <a:avLst/>
                <a:gdLst>
                  <a:gd name="G0" fmla="+- 7269 0 0"/>
                  <a:gd name="G1" fmla="+- 21600 0 7269"/>
                  <a:gd name="G2" fmla="*/ 7269 1 2"/>
                  <a:gd name="G3" fmla="+- 21600 0 G2"/>
                  <a:gd name="G4" fmla="+/ 7269 21600 2"/>
                  <a:gd name="G5" fmla="+/ G1 0 2"/>
                  <a:gd name="G6" fmla="*/ 21600 21600 7269"/>
                  <a:gd name="G7" fmla="*/ G6 1 2"/>
                  <a:gd name="G8" fmla="+- 21600 0 G7"/>
                  <a:gd name="G9" fmla="*/ 21600 1 2"/>
                  <a:gd name="G10" fmla="+- 7269 0 G9"/>
                  <a:gd name="G11" fmla="?: G10 G8 0"/>
                  <a:gd name="G12" fmla="?: G10 G7 21600"/>
                  <a:gd name="T0" fmla="*/ 17965 w 21600"/>
                  <a:gd name="T1" fmla="*/ 10800 h 21600"/>
                  <a:gd name="T2" fmla="*/ 10800 w 21600"/>
                  <a:gd name="T3" fmla="*/ 21600 h 21600"/>
                  <a:gd name="T4" fmla="*/ 3635 w 21600"/>
                  <a:gd name="T5" fmla="*/ 10800 h 21600"/>
                  <a:gd name="T6" fmla="*/ 10800 w 21600"/>
                  <a:gd name="T7" fmla="*/ 0 h 21600"/>
                  <a:gd name="T8" fmla="*/ 5435 w 21600"/>
                  <a:gd name="T9" fmla="*/ 5435 h 21600"/>
                  <a:gd name="T10" fmla="*/ 16165 w 21600"/>
                  <a:gd name="T11" fmla="*/ 1616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269" y="21600"/>
                    </a:lnTo>
                    <a:lnTo>
                      <a:pt x="1433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175" name="Text Box 31"/>
            <p:cNvSpPr txBox="1">
              <a:spLocks noChangeAspect="1" noChangeArrowheads="1"/>
            </p:cNvSpPr>
            <p:nvPr/>
          </p:nvSpPr>
          <p:spPr bwMode="auto">
            <a:xfrm>
              <a:off x="15" y="358"/>
              <a:ext cx="2901" cy="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 Literature Review</a:t>
              </a:r>
              <a:endParaRPr lang="en-US" altLang="en-US" sz="2800"/>
            </a:p>
          </p:txBody>
        </p:sp>
      </p:grpSp>
      <p:sp>
        <p:nvSpPr>
          <p:cNvPr id="390176" name="Rectangle 32"/>
          <p:cNvSpPr>
            <a:spLocks noChangeArrowheads="1"/>
          </p:cNvSpPr>
          <p:nvPr/>
        </p:nvSpPr>
        <p:spPr bwMode="auto">
          <a:xfrm>
            <a:off x="838200" y="1143000"/>
            <a:ext cx="7391400" cy="76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0177" name="Group 33"/>
          <p:cNvGrpSpPr>
            <a:grpSpLocks/>
          </p:cNvGrpSpPr>
          <p:nvPr/>
        </p:nvGrpSpPr>
        <p:grpSpPr bwMode="auto">
          <a:xfrm rot="733148">
            <a:off x="914400" y="2971800"/>
            <a:ext cx="4749800" cy="2133600"/>
            <a:chOff x="118" y="1007"/>
            <a:chExt cx="3762" cy="1968"/>
          </a:xfrm>
        </p:grpSpPr>
        <p:sp>
          <p:nvSpPr>
            <p:cNvPr id="390178" name="Rectangle 34"/>
            <p:cNvSpPr>
              <a:spLocks noChangeAspect="1" noChangeArrowheads="1"/>
            </p:cNvSpPr>
            <p:nvPr/>
          </p:nvSpPr>
          <p:spPr bwMode="auto">
            <a:xfrm>
              <a:off x="144" y="1343"/>
              <a:ext cx="2736" cy="12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79" name="Oval 35" descr="Parchment"/>
            <p:cNvSpPr>
              <a:spLocks noChangeAspect="1" noChangeArrowheads="1"/>
            </p:cNvSpPr>
            <p:nvPr/>
          </p:nvSpPr>
          <p:spPr bwMode="auto">
            <a:xfrm>
              <a:off x="1888" y="1007"/>
              <a:ext cx="1992" cy="19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80" name="AutoShape 36"/>
            <p:cNvSpPr>
              <a:spLocks noChangeAspect="1" noChangeArrowheads="1"/>
            </p:cNvSpPr>
            <p:nvPr/>
          </p:nvSpPr>
          <p:spPr bwMode="auto">
            <a:xfrm>
              <a:off x="864" y="1103"/>
              <a:ext cx="624" cy="480"/>
            </a:xfrm>
            <a:custGeom>
              <a:avLst/>
              <a:gdLst>
                <a:gd name="G0" fmla="+- 7269 0 0"/>
                <a:gd name="G1" fmla="+- 21600 0 7269"/>
                <a:gd name="G2" fmla="*/ 7269 1 2"/>
                <a:gd name="G3" fmla="+- 21600 0 G2"/>
                <a:gd name="G4" fmla="+/ 7269 21600 2"/>
                <a:gd name="G5" fmla="+/ G1 0 2"/>
                <a:gd name="G6" fmla="*/ 21600 21600 7269"/>
                <a:gd name="G7" fmla="*/ G6 1 2"/>
                <a:gd name="G8" fmla="+- 21600 0 G7"/>
                <a:gd name="G9" fmla="*/ 21600 1 2"/>
                <a:gd name="G10" fmla="+- 7269 0 G9"/>
                <a:gd name="G11" fmla="?: G10 G8 0"/>
                <a:gd name="G12" fmla="?: G10 G7 21600"/>
                <a:gd name="T0" fmla="*/ 17965 w 21600"/>
                <a:gd name="T1" fmla="*/ 10800 h 21600"/>
                <a:gd name="T2" fmla="*/ 10800 w 21600"/>
                <a:gd name="T3" fmla="*/ 21600 h 21600"/>
                <a:gd name="T4" fmla="*/ 3635 w 21600"/>
                <a:gd name="T5" fmla="*/ 10800 h 21600"/>
                <a:gd name="T6" fmla="*/ 10800 w 21600"/>
                <a:gd name="T7" fmla="*/ 0 h 21600"/>
                <a:gd name="T8" fmla="*/ 5435 w 21600"/>
                <a:gd name="T9" fmla="*/ 5435 h 21600"/>
                <a:gd name="T10" fmla="*/ 16165 w 21600"/>
                <a:gd name="T11" fmla="*/ 1616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269" y="21600"/>
                  </a:lnTo>
                  <a:lnTo>
                    <a:pt x="1433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81" name="AutoShape 37"/>
            <p:cNvSpPr>
              <a:spLocks noChangeAspect="1" noChangeArrowheads="1"/>
            </p:cNvSpPr>
            <p:nvPr/>
          </p:nvSpPr>
          <p:spPr bwMode="auto">
            <a:xfrm>
              <a:off x="616" y="2431"/>
              <a:ext cx="864" cy="336"/>
            </a:xfrm>
            <a:prstGeom prst="chevron">
              <a:avLst>
                <a:gd name="adj" fmla="val 64286"/>
              </a:avLst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82" name="Text Box 38"/>
            <p:cNvSpPr txBox="1">
              <a:spLocks noChangeArrowheads="1"/>
            </p:cNvSpPr>
            <p:nvPr/>
          </p:nvSpPr>
          <p:spPr bwMode="auto">
            <a:xfrm>
              <a:off x="118" y="1736"/>
              <a:ext cx="179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Implementation</a:t>
              </a:r>
              <a:endParaRPr lang="en-US" altLang="en-US" sz="2800"/>
            </a:p>
          </p:txBody>
        </p:sp>
      </p:grpSp>
      <p:sp>
        <p:nvSpPr>
          <p:cNvPr id="390183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 sz="3200"/>
              <a:t>Introduction</a:t>
            </a:r>
          </a:p>
        </p:txBody>
      </p:sp>
      <p:grpSp>
        <p:nvGrpSpPr>
          <p:cNvPr id="390184" name="Group 40"/>
          <p:cNvGrpSpPr>
            <a:grpSpLocks/>
          </p:cNvGrpSpPr>
          <p:nvPr/>
        </p:nvGrpSpPr>
        <p:grpSpPr bwMode="auto">
          <a:xfrm>
            <a:off x="3335338" y="2209800"/>
            <a:ext cx="2532062" cy="2501900"/>
            <a:chOff x="2101" y="1392"/>
            <a:chExt cx="1595" cy="1576"/>
          </a:xfrm>
        </p:grpSpPr>
        <p:sp>
          <p:nvSpPr>
            <p:cNvPr id="390185" name="Oval 41"/>
            <p:cNvSpPr>
              <a:spLocks noChangeAspect="1" noChangeArrowheads="1"/>
            </p:cNvSpPr>
            <p:nvPr/>
          </p:nvSpPr>
          <p:spPr bwMode="auto">
            <a:xfrm>
              <a:off x="2101" y="1392"/>
              <a:ext cx="1595" cy="157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86" name="Text Box 42"/>
            <p:cNvSpPr txBox="1">
              <a:spLocks noChangeAspect="1" noChangeArrowheads="1"/>
            </p:cNvSpPr>
            <p:nvPr/>
          </p:nvSpPr>
          <p:spPr bwMode="auto">
            <a:xfrm>
              <a:off x="2228" y="1982"/>
              <a:ext cx="1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Assessment</a:t>
              </a:r>
            </a:p>
          </p:txBody>
        </p:sp>
      </p:grpSp>
    </p:spTree>
  </p:cSld>
  <p:clrMapOvr>
    <a:masterClrMapping/>
  </p:clrMapOvr>
  <p:transition advTm="39408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DDFBD-38F0-41DA-80B7-AA846BA73B5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63" name="Oval 3"/>
          <p:cNvSpPr>
            <a:spLocks noChangeArrowheads="1"/>
          </p:cNvSpPr>
          <p:nvPr/>
        </p:nvSpPr>
        <p:spPr bwMode="auto">
          <a:xfrm>
            <a:off x="2997200" y="1600200"/>
            <a:ext cx="3162300" cy="3124200"/>
          </a:xfrm>
          <a:prstGeom prst="ellipse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EAEAEA"/>
                </a:solidFill>
              </a:rPr>
              <a:t>Assessment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6858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Does a Message board and Chat room increase interaction?</a:t>
            </a:r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685800" y="10668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endParaRPr lang="en-US" altLang="en-US" sz="2000"/>
          </a:p>
          <a:p>
            <a:pPr lvl="1"/>
            <a:r>
              <a:rPr lang="en-US" altLang="en-US" sz="2000"/>
              <a:t>Message board </a:t>
            </a:r>
          </a:p>
          <a:p>
            <a:pPr lvl="2"/>
            <a:r>
              <a:rPr lang="en-US" altLang="en-US" sz="2000"/>
              <a:t>Instructor posts: 59</a:t>
            </a:r>
          </a:p>
          <a:p>
            <a:pPr lvl="2"/>
            <a:r>
              <a:rPr lang="en-US" altLang="en-US" sz="2000"/>
              <a:t>Student posts: 49 (# of different students = 17) </a:t>
            </a:r>
          </a:p>
          <a:p>
            <a:pPr lvl="1"/>
            <a:r>
              <a:rPr lang="en-US" altLang="en-US" sz="2000"/>
              <a:t>Chat room </a:t>
            </a:r>
          </a:p>
          <a:p>
            <a:pPr lvl="2"/>
            <a:r>
              <a:rPr lang="en-US" altLang="en-US" sz="2000"/>
              <a:t>Student visits: 38 (# of different students = 16) </a:t>
            </a:r>
          </a:p>
          <a:p>
            <a:pPr lvl="1"/>
            <a:r>
              <a:rPr lang="en-US" altLang="en-US" sz="2000"/>
              <a:t>Message board post &amp; chat room visit</a:t>
            </a:r>
          </a:p>
          <a:p>
            <a:pPr lvl="2"/>
            <a:r>
              <a:rPr lang="en-US" altLang="en-US" sz="2000"/>
              <a:t># of different students = 27</a:t>
            </a:r>
          </a:p>
          <a:p>
            <a:pPr lvl="3"/>
            <a:endParaRPr lang="en-US" altLang="en-US"/>
          </a:p>
        </p:txBody>
      </p:sp>
      <p:sp>
        <p:nvSpPr>
          <p:cNvPr id="450566" name="Rectangle 6"/>
          <p:cNvSpPr>
            <a:spLocks noChangeArrowheads="1"/>
          </p:cNvSpPr>
          <p:nvPr/>
        </p:nvSpPr>
        <p:spPr bwMode="auto">
          <a:xfrm>
            <a:off x="533400" y="3657600"/>
            <a:ext cx="7772400" cy="22860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Tx/>
              <a:buNone/>
            </a:pPr>
            <a:r>
              <a:rPr lang="en-US" altLang="en-US" sz="2000"/>
              <a:t>Malone:  Summer 2000  </a:t>
            </a:r>
          </a:p>
          <a:p>
            <a:pPr lvl="1"/>
            <a:r>
              <a:rPr lang="en-US" altLang="en-US" sz="2000"/>
              <a:t>Message board posts: 143 (# of different students = 24)</a:t>
            </a:r>
          </a:p>
          <a:p>
            <a:pPr lvl="1"/>
            <a:r>
              <a:rPr lang="en-US" altLang="en-US" sz="2000"/>
              <a:t>Chat room visits: 74 (# of different students = 26)</a:t>
            </a:r>
          </a:p>
          <a:p>
            <a:pPr lvl="1"/>
            <a:r>
              <a:rPr lang="en-US" altLang="en-US" sz="2000"/>
              <a:t>Message board posts &amp; chat room visits</a:t>
            </a:r>
          </a:p>
          <a:p>
            <a:pPr lvl="2"/>
            <a:r>
              <a:rPr lang="en-US" altLang="en-US" sz="2000"/>
              <a:t># of different students = 30</a:t>
            </a:r>
          </a:p>
          <a:p>
            <a:pPr lvl="2"/>
            <a:r>
              <a:rPr lang="en-US" altLang="en-US" sz="2000"/>
              <a:t>4 did not use either, Grades: A, A, B, C</a:t>
            </a:r>
            <a:endParaRPr lang="en-US" altLang="en-US"/>
          </a:p>
        </p:txBody>
      </p:sp>
    </p:spTree>
  </p:cSld>
  <p:clrMapOvr>
    <a:masterClrMapping/>
  </p:clrMapOvr>
  <p:transition advTm="73184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633471-FD78-46B1-A676-88619A54B7F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67" name="Oval 3"/>
          <p:cNvSpPr>
            <a:spLocks noChangeArrowheads="1"/>
          </p:cNvSpPr>
          <p:nvPr/>
        </p:nvSpPr>
        <p:spPr bwMode="auto">
          <a:xfrm>
            <a:off x="2997200" y="1600200"/>
            <a:ext cx="3162300" cy="3124200"/>
          </a:xfrm>
          <a:prstGeom prst="ellipse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EAEAEA"/>
                </a:solidFill>
              </a:rPr>
              <a:t>Assessment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381000" y="381000"/>
            <a:ext cx="830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/>
              <a:t>Assessment Tools?</a:t>
            </a:r>
            <a:endParaRPr lang="en-US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381000" y="868363"/>
            <a:ext cx="8305800" cy="529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 algn="l">
              <a:buFontTx/>
              <a:buChar char="•"/>
            </a:pPr>
            <a:r>
              <a:rPr lang="en-US" altLang="en-US" sz="2000"/>
              <a:t> One solution: Website Motivational Analysis Checklist (WEBMAC) instrument (Small and Arnone 1999)</a:t>
            </a:r>
          </a:p>
          <a:p>
            <a:pPr lvl="1" algn="l">
              <a:lnSpc>
                <a:spcPct val="60000"/>
              </a:lnSpc>
              <a:buFontTx/>
              <a:buChar char="•"/>
            </a:pPr>
            <a:endParaRPr lang="en-US" altLang="en-US" sz="2000">
              <a:cs typeface="Times New Roman" pitchFamily="18" charset="0"/>
            </a:endParaRPr>
          </a:p>
          <a:p>
            <a:pPr lvl="2" algn="l"/>
            <a:r>
              <a:rPr lang="en-US" altLang="en-US" sz="2000"/>
              <a:t>Purpose: “Assess the motivational quality of a website (appeal, usefulness, and ease of use).”</a:t>
            </a:r>
          </a:p>
          <a:p>
            <a:pPr lvl="1" algn="l">
              <a:lnSpc>
                <a:spcPct val="70000"/>
              </a:lnSpc>
              <a:buFontTx/>
              <a:buChar char="•"/>
            </a:pPr>
            <a:endParaRPr lang="en-US" altLang="en-US" sz="2200" b="1">
              <a:solidFill>
                <a:srgbClr val="FF0000"/>
              </a:solidFill>
              <a:cs typeface="Times New Roman" pitchFamily="18" charset="0"/>
            </a:endParaRPr>
          </a:p>
          <a:p>
            <a:pPr lvl="1" algn="l"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  <a:cs typeface="Times New Roman" pitchFamily="18" charset="0"/>
              </a:rPr>
              <a:t> FREE</a:t>
            </a:r>
            <a:r>
              <a:rPr lang="en-US" altLang="en-US" sz="2200">
                <a:cs typeface="Times New Roman" pitchFamily="18" charset="0"/>
              </a:rPr>
              <a:t> from the Motivation Mining Company</a:t>
            </a:r>
          </a:p>
          <a:p>
            <a:pPr lvl="1" algn="l">
              <a:buFontTx/>
              <a:buChar char="•"/>
            </a:pPr>
            <a:endParaRPr lang="en-US" altLang="en-US" sz="2200"/>
          </a:p>
          <a:p>
            <a:pPr lvl="1" algn="l">
              <a:buFontTx/>
              <a:buChar char="•"/>
            </a:pPr>
            <a:r>
              <a:rPr lang="en-US" altLang="en-US" sz="2000">
                <a:cs typeface="Times New Roman" pitchFamily="18" charset="0"/>
              </a:rPr>
              <a:t> WEBMAC Senior 3.1, </a:t>
            </a:r>
          </a:p>
          <a:p>
            <a:pPr lvl="2" algn="l">
              <a:buFontTx/>
              <a:buChar char="•"/>
            </a:pPr>
            <a:r>
              <a:rPr lang="en-US" altLang="en-US" sz="2000">
                <a:cs typeface="Times New Roman" pitchFamily="18" charset="0"/>
              </a:rPr>
              <a:t> 40 “items” pertaining to a website, these “items” are summarized into four website motivational factors:</a:t>
            </a:r>
            <a:endParaRPr lang="en-US" altLang="en-US" sz="1800">
              <a:cs typeface="Times New Roman" pitchFamily="18" charset="0"/>
            </a:endParaRPr>
          </a:p>
          <a:p>
            <a:pPr lvl="3" algn="l">
              <a:lnSpc>
                <a:spcPct val="90000"/>
              </a:lnSpc>
              <a:buFontTx/>
              <a:buChar char="•"/>
            </a:pPr>
            <a:r>
              <a:rPr lang="en-US" altLang="en-US" sz="1800">
                <a:cs typeface="Times New Roman" pitchFamily="18" charset="0"/>
              </a:rPr>
              <a:t> Engaging, (e.g. The colors and/or background patterns used in this website are pleasing)</a:t>
            </a:r>
          </a:p>
          <a:p>
            <a:pPr lvl="3" algn="l">
              <a:lnSpc>
                <a:spcPct val="90000"/>
              </a:lnSpc>
              <a:buFontTx/>
              <a:buChar char="•"/>
            </a:pPr>
            <a:r>
              <a:rPr lang="en-US" altLang="en-US" sz="1800">
                <a:cs typeface="Times New Roman" pitchFamily="18" charset="0"/>
              </a:rPr>
              <a:t> Meaningful, (e.g. The information at this website is accurate) </a:t>
            </a:r>
          </a:p>
          <a:p>
            <a:pPr lvl="3" algn="l">
              <a:lnSpc>
                <a:spcPct val="90000"/>
              </a:lnSpc>
              <a:buFontTx/>
              <a:buChar char="•"/>
            </a:pPr>
            <a:r>
              <a:rPr lang="en-US" altLang="en-US" sz="1800">
                <a:cs typeface="Times New Roman" pitchFamily="18" charset="0"/>
              </a:rPr>
              <a:t> Organized, (e.g. All buttons and other mechanisms for moving around in this website were consistently placed on the screen)</a:t>
            </a:r>
          </a:p>
          <a:p>
            <a:pPr lvl="3" algn="l">
              <a:lnSpc>
                <a:spcPct val="90000"/>
              </a:lnSpc>
              <a:buFontTx/>
              <a:buChar char="•"/>
            </a:pPr>
            <a:r>
              <a:rPr lang="en-US" altLang="en-US" sz="1800">
                <a:cs typeface="Times New Roman" pitchFamily="18" charset="0"/>
              </a:rPr>
              <a:t> Satisfying, (e.g.  – This website provides interesting links to other relevant websites)</a:t>
            </a:r>
            <a:br>
              <a:rPr lang="en-US" altLang="en-US" sz="1800">
                <a:cs typeface="Times New Roman" pitchFamily="18" charset="0"/>
              </a:rPr>
            </a:br>
            <a:endParaRPr lang="en-US" altLang="en-US" sz="1800">
              <a:cs typeface="Times New Roman" pitchFamily="18" charset="0"/>
            </a:endParaRPr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381000" y="5018088"/>
            <a:ext cx="8305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 algn="l">
              <a:lnSpc>
                <a:spcPct val="90000"/>
              </a:lnSpc>
              <a:buFontTx/>
              <a:buChar char="•"/>
            </a:pPr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  <p:transition advTm="47504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1E518-0130-4461-886A-A358888961A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>
            <a:off x="2997200" y="1600200"/>
            <a:ext cx="3162300" cy="3124200"/>
          </a:xfrm>
          <a:prstGeom prst="ellipse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EAEAEA"/>
                </a:solidFill>
              </a:rPr>
              <a:t>Assessment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381000" y="5018088"/>
            <a:ext cx="8305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1" algn="l">
              <a:lnSpc>
                <a:spcPct val="90000"/>
              </a:lnSpc>
              <a:buFontTx/>
              <a:buChar char="•"/>
            </a:pPr>
            <a:endParaRPr lang="en-US" altLang="en-US" sz="1600">
              <a:cs typeface="Times New Roman" pitchFamily="18" charset="0"/>
            </a:endParaRP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362200" y="1763713"/>
            <a:ext cx="4114800" cy="228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Boxplots here</a:t>
            </a:r>
          </a:p>
        </p:txBody>
      </p:sp>
      <p:pic>
        <p:nvPicPr>
          <p:cNvPr id="448520" name="Picture 8" descr="C:\WINDOWS\Desktop\Website Paper\MCOTS2\boxpl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39200" cy="695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47504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1B4D94-8C78-4559-A348-29816B04C1C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3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22914" name="Group 2"/>
          <p:cNvGrpSpPr>
            <a:grpSpLocks/>
          </p:cNvGrpSpPr>
          <p:nvPr/>
        </p:nvGrpSpPr>
        <p:grpSpPr bwMode="auto">
          <a:xfrm>
            <a:off x="1104900" y="1323975"/>
            <a:ext cx="4724400" cy="3641725"/>
            <a:chOff x="696" y="834"/>
            <a:chExt cx="2976" cy="2294"/>
          </a:xfrm>
        </p:grpSpPr>
        <p:grpSp>
          <p:nvGrpSpPr>
            <p:cNvPr id="422915" name="Group 3"/>
            <p:cNvGrpSpPr>
              <a:grpSpLocks/>
            </p:cNvGrpSpPr>
            <p:nvPr/>
          </p:nvGrpSpPr>
          <p:grpSpPr bwMode="auto">
            <a:xfrm>
              <a:off x="696" y="834"/>
              <a:ext cx="2976" cy="2294"/>
              <a:chOff x="696" y="834"/>
              <a:chExt cx="2976" cy="2294"/>
            </a:xfrm>
          </p:grpSpPr>
          <p:sp>
            <p:nvSpPr>
              <p:cNvPr id="422916" name="Rectangle 4"/>
              <p:cNvSpPr>
                <a:spLocks noChangeAspect="1" noChangeArrowheads="1"/>
              </p:cNvSpPr>
              <p:nvPr/>
            </p:nvSpPr>
            <p:spPr bwMode="auto">
              <a:xfrm>
                <a:off x="696" y="834"/>
                <a:ext cx="2189" cy="96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17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18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1277" y="1602"/>
                <a:ext cx="499" cy="384"/>
              </a:xfrm>
              <a:custGeom>
                <a:avLst/>
                <a:gdLst>
                  <a:gd name="G0" fmla="+- 7269 0 0"/>
                  <a:gd name="G1" fmla="+- 21600 0 7269"/>
                  <a:gd name="G2" fmla="*/ 7269 1 2"/>
                  <a:gd name="G3" fmla="+- 21600 0 G2"/>
                  <a:gd name="G4" fmla="+/ 7269 21600 2"/>
                  <a:gd name="G5" fmla="+/ G1 0 2"/>
                  <a:gd name="G6" fmla="*/ 21600 21600 7269"/>
                  <a:gd name="G7" fmla="*/ G6 1 2"/>
                  <a:gd name="G8" fmla="+- 21600 0 G7"/>
                  <a:gd name="G9" fmla="*/ 21600 1 2"/>
                  <a:gd name="G10" fmla="+- 7269 0 G9"/>
                  <a:gd name="G11" fmla="?: G10 G8 0"/>
                  <a:gd name="G12" fmla="?: G10 G7 21600"/>
                  <a:gd name="T0" fmla="*/ 17965 w 21600"/>
                  <a:gd name="T1" fmla="*/ 10800 h 21600"/>
                  <a:gd name="T2" fmla="*/ 10800 w 21600"/>
                  <a:gd name="T3" fmla="*/ 21600 h 21600"/>
                  <a:gd name="T4" fmla="*/ 3635 w 21600"/>
                  <a:gd name="T5" fmla="*/ 10800 h 21600"/>
                  <a:gd name="T6" fmla="*/ 10800 w 21600"/>
                  <a:gd name="T7" fmla="*/ 0 h 21600"/>
                  <a:gd name="T8" fmla="*/ 5435 w 21600"/>
                  <a:gd name="T9" fmla="*/ 5435 h 21600"/>
                  <a:gd name="T10" fmla="*/ 16165 w 21600"/>
                  <a:gd name="T11" fmla="*/ 1616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269" y="21600"/>
                    </a:lnTo>
                    <a:lnTo>
                      <a:pt x="1433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19" name="Rectangle 7" descr="Parchment"/>
              <p:cNvSpPr>
                <a:spLocks noChangeArrowheads="1"/>
              </p:cNvSpPr>
              <p:nvPr/>
            </p:nvSpPr>
            <p:spPr bwMode="auto">
              <a:xfrm>
                <a:off x="1008" y="1800"/>
                <a:ext cx="864" cy="552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920" name="Text Box 8"/>
            <p:cNvSpPr txBox="1">
              <a:spLocks noChangeArrowheads="1"/>
            </p:cNvSpPr>
            <p:nvPr/>
          </p:nvSpPr>
          <p:spPr bwMode="auto">
            <a:xfrm>
              <a:off x="932" y="1104"/>
              <a:ext cx="16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Literature Review</a:t>
              </a:r>
            </a:p>
          </p:txBody>
        </p:sp>
      </p:grpSp>
      <p:grpSp>
        <p:nvGrpSpPr>
          <p:cNvPr id="422921" name="Group 9"/>
          <p:cNvGrpSpPr>
            <a:grpSpLocks/>
          </p:cNvGrpSpPr>
          <p:nvPr/>
        </p:nvGrpSpPr>
        <p:grpSpPr bwMode="auto">
          <a:xfrm>
            <a:off x="3324225" y="1323975"/>
            <a:ext cx="4676775" cy="3641725"/>
            <a:chOff x="2094" y="834"/>
            <a:chExt cx="2946" cy="2294"/>
          </a:xfrm>
        </p:grpSpPr>
        <p:grpSp>
          <p:nvGrpSpPr>
            <p:cNvPr id="422922" name="Group 10"/>
            <p:cNvGrpSpPr>
              <a:grpSpLocks/>
            </p:cNvGrpSpPr>
            <p:nvPr/>
          </p:nvGrpSpPr>
          <p:grpSpPr bwMode="auto">
            <a:xfrm>
              <a:off x="2094" y="834"/>
              <a:ext cx="2946" cy="2294"/>
              <a:chOff x="2094" y="834"/>
              <a:chExt cx="2946" cy="2294"/>
            </a:xfrm>
          </p:grpSpPr>
          <p:sp>
            <p:nvSpPr>
              <p:cNvPr id="42292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890" y="834"/>
                <a:ext cx="2150" cy="96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4" name="Oval 12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94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5" name="AutoShape 13" descr="Parchment"/>
              <p:cNvSpPr>
                <a:spLocks noChangeAspect="1" noChangeArrowheads="1"/>
              </p:cNvSpPr>
              <p:nvPr/>
            </p:nvSpPr>
            <p:spPr bwMode="auto">
              <a:xfrm>
                <a:off x="4494" y="1578"/>
                <a:ext cx="538" cy="422"/>
              </a:xfrm>
              <a:prstGeom prst="hexagon">
                <a:avLst>
                  <a:gd name="adj" fmla="val 24665"/>
                  <a:gd name="vf" fmla="val 11547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6" name="Rectangle 14" descr="Parchment"/>
              <p:cNvSpPr>
                <a:spLocks noChangeArrowheads="1"/>
              </p:cNvSpPr>
              <p:nvPr/>
            </p:nvSpPr>
            <p:spPr bwMode="auto">
              <a:xfrm>
                <a:off x="4360" y="1800"/>
                <a:ext cx="672" cy="360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927" name="Text Box 15"/>
            <p:cNvSpPr txBox="1">
              <a:spLocks noChangeArrowheads="1"/>
            </p:cNvSpPr>
            <p:nvPr/>
          </p:nvSpPr>
          <p:spPr bwMode="auto">
            <a:xfrm>
              <a:off x="3584" y="1080"/>
              <a:ext cx="8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Purpose</a:t>
              </a:r>
            </a:p>
          </p:txBody>
        </p:sp>
      </p:grpSp>
      <p:grpSp>
        <p:nvGrpSpPr>
          <p:cNvPr id="422928" name="Group 16"/>
          <p:cNvGrpSpPr>
            <a:grpSpLocks/>
          </p:cNvGrpSpPr>
          <p:nvPr/>
        </p:nvGrpSpPr>
        <p:grpSpPr bwMode="auto">
          <a:xfrm>
            <a:off x="1104900" y="2466975"/>
            <a:ext cx="4724400" cy="3552825"/>
            <a:chOff x="696" y="1554"/>
            <a:chExt cx="2976" cy="2238"/>
          </a:xfrm>
        </p:grpSpPr>
        <p:grpSp>
          <p:nvGrpSpPr>
            <p:cNvPr id="422929" name="Group 17"/>
            <p:cNvGrpSpPr>
              <a:grpSpLocks/>
            </p:cNvGrpSpPr>
            <p:nvPr/>
          </p:nvGrpSpPr>
          <p:grpSpPr bwMode="auto">
            <a:xfrm>
              <a:off x="696" y="1554"/>
              <a:ext cx="2976" cy="2238"/>
              <a:chOff x="696" y="1554"/>
              <a:chExt cx="2976" cy="2238"/>
            </a:xfrm>
          </p:grpSpPr>
          <p:sp>
            <p:nvSpPr>
              <p:cNvPr id="422930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696" y="2794"/>
                <a:ext cx="2189" cy="99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31" name="Oval 19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32" name="AutoShape 20" descr="Parchment"/>
              <p:cNvSpPr>
                <a:spLocks noChangeAspect="1" noChangeArrowheads="1"/>
              </p:cNvSpPr>
              <p:nvPr/>
            </p:nvSpPr>
            <p:spPr bwMode="auto">
              <a:xfrm>
                <a:off x="1168" y="2658"/>
                <a:ext cx="691" cy="269"/>
              </a:xfrm>
              <a:prstGeom prst="chevron">
                <a:avLst>
                  <a:gd name="adj" fmla="val 64219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33" name="Rectangle 21" descr="Parchment"/>
              <p:cNvSpPr>
                <a:spLocks noChangeArrowheads="1"/>
              </p:cNvSpPr>
              <p:nvPr/>
            </p:nvSpPr>
            <p:spPr bwMode="auto">
              <a:xfrm>
                <a:off x="960" y="2600"/>
                <a:ext cx="1104" cy="192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934" name="Text Box 22"/>
            <p:cNvSpPr txBox="1">
              <a:spLocks noChangeArrowheads="1"/>
            </p:cNvSpPr>
            <p:nvPr/>
          </p:nvSpPr>
          <p:spPr bwMode="auto">
            <a:xfrm>
              <a:off x="878" y="3216"/>
              <a:ext cx="17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Webpages Needed</a:t>
              </a:r>
            </a:p>
          </p:txBody>
        </p:sp>
      </p:grpSp>
      <p:grpSp>
        <p:nvGrpSpPr>
          <p:cNvPr id="422935" name="Group 23"/>
          <p:cNvGrpSpPr>
            <a:grpSpLocks/>
          </p:cNvGrpSpPr>
          <p:nvPr/>
        </p:nvGrpSpPr>
        <p:grpSpPr bwMode="auto">
          <a:xfrm>
            <a:off x="3289300" y="2463800"/>
            <a:ext cx="4702175" cy="3552825"/>
            <a:chOff x="2072" y="1552"/>
            <a:chExt cx="2962" cy="2238"/>
          </a:xfrm>
        </p:grpSpPr>
        <p:sp>
          <p:nvSpPr>
            <p:cNvPr id="422936" name="Rectangle 24"/>
            <p:cNvSpPr>
              <a:spLocks noChangeAspect="1" noChangeArrowheads="1"/>
            </p:cNvSpPr>
            <p:nvPr/>
          </p:nvSpPr>
          <p:spPr bwMode="auto">
            <a:xfrm>
              <a:off x="2878" y="2792"/>
              <a:ext cx="2156" cy="99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37" name="Oval 25" descr="Parchment"/>
            <p:cNvSpPr>
              <a:spLocks noChangeAspect="1" noChangeArrowheads="1"/>
            </p:cNvSpPr>
            <p:nvPr/>
          </p:nvSpPr>
          <p:spPr bwMode="auto">
            <a:xfrm>
              <a:off x="2072" y="1552"/>
              <a:ext cx="1598" cy="1574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38" name="AutoShape 26" descr="Parchment"/>
            <p:cNvSpPr>
              <a:spLocks noChangeAspect="1" noChangeArrowheads="1"/>
            </p:cNvSpPr>
            <p:nvPr/>
          </p:nvSpPr>
          <p:spPr bwMode="auto">
            <a:xfrm>
              <a:off x="3935" y="2512"/>
              <a:ext cx="616" cy="538"/>
            </a:xfrm>
            <a:prstGeom prst="parallelogram">
              <a:avLst>
                <a:gd name="adj" fmla="val 7588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39" name="Rectangle 27" descr="Parchment"/>
            <p:cNvSpPr>
              <a:spLocks noChangeArrowheads="1"/>
            </p:cNvSpPr>
            <p:nvPr/>
          </p:nvSpPr>
          <p:spPr bwMode="auto">
            <a:xfrm>
              <a:off x="3646" y="2454"/>
              <a:ext cx="1155" cy="33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40" name="Text Box 28"/>
            <p:cNvSpPr txBox="1">
              <a:spLocks noChangeArrowheads="1"/>
            </p:cNvSpPr>
            <p:nvPr/>
          </p:nvSpPr>
          <p:spPr bwMode="auto">
            <a:xfrm>
              <a:off x="3410" y="3216"/>
              <a:ext cx="1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Organization</a:t>
              </a:r>
            </a:p>
          </p:txBody>
        </p:sp>
      </p:grpSp>
      <p:grpSp>
        <p:nvGrpSpPr>
          <p:cNvPr id="422941" name="Group 29"/>
          <p:cNvGrpSpPr>
            <a:grpSpLocks/>
          </p:cNvGrpSpPr>
          <p:nvPr/>
        </p:nvGrpSpPr>
        <p:grpSpPr bwMode="auto">
          <a:xfrm>
            <a:off x="1077913" y="2460625"/>
            <a:ext cx="4756150" cy="2498725"/>
            <a:chOff x="679" y="1550"/>
            <a:chExt cx="2996" cy="1574"/>
          </a:xfrm>
        </p:grpSpPr>
        <p:grpSp>
          <p:nvGrpSpPr>
            <p:cNvPr id="422942" name="Group 30"/>
            <p:cNvGrpSpPr>
              <a:grpSpLocks/>
            </p:cNvGrpSpPr>
            <p:nvPr/>
          </p:nvGrpSpPr>
          <p:grpSpPr bwMode="auto">
            <a:xfrm>
              <a:off x="699" y="1550"/>
              <a:ext cx="2976" cy="1574"/>
              <a:chOff x="696" y="1536"/>
              <a:chExt cx="2976" cy="1574"/>
            </a:xfrm>
          </p:grpSpPr>
          <p:sp>
            <p:nvSpPr>
              <p:cNvPr id="422943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696" y="1776"/>
                <a:ext cx="2189" cy="99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44" name="Oval 32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36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45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1277" y="1584"/>
                <a:ext cx="499" cy="384"/>
              </a:xfrm>
              <a:custGeom>
                <a:avLst/>
                <a:gdLst>
                  <a:gd name="G0" fmla="+- 7269 0 0"/>
                  <a:gd name="G1" fmla="+- 21600 0 7269"/>
                  <a:gd name="G2" fmla="*/ 7269 1 2"/>
                  <a:gd name="G3" fmla="+- 21600 0 G2"/>
                  <a:gd name="G4" fmla="+/ 7269 21600 2"/>
                  <a:gd name="G5" fmla="+/ G1 0 2"/>
                  <a:gd name="G6" fmla="*/ 21600 21600 7269"/>
                  <a:gd name="G7" fmla="*/ G6 1 2"/>
                  <a:gd name="G8" fmla="+- 21600 0 G7"/>
                  <a:gd name="G9" fmla="*/ 21600 1 2"/>
                  <a:gd name="G10" fmla="+- 7269 0 G9"/>
                  <a:gd name="G11" fmla="?: G10 G8 0"/>
                  <a:gd name="G12" fmla="?: G10 G7 21600"/>
                  <a:gd name="T0" fmla="*/ 17965 w 21600"/>
                  <a:gd name="T1" fmla="*/ 10800 h 21600"/>
                  <a:gd name="T2" fmla="*/ 10800 w 21600"/>
                  <a:gd name="T3" fmla="*/ 21600 h 21600"/>
                  <a:gd name="T4" fmla="*/ 3635 w 21600"/>
                  <a:gd name="T5" fmla="*/ 10800 h 21600"/>
                  <a:gd name="T6" fmla="*/ 10800 w 21600"/>
                  <a:gd name="T7" fmla="*/ 0 h 21600"/>
                  <a:gd name="T8" fmla="*/ 5435 w 21600"/>
                  <a:gd name="T9" fmla="*/ 5435 h 21600"/>
                  <a:gd name="T10" fmla="*/ 16165 w 21600"/>
                  <a:gd name="T11" fmla="*/ 1616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269" y="21600"/>
                    </a:lnTo>
                    <a:lnTo>
                      <a:pt x="1433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46" name="AutoShape 34"/>
              <p:cNvSpPr>
                <a:spLocks noChangeAspect="1" noChangeArrowheads="1"/>
              </p:cNvSpPr>
              <p:nvPr/>
            </p:nvSpPr>
            <p:spPr bwMode="auto">
              <a:xfrm>
                <a:off x="1168" y="2640"/>
                <a:ext cx="691" cy="269"/>
              </a:xfrm>
              <a:prstGeom prst="chevron">
                <a:avLst>
                  <a:gd name="adj" fmla="val 64219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47" name="Rectangle 35"/>
              <p:cNvSpPr>
                <a:spLocks noChangeArrowheads="1"/>
              </p:cNvSpPr>
              <p:nvPr/>
            </p:nvSpPr>
            <p:spPr bwMode="auto">
              <a:xfrm>
                <a:off x="1056" y="1782"/>
                <a:ext cx="864" cy="24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48" name="Rectangle 36"/>
              <p:cNvSpPr>
                <a:spLocks noChangeArrowheads="1"/>
              </p:cNvSpPr>
              <p:nvPr/>
            </p:nvSpPr>
            <p:spPr bwMode="auto">
              <a:xfrm>
                <a:off x="1104" y="2534"/>
                <a:ext cx="864" cy="24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949" name="Text Box 37"/>
            <p:cNvSpPr txBox="1">
              <a:spLocks noChangeArrowheads="1"/>
            </p:cNvSpPr>
            <p:nvPr/>
          </p:nvSpPr>
          <p:spPr bwMode="auto">
            <a:xfrm>
              <a:off x="679" y="2162"/>
              <a:ext cx="1371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300"/>
                <a:t>Implementation</a:t>
              </a:r>
            </a:p>
          </p:txBody>
        </p:sp>
      </p:grpSp>
      <p:grpSp>
        <p:nvGrpSpPr>
          <p:cNvPr id="422950" name="Group 38"/>
          <p:cNvGrpSpPr>
            <a:grpSpLocks/>
          </p:cNvGrpSpPr>
          <p:nvPr/>
        </p:nvGrpSpPr>
        <p:grpSpPr bwMode="auto">
          <a:xfrm>
            <a:off x="3263900" y="2438400"/>
            <a:ext cx="4724400" cy="2565400"/>
            <a:chOff x="2086" y="1554"/>
            <a:chExt cx="2962" cy="1574"/>
          </a:xfrm>
        </p:grpSpPr>
        <p:grpSp>
          <p:nvGrpSpPr>
            <p:cNvPr id="422951" name="Group 39"/>
            <p:cNvGrpSpPr>
              <a:grpSpLocks/>
            </p:cNvGrpSpPr>
            <p:nvPr/>
          </p:nvGrpSpPr>
          <p:grpSpPr bwMode="auto">
            <a:xfrm>
              <a:off x="2086" y="1554"/>
              <a:ext cx="2962" cy="1574"/>
              <a:chOff x="2078" y="1554"/>
              <a:chExt cx="2968" cy="1574"/>
            </a:xfrm>
          </p:grpSpPr>
          <p:sp>
            <p:nvSpPr>
              <p:cNvPr id="422952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896" y="1794"/>
                <a:ext cx="2150" cy="998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53" name="Oval 41" descr="Parchment"/>
              <p:cNvSpPr>
                <a:spLocks noChangeAspect="1" noChangeArrowheads="1"/>
              </p:cNvSpPr>
              <p:nvPr/>
            </p:nvSpPr>
            <p:spPr bwMode="auto">
              <a:xfrm>
                <a:off x="2078" y="1554"/>
                <a:ext cx="1594" cy="1574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54" name="AutoShape 42"/>
              <p:cNvSpPr>
                <a:spLocks noChangeAspect="1" noChangeArrowheads="1"/>
              </p:cNvSpPr>
              <p:nvPr/>
            </p:nvSpPr>
            <p:spPr bwMode="auto">
              <a:xfrm>
                <a:off x="4494" y="1578"/>
                <a:ext cx="538" cy="422"/>
              </a:xfrm>
              <a:prstGeom prst="hexagon">
                <a:avLst>
                  <a:gd name="adj" fmla="val 24665"/>
                  <a:gd name="vf" fmla="val 115470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55" name="AutoShape 43"/>
              <p:cNvSpPr>
                <a:spLocks noChangeAspect="1" noChangeArrowheads="1"/>
              </p:cNvSpPr>
              <p:nvPr/>
            </p:nvSpPr>
            <p:spPr bwMode="auto">
              <a:xfrm>
                <a:off x="3936" y="2514"/>
                <a:ext cx="614" cy="538"/>
              </a:xfrm>
              <a:prstGeom prst="parallelogram">
                <a:avLst>
                  <a:gd name="adj" fmla="val 75640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56" name="Rectangle 44"/>
              <p:cNvSpPr>
                <a:spLocks noChangeArrowheads="1"/>
              </p:cNvSpPr>
              <p:nvPr/>
            </p:nvSpPr>
            <p:spPr bwMode="auto">
              <a:xfrm>
                <a:off x="4024" y="2312"/>
                <a:ext cx="768" cy="48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57" name="Rectangle 45"/>
              <p:cNvSpPr>
                <a:spLocks noChangeArrowheads="1"/>
              </p:cNvSpPr>
              <p:nvPr/>
            </p:nvSpPr>
            <p:spPr bwMode="auto">
              <a:xfrm>
                <a:off x="4264" y="1808"/>
                <a:ext cx="768" cy="48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958" name="Text Box 46"/>
            <p:cNvSpPr txBox="1">
              <a:spLocks noChangeArrowheads="1"/>
            </p:cNvSpPr>
            <p:nvPr/>
          </p:nvSpPr>
          <p:spPr bwMode="auto">
            <a:xfrm>
              <a:off x="3868" y="2139"/>
              <a:ext cx="100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Examples </a:t>
              </a:r>
            </a:p>
          </p:txBody>
        </p:sp>
      </p:grpSp>
      <p:sp>
        <p:nvSpPr>
          <p:cNvPr id="422959" name="Oval 47"/>
          <p:cNvSpPr>
            <a:spLocks noChangeAspect="1" noChangeArrowheads="1"/>
          </p:cNvSpPr>
          <p:nvPr/>
        </p:nvSpPr>
        <p:spPr bwMode="auto">
          <a:xfrm>
            <a:off x="3200400" y="2432050"/>
            <a:ext cx="2613025" cy="25828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60" name="Text Box 48"/>
          <p:cNvSpPr txBox="1">
            <a:spLocks noChangeArrowheads="1"/>
          </p:cNvSpPr>
          <p:nvPr/>
        </p:nvSpPr>
        <p:spPr bwMode="auto">
          <a:xfrm>
            <a:off x="3657600" y="3429000"/>
            <a:ext cx="184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Assessment</a:t>
            </a:r>
          </a:p>
        </p:txBody>
      </p:sp>
      <p:sp>
        <p:nvSpPr>
          <p:cNvPr id="422961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200"/>
              <a:t>Conclusion</a:t>
            </a:r>
          </a:p>
        </p:txBody>
      </p:sp>
      <p:sp>
        <p:nvSpPr>
          <p:cNvPr id="422962" name="Rectangle 50"/>
          <p:cNvSpPr>
            <a:spLocks noChangeArrowheads="1"/>
          </p:cNvSpPr>
          <p:nvPr/>
        </p:nvSpPr>
        <p:spPr bwMode="auto">
          <a:xfrm>
            <a:off x="838200" y="1143000"/>
            <a:ext cx="7391400" cy="76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63" name="Rectangle 51"/>
          <p:cNvSpPr>
            <a:spLocks noChangeAspect="1" noChangeArrowheads="1"/>
          </p:cNvSpPr>
          <p:nvPr/>
        </p:nvSpPr>
        <p:spPr bwMode="auto">
          <a:xfrm>
            <a:off x="1104900" y="1323975"/>
            <a:ext cx="6888163" cy="4694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2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59" grpId="0" animBg="1"/>
      <p:bldP spid="422960" grpId="0" autoUpdateAnimBg="0"/>
      <p:bldP spid="4229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C5DF0-6272-4198-9771-E040349289F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2496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200"/>
              <a:t>Conclusion</a:t>
            </a: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838200" y="1143000"/>
            <a:ext cx="7391400" cy="76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64" name="Rectangle 4"/>
          <p:cNvSpPr>
            <a:spLocks noChangeAspect="1" noChangeArrowheads="1"/>
          </p:cNvSpPr>
          <p:nvPr/>
        </p:nvSpPr>
        <p:spPr bwMode="auto">
          <a:xfrm>
            <a:off x="1104900" y="1323975"/>
            <a:ext cx="6888163" cy="4694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64770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Other uses</a:t>
            </a:r>
          </a:p>
          <a:p>
            <a:pPr lvl="1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Automatically graded on-line quizzes</a:t>
            </a:r>
          </a:p>
          <a:p>
            <a:pPr lvl="2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Including essays</a:t>
            </a:r>
          </a:p>
          <a:p>
            <a:pPr lvl="2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Knowledge Analysis Technologies, LLC</a:t>
            </a:r>
          </a:p>
          <a:p>
            <a:pPr lvl="1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Student created web pages</a:t>
            </a:r>
          </a:p>
          <a:p>
            <a:pPr lvl="2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Display statistical experiment results</a:t>
            </a:r>
          </a:p>
          <a:p>
            <a:pPr lvl="1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Virtual Reality Modeling Language (VRML) </a:t>
            </a:r>
          </a:p>
          <a:p>
            <a:pPr lvl="2" algn="l">
              <a:lnSpc>
                <a:spcPct val="130000"/>
              </a:lnSpc>
              <a:buFont typeface="Symbol" pitchFamily="18" charset="2"/>
              <a:buChar char="·"/>
            </a:pPr>
            <a:r>
              <a:rPr lang="en-US" altLang="en-US" sz="2000"/>
              <a:t> Display 3-D interactive graphics that allow students to “fly through” data</a:t>
            </a:r>
          </a:p>
          <a:p>
            <a:pPr lvl="1" algn="l">
              <a:lnSpc>
                <a:spcPct val="120000"/>
              </a:lnSpc>
              <a:buFont typeface="Symbol" pitchFamily="18" charset="2"/>
              <a:buChar char="·"/>
            </a:pPr>
            <a:endParaRPr lang="en-US" altLang="en-US" sz="1200"/>
          </a:p>
        </p:txBody>
      </p:sp>
    </p:spTree>
  </p:cSld>
  <p:clrMapOvr>
    <a:masterClrMapping/>
  </p:clrMapOvr>
  <p:transition advTm="61536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34E4F5-207D-4F30-B3A3-66D1E9878A2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27010" name="Rectangle 1026"/>
          <p:cNvSpPr>
            <a:spLocks noChangeArrowheads="1"/>
          </p:cNvSpPr>
          <p:nvPr/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3200"/>
              <a:t>Conclusion</a:t>
            </a:r>
          </a:p>
        </p:txBody>
      </p:sp>
      <p:sp>
        <p:nvSpPr>
          <p:cNvPr id="427011" name="Rectangle 1027"/>
          <p:cNvSpPr>
            <a:spLocks noChangeArrowheads="1"/>
          </p:cNvSpPr>
          <p:nvPr/>
        </p:nvSpPr>
        <p:spPr bwMode="auto">
          <a:xfrm>
            <a:off x="838200" y="1143000"/>
            <a:ext cx="7391400" cy="76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012" name="Rectangle 1028"/>
          <p:cNvSpPr>
            <a:spLocks noChangeAspect="1" noChangeArrowheads="1"/>
          </p:cNvSpPr>
          <p:nvPr/>
        </p:nvSpPr>
        <p:spPr bwMode="auto">
          <a:xfrm>
            <a:off x="1104900" y="1323975"/>
            <a:ext cx="6888163" cy="4694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013" name="Text Box 1029"/>
          <p:cNvSpPr txBox="1">
            <a:spLocks noChangeArrowheads="1"/>
          </p:cNvSpPr>
          <p:nvPr/>
        </p:nvSpPr>
        <p:spPr bwMode="auto">
          <a:xfrm>
            <a:off x="1295400" y="1447800"/>
            <a:ext cx="6477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Other uses (continued)</a:t>
            </a:r>
          </a:p>
          <a:p>
            <a:pPr lvl="1" algn="l">
              <a:lnSpc>
                <a:spcPct val="120000"/>
              </a:lnSpc>
              <a:buFont typeface="Symbol" pitchFamily="18" charset="2"/>
              <a:buChar char="·"/>
            </a:pPr>
            <a:r>
              <a:rPr lang="en-US" altLang="en-US" sz="2000"/>
              <a:t>Active Server Pages to interact with a database</a:t>
            </a:r>
          </a:p>
          <a:p>
            <a:pPr lvl="2" algn="l">
              <a:lnSpc>
                <a:spcPct val="120000"/>
              </a:lnSpc>
              <a:buFont typeface="Symbol" pitchFamily="18" charset="2"/>
              <a:buChar char="·"/>
            </a:pPr>
            <a:r>
              <a:rPr lang="en-US" altLang="en-US" sz="2000"/>
              <a:t> Randomly sample data</a:t>
            </a:r>
          </a:p>
          <a:p>
            <a:pPr lvl="2" algn="l">
              <a:lnSpc>
                <a:spcPct val="120000"/>
              </a:lnSpc>
              <a:buFont typeface="Symbol" pitchFamily="18" charset="2"/>
              <a:buChar char="·"/>
            </a:pPr>
            <a:r>
              <a:rPr lang="en-US" altLang="en-US" sz="2000"/>
              <a:t> Retrieve individual student grades</a:t>
            </a:r>
          </a:p>
          <a:p>
            <a:pPr lvl="1" algn="l">
              <a:lnSpc>
                <a:spcPct val="120000"/>
              </a:lnSpc>
              <a:buFont typeface="Symbol" pitchFamily="18" charset="2"/>
              <a:buChar char="·"/>
            </a:pPr>
            <a:r>
              <a:rPr lang="en-US" altLang="en-US" sz="2000"/>
              <a:t>Allow web pages to interact with SAS programs</a:t>
            </a:r>
          </a:p>
          <a:p>
            <a:pPr algn="l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endParaRPr lang="en-US" altLang="en-US" sz="1200"/>
          </a:p>
        </p:txBody>
      </p:sp>
    </p:spTree>
  </p:cSld>
  <p:clrMapOvr>
    <a:masterClrMapping/>
  </p:clrMapOvr>
  <p:transition advTm="64544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B3929-47EC-4EBB-8730-A482D9290AE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29058" name="Rectangle 1026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/>
              <a:t>Bibliography</a:t>
            </a:r>
          </a:p>
        </p:txBody>
      </p:sp>
      <p:sp>
        <p:nvSpPr>
          <p:cNvPr id="429059" name="Rectangle 1027"/>
          <p:cNvSpPr>
            <a:spLocks noChangeArrowheads="1"/>
          </p:cNvSpPr>
          <p:nvPr/>
        </p:nvSpPr>
        <p:spPr bwMode="auto">
          <a:xfrm>
            <a:off x="457200" y="1524000"/>
            <a:ext cx="8001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1800"/>
              <a:t>Arnone, M.P. and Small, R.V. (1999).  </a:t>
            </a:r>
            <a:r>
              <a:rPr lang="en-US" altLang="en-US" sz="1800" i="1"/>
              <a:t>Mining the Motivational Potential of the World Wide Web: How Secondary Educators Are Making It Work For Them</a:t>
            </a:r>
            <a:r>
              <a:rPr lang="en-US" altLang="en-US" sz="1800"/>
              <a:t>.  Worthington, Ohio: Linworth Publishing.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Boettcher, J. (1999).  “Another Look at the Tower of WWWebble,” </a:t>
            </a:r>
            <a:r>
              <a:rPr lang="en-US" altLang="en-US" sz="1800" i="1"/>
              <a:t>Syllabus</a:t>
            </a:r>
            <a:r>
              <a:rPr lang="en-US" altLang="en-US" sz="1800"/>
              <a:t>, 13, 50-52.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Brooks, D. W. (1997).  </a:t>
            </a:r>
            <a:r>
              <a:rPr lang="en-US" altLang="en-US" sz="1800" i="1"/>
              <a:t>Web-Teaching: A Guide to Designing Interactive Teaching for the World Wide Web.</a:t>
            </a:r>
            <a:r>
              <a:rPr lang="en-US" altLang="en-US" sz="1800"/>
              <a:t>  New York: Plenum Publishing Corporation.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Chance, B. (1998).  “Incorporating a Listserv into Introductory Statistics Courses,” in </a:t>
            </a:r>
            <a:r>
              <a:rPr lang="en-US" altLang="en-US" sz="1800" i="1"/>
              <a:t>American Statistical Association Proceedings of the Section on Statistical Education</a:t>
            </a:r>
            <a:r>
              <a:rPr lang="en-US" altLang="en-US" sz="1800"/>
              <a:t>, 86-89.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Garfield, J. (1995).  “How Students Learn Statistics,” </a:t>
            </a:r>
            <a:r>
              <a:rPr lang="en-US" altLang="en-US" sz="1800" i="1"/>
              <a:t>International Statistics Review</a:t>
            </a:r>
            <a:r>
              <a:rPr lang="en-US" altLang="en-US" sz="1800"/>
              <a:t>, 63, 25-34.</a:t>
            </a:r>
          </a:p>
          <a:p>
            <a:pPr>
              <a:spcBef>
                <a:spcPts val="600"/>
              </a:spcBef>
            </a:pPr>
            <a:endParaRPr lang="en-US" altLang="en-US" sz="1800"/>
          </a:p>
        </p:txBody>
      </p:sp>
    </p:spTree>
  </p:cSld>
  <p:clrMapOvr>
    <a:masterClrMapping/>
  </p:clrMapOvr>
  <p:transition advTm="2304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1FEAFD-7C9F-48B5-BDB4-87FBA9E89AB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58754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/>
              <a:t>Bibliography</a:t>
            </a:r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457200" y="1371600"/>
            <a:ext cx="8001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1800"/>
              <a:t>Leon, R. V. and Parr, W. C. (2000).  “Use of Course Home Pages in Teaching Statistics,” </a:t>
            </a:r>
            <a:r>
              <a:rPr lang="en-US" altLang="en-US" sz="1800" i="1"/>
              <a:t>American Statistician</a:t>
            </a:r>
            <a:r>
              <a:rPr lang="en-US" altLang="en-US" sz="1800"/>
              <a:t>, 54, 44-48.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Lynch, P. and Horton, S. (1997).  Yale University, "Web Style Guide," [On-line]. (http://info.med.yale.edu/caim/manual)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Nielsen, J. (1996).  Nielsen Norman Group, "Top Ten Mistakes in Web Design," [On-line]. (http://www.useit.com/alertbox/9605.html)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Nielsen, J. (1999).  Nielsen Norman Group, "'Top Ten Mistakes Revisited Three Years Later," [On-line].  (http://www.useit.com/alertbox/990502.html)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West, R. and Ogden, R. (1998).  “Interactive Demonstrations for Statistics Education on the World Wide Web,” </a:t>
            </a:r>
            <a:r>
              <a:rPr lang="en-US" altLang="en-US" sz="1800" i="1"/>
              <a:t>Journal of Statistics Education, </a:t>
            </a:r>
            <a:r>
              <a:rPr lang="en-US" altLang="en-US" sz="1800"/>
              <a:t>6(3).  </a:t>
            </a:r>
          </a:p>
        </p:txBody>
      </p:sp>
    </p:spTree>
  </p:cSld>
  <p:clrMapOvr>
    <a:masterClrMapping/>
  </p:clrMapOvr>
  <p:transition advTm="2304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133BCF-7E54-47FD-8A1F-E126A83CC23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31106" name="Rectangle 1026"/>
          <p:cNvSpPr>
            <a:spLocks noChangeArrowheads="1"/>
          </p:cNvSpPr>
          <p:nvPr/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/>
              <a:t>URL Bibliography</a:t>
            </a:r>
          </a:p>
        </p:txBody>
      </p:sp>
      <p:sp>
        <p:nvSpPr>
          <p:cNvPr id="431107" name="Rectangle 1027"/>
          <p:cNvSpPr>
            <a:spLocks noChangeArrowheads="1"/>
          </p:cNvSpPr>
          <p:nvPr/>
        </p:nvSpPr>
        <p:spPr bwMode="auto">
          <a:xfrm>
            <a:off x="457200" y="9906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Authors</a:t>
            </a:r>
          </a:p>
          <a:p>
            <a:pPr lvl="2"/>
            <a:r>
              <a:rPr lang="en-US" altLang="en-US" sz="1800"/>
              <a:t>Christopher J. Malone:  www.statsclass.com</a:t>
            </a:r>
          </a:p>
          <a:p>
            <a:pPr lvl="2"/>
            <a:r>
              <a:rPr lang="en-US" altLang="en-US" sz="1800"/>
              <a:t>Christopher R. Bilder:  www.ksu.edu/stats/tch/bilder/s351</a:t>
            </a:r>
          </a:p>
          <a:p>
            <a:pPr lvl="3">
              <a:buFontTx/>
              <a:buNone/>
            </a:pPr>
            <a:r>
              <a:rPr lang="en-US" altLang="en-US" sz="1600"/>
              <a:t>Current web site www.ksu.edu/stats/tch/bilder/stat351</a:t>
            </a:r>
          </a:p>
          <a:p>
            <a:pPr lvl="3">
              <a:buFontTx/>
              <a:buNone/>
            </a:pPr>
            <a:endParaRPr lang="en-US" altLang="en-US" sz="1200"/>
          </a:p>
          <a:p>
            <a:pPr>
              <a:spcBef>
                <a:spcPts val="600"/>
              </a:spcBef>
            </a:pPr>
            <a:r>
              <a:rPr lang="en-US" altLang="en-US" sz="1800"/>
              <a:t>Adobe’s Pagemill: www.adobe.com/prodindex/pagemill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Extreme Tracking: www.extreme-dm.com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FreeCode: www.freecode.com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JAVA Boutique: javaboutique.internet.com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Knowledge Analysis Technologies, LLC: www.knowledge-technologies.com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Macromedia’s Dreamweaver: www.macromedia.com/software/dreamweaver</a:t>
            </a:r>
          </a:p>
          <a:p>
            <a:r>
              <a:rPr lang="en-US" altLang="en-US" sz="1800"/>
              <a:t>Malone's (Christopher J.) Excel Instructions for Statistics: www.statsteacher.com</a:t>
            </a:r>
          </a:p>
          <a:p>
            <a:pPr>
              <a:spcBef>
                <a:spcPts val="600"/>
              </a:spcBef>
            </a:pPr>
            <a:endParaRPr lang="en-US" altLang="en-US" sz="1800"/>
          </a:p>
        </p:txBody>
      </p:sp>
      <p:sp>
        <p:nvSpPr>
          <p:cNvPr id="431108" name="Line 1028"/>
          <p:cNvSpPr>
            <a:spLocks noChangeShapeType="1"/>
          </p:cNvSpPr>
          <p:nvPr/>
        </p:nvSpPr>
        <p:spPr bwMode="auto">
          <a:xfrm>
            <a:off x="533400" y="2438400"/>
            <a:ext cx="76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688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189AC8-F516-4449-BE8A-0E4231E365E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60802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/>
              <a:t>URL Bibliography (continued)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457200" y="1219200"/>
            <a:ext cx="8001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1800"/>
              <a:t>Microsoft’s FrontPage: www.microsoft.com/frontpage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Motivation Mining Company: www.motivationmining.com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Statlets: www.sgcorp.com/statlets.htm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Superstats.com: v2.superstats.com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TheCounter.com: www.thecounter.com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VertTextScroller: www.javaboutique.internet.com/VertTextScroller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Virtual Reality Modeling Language: www.web3d.org/vrml/vrml.htm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Webscripts: www.awsd.com/scripts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Wichita State University’s Media Resource Center comparison web page of website software: www.mrc.twsu.edu/mrc/im3/websystems.htm </a:t>
            </a:r>
          </a:p>
        </p:txBody>
      </p:sp>
    </p:spTree>
  </p:cSld>
  <p:clrMapOvr>
    <a:masterClrMapping/>
  </p:clrMapOvr>
  <p:transition advTm="68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E48B8-A1BB-42A9-A2D7-979478263D6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394242" name="Group 1026"/>
          <p:cNvGrpSpPr>
            <a:grpSpLocks/>
          </p:cNvGrpSpPr>
          <p:nvPr/>
        </p:nvGrpSpPr>
        <p:grpSpPr bwMode="auto">
          <a:xfrm>
            <a:off x="228600" y="228600"/>
            <a:ext cx="5930900" cy="4495800"/>
            <a:chOff x="144" y="144"/>
            <a:chExt cx="3736" cy="2832"/>
          </a:xfrm>
        </p:grpSpPr>
        <p:grpSp>
          <p:nvGrpSpPr>
            <p:cNvPr id="394243" name="Group 1027"/>
            <p:cNvGrpSpPr>
              <a:grpSpLocks noChangeAspect="1"/>
            </p:cNvGrpSpPr>
            <p:nvPr/>
          </p:nvGrpSpPr>
          <p:grpSpPr bwMode="auto">
            <a:xfrm>
              <a:off x="144" y="144"/>
              <a:ext cx="3736" cy="2832"/>
              <a:chOff x="144" y="144"/>
              <a:chExt cx="3736" cy="2832"/>
            </a:xfrm>
          </p:grpSpPr>
          <p:sp>
            <p:nvSpPr>
              <p:cNvPr id="394244" name="Rectangle 1028"/>
              <p:cNvSpPr>
                <a:spLocks noChangeAspect="1" noChangeArrowheads="1"/>
              </p:cNvSpPr>
              <p:nvPr/>
            </p:nvSpPr>
            <p:spPr bwMode="auto">
              <a:xfrm>
                <a:off x="144" y="144"/>
                <a:ext cx="2736" cy="120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5" name="Oval 1029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6" name="AutoShape 1030" descr="Parchment"/>
              <p:cNvSpPr>
                <a:spLocks noChangeAspect="1" noChangeArrowheads="1"/>
              </p:cNvSpPr>
              <p:nvPr/>
            </p:nvSpPr>
            <p:spPr bwMode="auto">
              <a:xfrm>
                <a:off x="864" y="1104"/>
                <a:ext cx="624" cy="480"/>
              </a:xfrm>
              <a:custGeom>
                <a:avLst/>
                <a:gdLst>
                  <a:gd name="G0" fmla="+- 7269 0 0"/>
                  <a:gd name="G1" fmla="+- 21600 0 7269"/>
                  <a:gd name="G2" fmla="*/ 7269 1 2"/>
                  <a:gd name="G3" fmla="+- 21600 0 G2"/>
                  <a:gd name="G4" fmla="+/ 7269 21600 2"/>
                  <a:gd name="G5" fmla="+/ G1 0 2"/>
                  <a:gd name="G6" fmla="*/ 21600 21600 7269"/>
                  <a:gd name="G7" fmla="*/ G6 1 2"/>
                  <a:gd name="G8" fmla="+- 21600 0 G7"/>
                  <a:gd name="G9" fmla="*/ 21600 1 2"/>
                  <a:gd name="G10" fmla="+- 7269 0 G9"/>
                  <a:gd name="G11" fmla="?: G10 G8 0"/>
                  <a:gd name="G12" fmla="?: G10 G7 21600"/>
                  <a:gd name="T0" fmla="*/ 17965 w 21600"/>
                  <a:gd name="T1" fmla="*/ 10800 h 21600"/>
                  <a:gd name="T2" fmla="*/ 10800 w 21600"/>
                  <a:gd name="T3" fmla="*/ 21600 h 21600"/>
                  <a:gd name="T4" fmla="*/ 3635 w 21600"/>
                  <a:gd name="T5" fmla="*/ 10800 h 21600"/>
                  <a:gd name="T6" fmla="*/ 10800 w 21600"/>
                  <a:gd name="T7" fmla="*/ 0 h 21600"/>
                  <a:gd name="T8" fmla="*/ 5435 w 21600"/>
                  <a:gd name="T9" fmla="*/ 5435 h 21600"/>
                  <a:gd name="T10" fmla="*/ 16165 w 21600"/>
                  <a:gd name="T11" fmla="*/ 1616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269" y="21600"/>
                    </a:lnTo>
                    <a:lnTo>
                      <a:pt x="1433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4247" name="Text Box 1031"/>
            <p:cNvSpPr txBox="1">
              <a:spLocks noChangeArrowheads="1"/>
            </p:cNvSpPr>
            <p:nvPr/>
          </p:nvSpPr>
          <p:spPr bwMode="auto">
            <a:xfrm>
              <a:off x="528" y="432"/>
              <a:ext cx="18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Literature Review</a:t>
              </a:r>
            </a:p>
          </p:txBody>
        </p:sp>
      </p:grpSp>
      <p:sp>
        <p:nvSpPr>
          <p:cNvPr id="394248" name="Text Box 1032"/>
          <p:cNvSpPr txBox="1">
            <a:spLocks noChangeArrowheads="1"/>
          </p:cNvSpPr>
          <p:nvPr/>
        </p:nvSpPr>
        <p:spPr bwMode="auto">
          <a:xfrm>
            <a:off x="990600" y="25527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394249" name="Text Box 1033"/>
          <p:cNvSpPr txBox="1">
            <a:spLocks noChangeArrowheads="1"/>
          </p:cNvSpPr>
          <p:nvPr/>
        </p:nvSpPr>
        <p:spPr bwMode="auto">
          <a:xfrm>
            <a:off x="990600" y="2438400"/>
            <a:ext cx="7010400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Statistical literature - very little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Recently, Leon, R.V. and Parr, W. C., “Use of Course Home Pages in Teaching Statistics”, Teacher’s Corner, </a:t>
            </a:r>
            <a:r>
              <a:rPr lang="en-US" altLang="en-US" sz="2000" i="1"/>
              <a:t>American Statistician</a:t>
            </a:r>
            <a:r>
              <a:rPr lang="en-US" altLang="en-US" sz="2000"/>
              <a:t>, Feb 2000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Concern: Don’t discuss issues related to the increase in  student-instructor and student-student interaction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394250" name="Rectangle 1034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51" name="Text Box 1035"/>
          <p:cNvSpPr txBox="1">
            <a:spLocks noChangeArrowheads="1"/>
          </p:cNvSpPr>
          <p:nvPr/>
        </p:nvSpPr>
        <p:spPr bwMode="auto">
          <a:xfrm>
            <a:off x="990600" y="48006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Non-statistical literature - some</a:t>
            </a:r>
          </a:p>
        </p:txBody>
      </p:sp>
    </p:spTree>
  </p:cSld>
  <p:clrMapOvr>
    <a:masterClrMapping/>
  </p:clrMapOvr>
  <p:transition advTm="40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4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5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97BEE-2B16-4B21-8CC1-AFD1694298B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800">
                <a:solidFill>
                  <a:schemeClr val="tx2"/>
                </a:solidFill>
                <a:latin typeface="Arial" charset="0"/>
              </a:defRPr>
            </a:lvl3pPr>
            <a:lvl4pPr>
              <a:defRPr sz="2800">
                <a:solidFill>
                  <a:schemeClr val="tx2"/>
                </a:solidFill>
                <a:latin typeface="Arial" charset="0"/>
              </a:defRPr>
            </a:lvl4pPr>
            <a:lvl5pPr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/>
              <a:t>Did you know…Indianapolis</a:t>
            </a: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457200" y="1143000"/>
            <a:ext cx="800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endParaRPr lang="en-US" altLang="en-US" sz="2000"/>
          </a:p>
          <a:p>
            <a:r>
              <a:rPr lang="en-US" altLang="en-US" sz="1800"/>
              <a:t>Indianapolis is located in the center of Indiana and is within a day's drive of half the nation's population</a:t>
            </a:r>
          </a:p>
          <a:p>
            <a:endParaRPr lang="en-US" altLang="en-US" sz="1800"/>
          </a:p>
          <a:p>
            <a:r>
              <a:rPr lang="en-US" altLang="en-US" sz="1800"/>
              <a:t>Indy hosts the first and second largest single-day sporting events in the world:</a:t>
            </a:r>
          </a:p>
          <a:p>
            <a:pPr lvl="1"/>
            <a:r>
              <a:rPr lang="en-US" altLang="en-US" sz="1600"/>
              <a:t>The Indy "500" </a:t>
            </a:r>
          </a:p>
          <a:p>
            <a:pPr lvl="1"/>
            <a:r>
              <a:rPr lang="en-US" altLang="en-US" sz="1600"/>
              <a:t>The Brickyard 400 </a:t>
            </a:r>
          </a:p>
          <a:p>
            <a:pPr lvl="1"/>
            <a:endParaRPr lang="en-US" altLang="en-US" sz="1600"/>
          </a:p>
          <a:p>
            <a:r>
              <a:rPr lang="en-US" altLang="en-US" sz="1800"/>
              <a:t>Largest Children's Museum in the world is here</a:t>
            </a:r>
          </a:p>
          <a:p>
            <a:endParaRPr lang="en-US" altLang="en-US" sz="1800"/>
          </a:p>
          <a:p>
            <a:r>
              <a:rPr lang="en-US" altLang="en-US" sz="1800"/>
              <a:t>Indianapolis has nearly 2,000 restaurants</a:t>
            </a:r>
          </a:p>
        </p:txBody>
      </p:sp>
    </p:spTree>
  </p:cSld>
  <p:clrMapOvr>
    <a:masterClrMapping/>
  </p:clrMapOvr>
  <p:transition advTm="36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838D37-16D4-43AD-AE12-018C20162A8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398338" name="Group 1026"/>
          <p:cNvGrpSpPr>
            <a:grpSpLocks/>
          </p:cNvGrpSpPr>
          <p:nvPr/>
        </p:nvGrpSpPr>
        <p:grpSpPr bwMode="auto">
          <a:xfrm>
            <a:off x="2997200" y="228600"/>
            <a:ext cx="5842000" cy="4495800"/>
            <a:chOff x="1888" y="144"/>
            <a:chExt cx="3680" cy="2832"/>
          </a:xfrm>
        </p:grpSpPr>
        <p:grpSp>
          <p:nvGrpSpPr>
            <p:cNvPr id="398339" name="Group 1027"/>
            <p:cNvGrpSpPr>
              <a:grpSpLocks noChangeAspect="1"/>
            </p:cNvGrpSpPr>
            <p:nvPr/>
          </p:nvGrpSpPr>
          <p:grpSpPr bwMode="auto">
            <a:xfrm>
              <a:off x="1888" y="144"/>
              <a:ext cx="3680" cy="2832"/>
              <a:chOff x="1888" y="144"/>
              <a:chExt cx="3680" cy="2832"/>
            </a:xfrm>
          </p:grpSpPr>
          <p:sp>
            <p:nvSpPr>
              <p:cNvPr id="398340" name="Rectangle 1028"/>
              <p:cNvSpPr>
                <a:spLocks noChangeAspect="1" noChangeArrowheads="1"/>
              </p:cNvSpPr>
              <p:nvPr/>
            </p:nvSpPr>
            <p:spPr bwMode="auto">
              <a:xfrm>
                <a:off x="2880" y="144"/>
                <a:ext cx="2688" cy="120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41" name="Oval 1029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42" name="AutoShape 1030" descr="Parchment"/>
              <p:cNvSpPr>
                <a:spLocks noChangeAspect="1" noChangeArrowheads="1"/>
              </p:cNvSpPr>
              <p:nvPr/>
            </p:nvSpPr>
            <p:spPr bwMode="auto">
              <a:xfrm>
                <a:off x="4896" y="1104"/>
                <a:ext cx="672" cy="528"/>
              </a:xfrm>
              <a:prstGeom prst="hexagon">
                <a:avLst>
                  <a:gd name="adj" fmla="val 24624"/>
                  <a:gd name="vf" fmla="val 11547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8343" name="Text Box 1031"/>
            <p:cNvSpPr txBox="1">
              <a:spLocks noChangeArrowheads="1"/>
            </p:cNvSpPr>
            <p:nvPr/>
          </p:nvSpPr>
          <p:spPr bwMode="auto">
            <a:xfrm>
              <a:off x="3727" y="432"/>
              <a:ext cx="9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Purpose</a:t>
              </a:r>
            </a:p>
          </p:txBody>
        </p:sp>
      </p:grpSp>
      <p:sp>
        <p:nvSpPr>
          <p:cNvPr id="398344" name="Text Box 1032"/>
          <p:cNvSpPr txBox="1">
            <a:spLocks noChangeArrowheads="1"/>
          </p:cNvSpPr>
          <p:nvPr/>
        </p:nvSpPr>
        <p:spPr bwMode="auto">
          <a:xfrm>
            <a:off x="990600" y="2438400"/>
            <a:ext cx="701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Student - instructor interaction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Inside the classroom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Outside the classroom (our purpose)</a:t>
            </a:r>
          </a:p>
        </p:txBody>
      </p:sp>
      <p:sp>
        <p:nvSpPr>
          <p:cNvPr id="398345" name="Rectangle 1033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8346" name="Text Box 1034"/>
          <p:cNvSpPr txBox="1">
            <a:spLocks noChangeArrowheads="1"/>
          </p:cNvSpPr>
          <p:nvPr/>
        </p:nvSpPr>
        <p:spPr bwMode="auto">
          <a:xfrm>
            <a:off x="990600" y="4267200"/>
            <a:ext cx="7010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Student - student interaction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Forum for discussion as one group</a:t>
            </a:r>
          </a:p>
        </p:txBody>
      </p:sp>
    </p:spTree>
  </p:cSld>
  <p:clrMapOvr>
    <a:masterClrMapping/>
  </p:clrMapOvr>
  <p:transition advTm="57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D4B64-B4C9-4C7C-9CCD-C229076C57C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00386" name="Group 1026"/>
          <p:cNvGrpSpPr>
            <a:grpSpLocks/>
          </p:cNvGrpSpPr>
          <p:nvPr/>
        </p:nvGrpSpPr>
        <p:grpSpPr bwMode="auto">
          <a:xfrm>
            <a:off x="2997200" y="228600"/>
            <a:ext cx="5842000" cy="4495800"/>
            <a:chOff x="1888" y="144"/>
            <a:chExt cx="3680" cy="2832"/>
          </a:xfrm>
        </p:grpSpPr>
        <p:grpSp>
          <p:nvGrpSpPr>
            <p:cNvPr id="400387" name="Group 1027"/>
            <p:cNvGrpSpPr>
              <a:grpSpLocks noChangeAspect="1"/>
            </p:cNvGrpSpPr>
            <p:nvPr/>
          </p:nvGrpSpPr>
          <p:grpSpPr bwMode="auto">
            <a:xfrm>
              <a:off x="1888" y="144"/>
              <a:ext cx="3680" cy="2832"/>
              <a:chOff x="1888" y="144"/>
              <a:chExt cx="3680" cy="2832"/>
            </a:xfrm>
          </p:grpSpPr>
          <p:sp>
            <p:nvSpPr>
              <p:cNvPr id="400388" name="Rectangle 1028"/>
              <p:cNvSpPr>
                <a:spLocks noChangeAspect="1" noChangeArrowheads="1"/>
              </p:cNvSpPr>
              <p:nvPr/>
            </p:nvSpPr>
            <p:spPr bwMode="auto">
              <a:xfrm>
                <a:off x="2880" y="144"/>
                <a:ext cx="2688" cy="1200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89" name="Oval 1029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0" name="AutoShape 1030" descr="Parchment"/>
              <p:cNvSpPr>
                <a:spLocks noChangeAspect="1" noChangeArrowheads="1"/>
              </p:cNvSpPr>
              <p:nvPr/>
            </p:nvSpPr>
            <p:spPr bwMode="auto">
              <a:xfrm>
                <a:off x="4896" y="1104"/>
                <a:ext cx="672" cy="528"/>
              </a:xfrm>
              <a:prstGeom prst="hexagon">
                <a:avLst>
                  <a:gd name="adj" fmla="val 24624"/>
                  <a:gd name="vf" fmla="val 11547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391" name="Text Box 1031"/>
            <p:cNvSpPr txBox="1">
              <a:spLocks noChangeArrowheads="1"/>
            </p:cNvSpPr>
            <p:nvPr/>
          </p:nvSpPr>
          <p:spPr bwMode="auto">
            <a:xfrm>
              <a:off x="3727" y="432"/>
              <a:ext cx="9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Purpose</a:t>
              </a:r>
            </a:p>
          </p:txBody>
        </p:sp>
      </p:grpSp>
      <p:sp>
        <p:nvSpPr>
          <p:cNvPr id="400392" name="Text Box 1032"/>
          <p:cNvSpPr txBox="1">
            <a:spLocks noChangeArrowheads="1"/>
          </p:cNvSpPr>
          <p:nvPr/>
        </p:nvSpPr>
        <p:spPr bwMode="auto">
          <a:xfrm>
            <a:off x="381000" y="1600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Increasing interaction, how?</a:t>
            </a:r>
          </a:p>
        </p:txBody>
      </p:sp>
      <p:sp>
        <p:nvSpPr>
          <p:cNvPr id="400393" name="Text Box 1033"/>
          <p:cNvSpPr txBox="1">
            <a:spLocks noChangeArrowheads="1"/>
          </p:cNvSpPr>
          <p:nvPr/>
        </p:nvSpPr>
        <p:spPr bwMode="auto">
          <a:xfrm>
            <a:off x="990600" y="2193925"/>
            <a:ext cx="7010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Students to obtain quick and possibly simultaneous feedback from instructors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Students and instructors to interact anytime or anyplace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Instructors to nourish discussions by posing questions between class periods</a:t>
            </a:r>
          </a:p>
        </p:txBody>
      </p:sp>
      <p:sp>
        <p:nvSpPr>
          <p:cNvPr id="400394" name="Rectangle 1034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5" name="Text Box 1035"/>
          <p:cNvSpPr txBox="1">
            <a:spLocks noChangeArrowheads="1"/>
          </p:cNvSpPr>
          <p:nvPr/>
        </p:nvSpPr>
        <p:spPr bwMode="auto">
          <a:xfrm>
            <a:off x="990600" y="4267200"/>
            <a:ext cx="7010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Shy or intimidated students to contact instructor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Instructors to easily and expediently transmit information in an organized and efficient manner (Leon and Parr, 2000)</a:t>
            </a:r>
          </a:p>
        </p:txBody>
      </p:sp>
    </p:spTree>
  </p:cSld>
  <p:clrMapOvr>
    <a:masterClrMapping/>
  </p:clrMapOvr>
  <p:transition advTm="604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3" grpId="0" autoUpdateAnimBg="0"/>
      <p:bldP spid="4003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C920A-1C7D-414D-B064-5490A07F845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06530" name="Group 2"/>
          <p:cNvGrpSpPr>
            <a:grpSpLocks/>
          </p:cNvGrpSpPr>
          <p:nvPr/>
        </p:nvGrpSpPr>
        <p:grpSpPr bwMode="auto">
          <a:xfrm>
            <a:off x="228600" y="1600200"/>
            <a:ext cx="5930900" cy="4495800"/>
            <a:chOff x="144" y="1008"/>
            <a:chExt cx="3736" cy="2832"/>
          </a:xfrm>
        </p:grpSpPr>
        <p:grpSp>
          <p:nvGrpSpPr>
            <p:cNvPr id="406531" name="Group 3"/>
            <p:cNvGrpSpPr>
              <a:grpSpLocks noChangeAspect="1"/>
            </p:cNvGrpSpPr>
            <p:nvPr/>
          </p:nvGrpSpPr>
          <p:grpSpPr bwMode="auto">
            <a:xfrm>
              <a:off x="144" y="1008"/>
              <a:ext cx="3736" cy="2832"/>
              <a:chOff x="144" y="1008"/>
              <a:chExt cx="3736" cy="2832"/>
            </a:xfrm>
          </p:grpSpPr>
          <p:sp>
            <p:nvSpPr>
              <p:cNvPr id="406532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33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34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6535" name="Text Box 7"/>
            <p:cNvSpPr txBox="1">
              <a:spLocks noChangeArrowheads="1"/>
            </p:cNvSpPr>
            <p:nvPr/>
          </p:nvSpPr>
          <p:spPr bwMode="auto">
            <a:xfrm>
              <a:off x="441" y="3233"/>
              <a:ext cx="20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Webpages Needed</a:t>
              </a:r>
            </a:p>
          </p:txBody>
        </p:sp>
      </p:grp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990600" y="1752600"/>
            <a:ext cx="701040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All messages are sent directly to a webpage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 Advantage over e-mail:  Alleviates answering “same” question repeatedly</a:t>
            </a:r>
          </a:p>
          <a:p>
            <a:pPr algn="l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 Advantage over listserv:</a:t>
            </a:r>
          </a:p>
        </p:txBody>
      </p:sp>
      <p:sp>
        <p:nvSpPr>
          <p:cNvPr id="406537" name="Text Box 9"/>
          <p:cNvSpPr txBox="1">
            <a:spLocks noChangeArrowheads="1"/>
          </p:cNvSpPr>
          <p:nvPr/>
        </p:nvSpPr>
        <p:spPr bwMode="auto">
          <a:xfrm>
            <a:off x="2182813" y="334963"/>
            <a:ext cx="4762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Asynchronous Interaction</a:t>
            </a:r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4800600" y="3276600"/>
            <a:ext cx="3657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“The user ultimately chooses which of the posted messages to open and read…message boards are inherently cleaner than listservs; the user takes what is desired, rather than discard what is not desired” (Brooks, 1997)</a:t>
            </a:r>
          </a:p>
        </p:txBody>
      </p:sp>
      <p:sp>
        <p:nvSpPr>
          <p:cNvPr id="406539" name="Rectangle 11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0" name="Text Box 12"/>
          <p:cNvSpPr txBox="1">
            <a:spLocks noChangeArrowheads="1"/>
          </p:cNvSpPr>
          <p:nvPr/>
        </p:nvSpPr>
        <p:spPr bwMode="auto">
          <a:xfrm>
            <a:off x="990600" y="1066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e.g. Message Board (or Bulletin Board)</a:t>
            </a:r>
          </a:p>
        </p:txBody>
      </p:sp>
    </p:spTree>
  </p:cSld>
  <p:clrMapOvr>
    <a:masterClrMapping/>
  </p:clrMapOvr>
  <p:transition advTm="5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6" grpId="0" autoUpdateAnimBg="0"/>
      <p:bldP spid="4065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5A1702-8C10-4AB0-BB26-2A8A890F54D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35202" name="Group 2"/>
          <p:cNvGrpSpPr>
            <a:grpSpLocks/>
          </p:cNvGrpSpPr>
          <p:nvPr/>
        </p:nvGrpSpPr>
        <p:grpSpPr bwMode="auto">
          <a:xfrm>
            <a:off x="228600" y="1600200"/>
            <a:ext cx="5930900" cy="4495800"/>
            <a:chOff x="144" y="1008"/>
            <a:chExt cx="3736" cy="2832"/>
          </a:xfrm>
        </p:grpSpPr>
        <p:grpSp>
          <p:nvGrpSpPr>
            <p:cNvPr id="435203" name="Group 3"/>
            <p:cNvGrpSpPr>
              <a:grpSpLocks noChangeAspect="1"/>
            </p:cNvGrpSpPr>
            <p:nvPr/>
          </p:nvGrpSpPr>
          <p:grpSpPr bwMode="auto">
            <a:xfrm>
              <a:off x="144" y="1008"/>
              <a:ext cx="3736" cy="2832"/>
              <a:chOff x="144" y="1008"/>
              <a:chExt cx="3736" cy="2832"/>
            </a:xfrm>
          </p:grpSpPr>
          <p:sp>
            <p:nvSpPr>
              <p:cNvPr id="435204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05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06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5207" name="Text Box 7"/>
            <p:cNvSpPr txBox="1">
              <a:spLocks noChangeArrowheads="1"/>
            </p:cNvSpPr>
            <p:nvPr/>
          </p:nvSpPr>
          <p:spPr bwMode="auto">
            <a:xfrm>
              <a:off x="441" y="3233"/>
              <a:ext cx="20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Webpages Needed</a:t>
              </a:r>
            </a:p>
          </p:txBody>
        </p:sp>
      </p:grpSp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2182813" y="334963"/>
            <a:ext cx="4762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Asynchronous Interaction</a:t>
            </a:r>
          </a:p>
        </p:txBody>
      </p:sp>
      <p:sp>
        <p:nvSpPr>
          <p:cNvPr id="435211" name="Rectangle 11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35213" name="Picture 13" descr="C:\WINDOWS\Desktop\Website Paper\JSM_2000\mb_2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879475"/>
            <a:ext cx="6226175" cy="552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75FA7B-94F7-47E1-A2E3-E12664A344D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08578" name="Group 2"/>
          <p:cNvGrpSpPr>
            <a:grpSpLocks/>
          </p:cNvGrpSpPr>
          <p:nvPr/>
        </p:nvGrpSpPr>
        <p:grpSpPr bwMode="auto">
          <a:xfrm>
            <a:off x="228600" y="1600200"/>
            <a:ext cx="5930900" cy="4495800"/>
            <a:chOff x="144" y="1008"/>
            <a:chExt cx="3736" cy="2832"/>
          </a:xfrm>
        </p:grpSpPr>
        <p:grpSp>
          <p:nvGrpSpPr>
            <p:cNvPr id="408579" name="Group 3"/>
            <p:cNvGrpSpPr>
              <a:grpSpLocks noChangeAspect="1"/>
            </p:cNvGrpSpPr>
            <p:nvPr/>
          </p:nvGrpSpPr>
          <p:grpSpPr bwMode="auto">
            <a:xfrm>
              <a:off x="144" y="1008"/>
              <a:ext cx="3736" cy="2832"/>
              <a:chOff x="144" y="1008"/>
              <a:chExt cx="3736" cy="2832"/>
            </a:xfrm>
          </p:grpSpPr>
          <p:sp>
            <p:nvSpPr>
              <p:cNvPr id="408580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1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82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8583" name="Text Box 7"/>
            <p:cNvSpPr txBox="1">
              <a:spLocks noChangeArrowheads="1"/>
            </p:cNvSpPr>
            <p:nvPr/>
          </p:nvSpPr>
          <p:spPr bwMode="auto">
            <a:xfrm>
              <a:off x="441" y="3233"/>
              <a:ext cx="20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Webpages Needed</a:t>
              </a:r>
            </a:p>
          </p:txBody>
        </p:sp>
      </p:grp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2289175" y="334963"/>
            <a:ext cx="4537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Synchronous interaction</a:t>
            </a: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990600" y="11430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Chat Rooms</a:t>
            </a:r>
          </a:p>
        </p:txBody>
      </p:sp>
      <p:sp>
        <p:nvSpPr>
          <p:cNvPr id="408586" name="Rectangle 10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990600" y="1873250"/>
            <a:ext cx="701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/>
              <a:t> Virtual office hours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Away from home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en-US"/>
              <a:t> Exam reviews, evening study hours</a:t>
            </a:r>
          </a:p>
        </p:txBody>
      </p:sp>
    </p:spTree>
  </p:cSld>
  <p:clrMapOvr>
    <a:masterClrMapping/>
  </p:clrMapOvr>
  <p:transition advTm="619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55181C-BB3F-440B-AE3B-416BF5D2684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JSM 2000</a:t>
            </a:r>
          </a:p>
        </p:txBody>
      </p:sp>
      <p:grpSp>
        <p:nvGrpSpPr>
          <p:cNvPr id="437250" name="Group 2"/>
          <p:cNvGrpSpPr>
            <a:grpSpLocks/>
          </p:cNvGrpSpPr>
          <p:nvPr/>
        </p:nvGrpSpPr>
        <p:grpSpPr bwMode="auto">
          <a:xfrm>
            <a:off x="228600" y="1600200"/>
            <a:ext cx="5930900" cy="4495800"/>
            <a:chOff x="144" y="1008"/>
            <a:chExt cx="3736" cy="2832"/>
          </a:xfrm>
        </p:grpSpPr>
        <p:grpSp>
          <p:nvGrpSpPr>
            <p:cNvPr id="437251" name="Group 3"/>
            <p:cNvGrpSpPr>
              <a:grpSpLocks noChangeAspect="1"/>
            </p:cNvGrpSpPr>
            <p:nvPr/>
          </p:nvGrpSpPr>
          <p:grpSpPr bwMode="auto">
            <a:xfrm>
              <a:off x="144" y="1008"/>
              <a:ext cx="3736" cy="2832"/>
              <a:chOff x="144" y="1008"/>
              <a:chExt cx="3736" cy="2832"/>
            </a:xfrm>
          </p:grpSpPr>
          <p:sp>
            <p:nvSpPr>
              <p:cNvPr id="437252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44" y="2592"/>
                <a:ext cx="2736" cy="124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53" name="Oval 5" descr="Parchment"/>
              <p:cNvSpPr>
                <a:spLocks noChangeAspect="1" noChangeArrowheads="1"/>
              </p:cNvSpPr>
              <p:nvPr/>
            </p:nvSpPr>
            <p:spPr bwMode="auto">
              <a:xfrm>
                <a:off x="1888" y="1008"/>
                <a:ext cx="1992" cy="1968"/>
              </a:xfrm>
              <a:prstGeom prst="ellipse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54" name="AutoShape 6" descr="Parchment"/>
              <p:cNvSpPr>
                <a:spLocks noChangeAspect="1" noChangeArrowheads="1"/>
              </p:cNvSpPr>
              <p:nvPr/>
            </p:nvSpPr>
            <p:spPr bwMode="auto">
              <a:xfrm>
                <a:off x="616" y="2432"/>
                <a:ext cx="864" cy="336"/>
              </a:xfrm>
              <a:prstGeom prst="chevron">
                <a:avLst>
                  <a:gd name="adj" fmla="val 64286"/>
                </a:avLst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7255" name="Text Box 7"/>
            <p:cNvSpPr txBox="1">
              <a:spLocks noChangeArrowheads="1"/>
            </p:cNvSpPr>
            <p:nvPr/>
          </p:nvSpPr>
          <p:spPr bwMode="auto">
            <a:xfrm>
              <a:off x="441" y="3233"/>
              <a:ext cx="20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Webpages Needed</a:t>
              </a:r>
            </a:p>
          </p:txBody>
        </p:sp>
      </p:grp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2289175" y="334963"/>
            <a:ext cx="4537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Synchronous interaction</a:t>
            </a:r>
          </a:p>
        </p:txBody>
      </p:sp>
      <p:sp>
        <p:nvSpPr>
          <p:cNvPr id="437258" name="Rectangle 10"/>
          <p:cNvSpPr>
            <a:spLocks noChangeArrowheads="1"/>
          </p:cNvSpPr>
          <p:nvPr/>
        </p:nvSpPr>
        <p:spPr bwMode="auto">
          <a:xfrm>
            <a:off x="228600" y="228600"/>
            <a:ext cx="8610600" cy="586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76200" y="990600"/>
          <a:ext cx="9067800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63" name="Photo Editor Photo" r:id="rId5" imgW="6500423" imgH="2880610" progId="MSPhotoEd.3">
                  <p:embed/>
                </p:oleObj>
              </mc:Choice>
              <mc:Fallback>
                <p:oleObj name="Photo Editor Photo" r:id="rId5" imgW="6500423" imgH="2880610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9067800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6192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2956</Words>
  <Application>Microsoft Office PowerPoint</Application>
  <PresentationFormat>On-screen Show (4:3)</PresentationFormat>
  <Paragraphs>426</Paragraphs>
  <Slides>30</Slides>
  <Notes>30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Times New Roman</vt:lpstr>
      <vt:lpstr>Arial</vt:lpstr>
      <vt:lpstr>Monotype Sorts</vt:lpstr>
      <vt:lpstr>Symbol</vt:lpstr>
      <vt:lpstr>Default Design</vt:lpstr>
      <vt:lpstr>Microsoft Photo Editor 3.0 Photo</vt:lpstr>
      <vt:lpstr>Microsoft Word Document</vt:lpstr>
      <vt:lpstr>Increasing Student-Instructor and Student-Student Interaction through a Statistics Course Website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 Course Websites: BEYOND syllabus.html</dc:title>
  <dc:creator>Chris Malone</dc:creator>
  <cp:lastModifiedBy>Setup</cp:lastModifiedBy>
  <cp:revision>121</cp:revision>
  <cp:lastPrinted>2000-08-11T21:57:47Z</cp:lastPrinted>
  <dcterms:created xsi:type="dcterms:W3CDTF">1999-06-16T07:16:36Z</dcterms:created>
  <dcterms:modified xsi:type="dcterms:W3CDTF">2014-03-19T19:31:12Z</dcterms:modified>
</cp:coreProperties>
</file>