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66" r:id="rId3"/>
    <p:sldId id="326" r:id="rId4"/>
    <p:sldId id="324" r:id="rId5"/>
    <p:sldId id="309" r:id="rId6"/>
    <p:sldId id="327" r:id="rId7"/>
    <p:sldId id="325" r:id="rId8"/>
    <p:sldId id="323" r:id="rId9"/>
    <p:sldId id="304" r:id="rId10"/>
    <p:sldId id="305" r:id="rId11"/>
    <p:sldId id="306" r:id="rId12"/>
    <p:sldId id="336" r:id="rId13"/>
    <p:sldId id="310" r:id="rId14"/>
    <p:sldId id="333" r:id="rId15"/>
    <p:sldId id="332" r:id="rId16"/>
    <p:sldId id="330" r:id="rId17"/>
    <p:sldId id="328" r:id="rId18"/>
    <p:sldId id="329" r:id="rId19"/>
    <p:sldId id="314" r:id="rId20"/>
    <p:sldId id="335" r:id="rId21"/>
    <p:sldId id="334" r:id="rId22"/>
    <p:sldId id="318"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0" autoAdjust="0"/>
    <p:restoredTop sz="84026" autoAdjust="0"/>
  </p:normalViewPr>
  <p:slideViewPr>
    <p:cSldViewPr>
      <p:cViewPr varScale="1">
        <p:scale>
          <a:sx n="102" d="100"/>
          <a:sy n="102" d="100"/>
        </p:scale>
        <p:origin x="-20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368"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24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24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24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24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EE6ED57-9D0C-4412-B253-CC17C56BD572}" type="slidenum">
              <a:rPr lang="en-US" altLang="en-US"/>
              <a:pPr/>
              <a:t>‹#›</a:t>
            </a:fld>
            <a:endParaRPr lang="en-US" altLang="en-US"/>
          </a:p>
        </p:txBody>
      </p:sp>
    </p:spTree>
    <p:extLst>
      <p:ext uri="{BB962C8B-B14F-4D97-AF65-F5344CB8AC3E}">
        <p14:creationId xmlns:p14="http://schemas.microsoft.com/office/powerpoint/2010/main" val="31891286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83077-6FDC-415A-ADA0-CC45C405A068}" type="slidenum">
              <a:rPr lang="en-US" altLang="en-US"/>
              <a:pPr/>
              <a:t>1</a:t>
            </a:fld>
            <a:endParaRPr lang="en-US" alt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pPr>
              <a:buFont typeface="Wingdings" pitchFamily="2" charset="2"/>
              <a:buChar char="Ø"/>
            </a:pPr>
            <a:r>
              <a:rPr lang="en-US" altLang="en-US" sz="1400"/>
              <a:t>Thank them for staying until the last time period</a:t>
            </a:r>
          </a:p>
          <a:p>
            <a:pPr>
              <a:buFont typeface="Wingdings" pitchFamily="2" charset="2"/>
              <a:buChar char="Ø"/>
            </a:pPr>
            <a:endParaRPr lang="en-US" altLang="en-US" sz="1400"/>
          </a:p>
          <a:p>
            <a:pPr>
              <a:buFont typeface="Wingdings" pitchFamily="2" charset="2"/>
              <a:buChar char="Ø"/>
            </a:pPr>
            <a:r>
              <a:rPr lang="en-US" altLang="en-US" sz="1400"/>
              <a:t>Give the web address for download</a:t>
            </a:r>
          </a:p>
          <a:p>
            <a:pPr>
              <a:buFont typeface="Wingdings" pitchFamily="2" charset="2"/>
              <a:buChar char="Ø"/>
            </a:pPr>
            <a:endParaRPr lang="en-US" altLang="en-US" sz="1400"/>
          </a:p>
          <a:p>
            <a:pPr>
              <a:buFont typeface="Wingdings" pitchFamily="2" charset="2"/>
              <a:buChar char="Ø"/>
            </a:pPr>
            <a:r>
              <a:rPr lang="en-US" altLang="en-US" sz="1400"/>
              <a:t>Mention contact information on handout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BAA9B1-2B38-4682-BC04-909F752291C9}" type="slidenum">
              <a:rPr lang="en-US" altLang="en-US"/>
              <a:pPr/>
              <a:t>22</a:t>
            </a:fld>
            <a:endParaRPr lang="en-US" alt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en-US" altLang="en-US"/>
              <a:t>Comment:</a:t>
            </a:r>
          </a:p>
          <a:p>
            <a:endParaRPr lang="en-US" altLang="en-US"/>
          </a:p>
          <a:p>
            <a:r>
              <a:rPr lang="en-US" altLang="en-US"/>
              <a:t>It is easy enough to take samples directly from Excel, put then students “see” the population and might comment on why we don’t use the entire population instead of the sample you have given them…</a:t>
            </a:r>
          </a:p>
          <a:p>
            <a:endParaRPr lang="en-US" altLang="en-US"/>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8D5B53-129B-4CE2-930A-2A10665293C0}" type="slidenum">
              <a:rPr lang="en-US" altLang="en-US"/>
              <a:pPr/>
              <a:t>2</a:t>
            </a:fld>
            <a:endParaRPr lang="en-US" altLang="en-US"/>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pPr>
              <a:buFont typeface="Wingdings" pitchFamily="2" charset="2"/>
              <a:buChar char="Ø"/>
            </a:pPr>
            <a:r>
              <a:rPr lang="en-US" altLang="en-US"/>
              <a:t>Caldwell concentrated on issues solely related to inference</a:t>
            </a:r>
          </a:p>
          <a:p>
            <a:pPr>
              <a:buFont typeface="Wingdings" pitchFamily="2" charset="2"/>
              <a:buChar char="Ø"/>
            </a:pPr>
            <a:endParaRPr lang="en-US" altLang="en-US"/>
          </a:p>
          <a:p>
            <a:pPr>
              <a:buFont typeface="Wingdings" pitchFamily="2" charset="2"/>
              <a:buChar char="Ø"/>
            </a:pPr>
            <a:r>
              <a:rPr lang="en-US" altLang="en-US"/>
              <a:t>Without direct experience of “hits and misses”, learning is compromised and little confidence is gained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181FC-137D-4962-94C3-48A137B53B8D}" type="slidenum">
              <a:rPr lang="en-US" altLang="en-US"/>
              <a:pPr/>
              <a:t>3</a:t>
            </a:fld>
            <a:endParaRPr lang="en-US" altLang="en-US"/>
          </a:p>
        </p:txBody>
      </p:sp>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p:txBody>
          <a:bodyPr/>
          <a:lstStyle/>
          <a:p>
            <a:pPr>
              <a:buFont typeface="Wingdings" pitchFamily="2" charset="2"/>
              <a:buChar char="Ø"/>
            </a:pPr>
            <a:r>
              <a:rPr lang="en-US" altLang="en-US"/>
              <a:t>Gives three reasons to use simulated data</a:t>
            </a:r>
          </a:p>
          <a:p>
            <a:pPr>
              <a:buFont typeface="Wingdings" pitchFamily="2" charset="2"/>
              <a:buChar char="Ø"/>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DF58C1-B532-4796-8227-AEB4D9578C62}" type="slidenum">
              <a:rPr lang="en-US" altLang="en-US"/>
              <a:pPr/>
              <a:t>6</a:t>
            </a:fld>
            <a:endParaRPr lang="en-US" altLang="en-US"/>
          </a:p>
        </p:txBody>
      </p:sp>
      <p:sp>
        <p:nvSpPr>
          <p:cNvPr id="106498" name="Rectangle 2"/>
          <p:cNvSpPr>
            <a:spLocks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ltLang="en-US"/>
              <a:t>Bring up the fact that when using simulated data or individualized data sets results should be communicated to all individuals!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FE35E-85FE-40E3-8B1C-52D6AEBE8949}" type="slidenum">
              <a:rPr lang="en-US" altLang="en-US"/>
              <a:pPr/>
              <a:t>7</a:t>
            </a:fld>
            <a:endParaRPr lang="en-US" altLang="en-US"/>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pPr>
              <a:buFont typeface="Wingdings" pitchFamily="2" charset="2"/>
              <a:buChar char="Ø"/>
            </a:pPr>
            <a:r>
              <a:rPr lang="en-US" altLang="en-US"/>
              <a:t>Stat City, Understanding Statistics through Realistic Application, Authors = Howard Gitlow, Rosa Oppenheim, 1982 &amp; 1986, publisher IRWIN Homewood IL </a:t>
            </a:r>
          </a:p>
          <a:p>
            <a:pPr>
              <a:buFont typeface="Wingdings" pitchFamily="2" charset="2"/>
              <a:buChar char="Ø"/>
            </a:pPr>
            <a:endParaRPr lang="en-US" altLang="en-US"/>
          </a:p>
          <a:p>
            <a:pPr>
              <a:buFont typeface="Wingdings" pitchFamily="2" charset="2"/>
              <a:buChar char="Ø"/>
            </a:pPr>
            <a:r>
              <a:rPr lang="en-US" altLang="en-US"/>
              <a:t>Fred Halley, (1991) Teaching Sociology, 1991 Vol. 19, p518-525</a:t>
            </a:r>
          </a:p>
          <a:p>
            <a:pPr>
              <a:buFont typeface="Wingdings" pitchFamily="2" charset="2"/>
              <a:buChar char="Ø"/>
            </a:pPr>
            <a:endParaRPr lang="en-US" altLang="en-US"/>
          </a:p>
          <a:p>
            <a:pPr>
              <a:buFont typeface="Wingdings" pitchFamily="2" charset="2"/>
              <a:buChar char="Ø"/>
            </a:pPr>
            <a:r>
              <a:rPr lang="en-US" altLang="en-US"/>
              <a:t>Ted Chang , Sharon Lohr, Grapham McLaren, (1992), The American Statistician Vol. 46, No. 3</a:t>
            </a:r>
          </a:p>
          <a:p>
            <a:pPr>
              <a:buFont typeface="Wingdings" pitchFamily="2" charset="2"/>
              <a:buChar char="Ø"/>
            </a:pPr>
            <a:endParaRPr lang="en-US" altLang="en-US"/>
          </a:p>
          <a:p>
            <a:pPr>
              <a:buFont typeface="Wingdings" pitchFamily="2" charset="2"/>
              <a:buChar char="Ø"/>
            </a:pPr>
            <a:r>
              <a:rPr lang="en-US" altLang="en-US"/>
              <a:t>Carl Schwartz, (1997) Journal of Statistics Education, Vol 5, No. 2</a:t>
            </a:r>
          </a:p>
          <a:p>
            <a:pPr>
              <a:buFont typeface="Wingdings" pitchFamily="2" charset="2"/>
              <a:buChar char="Ø"/>
            </a:pPr>
            <a:endParaRPr lang="en-US" altLang="en-US"/>
          </a:p>
          <a:p>
            <a:pPr>
              <a:buFont typeface="Wingdings" pitchFamily="2" charset="2"/>
              <a:buChar char="Ø"/>
            </a:pPr>
            <a:endParaRPr lang="en-US" altLang="en-US"/>
          </a:p>
          <a:p>
            <a:pPr>
              <a:buFont typeface="Wingdings" pitchFamily="2" charset="2"/>
              <a:buChar char="Ø"/>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3AB781-9045-4ECC-BFF3-C6A1B3E58AC4}" type="slidenum">
              <a:rPr lang="en-US" altLang="en-US"/>
              <a:pPr/>
              <a:t>8</a:t>
            </a:fld>
            <a:endParaRPr lang="en-US" alt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ltLang="en-US"/>
          </a:p>
          <a:p>
            <a:pPr>
              <a:buFont typeface="Wingdings" pitchFamily="2" charset="2"/>
              <a:buChar char="Ø"/>
            </a:pPr>
            <a:endParaRPr lang="en-US" altLang="en-US"/>
          </a:p>
          <a:p>
            <a:pPr>
              <a:buFont typeface="Wingdings" pitchFamily="2" charset="2"/>
              <a:buChar char="Ø"/>
            </a:pPr>
            <a:r>
              <a:rPr lang="en-US" altLang="en-US"/>
              <a:t>The database is already existing</a:t>
            </a:r>
          </a:p>
          <a:p>
            <a:pPr>
              <a:buFont typeface="Wingdings" pitchFamily="2" charset="2"/>
              <a:buChar char="Ø"/>
            </a:pPr>
            <a:endParaRPr lang="en-US" altLang="en-US"/>
          </a:p>
          <a:p>
            <a:pPr>
              <a:buFont typeface="Wingdings" pitchFamily="2" charset="2"/>
              <a:buChar char="Ø"/>
            </a:pPr>
            <a:r>
              <a:rPr lang="en-US" altLang="en-US"/>
              <a:t>No software was provided to extract data sets (1982…)</a:t>
            </a:r>
          </a:p>
          <a:p>
            <a:pPr>
              <a:buFont typeface="Wingdings" pitchFamily="2" charset="2"/>
              <a:buChar char="Ø"/>
            </a:pPr>
            <a:endParaRPr lang="en-US" altLang="en-US"/>
          </a:p>
          <a:p>
            <a:pPr>
              <a:buFont typeface="Wingdings" pitchFamily="2" charset="2"/>
              <a:buChar char="Ø"/>
            </a:pPr>
            <a:r>
              <a:rPr lang="en-US" altLang="en-US"/>
              <a:t>Contains 27 variables, names, dwelling information, many variables on “average monthly expense…”</a:t>
            </a:r>
          </a:p>
          <a:p>
            <a:pPr>
              <a:buFont typeface="Wingdings" pitchFamily="2" charset="2"/>
              <a:buChar char="Ø"/>
            </a:pPr>
            <a:endParaRPr lang="en-US" altLang="en-US"/>
          </a:p>
          <a:p>
            <a:pPr>
              <a:buFont typeface="Wingdings" pitchFamily="2" charset="2"/>
              <a:buChar char="Ø"/>
            </a:pPr>
            <a:r>
              <a:rPr lang="en-US" altLang="en-US"/>
              <a:t>Give “questioner” used to collect data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81647-125E-4A4B-9B08-6C6B4D980BCE}" type="slidenum">
              <a:rPr lang="en-US" altLang="en-US"/>
              <a:pPr/>
              <a:t>9</a:t>
            </a:fld>
            <a:endParaRPr lang="en-US" altLang="en-US"/>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ltLang="en-US"/>
          </a:p>
          <a:p>
            <a:pPr>
              <a:buFont typeface="Wingdings" pitchFamily="2" charset="2"/>
              <a:buChar char="Ø"/>
            </a:pPr>
            <a:r>
              <a:rPr lang="en-US" altLang="en-US"/>
              <a:t>Socware Inc 1789 Colby Street, Brockport NY 14420, about $80.</a:t>
            </a:r>
          </a:p>
          <a:p>
            <a:pPr>
              <a:buFont typeface="Wingdings" pitchFamily="2" charset="2"/>
              <a:buChar char="Ø"/>
            </a:pPr>
            <a:endParaRPr lang="en-US" altLang="en-US"/>
          </a:p>
          <a:p>
            <a:pPr>
              <a:buFont typeface="Wingdings" pitchFamily="2" charset="2"/>
              <a:buChar char="Ø"/>
            </a:pPr>
            <a:r>
              <a:rPr lang="en-US" altLang="en-US"/>
              <a:t>For use by instructors, answer sheet will be provided!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B43D18-97DD-4EE3-B909-C68AD4C0BE8E}" type="slidenum">
              <a:rPr lang="en-US" altLang="en-US"/>
              <a:pPr/>
              <a:t>10</a:t>
            </a:fld>
            <a:endParaRPr lang="en-US" alt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a:p>
            <a:endParaRPr lang="en-US" altLang="en-US"/>
          </a:p>
          <a:p>
            <a:pPr>
              <a:buFont typeface="Wingdings" pitchFamily="2" charset="2"/>
              <a:buChar char="Ø"/>
            </a:pPr>
            <a:r>
              <a:rPr lang="en-US" altLang="en-US"/>
              <a:t>Program written in FORTRAN </a:t>
            </a:r>
            <a:r>
              <a:rPr lang="en-US" altLang="en-US">
                <a:sym typeface="Wingdings" pitchFamily="2" charset="2"/>
              </a:rPr>
              <a:t></a:t>
            </a:r>
            <a:endParaRPr lang="en-US" altLang="en-US"/>
          </a:p>
          <a:p>
            <a:pPr>
              <a:buFont typeface="Wingdings" pitchFamily="2" charset="2"/>
              <a:buChar char="Ø"/>
            </a:pPr>
            <a:endParaRPr lang="en-US" altLang="en-US"/>
          </a:p>
          <a:p>
            <a:pPr>
              <a:buFont typeface="Wingdings" pitchFamily="2" charset="2"/>
              <a:buChar char="Ø"/>
            </a:pPr>
            <a:r>
              <a:rPr lang="en-US" altLang="en-US"/>
              <a:t>Simulates individuals from Stephens County, Variable = average price that residents would be willing to pay to have cable television &amp; profile of households most willing to subscribe to cable.</a:t>
            </a:r>
          </a:p>
          <a:p>
            <a:pPr>
              <a:buFont typeface="Wingdings" pitchFamily="2" charset="2"/>
              <a:buChar char="Ø"/>
            </a:pPr>
            <a:endParaRPr lang="en-US" altLang="en-US"/>
          </a:p>
          <a:p>
            <a:pPr>
              <a:buFont typeface="Wingdings" pitchFamily="2" charset="2"/>
              <a:buChar char="Ø"/>
            </a:pPr>
            <a:r>
              <a:rPr lang="en-US" altLang="en-US"/>
              <a:t>Cablevision company has commissioned this survey to help with its pricing and programming decisions…</a:t>
            </a:r>
          </a:p>
          <a:p>
            <a:pPr>
              <a:buFont typeface="Wingdings" pitchFamily="2" charset="2"/>
              <a:buChar char="Ø"/>
            </a:pPr>
            <a:endParaRPr lang="en-US" altLang="en-US"/>
          </a:p>
          <a:p>
            <a:pPr>
              <a:buFont typeface="Wingdings" pitchFamily="2" charset="2"/>
              <a:buChar char="Ø"/>
            </a:pPr>
            <a:r>
              <a:rPr lang="en-US" altLang="en-US"/>
              <a:t>Cost does not appear to be used, give guidelines for cost, but that is it!  </a:t>
            </a:r>
          </a:p>
          <a:p>
            <a:pPr>
              <a:buFont typeface="Wingdings" pitchFamily="2" charset="2"/>
              <a:buChar char="Ø"/>
            </a:pPr>
            <a:endParaRPr lang="en-US" altLang="en-US"/>
          </a:p>
          <a:p>
            <a:pPr>
              <a:buFont typeface="Wingdings" pitchFamily="2" charset="2"/>
              <a:buChar char="Ø"/>
            </a:pPr>
            <a:r>
              <a:rPr lang="en-US" altLang="en-US"/>
              <a:t>Non-response is used…</a:t>
            </a:r>
          </a:p>
          <a:p>
            <a:pPr>
              <a:buFont typeface="Wingdings" pitchFamily="2" charset="2"/>
              <a:buChar char="Ø"/>
            </a:pPr>
            <a:endParaRPr lang="en-US" altLang="en-US"/>
          </a:p>
          <a:p>
            <a:pPr>
              <a:buFont typeface="Wingdings" pitchFamily="2" charset="2"/>
              <a:buChar char="Ø"/>
            </a:pPr>
            <a:r>
              <a:rPr lang="en-US" altLang="en-US" b="1"/>
              <a:t>Used as a theme for an entire semester…</a:t>
            </a:r>
          </a:p>
          <a:p>
            <a:pPr>
              <a:buFont typeface="Wingdings" pitchFamily="2" charset="2"/>
              <a:buChar char="Ø"/>
            </a:pPr>
            <a:endParaRPr lang="en-US" altLang="en-US" b="1"/>
          </a:p>
          <a:p>
            <a:pPr>
              <a:buFont typeface="Wingdings" pitchFamily="2" charset="2"/>
              <a:buChar char="Ø"/>
            </a:pPr>
            <a:r>
              <a:rPr lang="en-US" altLang="en-US"/>
              <a:t>Use homework problems out of textbooks and SURVEY</a:t>
            </a:r>
          </a:p>
          <a:p>
            <a:pPr>
              <a:buFont typeface="Wingdings" pitchFamily="2" charset="2"/>
              <a:buNone/>
            </a:pPr>
            <a:endParaRPr lang="en-US" altLang="en-US"/>
          </a:p>
          <a:p>
            <a:endParaRPr lang="en-US" altLang="en-US"/>
          </a:p>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9D269-0515-4396-B854-DDFD786EDAA7}" type="slidenum">
              <a:rPr lang="en-US" altLang="en-US"/>
              <a:pPr/>
              <a:t>11</a:t>
            </a:fld>
            <a:endParaRPr lang="en-US" alt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pPr>
              <a:buFont typeface="Wingdings" pitchFamily="2" charset="2"/>
              <a:buNone/>
            </a:pPr>
            <a:endParaRPr lang="en-US" altLang="en-US"/>
          </a:p>
          <a:p>
            <a:pPr>
              <a:buFont typeface="Wingdings" pitchFamily="2" charset="2"/>
              <a:buChar char="Ø"/>
            </a:pPr>
            <a:r>
              <a:rPr lang="en-US" altLang="en-US"/>
              <a:t>Used in a introductory sampling course and a one-term introductory course</a:t>
            </a:r>
          </a:p>
          <a:p>
            <a:pPr>
              <a:buFont typeface="Wingdings" pitchFamily="2" charset="2"/>
              <a:buChar char="Ø"/>
            </a:pPr>
            <a:endParaRPr lang="en-US" altLang="en-US"/>
          </a:p>
          <a:p>
            <a:pPr>
              <a:buFont typeface="Wingdings" pitchFamily="2" charset="2"/>
              <a:buChar char="Ø"/>
            </a:pPr>
            <a:r>
              <a:rPr lang="en-US" altLang="en-US"/>
              <a:t>Demographic variables, income variables, dwelling characteristics, characteristics of household dwellers</a:t>
            </a:r>
          </a:p>
          <a:p>
            <a:pPr>
              <a:buFont typeface="Wingdings" pitchFamily="2" charset="2"/>
              <a:buNone/>
            </a:pPr>
            <a:endParaRPr lang="en-US" altLang="en-US"/>
          </a:p>
          <a:p>
            <a:pPr>
              <a:buFont typeface="Wingdings" pitchFamily="2" charset="2"/>
              <a:buChar char="Ø"/>
            </a:pPr>
            <a:r>
              <a:rPr lang="en-US" altLang="en-US"/>
              <a:t>1024 dwelling, some problems with too small</a:t>
            </a:r>
          </a:p>
          <a:p>
            <a:pPr>
              <a:buFont typeface="Wingdings" pitchFamily="2" charset="2"/>
              <a:buNone/>
            </a:pPr>
            <a:endParaRPr lang="en-US" altLang="en-US"/>
          </a:p>
          <a:p>
            <a:pPr>
              <a:buFont typeface="Wingdings" pitchFamily="2" charset="2"/>
              <a:buChar char="Ø"/>
            </a:pPr>
            <a:r>
              <a:rPr lang="en-US" altLang="en-US"/>
              <a:t>Instructors can modify the format or use different data, non-responses can be added by editing the raw data file, map used for data collection can be changed.</a:t>
            </a:r>
          </a:p>
          <a:p>
            <a:pPr>
              <a:buFont typeface="Wingdings" pitchFamily="2" charset="2"/>
              <a:buChar char="Ø"/>
            </a:pPr>
            <a:endParaRPr lang="en-US" altLang="en-US"/>
          </a:p>
          <a:p>
            <a:pPr>
              <a:buFont typeface="Wingdings" pitchFamily="2" charset="2"/>
              <a:buChar char="Ø"/>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8/09/01</a:t>
            </a:r>
          </a:p>
        </p:txBody>
      </p:sp>
      <p:sp>
        <p:nvSpPr>
          <p:cNvPr id="5" name="Footer Placeholder 4"/>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44195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8/09/01</a:t>
            </a:r>
          </a:p>
        </p:txBody>
      </p:sp>
      <p:sp>
        <p:nvSpPr>
          <p:cNvPr id="5" name="Footer Placeholder 4"/>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1954697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8/09/01</a:t>
            </a:r>
          </a:p>
        </p:txBody>
      </p:sp>
      <p:sp>
        <p:nvSpPr>
          <p:cNvPr id="5" name="Footer Placeholder 4"/>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108953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8/09/01</a:t>
            </a:r>
          </a:p>
        </p:txBody>
      </p:sp>
      <p:sp>
        <p:nvSpPr>
          <p:cNvPr id="5" name="Footer Placeholder 4"/>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422801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8/09/01</a:t>
            </a:r>
          </a:p>
        </p:txBody>
      </p:sp>
      <p:sp>
        <p:nvSpPr>
          <p:cNvPr id="5" name="Footer Placeholder 4"/>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254810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8382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8/09/01</a:t>
            </a:r>
          </a:p>
        </p:txBody>
      </p:sp>
      <p:sp>
        <p:nvSpPr>
          <p:cNvPr id="6" name="Footer Placeholder 5"/>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252930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8/09/01</a:t>
            </a:r>
          </a:p>
        </p:txBody>
      </p:sp>
      <p:sp>
        <p:nvSpPr>
          <p:cNvPr id="8" name="Footer Placeholder 7"/>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395174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8/09/01</a:t>
            </a:r>
          </a:p>
        </p:txBody>
      </p:sp>
      <p:sp>
        <p:nvSpPr>
          <p:cNvPr id="4" name="Footer Placeholder 3"/>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422662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8/09/01</a:t>
            </a:r>
          </a:p>
        </p:txBody>
      </p:sp>
      <p:sp>
        <p:nvSpPr>
          <p:cNvPr id="3" name="Footer Placeholder 2"/>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341038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8/09/01</a:t>
            </a:r>
          </a:p>
        </p:txBody>
      </p:sp>
      <p:sp>
        <p:nvSpPr>
          <p:cNvPr id="6" name="Footer Placeholder 5"/>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426993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8/09/01</a:t>
            </a:r>
          </a:p>
        </p:txBody>
      </p:sp>
      <p:sp>
        <p:nvSpPr>
          <p:cNvPr id="6" name="Footer Placeholder 5"/>
          <p:cNvSpPr>
            <a:spLocks noGrp="1"/>
          </p:cNvSpPr>
          <p:nvPr>
            <p:ph type="ftr" sz="quarter" idx="11"/>
          </p:nvPr>
        </p:nvSpPr>
        <p:spPr/>
        <p:txBody>
          <a:bodyPr/>
          <a:lstStyle>
            <a:lvl1pPr>
              <a:defRPr/>
            </a:lvl1pPr>
          </a:lstStyle>
          <a:p>
            <a:r>
              <a:rPr lang="en-US" altLang="en-US"/>
              <a:t>Joint  Statistical Meetings</a:t>
            </a:r>
          </a:p>
        </p:txBody>
      </p:sp>
    </p:spTree>
    <p:extLst>
      <p:ext uri="{BB962C8B-B14F-4D97-AF65-F5344CB8AC3E}">
        <p14:creationId xmlns:p14="http://schemas.microsoft.com/office/powerpoint/2010/main" val="310896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0" y="6248400"/>
            <a:ext cx="9144000" cy="6096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800">
              <a:solidFill>
                <a:schemeClr val="bg1"/>
              </a:solidFill>
              <a:latin typeface="Palatino" pitchFamily="18" charset="0"/>
            </a:endParaRPr>
          </a:p>
        </p:txBody>
      </p:sp>
      <p:sp>
        <p:nvSpPr>
          <p:cNvPr id="1027" name="Rectangle 3"/>
          <p:cNvSpPr>
            <a:spLocks noGrp="1" noChangeArrowheads="1"/>
          </p:cNvSpPr>
          <p:nvPr>
            <p:ph type="body" idx="1"/>
          </p:nvPr>
        </p:nvSpPr>
        <p:spPr bwMode="auto">
          <a:xfrm>
            <a:off x="685800" y="838200"/>
            <a:ext cx="7772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r>
              <a:rPr lang="en-US" altLang="en-US"/>
              <a:t>8/09/01</a:t>
            </a:r>
          </a:p>
        </p:txBody>
      </p:sp>
      <p:sp>
        <p:nvSpPr>
          <p:cNvPr id="1029" name="Rectangle 5"/>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r>
              <a:rPr lang="en-US" altLang="en-US"/>
              <a:t>Joint  Statistical Meetings</a:t>
            </a:r>
          </a:p>
        </p:txBody>
      </p:sp>
      <p:sp>
        <p:nvSpPr>
          <p:cNvPr id="1031" name="Rectangle 7"/>
          <p:cNvSpPr>
            <a:spLocks noChangeArrowheads="1"/>
          </p:cNvSpPr>
          <p:nvPr/>
        </p:nvSpPr>
        <p:spPr bwMode="auto">
          <a:xfrm>
            <a:off x="6477000" y="6324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en-US" sz="1400">
                <a:solidFill>
                  <a:schemeClr val="bg1"/>
                </a:solidFill>
                <a:latin typeface="Palatino" pitchFamily="18" charset="0"/>
              </a:rPr>
              <a:t>Christopher J. Malone</a:t>
            </a:r>
          </a:p>
        </p:txBody>
      </p:sp>
      <p:sp>
        <p:nvSpPr>
          <p:cNvPr id="1036" name="Rectangle 12"/>
          <p:cNvSpPr>
            <a:spLocks noChangeArrowheads="1"/>
          </p:cNvSpPr>
          <p:nvPr/>
        </p:nvSpPr>
        <p:spPr bwMode="auto">
          <a:xfrm>
            <a:off x="0" y="0"/>
            <a:ext cx="9144000" cy="6096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bIns="0" anchor="ctr"/>
          <a:lstStyle/>
          <a:p>
            <a:r>
              <a:rPr lang="en-US" altLang="en-US" sz="1800">
                <a:solidFill>
                  <a:schemeClr val="bg1"/>
                </a:solidFill>
                <a:latin typeface="Palatino" pitchFamily="18" charset="0"/>
              </a:rPr>
              <a:t>  Lit Review       Real/Simulated           Existing Systems              Examples             Survey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autoUpdateAnimBg="0">
        <p:tmplLst>
          <p:tmpl lvl="1">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Lst>
      </p:bldP>
    </p:bld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Palatino" pitchFamily="18" charset="0"/>
        </a:defRPr>
      </a:lvl2pPr>
      <a:lvl3pPr algn="ctr" rtl="0" eaLnBrk="0" fontAlgn="base" hangingPunct="0">
        <a:spcBef>
          <a:spcPct val="0"/>
        </a:spcBef>
        <a:spcAft>
          <a:spcPct val="0"/>
        </a:spcAft>
        <a:defRPr sz="3600">
          <a:solidFill>
            <a:schemeClr val="tx2"/>
          </a:solidFill>
          <a:latin typeface="Palatino" pitchFamily="18" charset="0"/>
        </a:defRPr>
      </a:lvl3pPr>
      <a:lvl4pPr algn="ctr" rtl="0" eaLnBrk="0" fontAlgn="base" hangingPunct="0">
        <a:spcBef>
          <a:spcPct val="0"/>
        </a:spcBef>
        <a:spcAft>
          <a:spcPct val="0"/>
        </a:spcAft>
        <a:defRPr sz="3600">
          <a:solidFill>
            <a:schemeClr val="tx2"/>
          </a:solidFill>
          <a:latin typeface="Palatino" pitchFamily="18" charset="0"/>
        </a:defRPr>
      </a:lvl4pPr>
      <a:lvl5pPr algn="ctr" rtl="0" eaLnBrk="0" fontAlgn="base" hangingPunct="0">
        <a:spcBef>
          <a:spcPct val="0"/>
        </a:spcBef>
        <a:spcAft>
          <a:spcPct val="0"/>
        </a:spcAft>
        <a:defRPr sz="3600">
          <a:solidFill>
            <a:schemeClr val="tx2"/>
          </a:solidFill>
          <a:latin typeface="Palatino" pitchFamily="18" charset="0"/>
        </a:defRPr>
      </a:lvl5pPr>
      <a:lvl6pPr marL="457200" algn="ctr" rtl="0" eaLnBrk="0" fontAlgn="base" hangingPunct="0">
        <a:spcBef>
          <a:spcPct val="0"/>
        </a:spcBef>
        <a:spcAft>
          <a:spcPct val="0"/>
        </a:spcAft>
        <a:defRPr sz="3600">
          <a:solidFill>
            <a:schemeClr val="tx2"/>
          </a:solidFill>
          <a:latin typeface="Palatino" pitchFamily="18" charset="0"/>
        </a:defRPr>
      </a:lvl6pPr>
      <a:lvl7pPr marL="914400" algn="ctr" rtl="0" eaLnBrk="0" fontAlgn="base" hangingPunct="0">
        <a:spcBef>
          <a:spcPct val="0"/>
        </a:spcBef>
        <a:spcAft>
          <a:spcPct val="0"/>
        </a:spcAft>
        <a:defRPr sz="3600">
          <a:solidFill>
            <a:schemeClr val="tx2"/>
          </a:solidFill>
          <a:latin typeface="Palatino" pitchFamily="18" charset="0"/>
        </a:defRPr>
      </a:lvl7pPr>
      <a:lvl8pPr marL="1371600" algn="ctr" rtl="0" eaLnBrk="0" fontAlgn="base" hangingPunct="0">
        <a:spcBef>
          <a:spcPct val="0"/>
        </a:spcBef>
        <a:spcAft>
          <a:spcPct val="0"/>
        </a:spcAft>
        <a:defRPr sz="3600">
          <a:solidFill>
            <a:schemeClr val="tx2"/>
          </a:solidFill>
          <a:latin typeface="Palatino" pitchFamily="18" charset="0"/>
        </a:defRPr>
      </a:lvl8pPr>
      <a:lvl9pPr marL="1828800" algn="ctr" rtl="0" eaLnBrk="0" fontAlgn="base" hangingPunct="0">
        <a:spcBef>
          <a:spcPct val="0"/>
        </a:spcBef>
        <a:spcAft>
          <a:spcPct val="0"/>
        </a:spcAft>
        <a:defRPr sz="3600">
          <a:solidFill>
            <a:schemeClr val="tx2"/>
          </a:solidFill>
          <a:latin typeface="Palatino"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2050" name="Rectangle 2"/>
          <p:cNvSpPr>
            <a:spLocks noChangeArrowheads="1"/>
          </p:cNvSpPr>
          <p:nvPr>
            <p:ph type="ctrTitle"/>
          </p:nvPr>
        </p:nvSpPr>
        <p:spPr bwMode="auto">
          <a:xfrm>
            <a:off x="685800" y="1981200"/>
            <a:ext cx="7772400" cy="1447800"/>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Using Real vs Simulated Data in an Introductory Statistics Course</a:t>
            </a:r>
          </a:p>
        </p:txBody>
      </p:sp>
      <p:sp>
        <p:nvSpPr>
          <p:cNvPr id="2051" name="Rectangle 3"/>
          <p:cNvSpPr>
            <a:spLocks noGrp="1" noChangeArrowheads="1"/>
          </p:cNvSpPr>
          <p:nvPr>
            <p:ph type="subTitle" idx="1"/>
          </p:nvPr>
        </p:nvSpPr>
        <p:spPr>
          <a:xfrm>
            <a:off x="1371600" y="3657600"/>
            <a:ext cx="6400800" cy="1752600"/>
          </a:xfrm>
        </p:spPr>
        <p:txBody>
          <a:bodyPr/>
          <a:lstStyle/>
          <a:p>
            <a:r>
              <a:rPr lang="en-US" altLang="en-US" sz="2000"/>
              <a:t>Christopher J. Malone</a:t>
            </a:r>
          </a:p>
          <a:p>
            <a:r>
              <a:rPr lang="en-US" altLang="en-US" sz="2000"/>
              <a:t>Kansas State University</a:t>
            </a:r>
          </a:p>
          <a:p>
            <a:endParaRPr lang="en-US" alt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66562" name="Rectangle 2"/>
          <p:cNvSpPr>
            <a:spLocks noGrp="1" noChangeArrowheads="1"/>
          </p:cNvSpPr>
          <p:nvPr>
            <p:ph type="body" idx="1"/>
          </p:nvPr>
        </p:nvSpPr>
        <p:spPr>
          <a:xfrm>
            <a:off x="685800" y="990600"/>
            <a:ext cx="7696200" cy="5181600"/>
          </a:xfrm>
        </p:spPr>
        <p:txBody>
          <a:bodyPr/>
          <a:lstStyle/>
          <a:p>
            <a:r>
              <a:rPr lang="en-US" altLang="en-US"/>
              <a:t>Chang et all (1992), “Teaching Survey Sampling Using Simulation”,  SURVEY</a:t>
            </a:r>
          </a:p>
          <a:p>
            <a:pPr lvl="1"/>
            <a:endParaRPr lang="en-US" altLang="en-US"/>
          </a:p>
          <a:p>
            <a:pPr lvl="1"/>
            <a:r>
              <a:rPr lang="en-US" altLang="en-US"/>
              <a:t>Used in introductory and advanced survey courses</a:t>
            </a:r>
          </a:p>
          <a:p>
            <a:pPr lvl="1"/>
            <a:r>
              <a:rPr lang="en-US" altLang="en-US"/>
              <a:t>Simulates samples drawn from a hypothetical county</a:t>
            </a:r>
          </a:p>
          <a:p>
            <a:pPr lvl="1"/>
            <a:r>
              <a:rPr lang="en-US" altLang="en-US"/>
              <a:t>Specific purpose, Cablevision Company</a:t>
            </a:r>
          </a:p>
          <a:p>
            <a:pPr lvl="1"/>
            <a:r>
              <a:rPr lang="en-US" altLang="en-US"/>
              <a:t>Costs, non-response issues are incorporated</a:t>
            </a:r>
          </a:p>
          <a:p>
            <a:pPr lvl="1"/>
            <a:r>
              <a:rPr lang="en-US" altLang="en-US"/>
              <a:t>Students’ response: “gave a feeling of realism to the class”</a:t>
            </a:r>
          </a:p>
          <a:p>
            <a:pPr lvl="1"/>
            <a:endParaRPr lang="en-US" altLang="en-US"/>
          </a:p>
        </p:txBody>
      </p:sp>
      <p:sp>
        <p:nvSpPr>
          <p:cNvPr id="66565" name="Rectangle 5"/>
          <p:cNvSpPr>
            <a:spLocks noChangeArrowheads="1"/>
          </p:cNvSpPr>
          <p:nvPr/>
        </p:nvSpPr>
        <p:spPr bwMode="auto">
          <a:xfrm>
            <a:off x="3429000" y="-1"/>
            <a:ext cx="2286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Existing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656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656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67586" name="Rectangle 2"/>
          <p:cNvSpPr>
            <a:spLocks noGrp="1" noChangeArrowheads="1"/>
          </p:cNvSpPr>
          <p:nvPr>
            <p:ph type="body" idx="1"/>
          </p:nvPr>
        </p:nvSpPr>
        <p:spPr>
          <a:xfrm>
            <a:off x="685800" y="990600"/>
            <a:ext cx="7696200" cy="5181600"/>
          </a:xfrm>
        </p:spPr>
        <p:txBody>
          <a:bodyPr/>
          <a:lstStyle/>
          <a:p>
            <a:pPr marL="533400" indent="-533400"/>
            <a:r>
              <a:rPr lang="en-US" altLang="en-US"/>
              <a:t>Schwarz (1997), “StatVillage: An On-Line Hypothetical City Based on Real Data for Use in an Introductory Class in Survey Sampling”</a:t>
            </a:r>
          </a:p>
          <a:p>
            <a:pPr marL="914400" lvl="1" indent="-457200"/>
            <a:r>
              <a:rPr lang="en-US" altLang="en-US"/>
              <a:t>Two main selling points:</a:t>
            </a:r>
          </a:p>
          <a:p>
            <a:pPr marL="914400" lvl="1" indent="-457200">
              <a:buFontTx/>
              <a:buNone/>
            </a:pPr>
            <a:r>
              <a:rPr lang="en-US" altLang="en-US"/>
              <a:t>	</a:t>
            </a:r>
            <a:r>
              <a:rPr lang="en-US" altLang="en-US" sz="2000"/>
              <a:t>1.  Accessibility (World Wide Web)</a:t>
            </a:r>
          </a:p>
          <a:p>
            <a:pPr marL="914400" lvl="1" indent="-457200">
              <a:buFontTx/>
              <a:buNone/>
            </a:pPr>
            <a:r>
              <a:rPr lang="en-US" altLang="en-US" sz="2000"/>
              <a:t>	2.  Based on actual census records</a:t>
            </a:r>
          </a:p>
          <a:p>
            <a:pPr marL="914400" lvl="1" indent="-457200"/>
            <a:r>
              <a:rPr lang="en-US" altLang="en-US"/>
              <a:t>Multiple variables, single location (Vancouver BC)</a:t>
            </a:r>
          </a:p>
          <a:p>
            <a:pPr marL="914400" lvl="1" indent="-457200"/>
            <a:r>
              <a:rPr lang="en-US" altLang="en-US"/>
              <a:t>Mention “easily modify”, not sure to what extent???</a:t>
            </a:r>
          </a:p>
          <a:p>
            <a:pPr marL="914400" lvl="1" indent="-457200"/>
            <a:endParaRPr lang="en-US" altLang="en-US"/>
          </a:p>
        </p:txBody>
      </p:sp>
      <p:sp>
        <p:nvSpPr>
          <p:cNvPr id="67589" name="Rectangle 5"/>
          <p:cNvSpPr>
            <a:spLocks noChangeArrowheads="1"/>
          </p:cNvSpPr>
          <p:nvPr/>
        </p:nvSpPr>
        <p:spPr bwMode="auto">
          <a:xfrm>
            <a:off x="3429000" y="0"/>
            <a:ext cx="2286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dirty="0">
                <a:latin typeface="Palatino" pitchFamily="18" charset="0"/>
              </a:rPr>
              <a:t>Existing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758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75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 name="Date Placeholder 3"/>
          <p:cNvSpPr>
            <a:spLocks noGrp="1"/>
          </p:cNvSpPr>
          <p:nvPr>
            <p:ph type="dt" sz="half" idx="10"/>
          </p:nvPr>
        </p:nvSpPr>
        <p:spPr/>
        <p:txBody>
          <a:bodyPr/>
          <a:lstStyle/>
          <a:p>
            <a:r>
              <a:rPr lang="en-US" altLang="en-US"/>
              <a:t>8/09/01</a:t>
            </a:r>
          </a:p>
        </p:txBody>
      </p:sp>
      <p:sp>
        <p:nvSpPr>
          <p:cNvPr id="56" name="Footer Placeholder 4"/>
          <p:cNvSpPr>
            <a:spLocks noGrp="1"/>
          </p:cNvSpPr>
          <p:nvPr>
            <p:ph type="ftr" sz="quarter" idx="11"/>
          </p:nvPr>
        </p:nvSpPr>
        <p:spPr/>
        <p:txBody>
          <a:bodyPr/>
          <a:lstStyle/>
          <a:p>
            <a:r>
              <a:rPr lang="en-US" altLang="en-US"/>
              <a:t>Joint  Statistical Meetings</a:t>
            </a:r>
          </a:p>
        </p:txBody>
      </p:sp>
      <p:sp>
        <p:nvSpPr>
          <p:cNvPr id="111618" name="Rectangle 2"/>
          <p:cNvSpPr>
            <a:spLocks noGrp="1" noChangeArrowheads="1"/>
          </p:cNvSpPr>
          <p:nvPr>
            <p:ph type="body" idx="1"/>
          </p:nvPr>
        </p:nvSpPr>
        <p:spPr>
          <a:xfrm>
            <a:off x="685800" y="990600"/>
            <a:ext cx="7696200" cy="685800"/>
          </a:xfrm>
        </p:spPr>
        <p:txBody>
          <a:bodyPr/>
          <a:lstStyle/>
          <a:p>
            <a:r>
              <a:rPr lang="en-US" altLang="en-US">
                <a:cs typeface="Arial" charset="0"/>
              </a:rPr>
              <a:t>Grades:   </a:t>
            </a:r>
          </a:p>
          <a:p>
            <a:endParaRPr lang="en-US" altLang="en-US"/>
          </a:p>
          <a:p>
            <a:endParaRPr lang="en-US" altLang="en-US"/>
          </a:p>
        </p:txBody>
      </p:sp>
      <p:graphicFrame>
        <p:nvGraphicFramePr>
          <p:cNvPr id="111619" name="Group 3"/>
          <p:cNvGraphicFramePr>
            <a:graphicFrameLocks noGrp="1"/>
          </p:cNvGraphicFramePr>
          <p:nvPr/>
        </p:nvGraphicFramePr>
        <p:xfrm>
          <a:off x="1371600" y="1752600"/>
          <a:ext cx="6629400" cy="2360930"/>
        </p:xfrm>
        <a:graphic>
          <a:graphicData uri="http://schemas.openxmlformats.org/drawingml/2006/table">
            <a:tbl>
              <a:tblPr/>
              <a:tblGrid>
                <a:gridCol w="2209800"/>
                <a:gridCol w="990600"/>
                <a:gridCol w="1143000"/>
                <a:gridCol w="1066800"/>
                <a:gridCol w="1219200"/>
              </a:tblGrid>
              <a:tr h="349250">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Stat City</a:t>
                      </a:r>
                      <a:endParaRPr kumimoji="0" lang="en-US" altLang="en-US" sz="1600" b="0" i="0" u="none" strike="noStrike" cap="none" normalizeH="0" baseline="0" smtClean="0">
                        <a:ln>
                          <a:noFill/>
                        </a:ln>
                        <a:solidFill>
                          <a:schemeClr val="tx1"/>
                        </a:solidFill>
                        <a:effectLst/>
                        <a:latin typeface="Palatino"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GENSTAT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SURVEY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charset="0"/>
                          <a:cs typeface="Arial" charset="0"/>
                        </a:rPr>
                        <a:t>StatVillage</a:t>
                      </a:r>
                      <a:endParaRPr kumimoji="0" lang="en-US" altLang="en-US" sz="1600" b="0" i="0" u="none" strike="noStrike" cap="none" normalizeH="0" baseline="0" smtClean="0">
                        <a:ln>
                          <a:noFill/>
                        </a:ln>
                        <a:solidFill>
                          <a:schemeClr val="tx1"/>
                        </a:solidFill>
                        <a:effectLst/>
                        <a:latin typeface="Palatino"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311150">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Palatino" pitchFamily="18" charset="0"/>
                        </a:rPr>
                        <a:t>Individualized Data Sets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Palatino" pitchFamily="18" charset="0"/>
                        </a:rPr>
                        <a:t>Overall Flexibility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Palatino" pitchFamily="18" charset="0"/>
                        </a:rPr>
                        <a:t>Overall Accessibility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Palatino" pitchFamily="18" charset="0"/>
                        </a:rPr>
                        <a:t>Change Population?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Palatino" pitchFamily="18" charset="0"/>
                        </a:rPr>
                        <a:t>Uses Real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Palatino" pitchFamily="18" charset="0"/>
                        </a:rPr>
                        <a:t>Solutions Provided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Palatino"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Palatino" pitchFamily="18" charset="0"/>
                        </a:defRPr>
                      </a:lvl1pPr>
                      <a:lvl2pPr>
                        <a:spcBef>
                          <a:spcPct val="20000"/>
                        </a:spcBef>
                        <a:defRPr sz="2000">
                          <a:solidFill>
                            <a:schemeClr val="tx1"/>
                          </a:solidFill>
                          <a:latin typeface="Palatino" pitchFamily="18" charset="0"/>
                        </a:defRPr>
                      </a:lvl2pPr>
                      <a:lvl3pPr>
                        <a:spcBef>
                          <a:spcPct val="20000"/>
                        </a:spcBef>
                        <a:defRPr>
                          <a:solidFill>
                            <a:schemeClr val="tx1"/>
                          </a:solidFill>
                          <a:latin typeface="Palatino" pitchFamily="18" charset="0"/>
                        </a:defRPr>
                      </a:lvl3pPr>
                      <a:lvl4pPr>
                        <a:spcBef>
                          <a:spcPct val="20000"/>
                        </a:spcBef>
                        <a:defRPr>
                          <a:solidFill>
                            <a:schemeClr val="tx1"/>
                          </a:solidFill>
                          <a:latin typeface="Palatino" pitchFamily="18" charset="0"/>
                        </a:defRPr>
                      </a:lvl4pPr>
                      <a:lvl5pPr>
                        <a:spcBef>
                          <a:spcPct val="20000"/>
                        </a:spcBef>
                        <a:defRPr>
                          <a:solidFill>
                            <a:schemeClr val="tx1"/>
                          </a:solidFill>
                          <a:latin typeface="Palatino" pitchFamily="18" charset="0"/>
                        </a:defRPr>
                      </a:lvl5pPr>
                      <a:lvl6pPr eaLnBrk="0" fontAlgn="base" hangingPunct="0">
                        <a:spcBef>
                          <a:spcPct val="20000"/>
                        </a:spcBef>
                        <a:spcAft>
                          <a:spcPct val="0"/>
                        </a:spcAft>
                        <a:defRPr>
                          <a:solidFill>
                            <a:schemeClr val="tx1"/>
                          </a:solidFill>
                          <a:latin typeface="Palatino" pitchFamily="18" charset="0"/>
                        </a:defRPr>
                      </a:lvl6pPr>
                      <a:lvl7pPr eaLnBrk="0" fontAlgn="base" hangingPunct="0">
                        <a:spcBef>
                          <a:spcPct val="20000"/>
                        </a:spcBef>
                        <a:spcAft>
                          <a:spcPct val="0"/>
                        </a:spcAft>
                        <a:defRPr>
                          <a:solidFill>
                            <a:schemeClr val="tx1"/>
                          </a:solidFill>
                          <a:latin typeface="Palatino" pitchFamily="18" charset="0"/>
                        </a:defRPr>
                      </a:lvl7pPr>
                      <a:lvl8pPr eaLnBrk="0" fontAlgn="base" hangingPunct="0">
                        <a:spcBef>
                          <a:spcPct val="20000"/>
                        </a:spcBef>
                        <a:spcAft>
                          <a:spcPct val="0"/>
                        </a:spcAft>
                        <a:defRPr>
                          <a:solidFill>
                            <a:schemeClr val="tx1"/>
                          </a:solidFill>
                          <a:latin typeface="Palatino" pitchFamily="18" charset="0"/>
                        </a:defRPr>
                      </a:lvl8pPr>
                      <a:lvl9pPr eaLnBrk="0" fontAlgn="base" hangingPunct="0">
                        <a:spcBef>
                          <a:spcPct val="20000"/>
                        </a:spcBef>
                        <a:spcAft>
                          <a:spcPct val="0"/>
                        </a:spcAft>
                        <a:defRPr>
                          <a:solidFill>
                            <a:schemeClr val="tx1"/>
                          </a:solidFill>
                          <a:latin typeface="Palatino"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Palatino" pitchFamily="18"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1669" name="Rectangle 53"/>
          <p:cNvSpPr>
            <a:spLocks noChangeArrowheads="1"/>
          </p:cNvSpPr>
          <p:nvPr/>
        </p:nvSpPr>
        <p:spPr bwMode="auto">
          <a:xfrm>
            <a:off x="3352800" y="0"/>
            <a:ext cx="2286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Existing Systems</a:t>
            </a:r>
          </a:p>
        </p:txBody>
      </p:sp>
      <p:sp>
        <p:nvSpPr>
          <p:cNvPr id="111670" name="Rectangle 54"/>
          <p:cNvSpPr>
            <a:spLocks noChangeArrowheads="1"/>
          </p:cNvSpPr>
          <p:nvPr/>
        </p:nvSpPr>
        <p:spPr bwMode="auto">
          <a:xfrm>
            <a:off x="685800" y="44958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US" altLang="en-US" sz="2800">
                <a:latin typeface="Palatino" pitchFamily="18" charset="0"/>
                <a:cs typeface="Arial" charset="0"/>
              </a:rPr>
              <a:t>“Best” Solution ??</a:t>
            </a:r>
          </a:p>
          <a:p>
            <a:pPr lvl="1">
              <a:spcBef>
                <a:spcPct val="20000"/>
              </a:spcBef>
              <a:buFontTx/>
              <a:buChar char="–"/>
            </a:pPr>
            <a:r>
              <a:rPr lang="en-US" altLang="en-US">
                <a:latin typeface="Palatino" pitchFamily="18" charset="0"/>
                <a:cs typeface="Arial" charset="0"/>
              </a:rPr>
              <a:t>Combine GENSTAT and StatVillage</a:t>
            </a:r>
            <a:endParaRPr lang="en-US" altLang="en-US">
              <a:latin typeface="Palatino" pitchFamily="18" charset="0"/>
            </a:endParaRPr>
          </a:p>
          <a:p>
            <a:pPr>
              <a:spcBef>
                <a:spcPct val="20000"/>
              </a:spcBef>
              <a:buFontTx/>
              <a:buChar char="•"/>
            </a:pPr>
            <a:endParaRPr lang="en-US" altLang="en-US" sz="2800">
              <a:latin typeface="Palatino"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16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111619"/>
                                        </p:tgtEl>
                                        <p:attrNameLst>
                                          <p:attrName>style.visibility</p:attrName>
                                        </p:attrNameLst>
                                      </p:cBhvr>
                                      <p:to>
                                        <p:strVal val="visible"/>
                                      </p:to>
                                    </p:set>
                                    <p:animEffect transition="in" filter="blinds(horizontal)">
                                      <p:cBhvr>
                                        <p:cTn id="11" dur="500"/>
                                        <p:tgtEl>
                                          <p:spTgt spid="1116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116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p" autoUpdateAnimBg="0"/>
      <p:bldP spid="11167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8/09/01</a:t>
            </a:r>
          </a:p>
        </p:txBody>
      </p:sp>
      <p:sp>
        <p:nvSpPr>
          <p:cNvPr id="6" name="Footer Placeholder 4"/>
          <p:cNvSpPr>
            <a:spLocks noGrp="1"/>
          </p:cNvSpPr>
          <p:nvPr>
            <p:ph type="ftr" sz="quarter" idx="11"/>
          </p:nvPr>
        </p:nvSpPr>
        <p:spPr/>
        <p:txBody>
          <a:bodyPr/>
          <a:lstStyle/>
          <a:p>
            <a:r>
              <a:rPr lang="en-US" altLang="en-US"/>
              <a:t>Joint  Statistical Meetings</a:t>
            </a:r>
          </a:p>
        </p:txBody>
      </p:sp>
      <p:sp>
        <p:nvSpPr>
          <p:cNvPr id="71686" name="Rectangle 6"/>
          <p:cNvSpPr>
            <a:spLocks noChangeArrowheads="1"/>
          </p:cNvSpPr>
          <p:nvPr/>
        </p:nvSpPr>
        <p:spPr bwMode="auto">
          <a:xfrm>
            <a:off x="685800" y="990600"/>
            <a:ext cx="7696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US" altLang="en-US" sz="2800">
                <a:latin typeface="Palatino" pitchFamily="18" charset="0"/>
              </a:rPr>
              <a:t>Personal Example #1 (GENSTAT)</a:t>
            </a:r>
          </a:p>
          <a:p>
            <a:pPr lvl="1">
              <a:spcBef>
                <a:spcPct val="20000"/>
              </a:spcBef>
              <a:buFontTx/>
              <a:buChar char="–"/>
            </a:pPr>
            <a:r>
              <a:rPr lang="en-US" altLang="en-US">
                <a:latin typeface="Palatino" pitchFamily="18" charset="0"/>
              </a:rPr>
              <a:t>Multiple linear regression ( indicators/ interaction/non-constant variance/outliers)</a:t>
            </a:r>
          </a:p>
          <a:p>
            <a:pPr lvl="1">
              <a:spcBef>
                <a:spcPct val="20000"/>
              </a:spcBef>
              <a:buFontTx/>
              <a:buChar char="–"/>
            </a:pPr>
            <a:r>
              <a:rPr lang="en-US" altLang="en-US">
                <a:latin typeface="Palatino" pitchFamily="18" charset="0"/>
              </a:rPr>
              <a:t>Modeling used car prices based on mileage, age, and domestic/foreign</a:t>
            </a:r>
          </a:p>
          <a:p>
            <a:pPr lvl="1">
              <a:spcBef>
                <a:spcPct val="20000"/>
              </a:spcBef>
              <a:buFontTx/>
              <a:buChar char="–"/>
            </a:pPr>
            <a:r>
              <a:rPr lang="en-US" altLang="en-US">
                <a:latin typeface="Palatino" pitchFamily="18" charset="0"/>
              </a:rPr>
              <a:t>Each group gets data from a variety of models</a:t>
            </a:r>
          </a:p>
          <a:p>
            <a:pPr lvl="1">
              <a:spcBef>
                <a:spcPct val="20000"/>
              </a:spcBef>
              <a:buFontTx/>
              <a:buChar char="–"/>
            </a:pPr>
            <a:r>
              <a:rPr lang="en-US" altLang="en-US">
                <a:latin typeface="Palatino" pitchFamily="18" charset="0"/>
              </a:rPr>
              <a:t>Parameter estimates are specified (by the instructor) so that students may start in the same spot, but may end in a very different spot </a:t>
            </a:r>
          </a:p>
          <a:p>
            <a:pPr lvl="1">
              <a:spcBef>
                <a:spcPct val="20000"/>
              </a:spcBef>
              <a:buFontTx/>
              <a:buChar char="–"/>
            </a:pPr>
            <a:r>
              <a:rPr lang="en-US" altLang="en-US">
                <a:latin typeface="Palatino" pitchFamily="18" charset="0"/>
              </a:rPr>
              <a:t>Might have to “sufficientize” the data for grading purposes</a:t>
            </a:r>
          </a:p>
        </p:txBody>
      </p:sp>
      <p:sp>
        <p:nvSpPr>
          <p:cNvPr id="71688" name="Rectangle 8"/>
          <p:cNvSpPr>
            <a:spLocks noChangeArrowheads="1"/>
          </p:cNvSpPr>
          <p:nvPr/>
        </p:nvSpPr>
        <p:spPr bwMode="auto">
          <a:xfrm>
            <a:off x="5867400" y="0"/>
            <a:ext cx="1905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Examples</a:t>
            </a:r>
          </a:p>
        </p:txBody>
      </p:sp>
      <p:sp>
        <p:nvSpPr>
          <p:cNvPr id="71689" name="Rectangle 9"/>
          <p:cNvSpPr>
            <a:spLocks noChangeArrowheads="1"/>
          </p:cNvSpPr>
          <p:nvPr/>
        </p:nvSpPr>
        <p:spPr bwMode="auto">
          <a:xfrm>
            <a:off x="0" y="5699125"/>
            <a:ext cx="914400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altLang="en-US" sz="2000">
                <a:latin typeface="Palatino" pitchFamily="18" charset="0"/>
              </a:rPr>
              <a:t>Must communicate “important” issues that arise within groups across groups!!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6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68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6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8/09/01</a:t>
            </a:r>
          </a:p>
        </p:txBody>
      </p:sp>
      <p:sp>
        <p:nvSpPr>
          <p:cNvPr id="6" name="Footer Placeholder 4"/>
          <p:cNvSpPr>
            <a:spLocks noGrp="1"/>
          </p:cNvSpPr>
          <p:nvPr>
            <p:ph type="ftr" sz="quarter" idx="11"/>
          </p:nvPr>
        </p:nvSpPr>
        <p:spPr/>
        <p:txBody>
          <a:bodyPr/>
          <a:lstStyle/>
          <a:p>
            <a:r>
              <a:rPr lang="en-US" altLang="en-US"/>
              <a:t>Joint  Statistical Meetings</a:t>
            </a:r>
          </a:p>
        </p:txBody>
      </p:sp>
      <p:sp>
        <p:nvSpPr>
          <p:cNvPr id="107522" name="Rectangle 2"/>
          <p:cNvSpPr>
            <a:spLocks noGrp="1" noChangeArrowheads="1"/>
          </p:cNvSpPr>
          <p:nvPr>
            <p:ph type="body" idx="1"/>
          </p:nvPr>
        </p:nvSpPr>
        <p:spPr>
          <a:xfrm>
            <a:off x="685800" y="1219200"/>
            <a:ext cx="7696200" cy="4114800"/>
          </a:xfrm>
        </p:spPr>
        <p:txBody>
          <a:bodyPr/>
          <a:lstStyle/>
          <a:p>
            <a:r>
              <a:rPr lang="en-US" altLang="en-US"/>
              <a:t>Personal Example #2 (StatVillage)</a:t>
            </a:r>
          </a:p>
          <a:p>
            <a:pPr lvl="1"/>
            <a:r>
              <a:rPr lang="en-US" altLang="en-US"/>
              <a:t>Selling prices of homes in local area over the past 3 years</a:t>
            </a:r>
          </a:p>
          <a:p>
            <a:pPr lvl="1"/>
            <a:r>
              <a:rPr lang="en-US" altLang="en-US"/>
              <a:t>Each group gets a particular “area” or a random sample from the entire database</a:t>
            </a:r>
          </a:p>
          <a:p>
            <a:pPr lvl="1"/>
            <a:r>
              <a:rPr lang="en-US" altLang="en-US"/>
              <a:t>Students visit the database once for simple linear regression and return for multiple linear regression (same observations used the second time for comparison purposes)</a:t>
            </a:r>
          </a:p>
          <a:p>
            <a:pPr lvl="1"/>
            <a:endParaRPr lang="en-US" altLang="en-US"/>
          </a:p>
          <a:p>
            <a:endParaRPr lang="en-US" altLang="en-US">
              <a:solidFill>
                <a:srgbClr val="000000"/>
              </a:solidFill>
            </a:endParaRPr>
          </a:p>
        </p:txBody>
      </p:sp>
      <p:sp>
        <p:nvSpPr>
          <p:cNvPr id="107525" name="Rectangle 5"/>
          <p:cNvSpPr>
            <a:spLocks noChangeArrowheads="1"/>
          </p:cNvSpPr>
          <p:nvPr/>
        </p:nvSpPr>
        <p:spPr bwMode="auto">
          <a:xfrm>
            <a:off x="5867400" y="0"/>
            <a:ext cx="1905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Examples</a:t>
            </a:r>
          </a:p>
        </p:txBody>
      </p:sp>
      <p:sp>
        <p:nvSpPr>
          <p:cNvPr id="107526" name="Rectangle 6"/>
          <p:cNvSpPr>
            <a:spLocks noChangeArrowheads="1"/>
          </p:cNvSpPr>
          <p:nvPr/>
        </p:nvSpPr>
        <p:spPr bwMode="auto">
          <a:xfrm>
            <a:off x="0" y="5699125"/>
            <a:ext cx="914400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altLang="en-US" sz="2000">
                <a:latin typeface="Palatino" pitchFamily="18" charset="0"/>
              </a:rPr>
              <a:t>Must communicate “important” issues that arise within groups across groups!!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75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8/09/01</a:t>
            </a:r>
          </a:p>
        </p:txBody>
      </p:sp>
      <p:sp>
        <p:nvSpPr>
          <p:cNvPr id="6" name="Footer Placeholder 4"/>
          <p:cNvSpPr>
            <a:spLocks noGrp="1"/>
          </p:cNvSpPr>
          <p:nvPr>
            <p:ph type="ftr" sz="quarter" idx="11"/>
          </p:nvPr>
        </p:nvSpPr>
        <p:spPr/>
        <p:txBody>
          <a:bodyPr/>
          <a:lstStyle/>
          <a:p>
            <a:r>
              <a:rPr lang="en-US" altLang="en-US"/>
              <a:t>Joint  Statistical Meetings</a:t>
            </a:r>
          </a:p>
        </p:txBody>
      </p:sp>
      <p:sp>
        <p:nvSpPr>
          <p:cNvPr id="105474" name="Rectangle 2"/>
          <p:cNvSpPr>
            <a:spLocks noGrp="1" noChangeArrowheads="1"/>
          </p:cNvSpPr>
          <p:nvPr>
            <p:ph type="body" idx="1"/>
          </p:nvPr>
        </p:nvSpPr>
        <p:spPr>
          <a:xfrm>
            <a:off x="685800" y="990600"/>
            <a:ext cx="7696200" cy="5181600"/>
          </a:xfrm>
        </p:spPr>
        <p:txBody>
          <a:bodyPr/>
          <a:lstStyle/>
          <a:p>
            <a:r>
              <a:rPr lang="en-US" altLang="en-US"/>
              <a:t>Personal Example #3 (StatVillage +, -Real)</a:t>
            </a:r>
          </a:p>
          <a:p>
            <a:pPr lvl="1"/>
            <a:r>
              <a:rPr lang="en-US" altLang="en-US"/>
              <a:t>Planet X</a:t>
            </a:r>
          </a:p>
          <a:p>
            <a:pPr lvl="2"/>
            <a:r>
              <a:rPr lang="en-US" altLang="en-US"/>
              <a:t>Students are asked to visit the planet to obtain data for all “missions” (projects)</a:t>
            </a:r>
          </a:p>
          <a:p>
            <a:pPr lvl="2"/>
            <a:r>
              <a:rPr lang="en-US" altLang="en-US"/>
              <a:t>Data are “different” than here on earth (wanted relationships to be unknown)</a:t>
            </a:r>
          </a:p>
          <a:p>
            <a:pPr lvl="2"/>
            <a:r>
              <a:rPr lang="en-US" altLang="en-US"/>
              <a:t>Students pose research questions, gather relevant variables, write briefings, missing values included,…</a:t>
            </a:r>
          </a:p>
          <a:p>
            <a:pPr lvl="1"/>
            <a:r>
              <a:rPr lang="en-US" altLang="en-US">
                <a:solidFill>
                  <a:srgbClr val="000000"/>
                </a:solidFill>
              </a:rPr>
              <a:t>Side-effects (Good/Bad, you decide…)</a:t>
            </a:r>
          </a:p>
          <a:p>
            <a:pPr lvl="2"/>
            <a:r>
              <a:rPr lang="en-US" altLang="en-US">
                <a:solidFill>
                  <a:srgbClr val="000000"/>
                </a:solidFill>
              </a:rPr>
              <a:t>Students never see real data</a:t>
            </a:r>
          </a:p>
          <a:p>
            <a:pPr lvl="2"/>
            <a:r>
              <a:rPr lang="en-US" altLang="en-US"/>
              <a:t>Prevents subjective analysis</a:t>
            </a:r>
            <a:endParaRPr lang="en-US" altLang="en-US">
              <a:solidFill>
                <a:srgbClr val="000000"/>
              </a:solidFill>
            </a:endParaRPr>
          </a:p>
          <a:p>
            <a:pPr lvl="2"/>
            <a:r>
              <a:rPr lang="en-US" altLang="en-US">
                <a:solidFill>
                  <a:srgbClr val="000000"/>
                </a:solidFill>
              </a:rPr>
              <a:t>Students results are not verified</a:t>
            </a:r>
          </a:p>
        </p:txBody>
      </p:sp>
      <p:sp>
        <p:nvSpPr>
          <p:cNvPr id="105478" name="Rectangle 6"/>
          <p:cNvSpPr>
            <a:spLocks noChangeArrowheads="1"/>
          </p:cNvSpPr>
          <p:nvPr/>
        </p:nvSpPr>
        <p:spPr bwMode="auto">
          <a:xfrm>
            <a:off x="5867400" y="0"/>
            <a:ext cx="1905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Examples</a:t>
            </a:r>
          </a:p>
        </p:txBody>
      </p:sp>
      <p:sp>
        <p:nvSpPr>
          <p:cNvPr id="105479" name="Rectangle 7"/>
          <p:cNvSpPr>
            <a:spLocks noChangeArrowheads="1"/>
          </p:cNvSpPr>
          <p:nvPr/>
        </p:nvSpPr>
        <p:spPr bwMode="auto">
          <a:xfrm>
            <a:off x="0" y="5699125"/>
            <a:ext cx="914400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altLang="en-US" sz="2000">
                <a:latin typeface="Palatino" pitchFamily="18" charset="0"/>
              </a:rPr>
              <a:t>Must communicate “important” issues that arise within groups across groups!!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547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5474">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0547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547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547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0547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103426" name="Rectangle 2"/>
          <p:cNvSpPr>
            <a:spLocks noGrp="1" noChangeArrowheads="1"/>
          </p:cNvSpPr>
          <p:nvPr>
            <p:ph type="body" idx="1"/>
          </p:nvPr>
        </p:nvSpPr>
        <p:spPr>
          <a:xfrm>
            <a:off x="685800" y="990600"/>
            <a:ext cx="7696200" cy="5181600"/>
          </a:xfrm>
        </p:spPr>
        <p:txBody>
          <a:bodyPr/>
          <a:lstStyle/>
          <a:p>
            <a:r>
              <a:rPr lang="en-US" altLang="en-US"/>
              <a:t>Very Simple Survey</a:t>
            </a:r>
          </a:p>
          <a:p>
            <a:endParaRPr lang="en-US" altLang="en-US"/>
          </a:p>
          <a:p>
            <a:pPr lvl="1"/>
            <a:r>
              <a:rPr lang="en-US" altLang="en-US">
                <a:solidFill>
                  <a:srgbClr val="000000"/>
                </a:solidFill>
              </a:rPr>
              <a:t>Students (Spring 2001 semester):</a:t>
            </a:r>
          </a:p>
          <a:p>
            <a:pPr lvl="2"/>
            <a:r>
              <a:rPr lang="en-US" altLang="en-US">
                <a:solidFill>
                  <a:srgbClr val="000000"/>
                </a:solidFill>
              </a:rPr>
              <a:t>87 respondents</a:t>
            </a:r>
          </a:p>
          <a:p>
            <a:pPr lvl="2"/>
            <a:r>
              <a:rPr lang="en-US" altLang="en-US">
                <a:solidFill>
                  <a:srgbClr val="000000"/>
                </a:solidFill>
              </a:rPr>
              <a:t>second semester introductory business statistics</a:t>
            </a:r>
          </a:p>
          <a:p>
            <a:pPr lvl="1"/>
            <a:endParaRPr lang="en-US" altLang="en-US">
              <a:solidFill>
                <a:srgbClr val="000000"/>
              </a:solidFill>
            </a:endParaRPr>
          </a:p>
          <a:p>
            <a:pPr lvl="1"/>
            <a:r>
              <a:rPr lang="en-US" altLang="en-US">
                <a:solidFill>
                  <a:srgbClr val="000000"/>
                </a:solidFill>
              </a:rPr>
              <a:t>Faculty &amp; GTAs (May 2001):</a:t>
            </a:r>
          </a:p>
          <a:p>
            <a:pPr lvl="2"/>
            <a:r>
              <a:rPr lang="en-US" altLang="en-US"/>
              <a:t>9 respondents</a:t>
            </a:r>
          </a:p>
          <a:p>
            <a:pPr lvl="2"/>
            <a:r>
              <a:rPr lang="en-US" altLang="en-US"/>
              <a:t>Teach a variety of classes (undergraduate &amp; graduate)</a:t>
            </a:r>
          </a:p>
        </p:txBody>
      </p:sp>
      <p:sp>
        <p:nvSpPr>
          <p:cNvPr id="103428" name="Rectangle 4"/>
          <p:cNvSpPr>
            <a:spLocks noChangeArrowheads="1"/>
          </p:cNvSpPr>
          <p:nvPr/>
        </p:nvSpPr>
        <p:spPr bwMode="auto">
          <a:xfrm>
            <a:off x="7620000" y="0"/>
            <a:ext cx="1524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Survey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342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342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42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342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34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101378" name="Rectangle 2"/>
          <p:cNvSpPr>
            <a:spLocks noGrp="1" noChangeArrowheads="1"/>
          </p:cNvSpPr>
          <p:nvPr>
            <p:ph type="body" idx="1"/>
          </p:nvPr>
        </p:nvSpPr>
        <p:spPr>
          <a:xfrm>
            <a:off x="685800" y="990600"/>
            <a:ext cx="7696200" cy="5181600"/>
          </a:xfrm>
        </p:spPr>
        <p:txBody>
          <a:bodyPr/>
          <a:lstStyle/>
          <a:p>
            <a:r>
              <a:rPr lang="en-US" altLang="en-US"/>
              <a:t>Is there a difference between real data and realistic data?  (Students)</a:t>
            </a:r>
          </a:p>
          <a:p>
            <a:pPr lvl="1"/>
            <a:endParaRPr lang="en-US" altLang="en-US"/>
          </a:p>
          <a:p>
            <a:pPr lvl="1"/>
            <a:r>
              <a:rPr lang="en-US" altLang="en-US">
                <a:solidFill>
                  <a:srgbClr val="000000"/>
                </a:solidFill>
              </a:rPr>
              <a:t>20% said yes</a:t>
            </a:r>
          </a:p>
          <a:p>
            <a:pPr lvl="1"/>
            <a:endParaRPr lang="en-US" altLang="en-US">
              <a:solidFill>
                <a:srgbClr val="000000"/>
              </a:solidFill>
            </a:endParaRPr>
          </a:p>
          <a:p>
            <a:pPr lvl="1"/>
            <a:r>
              <a:rPr lang="en-US" altLang="en-US">
                <a:solidFill>
                  <a:srgbClr val="000000"/>
                </a:solidFill>
              </a:rPr>
              <a:t>“Realistic means it was generated, but probably reflects the ‘norm’”</a:t>
            </a:r>
          </a:p>
          <a:p>
            <a:pPr lvl="1"/>
            <a:endParaRPr lang="en-US" altLang="en-US">
              <a:solidFill>
                <a:srgbClr val="000000"/>
              </a:solidFill>
            </a:endParaRPr>
          </a:p>
          <a:p>
            <a:pPr lvl="1"/>
            <a:r>
              <a:rPr lang="en-US" altLang="en-US">
                <a:solidFill>
                  <a:srgbClr val="000000"/>
                </a:solidFill>
              </a:rPr>
              <a:t>“I like the real data because everything doesn’t come out all clean and nice feeling”</a:t>
            </a:r>
          </a:p>
          <a:p>
            <a:pPr>
              <a:buFontTx/>
              <a:buNone/>
            </a:pPr>
            <a:endParaRPr lang="en-US" altLang="en-US"/>
          </a:p>
          <a:p>
            <a:endParaRPr lang="en-US" altLang="en-US"/>
          </a:p>
        </p:txBody>
      </p:sp>
      <p:sp>
        <p:nvSpPr>
          <p:cNvPr id="101380" name="Rectangle 4"/>
          <p:cNvSpPr>
            <a:spLocks noChangeArrowheads="1"/>
          </p:cNvSpPr>
          <p:nvPr/>
        </p:nvSpPr>
        <p:spPr bwMode="auto">
          <a:xfrm>
            <a:off x="7620000" y="0"/>
            <a:ext cx="1524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Survey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3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37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37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13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102402" name="Rectangle 2"/>
          <p:cNvSpPr>
            <a:spLocks noGrp="1" noChangeArrowheads="1"/>
          </p:cNvSpPr>
          <p:nvPr>
            <p:ph type="body" idx="1"/>
          </p:nvPr>
        </p:nvSpPr>
        <p:spPr>
          <a:xfrm>
            <a:off x="685800" y="990600"/>
            <a:ext cx="7696200" cy="5181600"/>
          </a:xfrm>
        </p:spPr>
        <p:txBody>
          <a:bodyPr/>
          <a:lstStyle/>
          <a:p>
            <a:r>
              <a:rPr lang="en-US" altLang="en-US"/>
              <a:t>Is there a difference between real data and realistic data?  (Faculty &amp; GTAs)</a:t>
            </a:r>
          </a:p>
          <a:p>
            <a:pPr lvl="1"/>
            <a:endParaRPr lang="en-US" altLang="en-US"/>
          </a:p>
          <a:p>
            <a:pPr lvl="1"/>
            <a:r>
              <a:rPr lang="en-US" altLang="en-US">
                <a:solidFill>
                  <a:srgbClr val="000000"/>
                </a:solidFill>
              </a:rPr>
              <a:t>“Yes” by all</a:t>
            </a:r>
          </a:p>
          <a:p>
            <a:pPr lvl="1"/>
            <a:endParaRPr lang="en-US" altLang="en-US">
              <a:solidFill>
                <a:srgbClr val="000000"/>
              </a:solidFill>
            </a:endParaRPr>
          </a:p>
          <a:p>
            <a:pPr lvl="1"/>
            <a:r>
              <a:rPr lang="en-US" altLang="en-US">
                <a:solidFill>
                  <a:srgbClr val="000000"/>
                </a:solidFill>
              </a:rPr>
              <a:t>“Real data often obscures the purpose…“</a:t>
            </a:r>
          </a:p>
          <a:p>
            <a:pPr lvl="1"/>
            <a:r>
              <a:rPr lang="en-US" altLang="en-US">
                <a:solidFill>
                  <a:srgbClr val="000000"/>
                </a:solidFill>
              </a:rPr>
              <a:t>“Context is what matters…”</a:t>
            </a:r>
          </a:p>
          <a:p>
            <a:pPr lvl="1"/>
            <a:endParaRPr lang="en-US" altLang="en-US">
              <a:solidFill>
                <a:srgbClr val="000000"/>
              </a:solidFill>
            </a:endParaRPr>
          </a:p>
          <a:p>
            <a:pPr lvl="1"/>
            <a:r>
              <a:rPr lang="en-US" altLang="en-US">
                <a:solidFill>
                  <a:srgbClr val="000000"/>
                </a:solidFill>
              </a:rPr>
              <a:t>“I like real data much more”</a:t>
            </a:r>
          </a:p>
          <a:p>
            <a:pPr>
              <a:buFontTx/>
              <a:buNone/>
            </a:pPr>
            <a:endParaRPr lang="en-US" altLang="en-US"/>
          </a:p>
          <a:p>
            <a:endParaRPr lang="en-US" altLang="en-US"/>
          </a:p>
        </p:txBody>
      </p:sp>
      <p:sp>
        <p:nvSpPr>
          <p:cNvPr id="102404" name="Rectangle 4"/>
          <p:cNvSpPr>
            <a:spLocks noChangeArrowheads="1"/>
          </p:cNvSpPr>
          <p:nvPr/>
        </p:nvSpPr>
        <p:spPr bwMode="auto">
          <a:xfrm>
            <a:off x="7620000" y="0"/>
            <a:ext cx="1524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Survey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0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0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0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0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75778" name="Rectangle 2"/>
          <p:cNvSpPr>
            <a:spLocks noGrp="1" noChangeArrowheads="1"/>
          </p:cNvSpPr>
          <p:nvPr>
            <p:ph type="body" idx="1"/>
          </p:nvPr>
        </p:nvSpPr>
        <p:spPr>
          <a:xfrm>
            <a:off x="685800" y="990600"/>
            <a:ext cx="7696200" cy="5181600"/>
          </a:xfrm>
        </p:spPr>
        <p:txBody>
          <a:bodyPr/>
          <a:lstStyle/>
          <a:p>
            <a:r>
              <a:rPr lang="en-US" altLang="en-US"/>
              <a:t>Additional Questions (1=Low, 5=High)</a:t>
            </a:r>
          </a:p>
          <a:p>
            <a:pPr lvl="1"/>
            <a:endParaRPr lang="en-US" altLang="en-US"/>
          </a:p>
          <a:p>
            <a:pPr lvl="1"/>
            <a:r>
              <a:rPr lang="en-US" altLang="en-US"/>
              <a:t>A.  How important is it for you to create your own question of interest?</a:t>
            </a:r>
          </a:p>
          <a:p>
            <a:pPr lvl="1"/>
            <a:r>
              <a:rPr lang="en-US" altLang="en-US"/>
              <a:t>B. How important is it to use real data?</a:t>
            </a:r>
          </a:p>
          <a:p>
            <a:pPr lvl="1"/>
            <a:r>
              <a:rPr lang="en-US" altLang="en-US"/>
              <a:t>C. How important is it to use realistic data?</a:t>
            </a:r>
          </a:p>
          <a:p>
            <a:pPr lvl="1"/>
            <a:r>
              <a:rPr lang="en-US" altLang="en-US"/>
              <a:t>D. How important is it that all students have the same data set?</a:t>
            </a:r>
          </a:p>
          <a:p>
            <a:pPr lvl="1"/>
            <a:r>
              <a:rPr lang="en-US" altLang="en-US"/>
              <a:t>E. How important is it that all students do the same analyses?</a:t>
            </a:r>
          </a:p>
          <a:p>
            <a:pPr lvl="1"/>
            <a:r>
              <a:rPr lang="en-US" altLang="en-US"/>
              <a:t>F. How important is individualism/ownership?</a:t>
            </a:r>
          </a:p>
        </p:txBody>
      </p:sp>
      <p:sp>
        <p:nvSpPr>
          <p:cNvPr id="75781" name="Rectangle 5"/>
          <p:cNvSpPr>
            <a:spLocks noChangeArrowheads="1"/>
          </p:cNvSpPr>
          <p:nvPr/>
        </p:nvSpPr>
        <p:spPr bwMode="auto">
          <a:xfrm>
            <a:off x="7620000" y="0"/>
            <a:ext cx="1524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Survey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12290" name="Rectangle 2"/>
          <p:cNvSpPr>
            <a:spLocks noGrp="1" noChangeArrowheads="1"/>
          </p:cNvSpPr>
          <p:nvPr>
            <p:ph type="body" idx="1"/>
          </p:nvPr>
        </p:nvSpPr>
        <p:spPr>
          <a:xfrm>
            <a:off x="685800" y="1143000"/>
            <a:ext cx="7696200" cy="4419600"/>
          </a:xfrm>
        </p:spPr>
        <p:txBody>
          <a:bodyPr/>
          <a:lstStyle/>
          <a:p>
            <a:pPr>
              <a:lnSpc>
                <a:spcPct val="110000"/>
              </a:lnSpc>
            </a:pPr>
            <a:r>
              <a:rPr lang="en-US" altLang="en-US" sz="2400"/>
              <a:t>Caldwell (1983), “Combining Real  and Generated Data in Lab Exercises to Demonstrate Problems in Inference”, Proceedings of the Section on Statistics Education</a:t>
            </a:r>
          </a:p>
          <a:p>
            <a:pPr lvl="1">
              <a:lnSpc>
                <a:spcPct val="110000"/>
              </a:lnSpc>
            </a:pPr>
            <a:endParaRPr lang="en-US" altLang="en-US" sz="2000"/>
          </a:p>
          <a:p>
            <a:pPr lvl="1">
              <a:lnSpc>
                <a:spcPct val="110000"/>
              </a:lnSpc>
            </a:pPr>
            <a:r>
              <a:rPr lang="en-US" altLang="en-US" sz="2000"/>
              <a:t>“Limiting lab exercises to the analysis of real data is a analogous to practicing dart-throwing by concentrating on one’s form without being able to see how close each dart comes to the bullseye.”</a:t>
            </a:r>
          </a:p>
          <a:p>
            <a:pPr lvl="1">
              <a:lnSpc>
                <a:spcPct val="110000"/>
              </a:lnSpc>
            </a:pPr>
            <a:r>
              <a:rPr lang="en-US" altLang="en-US" sz="2000"/>
              <a:t>Gives several examples of real/simulated data exercises</a:t>
            </a:r>
          </a:p>
        </p:txBody>
      </p:sp>
      <p:sp>
        <p:nvSpPr>
          <p:cNvPr id="12296" name="Rectangle 8"/>
          <p:cNvSpPr>
            <a:spLocks noChangeArrowheads="1"/>
          </p:cNvSpPr>
          <p:nvPr/>
        </p:nvSpPr>
        <p:spPr bwMode="auto">
          <a:xfrm>
            <a:off x="0" y="0"/>
            <a:ext cx="14478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Lit Review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8/09/01</a:t>
            </a:r>
          </a:p>
        </p:txBody>
      </p:sp>
      <p:sp>
        <p:nvSpPr>
          <p:cNvPr id="6" name="Footer Placeholder 4"/>
          <p:cNvSpPr>
            <a:spLocks noGrp="1"/>
          </p:cNvSpPr>
          <p:nvPr>
            <p:ph type="ftr" sz="quarter" idx="11"/>
          </p:nvPr>
        </p:nvSpPr>
        <p:spPr/>
        <p:txBody>
          <a:bodyPr/>
          <a:lstStyle/>
          <a:p>
            <a:r>
              <a:rPr lang="en-US" altLang="en-US"/>
              <a:t>Joint  Statistical Meetings</a:t>
            </a:r>
          </a:p>
        </p:txBody>
      </p:sp>
      <p:sp>
        <p:nvSpPr>
          <p:cNvPr id="110594" name="Rectangle 2"/>
          <p:cNvSpPr>
            <a:spLocks noGrp="1" noChangeArrowheads="1"/>
          </p:cNvSpPr>
          <p:nvPr>
            <p:ph type="body" idx="1"/>
          </p:nvPr>
        </p:nvSpPr>
        <p:spPr>
          <a:xfrm>
            <a:off x="685800" y="990600"/>
            <a:ext cx="7696200" cy="5181600"/>
          </a:xfrm>
        </p:spPr>
        <p:txBody>
          <a:bodyPr/>
          <a:lstStyle/>
          <a:p>
            <a:r>
              <a:rPr lang="en-US" altLang="en-US"/>
              <a:t>Results -- Students</a:t>
            </a:r>
          </a:p>
        </p:txBody>
      </p:sp>
      <p:sp>
        <p:nvSpPr>
          <p:cNvPr id="110599" name="Rectangle 7"/>
          <p:cNvSpPr>
            <a:spLocks noChangeArrowheads="1"/>
          </p:cNvSpPr>
          <p:nvPr/>
        </p:nvSpPr>
        <p:spPr bwMode="auto">
          <a:xfrm>
            <a:off x="7620000" y="0"/>
            <a:ext cx="1524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Survey</a:t>
            </a:r>
          </a:p>
        </p:txBody>
      </p:sp>
      <p:graphicFrame>
        <p:nvGraphicFramePr>
          <p:cNvPr id="110600" name="Object 8"/>
          <p:cNvGraphicFramePr>
            <a:graphicFrameLocks noChangeAspect="1"/>
          </p:cNvGraphicFramePr>
          <p:nvPr/>
        </p:nvGraphicFramePr>
        <p:xfrm>
          <a:off x="1219200" y="1924050"/>
          <a:ext cx="6858000" cy="3714750"/>
        </p:xfrm>
        <a:graphic>
          <a:graphicData uri="http://schemas.openxmlformats.org/presentationml/2006/ole">
            <mc:AlternateContent xmlns:mc="http://schemas.openxmlformats.org/markup-compatibility/2006">
              <mc:Choice xmlns:v="urn:schemas-microsoft-com:vml" Requires="v">
                <p:oleObj spid="_x0000_s110602" name="Photo Editor Photo" r:id="rId3" imgW="4571429" imgH="2476190" progId="MSPhotoEd.3">
                  <p:embed/>
                </p:oleObj>
              </mc:Choice>
              <mc:Fallback>
                <p:oleObj name="Photo Editor Photo" r:id="rId3" imgW="4571429" imgH="2476190" progId="MSPhotoEd.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24050"/>
                        <a:ext cx="68580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ltLang="en-US"/>
              <a:t>8/09/01</a:t>
            </a:r>
          </a:p>
        </p:txBody>
      </p:sp>
      <p:sp>
        <p:nvSpPr>
          <p:cNvPr id="13" name="Footer Placeholder 4"/>
          <p:cNvSpPr>
            <a:spLocks noGrp="1"/>
          </p:cNvSpPr>
          <p:nvPr>
            <p:ph type="ftr" sz="quarter" idx="11"/>
          </p:nvPr>
        </p:nvSpPr>
        <p:spPr/>
        <p:txBody>
          <a:bodyPr/>
          <a:lstStyle/>
          <a:p>
            <a:r>
              <a:rPr lang="en-US" altLang="en-US"/>
              <a:t>Joint  Statistical Meetings</a:t>
            </a:r>
          </a:p>
        </p:txBody>
      </p:sp>
      <p:sp>
        <p:nvSpPr>
          <p:cNvPr id="109570" name="Rectangle 2"/>
          <p:cNvSpPr>
            <a:spLocks noGrp="1" noChangeArrowheads="1"/>
          </p:cNvSpPr>
          <p:nvPr>
            <p:ph type="body" idx="1"/>
          </p:nvPr>
        </p:nvSpPr>
        <p:spPr>
          <a:xfrm>
            <a:off x="685800" y="990600"/>
            <a:ext cx="7696200" cy="5181600"/>
          </a:xfrm>
        </p:spPr>
        <p:txBody>
          <a:bodyPr/>
          <a:lstStyle/>
          <a:p>
            <a:r>
              <a:rPr lang="en-US" altLang="en-US"/>
              <a:t>Results -- Students/Faculty</a:t>
            </a:r>
          </a:p>
        </p:txBody>
      </p:sp>
      <p:grpSp>
        <p:nvGrpSpPr>
          <p:cNvPr id="109586" name="Group 18"/>
          <p:cNvGrpSpPr>
            <a:grpSpLocks/>
          </p:cNvGrpSpPr>
          <p:nvPr/>
        </p:nvGrpSpPr>
        <p:grpSpPr bwMode="auto">
          <a:xfrm>
            <a:off x="1066800" y="1219200"/>
            <a:ext cx="7239000" cy="4876800"/>
            <a:chOff x="720" y="624"/>
            <a:chExt cx="4560" cy="3072"/>
          </a:xfrm>
        </p:grpSpPr>
        <p:graphicFrame>
          <p:nvGraphicFramePr>
            <p:cNvPr id="109577" name="Object 9"/>
            <p:cNvGraphicFramePr>
              <a:graphicFrameLocks noChangeAspect="1"/>
            </p:cNvGraphicFramePr>
            <p:nvPr/>
          </p:nvGraphicFramePr>
          <p:xfrm>
            <a:off x="720" y="960"/>
            <a:ext cx="4464" cy="2736"/>
          </p:xfrm>
          <a:graphic>
            <a:graphicData uri="http://schemas.openxmlformats.org/presentationml/2006/ole">
              <mc:AlternateContent xmlns:mc="http://schemas.openxmlformats.org/markup-compatibility/2006">
                <mc:Choice xmlns:v="urn:schemas-microsoft-com:vml" Requires="v">
                  <p:oleObj spid="_x0000_s109589" name="Photo Editor Photo" r:id="rId3" imgW="4819048" imgH="2523810" progId="MSPhotoEd.3">
                    <p:embed/>
                  </p:oleObj>
                </mc:Choice>
                <mc:Fallback>
                  <p:oleObj name="Photo Editor Photo" r:id="rId3" imgW="4819048" imgH="2523810" progId="MSPhotoEd.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 y="960"/>
                          <a:ext cx="4464" cy="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9582" name="Group 14"/>
            <p:cNvGrpSpPr>
              <a:grpSpLocks/>
            </p:cNvGrpSpPr>
            <p:nvPr/>
          </p:nvGrpSpPr>
          <p:grpSpPr bwMode="auto">
            <a:xfrm>
              <a:off x="4224" y="624"/>
              <a:ext cx="816" cy="816"/>
              <a:chOff x="4224" y="768"/>
              <a:chExt cx="816" cy="816"/>
            </a:xfrm>
          </p:grpSpPr>
          <p:sp>
            <p:nvSpPr>
              <p:cNvPr id="109578" name="Line 10"/>
              <p:cNvSpPr>
                <a:spLocks noChangeShapeType="1"/>
              </p:cNvSpPr>
              <p:nvPr/>
            </p:nvSpPr>
            <p:spPr bwMode="auto">
              <a:xfrm>
                <a:off x="4272" y="1008"/>
                <a:ext cx="0" cy="57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0" name="Rectangle 12"/>
              <p:cNvSpPr>
                <a:spLocks noChangeArrowheads="1"/>
              </p:cNvSpPr>
              <p:nvPr/>
            </p:nvSpPr>
            <p:spPr bwMode="auto">
              <a:xfrm>
                <a:off x="4224" y="768"/>
                <a:ext cx="816" cy="24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Palatino" pitchFamily="18" charset="0"/>
                  </a:rPr>
                  <a:t>Students</a:t>
                </a:r>
              </a:p>
            </p:txBody>
          </p:sp>
        </p:grpSp>
        <p:grpSp>
          <p:nvGrpSpPr>
            <p:cNvPr id="109585" name="Group 17"/>
            <p:cNvGrpSpPr>
              <a:grpSpLocks/>
            </p:cNvGrpSpPr>
            <p:nvPr/>
          </p:nvGrpSpPr>
          <p:grpSpPr bwMode="auto">
            <a:xfrm>
              <a:off x="4464" y="940"/>
              <a:ext cx="816" cy="452"/>
              <a:chOff x="4464" y="940"/>
              <a:chExt cx="816" cy="452"/>
            </a:xfrm>
          </p:grpSpPr>
          <p:sp>
            <p:nvSpPr>
              <p:cNvPr id="109584" name="Line 16"/>
              <p:cNvSpPr>
                <a:spLocks noChangeShapeType="1"/>
              </p:cNvSpPr>
              <p:nvPr/>
            </p:nvSpPr>
            <p:spPr bwMode="auto">
              <a:xfrm>
                <a:off x="4512" y="1056"/>
                <a:ext cx="0" cy="33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581" name="Rectangle 13"/>
              <p:cNvSpPr>
                <a:spLocks noChangeArrowheads="1"/>
              </p:cNvSpPr>
              <p:nvPr/>
            </p:nvSpPr>
            <p:spPr bwMode="auto">
              <a:xfrm>
                <a:off x="4464" y="940"/>
                <a:ext cx="816" cy="24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Palatino" pitchFamily="18" charset="0"/>
                  </a:rPr>
                  <a:t>Faculty</a:t>
                </a:r>
              </a:p>
            </p:txBody>
          </p:sp>
        </p:grpSp>
      </p:grpSp>
      <p:sp>
        <p:nvSpPr>
          <p:cNvPr id="109587" name="Rectangle 19"/>
          <p:cNvSpPr>
            <a:spLocks noChangeArrowheads="1"/>
          </p:cNvSpPr>
          <p:nvPr/>
        </p:nvSpPr>
        <p:spPr bwMode="auto">
          <a:xfrm>
            <a:off x="7620000" y="0"/>
            <a:ext cx="1524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Survey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ltLang="en-US"/>
              <a:t>8/09/01</a:t>
            </a:r>
          </a:p>
        </p:txBody>
      </p:sp>
      <p:sp>
        <p:nvSpPr>
          <p:cNvPr id="4" name="Footer Placeholder 4"/>
          <p:cNvSpPr>
            <a:spLocks noGrp="1"/>
          </p:cNvSpPr>
          <p:nvPr>
            <p:ph type="ftr" sz="quarter" idx="11"/>
          </p:nvPr>
        </p:nvSpPr>
        <p:spPr/>
        <p:txBody>
          <a:bodyPr/>
          <a:lstStyle/>
          <a:p>
            <a:r>
              <a:rPr lang="en-US" altLang="en-US"/>
              <a:t>Joint  Statistical Meetings</a:t>
            </a:r>
          </a:p>
        </p:txBody>
      </p:sp>
      <p:sp>
        <p:nvSpPr>
          <p:cNvPr id="79874" name="Rectangle 2"/>
          <p:cNvSpPr>
            <a:spLocks noGrp="1" noChangeArrowheads="1"/>
          </p:cNvSpPr>
          <p:nvPr>
            <p:ph type="body" idx="1"/>
          </p:nvPr>
        </p:nvSpPr>
        <p:spPr>
          <a:xfrm>
            <a:off x="685800" y="990600"/>
            <a:ext cx="7696200" cy="5181600"/>
          </a:xfrm>
        </p:spPr>
        <p:txBody>
          <a:bodyPr/>
          <a:lstStyle/>
          <a:p>
            <a:r>
              <a:rPr lang="en-US" altLang="en-US"/>
              <a:t>Future work…</a:t>
            </a:r>
          </a:p>
          <a:p>
            <a:pPr lvl="1"/>
            <a:r>
              <a:rPr lang="en-US" altLang="en-US"/>
              <a:t>Create a web-based interface so that students can easily get samples of real data </a:t>
            </a:r>
            <a:r>
              <a:rPr lang="en-US" altLang="en-US" b="1" i="1" u="sng"/>
              <a:t>or</a:t>
            </a:r>
            <a:r>
              <a:rPr lang="en-US" altLang="en-US"/>
              <a:t> simulated data</a:t>
            </a:r>
          </a:p>
          <a:p>
            <a:pPr lvl="1"/>
            <a:r>
              <a:rPr lang="en-US" altLang="en-US"/>
              <a:t>Instructors provide the file (Excel, say) and samples are obtained through the web</a:t>
            </a:r>
          </a:p>
          <a:p>
            <a:pPr lvl="1"/>
            <a:r>
              <a:rPr lang="en-US" altLang="en-US"/>
              <a:t>Automate a procedure for verification of results</a:t>
            </a:r>
          </a:p>
          <a:p>
            <a:pPr lvl="1"/>
            <a:endParaRPr lang="en-US" altLang="en-US"/>
          </a:p>
          <a:p>
            <a:pPr lvl="1"/>
            <a:r>
              <a:rPr lang="en-US" altLang="en-US"/>
              <a:t>Problems with groups need to be communicated across groups – very important for learning!</a:t>
            </a:r>
          </a:p>
          <a:p>
            <a:endParaRPr lang="en-US" altLang="en-US"/>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98306" name="Rectangle 2"/>
          <p:cNvSpPr>
            <a:spLocks noGrp="1" noChangeArrowheads="1"/>
          </p:cNvSpPr>
          <p:nvPr>
            <p:ph type="body" idx="1"/>
          </p:nvPr>
        </p:nvSpPr>
        <p:spPr>
          <a:xfrm>
            <a:off x="685800" y="838200"/>
            <a:ext cx="7696200" cy="5181600"/>
          </a:xfrm>
        </p:spPr>
        <p:txBody>
          <a:bodyPr/>
          <a:lstStyle/>
          <a:p>
            <a:pPr>
              <a:lnSpc>
                <a:spcPct val="110000"/>
              </a:lnSpc>
            </a:pPr>
            <a:r>
              <a:rPr lang="en-US" altLang="en-US"/>
              <a:t>Halley (1991), “Teaching Social Statistics with Simulated Data”.   Teaching Sociology</a:t>
            </a:r>
          </a:p>
          <a:p>
            <a:pPr lvl="1">
              <a:lnSpc>
                <a:spcPct val="110000"/>
              </a:lnSpc>
              <a:buFontTx/>
              <a:buNone/>
            </a:pPr>
            <a:endParaRPr lang="en-US" altLang="en-US"/>
          </a:p>
          <a:p>
            <a:pPr lvl="1">
              <a:lnSpc>
                <a:spcPct val="110000"/>
              </a:lnSpc>
            </a:pPr>
            <a:r>
              <a:rPr lang="en-US" altLang="en-US"/>
              <a:t>Real data contains missing codes…leads to unnecessary confusion</a:t>
            </a:r>
          </a:p>
          <a:p>
            <a:pPr lvl="1">
              <a:lnSpc>
                <a:spcPct val="110000"/>
              </a:lnSpc>
              <a:buFontTx/>
              <a:buNone/>
            </a:pPr>
            <a:endParaRPr lang="en-US" altLang="en-US"/>
          </a:p>
          <a:p>
            <a:pPr lvl="1">
              <a:lnSpc>
                <a:spcPct val="110000"/>
              </a:lnSpc>
            </a:pPr>
            <a:r>
              <a:rPr lang="en-US" altLang="en-US"/>
              <a:t>…interesting and significant relationships often disappear when providing </a:t>
            </a:r>
            <a:r>
              <a:rPr lang="en-US" altLang="en-US" b="1" i="1">
                <a:solidFill>
                  <a:srgbClr val="339933"/>
                </a:solidFill>
              </a:rPr>
              <a:t>unique data sets</a:t>
            </a:r>
            <a:r>
              <a:rPr lang="en-US" altLang="en-US"/>
              <a:t> with real data </a:t>
            </a:r>
          </a:p>
          <a:p>
            <a:pPr lvl="1">
              <a:lnSpc>
                <a:spcPct val="110000"/>
              </a:lnSpc>
            </a:pPr>
            <a:endParaRPr lang="en-US" altLang="en-US"/>
          </a:p>
          <a:p>
            <a:pPr lvl="2">
              <a:lnSpc>
                <a:spcPct val="130000"/>
              </a:lnSpc>
            </a:pPr>
            <a:endParaRPr lang="en-US" altLang="en-US"/>
          </a:p>
        </p:txBody>
      </p:sp>
      <p:sp>
        <p:nvSpPr>
          <p:cNvPr id="98308" name="Rectangle 4"/>
          <p:cNvSpPr>
            <a:spLocks noChangeArrowheads="1"/>
          </p:cNvSpPr>
          <p:nvPr/>
        </p:nvSpPr>
        <p:spPr bwMode="auto">
          <a:xfrm>
            <a:off x="0" y="0"/>
            <a:ext cx="14478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Lit Review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830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830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92162" name="Rectangle 2"/>
          <p:cNvSpPr>
            <a:spLocks noGrp="1" noChangeArrowheads="1"/>
          </p:cNvSpPr>
          <p:nvPr>
            <p:ph type="body" idx="1"/>
          </p:nvPr>
        </p:nvSpPr>
        <p:spPr>
          <a:xfrm>
            <a:off x="685800" y="1066800"/>
            <a:ext cx="7696200" cy="4572000"/>
          </a:xfrm>
        </p:spPr>
        <p:txBody>
          <a:bodyPr/>
          <a:lstStyle/>
          <a:p>
            <a:r>
              <a:rPr lang="en-US" altLang="en-US"/>
              <a:t>What does </a:t>
            </a:r>
            <a:r>
              <a:rPr lang="en-US" altLang="en-US" b="1">
                <a:solidFill>
                  <a:srgbClr val="339933"/>
                </a:solidFill>
              </a:rPr>
              <a:t>Real</a:t>
            </a:r>
            <a:r>
              <a:rPr lang="en-US" altLang="en-US"/>
              <a:t> data bring to the classroom?</a:t>
            </a:r>
          </a:p>
          <a:p>
            <a:pPr lvl="1"/>
            <a:endParaRPr lang="en-US" altLang="en-US"/>
          </a:p>
          <a:p>
            <a:pPr lvl="1"/>
            <a:r>
              <a:rPr lang="en-US" altLang="en-US"/>
              <a:t>Self-motivating</a:t>
            </a:r>
          </a:p>
          <a:p>
            <a:pPr lvl="1"/>
            <a:r>
              <a:rPr lang="en-US" altLang="en-US"/>
              <a:t>Students can use preconceived judgments to “complete” an analysis (subjective analysis + analytical analysis)</a:t>
            </a:r>
          </a:p>
          <a:p>
            <a:pPr lvl="1"/>
            <a:r>
              <a:rPr lang="en-US" altLang="en-US"/>
              <a:t>Students get a feel for </a:t>
            </a:r>
            <a:r>
              <a:rPr lang="en-US" altLang="en-US" i="1"/>
              <a:t>real problems</a:t>
            </a:r>
            <a:r>
              <a:rPr lang="en-US" altLang="en-US"/>
              <a:t> inherent in real data</a:t>
            </a:r>
          </a:p>
          <a:p>
            <a:pPr lvl="1"/>
            <a:r>
              <a:rPr lang="en-US" altLang="en-US"/>
              <a:t>?Obviously?, more realistic</a:t>
            </a:r>
          </a:p>
          <a:p>
            <a:pPr lvl="1">
              <a:buFontTx/>
              <a:buNone/>
            </a:pPr>
            <a:endParaRPr lang="en-US" altLang="en-US"/>
          </a:p>
        </p:txBody>
      </p:sp>
      <p:sp>
        <p:nvSpPr>
          <p:cNvPr id="92165" name="Rectangle 5"/>
          <p:cNvSpPr>
            <a:spLocks noChangeArrowheads="1"/>
          </p:cNvSpPr>
          <p:nvPr/>
        </p:nvSpPr>
        <p:spPr bwMode="auto">
          <a:xfrm>
            <a:off x="1447800" y="0"/>
            <a:ext cx="19812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Real/Simulated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6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6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6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70658" name="Rectangle 2"/>
          <p:cNvSpPr>
            <a:spLocks noGrp="1" noChangeArrowheads="1"/>
          </p:cNvSpPr>
          <p:nvPr>
            <p:ph type="body" idx="1"/>
          </p:nvPr>
        </p:nvSpPr>
        <p:spPr>
          <a:xfrm>
            <a:off x="685800" y="990600"/>
            <a:ext cx="7696200" cy="5181600"/>
          </a:xfrm>
        </p:spPr>
        <p:txBody>
          <a:bodyPr/>
          <a:lstStyle/>
          <a:p>
            <a:r>
              <a:rPr lang="en-US" altLang="en-US"/>
              <a:t>What does </a:t>
            </a:r>
            <a:r>
              <a:rPr lang="en-US" altLang="en-US" b="1">
                <a:solidFill>
                  <a:srgbClr val="339933"/>
                </a:solidFill>
              </a:rPr>
              <a:t>simulated (realistic)</a:t>
            </a:r>
            <a:r>
              <a:rPr lang="en-US" altLang="en-US"/>
              <a:t> data bring to the classroom?</a:t>
            </a:r>
          </a:p>
          <a:p>
            <a:pPr lvl="1"/>
            <a:endParaRPr lang="en-US" altLang="en-US"/>
          </a:p>
          <a:p>
            <a:pPr lvl="1"/>
            <a:r>
              <a:rPr lang="en-US" altLang="en-US"/>
              <a:t>More easily provide individualized data sets</a:t>
            </a:r>
          </a:p>
          <a:p>
            <a:pPr lvl="1"/>
            <a:r>
              <a:rPr lang="en-US" altLang="en-US"/>
              <a:t>Easily investigate the purpose, concept, and behavior of a statistical procedure</a:t>
            </a:r>
          </a:p>
          <a:p>
            <a:pPr lvl="1"/>
            <a:r>
              <a:rPr lang="en-US" altLang="en-US"/>
              <a:t>Avoid many of the pre-analysis issues</a:t>
            </a:r>
          </a:p>
          <a:p>
            <a:pPr lvl="1"/>
            <a:r>
              <a:rPr lang="en-US" altLang="en-US"/>
              <a:t>Verify a statistical procedure</a:t>
            </a:r>
          </a:p>
          <a:p>
            <a:pPr lvl="1"/>
            <a:r>
              <a:rPr lang="en-US" altLang="en-US"/>
              <a:t>Time management issues</a:t>
            </a:r>
          </a:p>
        </p:txBody>
      </p:sp>
      <p:sp>
        <p:nvSpPr>
          <p:cNvPr id="70661" name="Rectangle 5"/>
          <p:cNvSpPr>
            <a:spLocks noChangeArrowheads="1"/>
          </p:cNvSpPr>
          <p:nvPr/>
        </p:nvSpPr>
        <p:spPr bwMode="auto">
          <a:xfrm>
            <a:off x="1447800" y="0"/>
            <a:ext cx="19812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Real/Simulated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5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065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65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6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en-US"/>
              <a:t>8/09/01</a:t>
            </a:r>
          </a:p>
        </p:txBody>
      </p:sp>
      <p:sp>
        <p:nvSpPr>
          <p:cNvPr id="8" name="Footer Placeholder 4"/>
          <p:cNvSpPr>
            <a:spLocks noGrp="1"/>
          </p:cNvSpPr>
          <p:nvPr>
            <p:ph type="ftr" sz="quarter" idx="11"/>
          </p:nvPr>
        </p:nvSpPr>
        <p:spPr/>
        <p:txBody>
          <a:bodyPr/>
          <a:lstStyle/>
          <a:p>
            <a:r>
              <a:rPr lang="en-US" altLang="en-US"/>
              <a:t>Joint  Statistical Meetings</a:t>
            </a:r>
          </a:p>
        </p:txBody>
      </p:sp>
      <p:sp>
        <p:nvSpPr>
          <p:cNvPr id="100354" name="Rectangle 2"/>
          <p:cNvSpPr>
            <a:spLocks noGrp="1" noChangeArrowheads="1"/>
          </p:cNvSpPr>
          <p:nvPr>
            <p:ph type="body" idx="1"/>
          </p:nvPr>
        </p:nvSpPr>
        <p:spPr>
          <a:xfrm>
            <a:off x="685800" y="990600"/>
            <a:ext cx="7696200" cy="5181600"/>
          </a:xfrm>
        </p:spPr>
        <p:txBody>
          <a:bodyPr/>
          <a:lstStyle/>
          <a:p>
            <a:r>
              <a:rPr lang="en-US" altLang="en-US"/>
              <a:t>Best Solution ???</a:t>
            </a:r>
          </a:p>
          <a:p>
            <a:endParaRPr lang="en-US" altLang="en-US"/>
          </a:p>
        </p:txBody>
      </p:sp>
      <p:sp>
        <p:nvSpPr>
          <p:cNvPr id="100356" name="Rectangle 4"/>
          <p:cNvSpPr>
            <a:spLocks noChangeArrowheads="1"/>
          </p:cNvSpPr>
          <p:nvPr/>
        </p:nvSpPr>
        <p:spPr bwMode="auto">
          <a:xfrm>
            <a:off x="3200400" y="2057400"/>
            <a:ext cx="1981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a:r>
              <a:rPr lang="en-US" altLang="en-US" sz="4000" b="1">
                <a:solidFill>
                  <a:srgbClr val="339933"/>
                </a:solidFill>
              </a:rPr>
              <a:t>Real</a:t>
            </a:r>
          </a:p>
        </p:txBody>
      </p:sp>
      <p:sp>
        <p:nvSpPr>
          <p:cNvPr id="100357" name="Rectangle 5"/>
          <p:cNvSpPr>
            <a:spLocks noChangeArrowheads="1"/>
          </p:cNvSpPr>
          <p:nvPr/>
        </p:nvSpPr>
        <p:spPr bwMode="auto">
          <a:xfrm>
            <a:off x="3200400" y="3276600"/>
            <a:ext cx="19812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a:r>
              <a:rPr lang="en-US" altLang="en-US" sz="4000" b="1">
                <a:solidFill>
                  <a:srgbClr val="339933"/>
                </a:solidFill>
              </a:rPr>
              <a:t>Simulated</a:t>
            </a:r>
          </a:p>
        </p:txBody>
      </p:sp>
      <p:sp>
        <p:nvSpPr>
          <p:cNvPr id="100359" name="Rectangle 7"/>
          <p:cNvSpPr>
            <a:spLocks noChangeArrowheads="1"/>
          </p:cNvSpPr>
          <p:nvPr/>
        </p:nvSpPr>
        <p:spPr bwMode="auto">
          <a:xfrm>
            <a:off x="3200400" y="2667000"/>
            <a:ext cx="1981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a:r>
              <a:rPr lang="en-US" altLang="en-US" sz="4000" b="1">
                <a:solidFill>
                  <a:srgbClr val="339933"/>
                </a:solidFill>
              </a:rPr>
              <a:t>+</a:t>
            </a:r>
          </a:p>
        </p:txBody>
      </p:sp>
      <p:sp>
        <p:nvSpPr>
          <p:cNvPr id="100360" name="Rectangle 8"/>
          <p:cNvSpPr>
            <a:spLocks noChangeArrowheads="1"/>
          </p:cNvSpPr>
          <p:nvPr/>
        </p:nvSpPr>
        <p:spPr bwMode="auto">
          <a:xfrm>
            <a:off x="1447800" y="0"/>
            <a:ext cx="19812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dirty="0">
                <a:latin typeface="Palatino" pitchFamily="18" charset="0"/>
              </a:rPr>
              <a:t>Real/Simulated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0356"/>
                                        </p:tgtEl>
                                        <p:attrNameLst>
                                          <p:attrName>style.visibility</p:attrName>
                                        </p:attrNameLst>
                                      </p:cBhvr>
                                      <p:to>
                                        <p:strVal val="visible"/>
                                      </p:to>
                                    </p:set>
                                    <p:anim calcmode="lin" valueType="num">
                                      <p:cBhvr additive="base">
                                        <p:cTn id="7" dur="500" fill="hold"/>
                                        <p:tgtEl>
                                          <p:spTgt spid="100356"/>
                                        </p:tgtEl>
                                        <p:attrNameLst>
                                          <p:attrName>ppt_x</p:attrName>
                                        </p:attrNameLst>
                                      </p:cBhvr>
                                      <p:tavLst>
                                        <p:tav tm="0">
                                          <p:val>
                                            <p:strVal val="0-#ppt_w/2"/>
                                          </p:val>
                                        </p:tav>
                                        <p:tav tm="100000">
                                          <p:val>
                                            <p:strVal val="#ppt_x"/>
                                          </p:val>
                                        </p:tav>
                                      </p:tavLst>
                                    </p:anim>
                                    <p:anim calcmode="lin" valueType="num">
                                      <p:cBhvr additive="base">
                                        <p:cTn id="8" dur="500" fill="hold"/>
                                        <p:tgtEl>
                                          <p:spTgt spid="10035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2000"/>
                                  </p:stCondLst>
                                  <p:childTnLst>
                                    <p:set>
                                      <p:cBhvr>
                                        <p:cTn id="11" dur="1" fill="hold">
                                          <p:stCondLst>
                                            <p:cond delay="0"/>
                                          </p:stCondLst>
                                        </p:cTn>
                                        <p:tgtEl>
                                          <p:spTgt spid="100357"/>
                                        </p:tgtEl>
                                        <p:attrNameLst>
                                          <p:attrName>style.visibility</p:attrName>
                                        </p:attrNameLst>
                                      </p:cBhvr>
                                      <p:to>
                                        <p:strVal val="visible"/>
                                      </p:to>
                                    </p:set>
                                    <p:anim calcmode="lin" valueType="num">
                                      <p:cBhvr additive="base">
                                        <p:cTn id="12" dur="500" fill="hold"/>
                                        <p:tgtEl>
                                          <p:spTgt spid="100357"/>
                                        </p:tgtEl>
                                        <p:attrNameLst>
                                          <p:attrName>ppt_x</p:attrName>
                                        </p:attrNameLst>
                                      </p:cBhvr>
                                      <p:tavLst>
                                        <p:tav tm="0">
                                          <p:val>
                                            <p:strVal val="1+#ppt_w/2"/>
                                          </p:val>
                                        </p:tav>
                                        <p:tav tm="100000">
                                          <p:val>
                                            <p:strVal val="#ppt_x"/>
                                          </p:val>
                                        </p:tav>
                                      </p:tavLst>
                                    </p:anim>
                                    <p:anim calcmode="lin" valueType="num">
                                      <p:cBhvr additive="base">
                                        <p:cTn id="13" dur="500" fill="hold"/>
                                        <p:tgtEl>
                                          <p:spTgt spid="10035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1" presetClass="entr" presetSubtype="0" fill="hold" grpId="0" nodeType="afterEffect">
                                  <p:stCondLst>
                                    <p:cond delay="1000"/>
                                  </p:stCondLst>
                                  <p:childTnLst>
                                    <p:set>
                                      <p:cBhvr>
                                        <p:cTn id="16" dur="1" fill="hold">
                                          <p:stCondLst>
                                            <p:cond delay="499"/>
                                          </p:stCondLst>
                                        </p:cTn>
                                        <p:tgtEl>
                                          <p:spTgt spid="1003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utoUpdateAnimBg="0"/>
      <p:bldP spid="100357" grpId="0" autoUpdateAnimBg="0"/>
      <p:bldP spid="10035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96258" name="Rectangle 2"/>
          <p:cNvSpPr>
            <a:spLocks noGrp="1" noChangeArrowheads="1"/>
          </p:cNvSpPr>
          <p:nvPr>
            <p:ph type="body" idx="1"/>
          </p:nvPr>
        </p:nvSpPr>
        <p:spPr>
          <a:xfrm>
            <a:off x="685800" y="838200"/>
            <a:ext cx="7696200" cy="5181600"/>
          </a:xfrm>
        </p:spPr>
        <p:txBody>
          <a:bodyPr/>
          <a:lstStyle/>
          <a:p>
            <a:pPr>
              <a:lnSpc>
                <a:spcPct val="110000"/>
              </a:lnSpc>
            </a:pPr>
            <a:r>
              <a:rPr lang="en-US" altLang="en-US"/>
              <a:t> Previous Work…</a:t>
            </a:r>
          </a:p>
          <a:p>
            <a:pPr lvl="1">
              <a:lnSpc>
                <a:spcPct val="130000"/>
              </a:lnSpc>
            </a:pPr>
            <a:r>
              <a:rPr lang="en-US" altLang="en-US"/>
              <a:t>Gitlow &amp; Oppenheim (1982), Stat City</a:t>
            </a:r>
          </a:p>
          <a:p>
            <a:pPr lvl="1">
              <a:lnSpc>
                <a:spcPct val="110000"/>
              </a:lnSpc>
            </a:pPr>
            <a:r>
              <a:rPr lang="en-US" altLang="en-US"/>
              <a:t>Halley (1991), “Teaching Social Statistics with Simulated Data”.   GENSTAT system</a:t>
            </a:r>
          </a:p>
          <a:p>
            <a:pPr lvl="1">
              <a:lnSpc>
                <a:spcPct val="110000"/>
              </a:lnSpc>
            </a:pPr>
            <a:r>
              <a:rPr lang="en-US" altLang="en-US"/>
              <a:t>Chang et all (1992), “Teaching Survey Sampling Using Simulation”,  SURVEY</a:t>
            </a:r>
          </a:p>
          <a:p>
            <a:pPr lvl="1">
              <a:lnSpc>
                <a:spcPct val="110000"/>
              </a:lnSpc>
            </a:pPr>
            <a:r>
              <a:rPr lang="en-US" altLang="en-US"/>
              <a:t>Schwarz (1997), “StatVillage: An On-Line Hypothetical City Based on Real Data for Use in an Introductory Class in Survey Sampling”</a:t>
            </a:r>
          </a:p>
        </p:txBody>
      </p:sp>
      <p:sp>
        <p:nvSpPr>
          <p:cNvPr id="96259" name="Rectangle 3"/>
          <p:cNvSpPr>
            <a:spLocks noChangeArrowheads="1"/>
          </p:cNvSpPr>
          <p:nvPr/>
        </p:nvSpPr>
        <p:spPr bwMode="auto">
          <a:xfrm>
            <a:off x="3429000" y="0"/>
            <a:ext cx="2286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dirty="0">
                <a:latin typeface="Palatino" pitchFamily="18" charset="0"/>
              </a:rPr>
              <a:t>Existing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62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625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625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625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62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84994" name="Rectangle 2"/>
          <p:cNvSpPr>
            <a:spLocks noGrp="1" noChangeArrowheads="1"/>
          </p:cNvSpPr>
          <p:nvPr>
            <p:ph type="body" idx="1"/>
          </p:nvPr>
        </p:nvSpPr>
        <p:spPr>
          <a:xfrm>
            <a:off x="685800" y="990600"/>
            <a:ext cx="7696200" cy="4648200"/>
          </a:xfrm>
        </p:spPr>
        <p:txBody>
          <a:bodyPr/>
          <a:lstStyle/>
          <a:p>
            <a:pPr marL="533400" indent="-533400">
              <a:lnSpc>
                <a:spcPct val="110000"/>
              </a:lnSpc>
            </a:pPr>
            <a:r>
              <a:rPr lang="en-US" altLang="en-US"/>
              <a:t>Gitlow &amp; Oppenheim (1982), Stat City</a:t>
            </a:r>
          </a:p>
          <a:p>
            <a:pPr marL="914400" lvl="1" indent="-457200">
              <a:lnSpc>
                <a:spcPct val="110000"/>
              </a:lnSpc>
            </a:pPr>
            <a:r>
              <a:rPr lang="en-US" altLang="en-US"/>
              <a:t>Objectives:</a:t>
            </a:r>
          </a:p>
          <a:p>
            <a:pPr marL="1295400" lvl="2" indent="-381000">
              <a:lnSpc>
                <a:spcPct val="110000"/>
              </a:lnSpc>
              <a:buFontTx/>
              <a:buNone/>
            </a:pPr>
            <a:r>
              <a:rPr lang="en-US" altLang="en-US"/>
              <a:t>1. …complete statistical problems…totality of statistical studies, from inception through memorandum</a:t>
            </a:r>
          </a:p>
          <a:p>
            <a:pPr marL="1295400" lvl="2" indent="-381000">
              <a:lnSpc>
                <a:spcPct val="110000"/>
              </a:lnSpc>
              <a:buFontTx/>
              <a:buAutoNum type="arabicPeriod" startAt="2"/>
            </a:pPr>
            <a:r>
              <a:rPr lang="en-US" altLang="en-US"/>
              <a:t>unified statistical problems…</a:t>
            </a:r>
          </a:p>
          <a:p>
            <a:pPr marL="914400" lvl="1" indent="-457200">
              <a:lnSpc>
                <a:spcPct val="110000"/>
              </a:lnSpc>
            </a:pPr>
            <a:r>
              <a:rPr lang="en-US" altLang="en-US"/>
              <a:t>Used at the undergraduate and graduate levels</a:t>
            </a:r>
          </a:p>
          <a:p>
            <a:pPr marL="914400" lvl="1" indent="-457200">
              <a:lnSpc>
                <a:spcPct val="110000"/>
              </a:lnSpc>
            </a:pPr>
            <a:r>
              <a:rPr lang="en-US" altLang="en-US"/>
              <a:t>Wide variety of problems (ex. telephone bills, Tax Assessor’s Office, territorial shopping  behavior)</a:t>
            </a:r>
          </a:p>
          <a:p>
            <a:pPr marL="914400" lvl="1" indent="-457200">
              <a:lnSpc>
                <a:spcPct val="110000"/>
              </a:lnSpc>
            </a:pPr>
            <a:r>
              <a:rPr lang="en-US" altLang="en-US"/>
              <a:t>Students’ response: “extremely enthusiastic “</a:t>
            </a:r>
          </a:p>
        </p:txBody>
      </p:sp>
      <p:sp>
        <p:nvSpPr>
          <p:cNvPr id="84997" name="Rectangle 5"/>
          <p:cNvSpPr>
            <a:spLocks noChangeArrowheads="1"/>
          </p:cNvSpPr>
          <p:nvPr/>
        </p:nvSpPr>
        <p:spPr bwMode="auto">
          <a:xfrm>
            <a:off x="3429000" y="0"/>
            <a:ext cx="2286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latin typeface="Palatino" pitchFamily="18" charset="0"/>
              </a:rPr>
              <a:t>Existing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9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499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499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499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499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4994">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49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8/09/01</a:t>
            </a:r>
          </a:p>
        </p:txBody>
      </p:sp>
      <p:sp>
        <p:nvSpPr>
          <p:cNvPr id="5" name="Footer Placeholder 4"/>
          <p:cNvSpPr>
            <a:spLocks noGrp="1"/>
          </p:cNvSpPr>
          <p:nvPr>
            <p:ph type="ftr" sz="quarter" idx="11"/>
          </p:nvPr>
        </p:nvSpPr>
        <p:spPr/>
        <p:txBody>
          <a:bodyPr/>
          <a:lstStyle/>
          <a:p>
            <a:r>
              <a:rPr lang="en-US" altLang="en-US"/>
              <a:t>Joint  Statistical Meetings</a:t>
            </a:r>
          </a:p>
        </p:txBody>
      </p:sp>
      <p:sp>
        <p:nvSpPr>
          <p:cNvPr id="65538" name="Rectangle 2"/>
          <p:cNvSpPr>
            <a:spLocks noGrp="1" noChangeArrowheads="1"/>
          </p:cNvSpPr>
          <p:nvPr>
            <p:ph type="body" idx="1"/>
          </p:nvPr>
        </p:nvSpPr>
        <p:spPr>
          <a:xfrm>
            <a:off x="685800" y="990600"/>
            <a:ext cx="7696200" cy="5181600"/>
          </a:xfrm>
        </p:spPr>
        <p:txBody>
          <a:bodyPr/>
          <a:lstStyle/>
          <a:p>
            <a:pPr>
              <a:lnSpc>
                <a:spcPct val="110000"/>
              </a:lnSpc>
            </a:pPr>
            <a:r>
              <a:rPr lang="en-US" altLang="en-US"/>
              <a:t>Halley (1991), “Teaching Social Statistics with Simulated Data”.   GENSTAT system</a:t>
            </a:r>
          </a:p>
          <a:p>
            <a:pPr lvl="1"/>
            <a:endParaRPr lang="en-US" altLang="en-US"/>
          </a:p>
          <a:p>
            <a:pPr lvl="1"/>
            <a:r>
              <a:rPr lang="en-US" altLang="en-US"/>
              <a:t>Used to assist instructors in the creation of sample data for demonstration, homework, lab work, and testing</a:t>
            </a:r>
          </a:p>
          <a:p>
            <a:pPr lvl="1"/>
            <a:r>
              <a:rPr lang="en-US" altLang="en-US"/>
              <a:t>Very flexible (specify variables name, parameters, etc)</a:t>
            </a:r>
          </a:p>
          <a:p>
            <a:pPr lvl="1"/>
            <a:r>
              <a:rPr lang="en-US" altLang="en-US"/>
              <a:t>Emphasis placed on individualized data sets</a:t>
            </a:r>
          </a:p>
          <a:p>
            <a:pPr lvl="1"/>
            <a:r>
              <a:rPr lang="en-US" altLang="en-US"/>
              <a:t>Creates a file of data and provides a complete solution</a:t>
            </a:r>
          </a:p>
          <a:p>
            <a:pPr lvl="1"/>
            <a:endParaRPr lang="en-US" altLang="en-US"/>
          </a:p>
        </p:txBody>
      </p:sp>
      <p:sp>
        <p:nvSpPr>
          <p:cNvPr id="65541" name="Rectangle 5"/>
          <p:cNvSpPr>
            <a:spLocks noChangeArrowheads="1"/>
          </p:cNvSpPr>
          <p:nvPr/>
        </p:nvSpPr>
        <p:spPr bwMode="auto">
          <a:xfrm>
            <a:off x="3429000" y="0"/>
            <a:ext cx="2286000" cy="620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dirty="0">
                <a:latin typeface="Palatino" pitchFamily="18" charset="0"/>
              </a:rPr>
              <a:t>Existing Systems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3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553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55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bldLvl="2"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2767</TotalTime>
  <Words>1611</Words>
  <Application>Microsoft Office PowerPoint</Application>
  <PresentationFormat>On-screen Show (4:3)</PresentationFormat>
  <Paragraphs>294</Paragraphs>
  <Slides>22</Slides>
  <Notes>10</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Times New Roman</vt:lpstr>
      <vt:lpstr>Palatino</vt:lpstr>
      <vt:lpstr>Arial</vt:lpstr>
      <vt:lpstr>Wingdings</vt:lpstr>
      <vt:lpstr>Default Design</vt:lpstr>
      <vt:lpstr>Microsoft Photo Editor 3.0 Photo</vt:lpstr>
      <vt:lpstr>Using Real vs Simulated Data in an Introductory Statistics 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Unreplicated Experiments</dc:title>
  <dc:creator>Chris Malone</dc:creator>
  <cp:lastModifiedBy>Setup</cp:lastModifiedBy>
  <cp:revision>64</cp:revision>
  <dcterms:created xsi:type="dcterms:W3CDTF">2000-10-27T01:26:29Z</dcterms:created>
  <dcterms:modified xsi:type="dcterms:W3CDTF">2014-03-19T19:28:10Z</dcterms:modified>
</cp:coreProperties>
</file>