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99" r:id="rId3"/>
    <p:sldId id="557" r:id="rId4"/>
    <p:sldId id="558" r:id="rId5"/>
    <p:sldId id="568" r:id="rId6"/>
    <p:sldId id="559" r:id="rId7"/>
    <p:sldId id="569" r:id="rId8"/>
    <p:sldId id="560" r:id="rId9"/>
    <p:sldId id="570" r:id="rId10"/>
    <p:sldId id="571" r:id="rId11"/>
    <p:sldId id="572" r:id="rId12"/>
    <p:sldId id="573" r:id="rId13"/>
    <p:sldId id="618" r:id="rId14"/>
    <p:sldId id="575" r:id="rId15"/>
    <p:sldId id="577" r:id="rId16"/>
    <p:sldId id="582" r:id="rId17"/>
    <p:sldId id="583" r:id="rId18"/>
    <p:sldId id="584" r:id="rId19"/>
    <p:sldId id="585" r:id="rId20"/>
    <p:sldId id="589" r:id="rId21"/>
    <p:sldId id="590" r:id="rId22"/>
    <p:sldId id="591" r:id="rId23"/>
    <p:sldId id="592" r:id="rId24"/>
    <p:sldId id="593" r:id="rId25"/>
    <p:sldId id="597" r:id="rId26"/>
    <p:sldId id="616" r:id="rId27"/>
    <p:sldId id="595" r:id="rId28"/>
    <p:sldId id="596" r:id="rId29"/>
    <p:sldId id="599" r:id="rId30"/>
    <p:sldId id="602" r:id="rId31"/>
    <p:sldId id="605" r:id="rId32"/>
    <p:sldId id="606" r:id="rId33"/>
    <p:sldId id="608" r:id="rId34"/>
    <p:sldId id="610" r:id="rId35"/>
    <p:sldId id="609" r:id="rId36"/>
    <p:sldId id="614" r:id="rId37"/>
    <p:sldId id="611" r:id="rId38"/>
    <p:sldId id="615" r:id="rId39"/>
    <p:sldId id="617" r:id="rId40"/>
    <p:sldId id="555" r:id="rId4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B2B2B2"/>
    <a:srgbClr val="1C1C1C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4711" autoAdjust="0"/>
  </p:normalViewPr>
  <p:slideViewPr>
    <p:cSldViewPr>
      <p:cViewPr>
        <p:scale>
          <a:sx n="80" d="100"/>
          <a:sy n="80" d="100"/>
        </p:scale>
        <p:origin x="-2514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fld id="{AEC711B7-C2AF-4324-9191-C08B291F6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47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charset="0"/>
              </a:defRPr>
            </a:lvl1pPr>
          </a:lstStyle>
          <a:p>
            <a:pPr>
              <a:defRPr/>
            </a:pPr>
            <a:fld id="{C4FC10C7-D6F9-42F6-92A4-9D2410FDA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61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CE7C93-AD1C-4793-87E0-5C3C7D675CE0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4886F6-0850-4C2B-A1DB-D157EEBBBED9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4886F6-0850-4C2B-A1DB-D157EEBBBED9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B21612D-24BF-4B46-9598-6BCE9AA8F18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4886F6-0850-4C2B-A1DB-D157EEBBBED9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4886F6-0850-4C2B-A1DB-D157EEBBBED9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4886F6-0850-4C2B-A1DB-D157EEBBBED9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4886F6-0850-4C2B-A1DB-D157EEBBBED9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4886F6-0850-4C2B-A1DB-D157EEBBBED9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4886F6-0850-4C2B-A1DB-D157EEBBBED9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4886F6-0850-4C2B-A1DB-D157EEBBBED9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4886F6-0850-4C2B-A1DB-D157EEBBBED9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5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0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       2012 Joint Statistical Meetings</a:t>
            </a:r>
            <a:r>
              <a:rPr lang="en-US" sz="1400" baseline="0" dirty="0" smtClean="0">
                <a:solidFill>
                  <a:schemeClr val="bg1"/>
                </a:solidFill>
              </a:rPr>
              <a:t>	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1029" name="Group 40"/>
          <p:cNvGrpSpPr>
            <a:grpSpLocks/>
          </p:cNvGrpSpPr>
          <p:nvPr userDrawn="1"/>
        </p:nvGrpSpPr>
        <p:grpSpPr bwMode="auto">
          <a:xfrm>
            <a:off x="1557338" y="53975"/>
            <a:ext cx="1600200" cy="493713"/>
            <a:chOff x="720" y="25"/>
            <a:chExt cx="789" cy="317"/>
          </a:xfrm>
        </p:grpSpPr>
        <p:sp>
          <p:nvSpPr>
            <p:cNvPr id="1052" name="AutoShape 28"/>
            <p:cNvSpPr>
              <a:spLocks noChangeArrowheads="1"/>
            </p:cNvSpPr>
            <p:nvPr userDrawn="1"/>
          </p:nvSpPr>
          <p:spPr bwMode="auto">
            <a:xfrm>
              <a:off x="727" y="25"/>
              <a:ext cx="764" cy="288"/>
            </a:xfrm>
            <a:prstGeom prst="roundRect">
              <a:avLst>
                <a:gd name="adj" fmla="val 26736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auto">
            <a:xfrm>
              <a:off x="846" y="30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</a:rPr>
                <a:t>Examples</a:t>
              </a:r>
              <a:endParaRPr lang="en-US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 userDrawn="1"/>
          </p:nvSpPr>
          <p:spPr bwMode="auto">
            <a:xfrm>
              <a:off x="720" y="219"/>
              <a:ext cx="789" cy="1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56" name="AutoShape 32"/>
          <p:cNvSpPr>
            <a:spLocks noChangeArrowheads="1"/>
          </p:cNvSpPr>
          <p:nvPr userDrawn="1"/>
        </p:nvSpPr>
        <p:spPr bwMode="auto">
          <a:xfrm>
            <a:off x="3200400" y="39688"/>
            <a:ext cx="1349375" cy="457200"/>
          </a:xfrm>
          <a:prstGeom prst="roundRect">
            <a:avLst>
              <a:gd name="adj" fmla="val 2430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 userDrawn="1"/>
        </p:nvSpPr>
        <p:spPr bwMode="auto">
          <a:xfrm>
            <a:off x="3178175" y="358775"/>
            <a:ext cx="1393825" cy="195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 userDrawn="1"/>
        </p:nvSpPr>
        <p:spPr bwMode="auto">
          <a:xfrm>
            <a:off x="3247963" y="71438"/>
            <a:ext cx="127158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Balance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033" name="Group 49"/>
          <p:cNvGrpSpPr>
            <a:grpSpLocks/>
          </p:cNvGrpSpPr>
          <p:nvPr userDrawn="1"/>
        </p:nvGrpSpPr>
        <p:grpSpPr bwMode="auto">
          <a:xfrm>
            <a:off x="76200" y="53150"/>
            <a:ext cx="1447800" cy="503238"/>
            <a:chOff x="720" y="25"/>
            <a:chExt cx="789" cy="317"/>
          </a:xfrm>
        </p:grpSpPr>
        <p:sp>
          <p:nvSpPr>
            <p:cNvPr id="1074" name="AutoShape 50"/>
            <p:cNvSpPr>
              <a:spLocks noChangeArrowheads="1"/>
            </p:cNvSpPr>
            <p:nvPr userDrawn="1"/>
          </p:nvSpPr>
          <p:spPr bwMode="auto">
            <a:xfrm>
              <a:off x="727" y="25"/>
              <a:ext cx="764" cy="288"/>
            </a:xfrm>
            <a:prstGeom prst="roundRect">
              <a:avLst>
                <a:gd name="adj" fmla="val 26736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75" name="Rectangle 51"/>
            <p:cNvSpPr>
              <a:spLocks noChangeArrowheads="1"/>
            </p:cNvSpPr>
            <p:nvPr userDrawn="1"/>
          </p:nvSpPr>
          <p:spPr bwMode="auto">
            <a:xfrm>
              <a:off x="846" y="38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</a:rPr>
                <a:t>Background</a:t>
              </a:r>
              <a:endParaRPr lang="en-US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 userDrawn="1"/>
          </p:nvSpPr>
          <p:spPr bwMode="auto">
            <a:xfrm>
              <a:off x="720" y="219"/>
              <a:ext cx="789" cy="1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80" name="Rectangle 56"/>
          <p:cNvSpPr>
            <a:spLocks noChangeArrowheads="1"/>
          </p:cNvSpPr>
          <p:nvPr userDrawn="1"/>
        </p:nvSpPr>
        <p:spPr bwMode="auto">
          <a:xfrm>
            <a:off x="4597400" y="395288"/>
            <a:ext cx="1393825" cy="195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035" name="Group 49"/>
          <p:cNvGrpSpPr>
            <a:grpSpLocks/>
          </p:cNvGrpSpPr>
          <p:nvPr userDrawn="1"/>
        </p:nvGrpSpPr>
        <p:grpSpPr bwMode="auto">
          <a:xfrm>
            <a:off x="4622800" y="42863"/>
            <a:ext cx="1447800" cy="503237"/>
            <a:chOff x="720" y="25"/>
            <a:chExt cx="789" cy="317"/>
          </a:xfrm>
        </p:grpSpPr>
        <p:sp>
          <p:nvSpPr>
            <p:cNvPr id="22" name="AutoShape 50"/>
            <p:cNvSpPr>
              <a:spLocks noChangeArrowheads="1"/>
            </p:cNvSpPr>
            <p:nvPr userDrawn="1"/>
          </p:nvSpPr>
          <p:spPr bwMode="auto">
            <a:xfrm>
              <a:off x="727" y="25"/>
              <a:ext cx="764" cy="288"/>
            </a:xfrm>
            <a:prstGeom prst="roundRect">
              <a:avLst>
                <a:gd name="adj" fmla="val 26736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Rectangle 51"/>
            <p:cNvSpPr>
              <a:spLocks noChangeArrowheads="1"/>
            </p:cNvSpPr>
            <p:nvPr userDrawn="1"/>
          </p:nvSpPr>
          <p:spPr bwMode="auto">
            <a:xfrm>
              <a:off x="846" y="38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charset="0"/>
                </a:rPr>
                <a:t>Discussions</a:t>
              </a:r>
              <a:endParaRPr lang="en-US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4" name="Rectangle 52"/>
            <p:cNvSpPr>
              <a:spLocks noChangeArrowheads="1"/>
            </p:cNvSpPr>
            <p:nvPr userDrawn="1"/>
          </p:nvSpPr>
          <p:spPr bwMode="auto">
            <a:xfrm>
              <a:off x="720" y="219"/>
              <a:ext cx="789" cy="1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354013"/>
            <a:ext cx="9144000" cy="7778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›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685800"/>
            <a:ext cx="5334000" cy="4267200"/>
            <a:chOff x="457200" y="685800"/>
            <a:chExt cx="5334000" cy="4267200"/>
          </a:xfrm>
        </p:grpSpPr>
        <p:sp>
          <p:nvSpPr>
            <p:cNvPr id="2052" name="Rectangle 7"/>
            <p:cNvSpPr>
              <a:spLocks noChangeArrowheads="1"/>
            </p:cNvSpPr>
            <p:nvPr/>
          </p:nvSpPr>
          <p:spPr bwMode="auto">
            <a:xfrm>
              <a:off x="457200" y="3581400"/>
              <a:ext cx="76200" cy="1371600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" name="Rectangle 8"/>
            <p:cNvSpPr>
              <a:spLocks noChangeArrowheads="1"/>
            </p:cNvSpPr>
            <p:nvPr/>
          </p:nvSpPr>
          <p:spPr bwMode="auto">
            <a:xfrm>
              <a:off x="457200" y="685800"/>
              <a:ext cx="76200" cy="28956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" name="Rectangle 10"/>
            <p:cNvSpPr>
              <a:spLocks noChangeArrowheads="1"/>
            </p:cNvSpPr>
            <p:nvPr/>
          </p:nvSpPr>
          <p:spPr bwMode="auto">
            <a:xfrm flipV="1">
              <a:off x="482600" y="3276600"/>
              <a:ext cx="5308600" cy="76200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7467600" cy="1752600"/>
          </a:xfrm>
        </p:spPr>
        <p:txBody>
          <a:bodyPr/>
          <a:lstStyle/>
          <a:p>
            <a:pPr algn="l"/>
            <a:r>
              <a:rPr lang="en-US" sz="2400" dirty="0" smtClean="0"/>
              <a:t>Christopher Malone (cmalone@winona.edu)</a:t>
            </a:r>
          </a:p>
          <a:p>
            <a:pPr algn="l"/>
            <a:r>
              <a:rPr lang="en-US" sz="2400" dirty="0" smtClean="0"/>
              <a:t>Tisha </a:t>
            </a:r>
            <a:r>
              <a:rPr lang="en-US" sz="2400" dirty="0"/>
              <a:t>Hooks (thooks@winona.edu</a:t>
            </a:r>
            <a:r>
              <a:rPr lang="en-US" sz="2400" dirty="0" smtClean="0"/>
              <a:t>)</a:t>
            </a:r>
          </a:p>
          <a:p>
            <a:pPr algn="l"/>
            <a:r>
              <a:rPr lang="en-US" sz="2000" dirty="0" smtClean="0"/>
              <a:t>Winona State University</a:t>
            </a:r>
            <a:endParaRPr lang="en-US" sz="2000" dirty="0"/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66572" y="1676400"/>
            <a:ext cx="827262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3200" dirty="0" smtClean="0"/>
              <a:t>Finding an Appropriate Balance Between</a:t>
            </a:r>
            <a:br>
              <a:rPr lang="en-US" sz="3200" dirty="0" smtClean="0"/>
            </a:br>
            <a:r>
              <a:rPr lang="en-US" sz="3200" dirty="0" smtClean="0"/>
              <a:t>Simulation-based and Traditional Methods in the Teaching of Statistical Inference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5"/>
          <p:cNvSpPr>
            <a:spLocks noChangeArrowheads="1"/>
          </p:cNvSpPr>
          <p:nvPr/>
        </p:nvSpPr>
        <p:spPr bwMode="auto">
          <a:xfrm>
            <a:off x="127000" y="290513"/>
            <a:ext cx="1397000" cy="457200"/>
          </a:xfrm>
          <a:prstGeom prst="roundRect">
            <a:avLst>
              <a:gd name="adj" fmla="val 28819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96529" y="357188"/>
            <a:ext cx="14382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9525" y="25400"/>
            <a:ext cx="155257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81000" y="715963"/>
            <a:ext cx="8229600" cy="655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780008" y="2072939"/>
            <a:ext cx="1" cy="2892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71782" y="2490850"/>
            <a:ext cx="5248318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Moved to current ordering of topics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- Single Categorical: One Group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- Single Categorical: Several Groups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- Two Categorical: Understanding Relationships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229832" y="1371600"/>
            <a:ext cx="6313968" cy="750332"/>
            <a:chOff x="1229832" y="1066800"/>
            <a:chExt cx="6313968" cy="750332"/>
          </a:xfrm>
        </p:grpSpPr>
        <p:grpSp>
          <p:nvGrpSpPr>
            <p:cNvPr id="25" name="Group 24"/>
            <p:cNvGrpSpPr/>
            <p:nvPr/>
          </p:nvGrpSpPr>
          <p:grpSpPr>
            <a:xfrm>
              <a:off x="1229832" y="1066800"/>
              <a:ext cx="6313968" cy="750332"/>
              <a:chOff x="698348" y="1358537"/>
              <a:chExt cx="6007252" cy="67413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066800" y="1524000"/>
                <a:ext cx="5638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028700" y="1358537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2468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1612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0756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5996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698348" y="1358537"/>
                <a:ext cx="685800" cy="672737"/>
                <a:chOff x="698348" y="1358537"/>
                <a:chExt cx="685800" cy="672737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066800" y="1358537"/>
                  <a:ext cx="0" cy="304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698348" y="1661942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1994</a:t>
                  </a:r>
                  <a:endParaRPr lang="en-US" dirty="0"/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1371600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5867400" y="1371600"/>
                <a:ext cx="685800" cy="661069"/>
                <a:chOff x="6629400" y="1371600"/>
                <a:chExt cx="685800" cy="661069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6971211" y="1371600"/>
                  <a:ext cx="0" cy="304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6629400" y="1663337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2012</a:t>
                  </a:r>
                  <a:endParaRPr lang="en-US" dirty="0"/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>
            <a:xfrm>
              <a:off x="4419600" y="1472836"/>
              <a:ext cx="720815" cy="3203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2005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71340" y="2362200"/>
            <a:ext cx="2708331" cy="2714500"/>
            <a:chOff x="4771340" y="2362200"/>
            <a:chExt cx="2708331" cy="27145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7286625" y="4091049"/>
              <a:ext cx="19304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474721" y="2362200"/>
              <a:ext cx="0" cy="17288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771340" y="2362200"/>
              <a:ext cx="27026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286696" y="2562100"/>
              <a:ext cx="0" cy="2514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59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5"/>
          <p:cNvSpPr>
            <a:spLocks noChangeArrowheads="1"/>
          </p:cNvSpPr>
          <p:nvPr/>
        </p:nvSpPr>
        <p:spPr bwMode="auto">
          <a:xfrm>
            <a:off x="127000" y="290513"/>
            <a:ext cx="1397000" cy="457200"/>
          </a:xfrm>
          <a:prstGeom prst="roundRect">
            <a:avLst>
              <a:gd name="adj" fmla="val 28819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96529" y="357188"/>
            <a:ext cx="14382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9525" y="25400"/>
            <a:ext cx="155257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81000" y="715963"/>
            <a:ext cx="8229600" cy="655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780008" y="2072939"/>
            <a:ext cx="1" cy="2892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71782" y="2326574"/>
            <a:ext cx="5248318" cy="2931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Moved to current ordering of topics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- Single Categorical: One Group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- Single Categorical: Several Groups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- Two Categorical: Understanding Relationships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- Single Numerical: (One Group) Paired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- Single Numerical: Two Groups</a:t>
            </a:r>
          </a:p>
          <a:p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- Single Numerical: Several Groups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- Two Numerical: Understanding Relationships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229832" y="1371600"/>
            <a:ext cx="6313968" cy="750332"/>
            <a:chOff x="1229832" y="1066800"/>
            <a:chExt cx="6313968" cy="750332"/>
          </a:xfrm>
        </p:grpSpPr>
        <p:grpSp>
          <p:nvGrpSpPr>
            <p:cNvPr id="25" name="Group 24"/>
            <p:cNvGrpSpPr/>
            <p:nvPr/>
          </p:nvGrpSpPr>
          <p:grpSpPr>
            <a:xfrm>
              <a:off x="1229832" y="1066800"/>
              <a:ext cx="6313968" cy="750332"/>
              <a:chOff x="698348" y="1358537"/>
              <a:chExt cx="6007252" cy="67413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066800" y="1524000"/>
                <a:ext cx="5638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028700" y="1358537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2468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1612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0756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5996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698348" y="1358537"/>
                <a:ext cx="685800" cy="672737"/>
                <a:chOff x="698348" y="1358537"/>
                <a:chExt cx="685800" cy="672737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066800" y="1358537"/>
                  <a:ext cx="0" cy="304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698348" y="1661942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1994</a:t>
                  </a:r>
                  <a:endParaRPr lang="en-US" dirty="0"/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1371600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5867400" y="1371600"/>
                <a:ext cx="685800" cy="661069"/>
                <a:chOff x="6629400" y="1371600"/>
                <a:chExt cx="685800" cy="661069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6971211" y="1371600"/>
                  <a:ext cx="0" cy="304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6629400" y="1663337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2012</a:t>
                  </a:r>
                  <a:endParaRPr lang="en-US" dirty="0"/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>
            <a:xfrm>
              <a:off x="4419600" y="1472836"/>
              <a:ext cx="720815" cy="3203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2005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771340" y="2362200"/>
            <a:ext cx="2708331" cy="2714500"/>
            <a:chOff x="4771340" y="2362200"/>
            <a:chExt cx="2708331" cy="27145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7286625" y="4091049"/>
              <a:ext cx="19304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74721" y="2362200"/>
              <a:ext cx="0" cy="17288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771340" y="2362200"/>
              <a:ext cx="27026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286696" y="2562100"/>
              <a:ext cx="0" cy="2514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2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5"/>
          <p:cNvSpPr>
            <a:spLocks noChangeArrowheads="1"/>
          </p:cNvSpPr>
          <p:nvPr/>
        </p:nvSpPr>
        <p:spPr bwMode="auto">
          <a:xfrm>
            <a:off x="127000" y="290513"/>
            <a:ext cx="1397000" cy="457200"/>
          </a:xfrm>
          <a:prstGeom prst="roundRect">
            <a:avLst>
              <a:gd name="adj" fmla="val 28819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96529" y="357188"/>
            <a:ext cx="14382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9525" y="25400"/>
            <a:ext cx="155257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81000" y="715963"/>
            <a:ext cx="8229600" cy="655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780008" y="2072939"/>
            <a:ext cx="1" cy="2892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71782" y="2314699"/>
            <a:ext cx="5248318" cy="1026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Moved to current ordering of topics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- Single Categorical: One Group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229832" y="1371600"/>
            <a:ext cx="6313968" cy="750332"/>
            <a:chOff x="1229832" y="1066800"/>
            <a:chExt cx="6313968" cy="750332"/>
          </a:xfrm>
        </p:grpSpPr>
        <p:grpSp>
          <p:nvGrpSpPr>
            <p:cNvPr id="25" name="Group 24"/>
            <p:cNvGrpSpPr/>
            <p:nvPr/>
          </p:nvGrpSpPr>
          <p:grpSpPr>
            <a:xfrm>
              <a:off x="1229832" y="1066800"/>
              <a:ext cx="6313968" cy="750332"/>
              <a:chOff x="698348" y="1358537"/>
              <a:chExt cx="6007252" cy="67413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066800" y="1524000"/>
                <a:ext cx="5638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028700" y="1358537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2468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1612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0756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5996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698348" y="1358537"/>
                <a:ext cx="685800" cy="672737"/>
                <a:chOff x="698348" y="1358537"/>
                <a:chExt cx="685800" cy="672737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066800" y="1358537"/>
                  <a:ext cx="0" cy="304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698348" y="1661942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1994</a:t>
                  </a:r>
                  <a:endParaRPr lang="en-US" dirty="0"/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1371600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5867400" y="1371600"/>
                <a:ext cx="685800" cy="661069"/>
                <a:chOff x="6629400" y="1371600"/>
                <a:chExt cx="685800" cy="661069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6971211" y="1371600"/>
                  <a:ext cx="0" cy="304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6629400" y="1663337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2012</a:t>
                  </a:r>
                  <a:endParaRPr lang="en-US" dirty="0"/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>
            <a:xfrm>
              <a:off x="4419600" y="1472836"/>
              <a:ext cx="720815" cy="3203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2005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46100"/>
            <a:ext cx="1721634" cy="8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4876800" y="3352800"/>
            <a:ext cx="1905000" cy="990600"/>
            <a:chOff x="499240" y="914401"/>
            <a:chExt cx="7882760" cy="4233332"/>
          </a:xfrm>
        </p:grpSpPr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40" y="914401"/>
              <a:ext cx="7882760" cy="4233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Freeform 46"/>
            <p:cNvSpPr/>
            <p:nvPr/>
          </p:nvSpPr>
          <p:spPr>
            <a:xfrm>
              <a:off x="776377" y="1020606"/>
              <a:ext cx="7254815" cy="3646285"/>
            </a:xfrm>
            <a:custGeom>
              <a:avLst/>
              <a:gdLst>
                <a:gd name="connsiteX0" fmla="*/ 0 w 7254815"/>
                <a:gd name="connsiteY0" fmla="*/ 3646285 h 3646285"/>
                <a:gd name="connsiteX1" fmla="*/ 543465 w 7254815"/>
                <a:gd name="connsiteY1" fmla="*/ 3577273 h 3646285"/>
                <a:gd name="connsiteX2" fmla="*/ 1009291 w 7254815"/>
                <a:gd name="connsiteY2" fmla="*/ 3421998 h 3646285"/>
                <a:gd name="connsiteX3" fmla="*/ 1397480 w 7254815"/>
                <a:gd name="connsiteY3" fmla="*/ 3137326 h 3646285"/>
                <a:gd name="connsiteX4" fmla="*/ 1820174 w 7254815"/>
                <a:gd name="connsiteY4" fmla="*/ 2645620 h 3646285"/>
                <a:gd name="connsiteX5" fmla="*/ 2372265 w 7254815"/>
                <a:gd name="connsiteY5" fmla="*/ 1713968 h 3646285"/>
                <a:gd name="connsiteX6" fmla="*/ 2984740 w 7254815"/>
                <a:gd name="connsiteY6" fmla="*/ 592534 h 3646285"/>
                <a:gd name="connsiteX7" fmla="*/ 3157268 w 7254815"/>
                <a:gd name="connsiteY7" fmla="*/ 342368 h 3646285"/>
                <a:gd name="connsiteX8" fmla="*/ 3347049 w 7254815"/>
                <a:gd name="connsiteY8" fmla="*/ 135334 h 3646285"/>
                <a:gd name="connsiteX9" fmla="*/ 3545457 w 7254815"/>
                <a:gd name="connsiteY9" fmla="*/ 14564 h 3646285"/>
                <a:gd name="connsiteX10" fmla="*/ 3700732 w 7254815"/>
                <a:gd name="connsiteY10" fmla="*/ 5937 h 3646285"/>
                <a:gd name="connsiteX11" fmla="*/ 3873261 w 7254815"/>
                <a:gd name="connsiteY11" fmla="*/ 49069 h 3646285"/>
                <a:gd name="connsiteX12" fmla="*/ 4149306 w 7254815"/>
                <a:gd name="connsiteY12" fmla="*/ 273356 h 3646285"/>
                <a:gd name="connsiteX13" fmla="*/ 4554748 w 7254815"/>
                <a:gd name="connsiteY13" fmla="*/ 885832 h 3646285"/>
                <a:gd name="connsiteX14" fmla="*/ 5236234 w 7254815"/>
                <a:gd name="connsiteY14" fmla="*/ 2162541 h 3646285"/>
                <a:gd name="connsiteX15" fmla="*/ 5469148 w 7254815"/>
                <a:gd name="connsiteY15" fmla="*/ 2524851 h 3646285"/>
                <a:gd name="connsiteX16" fmla="*/ 5641676 w 7254815"/>
                <a:gd name="connsiteY16" fmla="*/ 2775017 h 3646285"/>
                <a:gd name="connsiteX17" fmla="*/ 5840083 w 7254815"/>
                <a:gd name="connsiteY17" fmla="*/ 2999303 h 3646285"/>
                <a:gd name="connsiteX18" fmla="*/ 6072997 w 7254815"/>
                <a:gd name="connsiteY18" fmla="*/ 3232217 h 3646285"/>
                <a:gd name="connsiteX19" fmla="*/ 6392174 w 7254815"/>
                <a:gd name="connsiteY19" fmla="*/ 3430624 h 3646285"/>
                <a:gd name="connsiteX20" fmla="*/ 6780363 w 7254815"/>
                <a:gd name="connsiteY20" fmla="*/ 3568647 h 3646285"/>
                <a:gd name="connsiteX21" fmla="*/ 7254815 w 7254815"/>
                <a:gd name="connsiteY21" fmla="*/ 3646285 h 3646285"/>
                <a:gd name="connsiteX22" fmla="*/ 7254815 w 7254815"/>
                <a:gd name="connsiteY22" fmla="*/ 3646285 h 364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54815" h="3646285">
                  <a:moveTo>
                    <a:pt x="0" y="3646285"/>
                  </a:moveTo>
                  <a:cubicBezTo>
                    <a:pt x="187625" y="3630469"/>
                    <a:pt x="375250" y="3614654"/>
                    <a:pt x="543465" y="3577273"/>
                  </a:cubicBezTo>
                  <a:cubicBezTo>
                    <a:pt x="711680" y="3539892"/>
                    <a:pt x="866955" y="3495323"/>
                    <a:pt x="1009291" y="3421998"/>
                  </a:cubicBezTo>
                  <a:cubicBezTo>
                    <a:pt x="1151627" y="3348673"/>
                    <a:pt x="1262333" y="3266722"/>
                    <a:pt x="1397480" y="3137326"/>
                  </a:cubicBezTo>
                  <a:cubicBezTo>
                    <a:pt x="1532627" y="3007930"/>
                    <a:pt x="1657710" y="2882846"/>
                    <a:pt x="1820174" y="2645620"/>
                  </a:cubicBezTo>
                  <a:cubicBezTo>
                    <a:pt x="1982638" y="2408394"/>
                    <a:pt x="2178171" y="2056149"/>
                    <a:pt x="2372265" y="1713968"/>
                  </a:cubicBezTo>
                  <a:cubicBezTo>
                    <a:pt x="2566359" y="1371787"/>
                    <a:pt x="2853906" y="821134"/>
                    <a:pt x="2984740" y="592534"/>
                  </a:cubicBezTo>
                  <a:cubicBezTo>
                    <a:pt x="3115574" y="363934"/>
                    <a:pt x="3096883" y="418568"/>
                    <a:pt x="3157268" y="342368"/>
                  </a:cubicBezTo>
                  <a:cubicBezTo>
                    <a:pt x="3217653" y="266168"/>
                    <a:pt x="3282351" y="189968"/>
                    <a:pt x="3347049" y="135334"/>
                  </a:cubicBezTo>
                  <a:cubicBezTo>
                    <a:pt x="3411747" y="80700"/>
                    <a:pt x="3486510" y="36130"/>
                    <a:pt x="3545457" y="14564"/>
                  </a:cubicBezTo>
                  <a:cubicBezTo>
                    <a:pt x="3604404" y="-7002"/>
                    <a:pt x="3646098" y="186"/>
                    <a:pt x="3700732" y="5937"/>
                  </a:cubicBezTo>
                  <a:cubicBezTo>
                    <a:pt x="3755366" y="11688"/>
                    <a:pt x="3798499" y="4499"/>
                    <a:pt x="3873261" y="49069"/>
                  </a:cubicBezTo>
                  <a:cubicBezTo>
                    <a:pt x="3948023" y="93639"/>
                    <a:pt x="4035725" y="133895"/>
                    <a:pt x="4149306" y="273356"/>
                  </a:cubicBezTo>
                  <a:cubicBezTo>
                    <a:pt x="4262887" y="412817"/>
                    <a:pt x="4373593" y="570968"/>
                    <a:pt x="4554748" y="885832"/>
                  </a:cubicBezTo>
                  <a:cubicBezTo>
                    <a:pt x="4735903" y="1200696"/>
                    <a:pt x="5083834" y="1889371"/>
                    <a:pt x="5236234" y="2162541"/>
                  </a:cubicBezTo>
                  <a:cubicBezTo>
                    <a:pt x="5388634" y="2435711"/>
                    <a:pt x="5401574" y="2422772"/>
                    <a:pt x="5469148" y="2524851"/>
                  </a:cubicBezTo>
                  <a:cubicBezTo>
                    <a:pt x="5536722" y="2626930"/>
                    <a:pt x="5579854" y="2695942"/>
                    <a:pt x="5641676" y="2775017"/>
                  </a:cubicBezTo>
                  <a:cubicBezTo>
                    <a:pt x="5703499" y="2854092"/>
                    <a:pt x="5768196" y="2923103"/>
                    <a:pt x="5840083" y="2999303"/>
                  </a:cubicBezTo>
                  <a:cubicBezTo>
                    <a:pt x="5911970" y="3075503"/>
                    <a:pt x="5980982" y="3160330"/>
                    <a:pt x="6072997" y="3232217"/>
                  </a:cubicBezTo>
                  <a:cubicBezTo>
                    <a:pt x="6165012" y="3304104"/>
                    <a:pt x="6274280" y="3374552"/>
                    <a:pt x="6392174" y="3430624"/>
                  </a:cubicBezTo>
                  <a:cubicBezTo>
                    <a:pt x="6510068" y="3486696"/>
                    <a:pt x="6636589" y="3532703"/>
                    <a:pt x="6780363" y="3568647"/>
                  </a:cubicBezTo>
                  <a:cubicBezTo>
                    <a:pt x="6924137" y="3604591"/>
                    <a:pt x="7254815" y="3646285"/>
                    <a:pt x="7254815" y="3646285"/>
                  </a:cubicBezTo>
                  <a:lnTo>
                    <a:pt x="7254815" y="3646285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75" y="4547182"/>
            <a:ext cx="1828800" cy="147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496" y="3581400"/>
            <a:ext cx="1270304" cy="58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4771340" y="2362200"/>
            <a:ext cx="2708331" cy="2714500"/>
            <a:chOff x="4771340" y="2362200"/>
            <a:chExt cx="2708331" cy="271450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7286625" y="4091049"/>
              <a:ext cx="19304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474721" y="2362200"/>
              <a:ext cx="0" cy="17288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771340" y="2362200"/>
              <a:ext cx="27026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86696" y="2562100"/>
              <a:ext cx="0" cy="2514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37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5"/>
          <p:cNvSpPr>
            <a:spLocks noChangeArrowheads="1"/>
          </p:cNvSpPr>
          <p:nvPr/>
        </p:nvSpPr>
        <p:spPr bwMode="auto">
          <a:xfrm>
            <a:off x="127000" y="290513"/>
            <a:ext cx="1397000" cy="457200"/>
          </a:xfrm>
          <a:prstGeom prst="roundRect">
            <a:avLst>
              <a:gd name="adj" fmla="val 28819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96529" y="357188"/>
            <a:ext cx="14382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9525" y="25400"/>
            <a:ext cx="155257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81000" y="715963"/>
            <a:ext cx="8229600" cy="655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780008" y="2072939"/>
            <a:ext cx="1" cy="2892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71782" y="2490850"/>
            <a:ext cx="5248318" cy="1776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Moved to current ordering of topics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- Single Categorical: One Group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- Overly simplified requirements for inference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) Obtain repeated (null) outcomes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ii) Evaluate evidence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229832" y="1371600"/>
            <a:ext cx="6313968" cy="750332"/>
            <a:chOff x="1229832" y="1066800"/>
            <a:chExt cx="6313968" cy="750332"/>
          </a:xfrm>
        </p:grpSpPr>
        <p:grpSp>
          <p:nvGrpSpPr>
            <p:cNvPr id="25" name="Group 24"/>
            <p:cNvGrpSpPr/>
            <p:nvPr/>
          </p:nvGrpSpPr>
          <p:grpSpPr>
            <a:xfrm>
              <a:off x="1229832" y="1066800"/>
              <a:ext cx="6313968" cy="750332"/>
              <a:chOff x="698348" y="1358537"/>
              <a:chExt cx="6007252" cy="67413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066800" y="1524000"/>
                <a:ext cx="5638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028700" y="1358537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2468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1612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0756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5996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698348" y="1358537"/>
                <a:ext cx="685800" cy="672737"/>
                <a:chOff x="698348" y="1358537"/>
                <a:chExt cx="685800" cy="672737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066800" y="1358537"/>
                  <a:ext cx="0" cy="304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698348" y="1661942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1994</a:t>
                  </a:r>
                  <a:endParaRPr lang="en-US" dirty="0"/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1371600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5867400" y="1371600"/>
                <a:ext cx="685800" cy="661069"/>
                <a:chOff x="6629400" y="1371600"/>
                <a:chExt cx="685800" cy="661069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6971211" y="1371600"/>
                  <a:ext cx="0" cy="304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6629400" y="1663337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2012</a:t>
                  </a:r>
                  <a:endParaRPr lang="en-US" dirty="0"/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>
            <a:xfrm>
              <a:off x="4419600" y="1472836"/>
              <a:ext cx="720815" cy="3203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2005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771340" y="2362200"/>
            <a:ext cx="2708331" cy="2714500"/>
            <a:chOff x="4771340" y="2362200"/>
            <a:chExt cx="2708331" cy="271450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7286625" y="4091049"/>
              <a:ext cx="19304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474721" y="2362200"/>
              <a:ext cx="0" cy="17288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771340" y="2362200"/>
              <a:ext cx="27026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286696" y="2562100"/>
              <a:ext cx="0" cy="2514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45202"/>
            <a:ext cx="4419600" cy="121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2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5"/>
          <p:cNvSpPr>
            <a:spLocks noChangeArrowheads="1"/>
          </p:cNvSpPr>
          <p:nvPr/>
        </p:nvSpPr>
        <p:spPr bwMode="auto">
          <a:xfrm>
            <a:off x="127000" y="290513"/>
            <a:ext cx="1397000" cy="457200"/>
          </a:xfrm>
          <a:prstGeom prst="roundRect">
            <a:avLst>
              <a:gd name="adj" fmla="val 28819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96529" y="357188"/>
            <a:ext cx="14382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9525" y="25400"/>
            <a:ext cx="155257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81000" y="715963"/>
            <a:ext cx="8229600" cy="655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2309750"/>
            <a:ext cx="5248318" cy="75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Introduction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Tinkerplots</a:t>
            </a:r>
            <a:r>
              <a:rPr lang="en-US" baseline="30000" dirty="0" smtClean="0">
                <a:solidFill>
                  <a:schemeClr val="tx1"/>
                </a:solidFill>
              </a:rPr>
              <a:t>®</a:t>
            </a:r>
            <a:r>
              <a:rPr lang="en-US" dirty="0" smtClean="0">
                <a:solidFill>
                  <a:schemeClr val="tx1"/>
                </a:solidFill>
              </a:rPr>
              <a:t> 2.0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229832" y="1371600"/>
            <a:ext cx="6313968" cy="750332"/>
            <a:chOff x="1229832" y="1066800"/>
            <a:chExt cx="6313968" cy="750332"/>
          </a:xfrm>
        </p:grpSpPr>
        <p:grpSp>
          <p:nvGrpSpPr>
            <p:cNvPr id="25" name="Group 24"/>
            <p:cNvGrpSpPr/>
            <p:nvPr/>
          </p:nvGrpSpPr>
          <p:grpSpPr>
            <a:xfrm>
              <a:off x="1229832" y="1066800"/>
              <a:ext cx="6313968" cy="750332"/>
              <a:chOff x="698348" y="1358537"/>
              <a:chExt cx="6007252" cy="67413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066800" y="1524000"/>
                <a:ext cx="5638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028700" y="1358537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2468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1612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0756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5996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698348" y="1358537"/>
                <a:ext cx="685800" cy="672737"/>
                <a:chOff x="698348" y="1358537"/>
                <a:chExt cx="685800" cy="672737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066800" y="1358537"/>
                  <a:ext cx="0" cy="304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698348" y="1661942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1994</a:t>
                  </a:r>
                  <a:endParaRPr lang="en-US" dirty="0"/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1371600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5867400" y="1371600"/>
                <a:ext cx="685800" cy="661069"/>
                <a:chOff x="6629400" y="1371600"/>
                <a:chExt cx="685800" cy="661069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6971211" y="1371600"/>
                  <a:ext cx="0" cy="304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6629400" y="1663337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2012</a:t>
                  </a:r>
                  <a:endParaRPr lang="en-US" dirty="0"/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>
            <a:xfrm>
              <a:off x="6019800" y="1472836"/>
              <a:ext cx="720815" cy="3203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2010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6400800" y="2114550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590800" y="3048000"/>
            <a:ext cx="3276600" cy="1600200"/>
            <a:chOff x="1733020" y="3651418"/>
            <a:chExt cx="4403834" cy="2277524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482"/>
            <a:stretch/>
          </p:blipFill>
          <p:spPr bwMode="auto">
            <a:xfrm>
              <a:off x="1733020" y="3651418"/>
              <a:ext cx="4403834" cy="116200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3347536" y="4280336"/>
              <a:ext cx="516506" cy="485789"/>
            </a:xfrm>
            <a:prstGeom prst="rect">
              <a:avLst/>
            </a:prstGeom>
            <a:solidFill>
              <a:schemeClr val="bg1">
                <a:lumMod val="65000"/>
                <a:alpha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3848275" y="4280336"/>
              <a:ext cx="1138891" cy="444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347536" y="4766748"/>
              <a:ext cx="462464" cy="11621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347536" y="4280336"/>
              <a:ext cx="462464" cy="444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4724400"/>
              <a:ext cx="1177166" cy="120454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5" name="Straight Connector 54"/>
          <p:cNvCxnSpPr/>
          <p:nvPr/>
        </p:nvCxnSpPr>
        <p:spPr>
          <a:xfrm>
            <a:off x="6212650" y="2571750"/>
            <a:ext cx="0" cy="20669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219825" y="3695700"/>
            <a:ext cx="19304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0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4"/>
          <p:cNvSpPr>
            <a:spLocks noChangeArrowheads="1"/>
          </p:cNvSpPr>
          <p:nvPr/>
        </p:nvSpPr>
        <p:spPr bwMode="auto">
          <a:xfrm rot="10800000">
            <a:off x="1600200" y="304800"/>
            <a:ext cx="1524000" cy="428625"/>
          </a:xfrm>
          <a:prstGeom prst="roundRect">
            <a:avLst>
              <a:gd name="adj" fmla="val 2673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833587" y="417909"/>
            <a:ext cx="105323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Examples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1559625" y="25400"/>
            <a:ext cx="1600200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29" y="1295400"/>
            <a:ext cx="5947646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64725"/>
            <a:ext cx="20859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799" y="2209800"/>
            <a:ext cx="167640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121 </a:t>
            </a:r>
            <a:br>
              <a:rPr lang="en-US" sz="2000" dirty="0" smtClean="0"/>
            </a:br>
            <a:r>
              <a:rPr lang="en-US" sz="2000" dirty="0" smtClean="0"/>
              <a:t>total</a:t>
            </a:r>
          </a:p>
          <a:p>
            <a:pPr algn="ctr"/>
            <a:r>
              <a:rPr lang="en-US" sz="2000" dirty="0" smtClean="0"/>
              <a:t>incidents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18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4"/>
          <p:cNvSpPr>
            <a:spLocks noChangeArrowheads="1"/>
          </p:cNvSpPr>
          <p:nvPr/>
        </p:nvSpPr>
        <p:spPr bwMode="auto">
          <a:xfrm rot="10800000">
            <a:off x="1600200" y="304800"/>
            <a:ext cx="1524000" cy="428625"/>
          </a:xfrm>
          <a:prstGeom prst="roundRect">
            <a:avLst>
              <a:gd name="adj" fmla="val 2673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833587" y="417909"/>
            <a:ext cx="105323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1559625" y="25400"/>
            <a:ext cx="1600200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447800" y="1321676"/>
            <a:ext cx="5816755" cy="4621924"/>
            <a:chOff x="2767729" y="1447801"/>
            <a:chExt cx="5157071" cy="407818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729" y="1447801"/>
              <a:ext cx="1699327" cy="1371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593642" y="2097975"/>
              <a:ext cx="849664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66" t="50000"/>
            <a:stretch/>
          </p:blipFill>
          <p:spPr bwMode="auto">
            <a:xfrm>
              <a:off x="4167032" y="2362200"/>
              <a:ext cx="3757768" cy="31637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3601626" y="2768009"/>
              <a:ext cx="549640" cy="27422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617025" y="2110841"/>
              <a:ext cx="550007" cy="2513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39459" y="2117834"/>
              <a:ext cx="3469575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849592" y="3374447"/>
              <a:ext cx="2444528" cy="116774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Does my precinct (Precinct #1)  have more crime than it’s fair share?</a:t>
              </a:r>
              <a:endParaRPr lang="en-US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40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4"/>
          <p:cNvSpPr>
            <a:spLocks noChangeArrowheads="1"/>
          </p:cNvSpPr>
          <p:nvPr/>
        </p:nvSpPr>
        <p:spPr bwMode="auto">
          <a:xfrm rot="10800000">
            <a:off x="1600200" y="304800"/>
            <a:ext cx="1524000" cy="428625"/>
          </a:xfrm>
          <a:prstGeom prst="roundRect">
            <a:avLst>
              <a:gd name="adj" fmla="val 2673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833587" y="417909"/>
            <a:ext cx="105323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1559625" y="25400"/>
            <a:ext cx="1600200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7" y="4114801"/>
            <a:ext cx="7659673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14400" y="1198165"/>
            <a:ext cx="7315200" cy="2383235"/>
            <a:chOff x="990600" y="1198165"/>
            <a:chExt cx="7315200" cy="2383235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295400"/>
              <a:ext cx="1981200" cy="2179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ight Arrow 12"/>
            <p:cNvSpPr/>
            <p:nvPr/>
          </p:nvSpPr>
          <p:spPr>
            <a:xfrm>
              <a:off x="3501857" y="2209800"/>
              <a:ext cx="841543" cy="5334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121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177" name="Picture 9" descr="http://t0.gstatic.com/images?q=tbn:ANd9GcRFH2LY-b6cNTxoQQzX9-0RptHt-yrXIH8UQwTHj7UxMbySgYmKq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39000" y="1901708"/>
              <a:ext cx="1066800" cy="96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990600" y="1198165"/>
              <a:ext cx="5895597" cy="23832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35974" y="1219200"/>
              <a:ext cx="1864426" cy="2253693"/>
              <a:chOff x="1401542" y="1198165"/>
              <a:chExt cx="1864426" cy="2253693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401542" y="1198165"/>
                <a:ext cx="18644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latin typeface="+mn-lt"/>
                  </a:rPr>
                  <a:t>Fair share</a:t>
                </a:r>
                <a:endParaRPr lang="en-US" sz="2000" i="1" dirty="0">
                  <a:latin typeface="+mn-lt"/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401542" y="1600200"/>
                <a:ext cx="1864425" cy="1851658"/>
                <a:chOff x="1401542" y="1653542"/>
                <a:chExt cx="1864425" cy="1851658"/>
              </a:xfrm>
            </p:grpSpPr>
            <p:sp>
              <p:nvSpPr>
                <p:cNvPr id="35" name="Pie 34"/>
                <p:cNvSpPr/>
                <p:nvPr/>
              </p:nvSpPr>
              <p:spPr>
                <a:xfrm>
                  <a:off x="1401543" y="1653542"/>
                  <a:ext cx="1864424" cy="1851658"/>
                </a:xfrm>
                <a:prstGeom prst="pi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1401542" y="1654336"/>
                  <a:ext cx="1864425" cy="1850863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503968" y="2013507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#1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741968" y="2546907"/>
                  <a:ext cx="6096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Not #1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cxnSp>
        <p:nvCxnSpPr>
          <p:cNvPr id="25" name="Straight Connector 24"/>
          <p:cNvCxnSpPr/>
          <p:nvPr/>
        </p:nvCxnSpPr>
        <p:spPr>
          <a:xfrm>
            <a:off x="2191987" y="2520581"/>
            <a:ext cx="409445" cy="679819"/>
          </a:xfrm>
          <a:prstGeom prst="line">
            <a:avLst/>
          </a:prstGeom>
          <a:ln w="38100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4"/>
          <p:cNvSpPr>
            <a:spLocks noChangeArrowheads="1"/>
          </p:cNvSpPr>
          <p:nvPr/>
        </p:nvSpPr>
        <p:spPr bwMode="auto">
          <a:xfrm rot="10800000">
            <a:off x="1600200" y="304800"/>
            <a:ext cx="1524000" cy="428625"/>
          </a:xfrm>
          <a:prstGeom prst="roundRect">
            <a:avLst>
              <a:gd name="adj" fmla="val 2673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833587" y="417909"/>
            <a:ext cx="105323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1559625" y="25400"/>
            <a:ext cx="1600200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447800" y="1321676"/>
            <a:ext cx="5798972" cy="4604056"/>
            <a:chOff x="2767729" y="1447801"/>
            <a:chExt cx="5141305" cy="406241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729" y="1447801"/>
              <a:ext cx="1699327" cy="1371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593642" y="2097975"/>
              <a:ext cx="849664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601626" y="2768009"/>
              <a:ext cx="549640" cy="27422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617025" y="2110841"/>
              <a:ext cx="550007" cy="2513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439459" y="2117834"/>
              <a:ext cx="3469575" cy="228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68" y="2383574"/>
            <a:ext cx="4277233" cy="34713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62400" y="3289518"/>
            <a:ext cx="2514600" cy="181588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2400" b="1" dirty="0" smtClean="0">
                <a:latin typeface="+mn-lt"/>
              </a:rPr>
              <a:t>36</a:t>
            </a:r>
            <a:r>
              <a:rPr lang="en-US" sz="2400" dirty="0" smtClean="0">
                <a:latin typeface="+mn-lt"/>
              </a:rPr>
              <a:t> crimes </a:t>
            </a:r>
          </a:p>
          <a:p>
            <a:pPr algn="ctr"/>
            <a:r>
              <a:rPr lang="en-US" sz="2400" dirty="0">
                <a:latin typeface="+mn-lt"/>
              </a:rPr>
              <a:t>i</a:t>
            </a:r>
            <a:r>
              <a:rPr lang="en-US" sz="2400" dirty="0" smtClean="0">
                <a:latin typeface="+mn-lt"/>
              </a:rPr>
              <a:t>n Precinct #1</a:t>
            </a:r>
          </a:p>
          <a:p>
            <a:pPr algn="ctr"/>
            <a:r>
              <a:rPr lang="en-US" sz="2400" dirty="0" smtClean="0">
                <a:latin typeface="+mn-lt"/>
              </a:rPr>
              <a:t>this week</a:t>
            </a: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37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4"/>
          <p:cNvSpPr>
            <a:spLocks noChangeArrowheads="1"/>
          </p:cNvSpPr>
          <p:nvPr/>
        </p:nvSpPr>
        <p:spPr bwMode="auto">
          <a:xfrm rot="10800000">
            <a:off x="1600200" y="304800"/>
            <a:ext cx="1524000" cy="428625"/>
          </a:xfrm>
          <a:prstGeom prst="roundRect">
            <a:avLst>
              <a:gd name="adj" fmla="val 2673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833587" y="417909"/>
            <a:ext cx="105323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1559625" y="25400"/>
            <a:ext cx="1600200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02925" y="1905000"/>
            <a:ext cx="6629400" cy="1727212"/>
            <a:chOff x="114300" y="3255767"/>
            <a:chExt cx="7962900" cy="2035616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176" y="3255767"/>
              <a:ext cx="137160" cy="137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228600" y="3429000"/>
              <a:ext cx="7848600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3581401"/>
              <a:ext cx="7962900" cy="1709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702925" y="4038600"/>
            <a:ext cx="6629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Methods of evaluating evidence</a:t>
            </a: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- Is 36 an outlier? [critical value]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3612"/>
            <a:ext cx="1035399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5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5"/>
          <p:cNvSpPr>
            <a:spLocks noChangeArrowheads="1"/>
          </p:cNvSpPr>
          <p:nvPr/>
        </p:nvSpPr>
        <p:spPr bwMode="auto">
          <a:xfrm>
            <a:off x="127000" y="290513"/>
            <a:ext cx="1397000" cy="457200"/>
          </a:xfrm>
          <a:prstGeom prst="roundRect">
            <a:avLst>
              <a:gd name="adj" fmla="val 28819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96529" y="357188"/>
            <a:ext cx="14382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9525" y="25400"/>
            <a:ext cx="155257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81000" y="715963"/>
            <a:ext cx="8229600" cy="655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29832" y="1371600"/>
            <a:ext cx="6313968" cy="750332"/>
            <a:chOff x="698348" y="1358537"/>
            <a:chExt cx="6007252" cy="6741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066800" y="1524000"/>
              <a:ext cx="56388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28700" y="1358537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2468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612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756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5996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698348" y="1358537"/>
              <a:ext cx="685800" cy="672737"/>
              <a:chOff x="698348" y="1358537"/>
              <a:chExt cx="685800" cy="672737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066800" y="1358537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98348" y="1661942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1994</a:t>
                </a:r>
                <a:endParaRPr lang="en-US" dirty="0"/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>
              <a:off x="1371600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5867400" y="1371600"/>
              <a:ext cx="685800" cy="661069"/>
              <a:chOff x="6629400" y="1371600"/>
              <a:chExt cx="685800" cy="66106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69712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629400" y="1663337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2012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4"/>
          <p:cNvSpPr>
            <a:spLocks noChangeArrowheads="1"/>
          </p:cNvSpPr>
          <p:nvPr/>
        </p:nvSpPr>
        <p:spPr bwMode="auto">
          <a:xfrm rot="10800000">
            <a:off x="1600200" y="304800"/>
            <a:ext cx="1524000" cy="428625"/>
          </a:xfrm>
          <a:prstGeom prst="roundRect">
            <a:avLst>
              <a:gd name="adj" fmla="val 2673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833587" y="417909"/>
            <a:ext cx="105323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1559625" y="25400"/>
            <a:ext cx="1600200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02925" y="1905000"/>
            <a:ext cx="6629400" cy="1727212"/>
            <a:chOff x="114300" y="3255767"/>
            <a:chExt cx="7962900" cy="2035616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176" y="3255767"/>
              <a:ext cx="137160" cy="137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228600" y="3429000"/>
              <a:ext cx="7848600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3581401"/>
              <a:ext cx="7962900" cy="1709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702925" y="4038600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Methods of evaluating evidence</a:t>
            </a: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- Is 36 an outlier? [critical value]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  - How likely is it to see 36 or more crimes? [p-value]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3612"/>
            <a:ext cx="1035399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7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4"/>
          <p:cNvSpPr>
            <a:spLocks noChangeArrowheads="1"/>
          </p:cNvSpPr>
          <p:nvPr/>
        </p:nvSpPr>
        <p:spPr bwMode="auto">
          <a:xfrm rot="10800000">
            <a:off x="1600200" y="304800"/>
            <a:ext cx="1524000" cy="428625"/>
          </a:xfrm>
          <a:prstGeom prst="roundRect">
            <a:avLst>
              <a:gd name="adj" fmla="val 2673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833587" y="417909"/>
            <a:ext cx="105323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1559625" y="25400"/>
            <a:ext cx="1600200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02925" y="1905000"/>
            <a:ext cx="6629400" cy="1727212"/>
            <a:chOff x="114300" y="3255767"/>
            <a:chExt cx="7962900" cy="2035616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176" y="3255767"/>
              <a:ext cx="137160" cy="137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228600" y="3429000"/>
              <a:ext cx="7848600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3581401"/>
              <a:ext cx="7962900" cy="1709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702925" y="4038600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Methods of evaluating evidence</a:t>
            </a: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- Is 36 an outlier? [critical value]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  - How likely is it to see 36 or more crimes? [p-value]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5157423"/>
                <a:ext cx="990600" cy="786177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157423"/>
                <a:ext cx="990600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3612"/>
            <a:ext cx="1035399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2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4"/>
          <p:cNvSpPr>
            <a:spLocks noChangeArrowheads="1"/>
          </p:cNvSpPr>
          <p:nvPr/>
        </p:nvSpPr>
        <p:spPr bwMode="auto">
          <a:xfrm rot="10800000">
            <a:off x="1600200" y="304800"/>
            <a:ext cx="1524000" cy="428625"/>
          </a:xfrm>
          <a:prstGeom prst="roundRect">
            <a:avLst>
              <a:gd name="adj" fmla="val 2673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833587" y="417909"/>
            <a:ext cx="105323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1559625" y="25400"/>
            <a:ext cx="1600200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784499" y="1905000"/>
            <a:ext cx="6547826" cy="1828800"/>
            <a:chOff x="1784499" y="1905000"/>
            <a:chExt cx="6547826" cy="18288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499" y="1997808"/>
              <a:ext cx="6527682" cy="1735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4525" y="1905000"/>
              <a:ext cx="114191" cy="116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1798084" y="2051988"/>
              <a:ext cx="6534241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702925" y="4038600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Methods of evaluating evidence</a:t>
            </a: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- Is 36 an outlier? [critical value]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  - How likely is it to see 36 or more crimes? [p-value]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02428" y="5153871"/>
                <a:ext cx="3526972" cy="713529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>
                    <a:latin typeface="+mn-lt"/>
                  </a:rPr>
                  <a:t>Or is it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itchFamily="18" charset="0"/>
                            <a:ea typeface="Cambria Math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itchFamily="18" charset="0"/>
                            <a:ea typeface="Cambria Math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2200" dirty="0" smtClean="0">
                    <a:latin typeface="+mn-lt"/>
                  </a:rPr>
                  <a:t>?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428" y="5153871"/>
                <a:ext cx="3526972" cy="7135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3612"/>
            <a:ext cx="1035399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8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00" y="2133600"/>
            <a:ext cx="6553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AutoShape 4"/>
          <p:cNvSpPr>
            <a:spLocks noChangeArrowheads="1"/>
          </p:cNvSpPr>
          <p:nvPr/>
        </p:nvSpPr>
        <p:spPr bwMode="auto">
          <a:xfrm rot="10800000">
            <a:off x="1600200" y="304800"/>
            <a:ext cx="1524000" cy="428625"/>
          </a:xfrm>
          <a:prstGeom prst="roundRect">
            <a:avLst>
              <a:gd name="adj" fmla="val 2673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833587" y="417909"/>
            <a:ext cx="105323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1559625" y="25400"/>
            <a:ext cx="1600200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798084" y="2051988"/>
            <a:ext cx="6534241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02925" y="4038600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Methods of evaluating evidence</a:t>
            </a: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- Is 36 an outlier? [critical value]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  - How likely is it to see 36 or more crimes? [p-value]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2428" y="5207913"/>
            <a:ext cx="3526972" cy="43088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+mn-lt"/>
              </a:rPr>
              <a:t>Or is it 13.8%?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59" y="1905395"/>
            <a:ext cx="114191" cy="11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3612"/>
            <a:ext cx="1035399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3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8"/>
          <a:stretch/>
        </p:blipFill>
        <p:spPr bwMode="auto">
          <a:xfrm>
            <a:off x="1628775" y="2209800"/>
            <a:ext cx="6557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AutoShape 4"/>
          <p:cNvSpPr>
            <a:spLocks noChangeArrowheads="1"/>
          </p:cNvSpPr>
          <p:nvPr/>
        </p:nvSpPr>
        <p:spPr bwMode="auto">
          <a:xfrm rot="10800000">
            <a:off x="1600200" y="304800"/>
            <a:ext cx="1524000" cy="428625"/>
          </a:xfrm>
          <a:prstGeom prst="roundRect">
            <a:avLst>
              <a:gd name="adj" fmla="val 2673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833587" y="417909"/>
            <a:ext cx="105323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1559625" y="25400"/>
            <a:ext cx="1600200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59" y="1905395"/>
            <a:ext cx="114191" cy="11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798084" y="2051988"/>
            <a:ext cx="6534241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02925" y="4038600"/>
            <a:ext cx="6629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Methods of evaluating evidence</a:t>
            </a: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- Is 36 an outlier? [critical value]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  - How likely is it to see 36 or more crimes? [p-value]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5188803"/>
            <a:ext cx="3581400" cy="830997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It </a:t>
            </a:r>
            <a:r>
              <a:rPr lang="en-US" sz="2400" b="1" dirty="0" smtClean="0"/>
              <a:t>is</a:t>
            </a:r>
            <a:r>
              <a:rPr lang="en-US" sz="2400" dirty="0" smtClean="0"/>
              <a:t> 13.6%.</a:t>
            </a:r>
          </a:p>
          <a:p>
            <a:pPr algn="ctr"/>
            <a:r>
              <a:rPr lang="en-US" sz="2400" dirty="0"/>
              <a:t>v</a:t>
            </a:r>
            <a:r>
              <a:rPr lang="en-US" sz="2400" dirty="0" smtClean="0"/>
              <a:t>ia binomial exact </a:t>
            </a:r>
            <a:r>
              <a:rPr lang="en-US" sz="2400" dirty="0"/>
              <a:t>t</a:t>
            </a:r>
            <a:r>
              <a:rPr lang="en-US" sz="2400" dirty="0" smtClean="0"/>
              <a:t>est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33612"/>
            <a:ext cx="1035399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5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4"/>
          <p:cNvSpPr>
            <a:spLocks noChangeArrowheads="1"/>
          </p:cNvSpPr>
          <p:nvPr/>
        </p:nvSpPr>
        <p:spPr bwMode="auto">
          <a:xfrm rot="10800000">
            <a:off x="1600200" y="304800"/>
            <a:ext cx="1524000" cy="428625"/>
          </a:xfrm>
          <a:prstGeom prst="roundRect">
            <a:avLst>
              <a:gd name="adj" fmla="val 2673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833587" y="417909"/>
            <a:ext cx="105323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1559625" y="25400"/>
            <a:ext cx="1600200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5" y="2057400"/>
            <a:ext cx="48858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85800" y="140886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Slightly Modified Question: Are crimes equally dispersed? </a:t>
            </a:r>
            <a:endParaRPr lang="en-US" sz="2000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37452" y="2438400"/>
            <a:ext cx="2292148" cy="2177843"/>
            <a:chOff x="5715000" y="2165557"/>
            <a:chExt cx="2550226" cy="2558843"/>
          </a:xfrm>
        </p:grpSpPr>
        <p:sp>
          <p:nvSpPr>
            <p:cNvPr id="27" name="Oval 26"/>
            <p:cNvSpPr/>
            <p:nvPr/>
          </p:nvSpPr>
          <p:spPr>
            <a:xfrm>
              <a:off x="5715001" y="2165557"/>
              <a:ext cx="2550225" cy="25588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78435" y="2708426"/>
              <a:ext cx="833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#1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715000" y="3444979"/>
              <a:ext cx="255022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990113" y="2165557"/>
              <a:ext cx="0" cy="255884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80645" y="2708426"/>
              <a:ext cx="833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#4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80645" y="3656554"/>
              <a:ext cx="833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#3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13463" y="3696232"/>
              <a:ext cx="833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#2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6990112" y="3444979"/>
              <a:ext cx="1057183" cy="251252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684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4"/>
          <p:cNvSpPr>
            <a:spLocks noChangeArrowheads="1"/>
          </p:cNvSpPr>
          <p:nvPr/>
        </p:nvSpPr>
        <p:spPr bwMode="auto">
          <a:xfrm rot="10800000">
            <a:off x="1600200" y="304800"/>
            <a:ext cx="1524000" cy="428625"/>
          </a:xfrm>
          <a:prstGeom prst="roundRect">
            <a:avLst>
              <a:gd name="adj" fmla="val 2673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833587" y="417909"/>
            <a:ext cx="105323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1559625" y="25400"/>
            <a:ext cx="1600200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5" y="2057400"/>
            <a:ext cx="48858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85800" y="140886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Slightly Modified Question: Are crimes equally dispersed? 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5311914"/>
            <a:ext cx="76200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Note: This modification results in a major change in the methodological approach to the analysis</a:t>
            </a:r>
            <a:endParaRPr lang="en-US" sz="2000" dirty="0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37452" y="2438400"/>
            <a:ext cx="2292148" cy="2177843"/>
            <a:chOff x="5715000" y="2165557"/>
            <a:chExt cx="2550226" cy="2558843"/>
          </a:xfrm>
        </p:grpSpPr>
        <p:sp>
          <p:nvSpPr>
            <p:cNvPr id="18" name="Oval 17"/>
            <p:cNvSpPr/>
            <p:nvPr/>
          </p:nvSpPr>
          <p:spPr>
            <a:xfrm>
              <a:off x="5715001" y="2165557"/>
              <a:ext cx="2550225" cy="255884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78435" y="2708426"/>
              <a:ext cx="833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#1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715000" y="3444979"/>
              <a:ext cx="255022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90113" y="2165557"/>
              <a:ext cx="0" cy="255884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180645" y="2708426"/>
              <a:ext cx="833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#4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80645" y="3656554"/>
              <a:ext cx="833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#3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13463" y="3696232"/>
              <a:ext cx="833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#2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990112" y="3444979"/>
              <a:ext cx="1057183" cy="251252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22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28775"/>
            <a:ext cx="49053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AutoShape 4"/>
          <p:cNvSpPr>
            <a:spLocks noChangeArrowheads="1"/>
          </p:cNvSpPr>
          <p:nvPr/>
        </p:nvSpPr>
        <p:spPr bwMode="auto">
          <a:xfrm rot="10800000">
            <a:off x="1600200" y="304800"/>
            <a:ext cx="1524000" cy="428625"/>
          </a:xfrm>
          <a:prstGeom prst="roundRect">
            <a:avLst>
              <a:gd name="adj" fmla="val 2673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833587" y="417909"/>
            <a:ext cx="105323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1559625" y="25400"/>
            <a:ext cx="1600200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724150"/>
            <a:ext cx="48672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790950"/>
            <a:ext cx="48672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00" y="4838700"/>
            <a:ext cx="48482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95400" y="1383268"/>
            <a:ext cx="331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Is ____ an outlier?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35988" y="1840468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36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1" y="138347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Precinct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988" y="1828800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#1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35988" y="2754868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24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2988" y="2743200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#2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5988" y="3821668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39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988" y="3810000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#3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35988" y="4812268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2988" y="4800600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#4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1475" y="1752600"/>
            <a:ext cx="2752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66825" y="1371600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6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28775"/>
            <a:ext cx="49053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724150"/>
            <a:ext cx="48672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790950"/>
            <a:ext cx="48672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00" y="4838700"/>
            <a:ext cx="48482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AutoShape 4"/>
          <p:cNvSpPr>
            <a:spLocks noChangeArrowheads="1"/>
          </p:cNvSpPr>
          <p:nvPr/>
        </p:nvSpPr>
        <p:spPr bwMode="auto">
          <a:xfrm rot="10800000">
            <a:off x="1600200" y="304800"/>
            <a:ext cx="1524000" cy="428625"/>
          </a:xfrm>
          <a:prstGeom prst="roundRect">
            <a:avLst>
              <a:gd name="adj" fmla="val 2673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833587" y="417909"/>
            <a:ext cx="105323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1559625" y="25400"/>
            <a:ext cx="1600200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95400" y="1383268"/>
            <a:ext cx="331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Is ____ an outlier?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35988" y="1840468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36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1" y="138347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Precinct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988" y="1828800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#1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35988" y="2754868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24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2988" y="2743200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#2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5988" y="3821668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39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988" y="3810000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#3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35988" y="4812268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2988" y="4800600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#4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1475" y="1752600"/>
            <a:ext cx="2752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66825" y="1371600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280848" y="1566800"/>
            <a:ext cx="3352800" cy="3843400"/>
            <a:chOff x="4280848" y="1566800"/>
            <a:chExt cx="3352800" cy="3843400"/>
          </a:xfrm>
        </p:grpSpPr>
        <p:sp>
          <p:nvSpPr>
            <p:cNvPr id="2" name="Rectangle 1"/>
            <p:cNvSpPr/>
            <p:nvPr/>
          </p:nvSpPr>
          <p:spPr>
            <a:xfrm>
              <a:off x="5854885" y="1676400"/>
              <a:ext cx="1157288" cy="7620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00010" y="2667000"/>
              <a:ext cx="1157288" cy="73152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80848" y="4788932"/>
              <a:ext cx="1614488" cy="73152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66760" y="3733800"/>
              <a:ext cx="1766888" cy="73152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40473" y="1566800"/>
              <a:ext cx="76200" cy="384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16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28775"/>
            <a:ext cx="49053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724150"/>
            <a:ext cx="48672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790950"/>
            <a:ext cx="48672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838700"/>
            <a:ext cx="48482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AutoShape 4"/>
          <p:cNvSpPr>
            <a:spLocks noChangeArrowheads="1"/>
          </p:cNvSpPr>
          <p:nvPr/>
        </p:nvSpPr>
        <p:spPr bwMode="auto">
          <a:xfrm rot="10800000">
            <a:off x="1600200" y="304800"/>
            <a:ext cx="1524000" cy="428625"/>
          </a:xfrm>
          <a:prstGeom prst="roundRect">
            <a:avLst>
              <a:gd name="adj" fmla="val 26736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833587" y="417909"/>
            <a:ext cx="1053236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1559625" y="25400"/>
            <a:ext cx="1600200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95400" y="1383268"/>
            <a:ext cx="3314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Is ____ an outlier?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35988" y="1840468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36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1" y="138347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Precinct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2988" y="1828800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#1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35988" y="2754868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24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2988" y="2743200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#2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5988" y="3821668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39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988" y="3810000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#3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35988" y="4812268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2988" y="4800600"/>
            <a:ext cx="49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#4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1475" y="1752600"/>
            <a:ext cx="2752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66825" y="1371600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280848" y="1566800"/>
            <a:ext cx="3352800" cy="3843400"/>
            <a:chOff x="4280848" y="1566800"/>
            <a:chExt cx="3352800" cy="3843400"/>
          </a:xfrm>
        </p:grpSpPr>
        <p:sp>
          <p:nvSpPr>
            <p:cNvPr id="2" name="Rectangle 1"/>
            <p:cNvSpPr/>
            <p:nvPr/>
          </p:nvSpPr>
          <p:spPr>
            <a:xfrm>
              <a:off x="5854885" y="1676400"/>
              <a:ext cx="1157288" cy="7620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00010" y="2667000"/>
              <a:ext cx="1157288" cy="73152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80848" y="4788932"/>
              <a:ext cx="1614488" cy="73152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66760" y="3733800"/>
              <a:ext cx="1766888" cy="73152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40473" y="1566800"/>
              <a:ext cx="76200" cy="384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3357661" y="1524000"/>
            <a:ext cx="5019675" cy="41482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2967296" cy="171350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2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lbow Connector 4"/>
          <p:cNvCxnSpPr/>
          <p:nvPr/>
        </p:nvCxnSpPr>
        <p:spPr>
          <a:xfrm rot="16200000" flipH="1">
            <a:off x="1347368" y="2391392"/>
            <a:ext cx="761079" cy="245496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15"/>
          <p:cNvSpPr>
            <a:spLocks noChangeArrowheads="1"/>
          </p:cNvSpPr>
          <p:nvPr/>
        </p:nvSpPr>
        <p:spPr bwMode="auto">
          <a:xfrm>
            <a:off x="127000" y="290513"/>
            <a:ext cx="1397000" cy="457200"/>
          </a:xfrm>
          <a:prstGeom prst="roundRect">
            <a:avLst>
              <a:gd name="adj" fmla="val 28819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96529" y="357188"/>
            <a:ext cx="14382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9525" y="25400"/>
            <a:ext cx="155257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81000" y="715963"/>
            <a:ext cx="8229600" cy="655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29833" y="1371600"/>
            <a:ext cx="6313967" cy="750332"/>
            <a:chOff x="1229833" y="1764268"/>
            <a:chExt cx="6313967" cy="750332"/>
          </a:xfrm>
        </p:grpSpPr>
        <p:grpSp>
          <p:nvGrpSpPr>
            <p:cNvPr id="7" name="Group 6"/>
            <p:cNvGrpSpPr/>
            <p:nvPr/>
          </p:nvGrpSpPr>
          <p:grpSpPr>
            <a:xfrm>
              <a:off x="1577051" y="1764268"/>
              <a:ext cx="5966749" cy="750332"/>
              <a:chOff x="1028700" y="1358537"/>
              <a:chExt cx="5676900" cy="674132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066800" y="1524000"/>
                <a:ext cx="5638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28700" y="1358537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2468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1612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756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5996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066800" y="1358537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371600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5867400" y="1371600"/>
                <a:ext cx="685800" cy="661069"/>
                <a:chOff x="6629400" y="1371600"/>
                <a:chExt cx="685800" cy="661069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971211" y="1371600"/>
                  <a:ext cx="0" cy="304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6629400" y="1663337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2012</a:t>
                  </a:r>
                  <a:endParaRPr lang="en-US" dirty="0"/>
                </a:p>
              </p:txBody>
            </p:sp>
          </p:grpSp>
        </p:grpSp>
        <p:sp>
          <p:nvSpPr>
            <p:cNvPr id="2" name="Rectangle 1"/>
            <p:cNvSpPr/>
            <p:nvPr/>
          </p:nvSpPr>
          <p:spPr>
            <a:xfrm>
              <a:off x="1229833" y="2170511"/>
              <a:ext cx="720815" cy="3203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1994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40022" y="2466382"/>
            <a:ext cx="56981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Graduate Teaching Position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“Welcome to teaching, here is the book, just cover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 the material”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840675" y="2466382"/>
            <a:ext cx="0" cy="914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6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12"/>
          <p:cNvGrpSpPr>
            <a:grpSpLocks/>
          </p:cNvGrpSpPr>
          <p:nvPr/>
        </p:nvGrpSpPr>
        <p:grpSpPr bwMode="auto">
          <a:xfrm>
            <a:off x="3167063" y="304800"/>
            <a:ext cx="1400175" cy="428625"/>
            <a:chOff x="1026" y="268"/>
            <a:chExt cx="764" cy="288"/>
          </a:xfrm>
        </p:grpSpPr>
        <p:sp>
          <p:nvSpPr>
            <p:cNvPr id="38921" name="AutoShape 13"/>
            <p:cNvSpPr>
              <a:spLocks noChangeArrowheads="1"/>
            </p:cNvSpPr>
            <p:nvPr/>
          </p:nvSpPr>
          <p:spPr bwMode="auto">
            <a:xfrm rot="10800000">
              <a:off x="1026" y="268"/>
              <a:ext cx="764" cy="288"/>
            </a:xfrm>
            <a:prstGeom prst="roundRect">
              <a:avLst>
                <a:gd name="adj" fmla="val 26736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14"/>
            <p:cNvSpPr>
              <a:spLocks noChangeArrowheads="1"/>
            </p:cNvSpPr>
            <p:nvPr/>
          </p:nvSpPr>
          <p:spPr bwMode="auto">
            <a:xfrm>
              <a:off x="1143" y="359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Balance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917" name="Rectangle 15"/>
          <p:cNvSpPr>
            <a:spLocks noChangeArrowheads="1"/>
          </p:cNvSpPr>
          <p:nvPr/>
        </p:nvSpPr>
        <p:spPr bwMode="auto">
          <a:xfrm>
            <a:off x="3162300" y="0"/>
            <a:ext cx="1409700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219199" y="1971785"/>
            <a:ext cx="7010401" cy="3057415"/>
            <a:chOff x="1066799" y="1371600"/>
            <a:chExt cx="7010401" cy="3057415"/>
          </a:xfrm>
        </p:grpSpPr>
        <p:grpSp>
          <p:nvGrpSpPr>
            <p:cNvPr id="5" name="Group 4"/>
            <p:cNvGrpSpPr/>
            <p:nvPr/>
          </p:nvGrpSpPr>
          <p:grpSpPr>
            <a:xfrm>
              <a:off x="1066799" y="1371600"/>
              <a:ext cx="6934201" cy="2514600"/>
              <a:chOff x="978724" y="2438400"/>
              <a:chExt cx="6934201" cy="2514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78725" y="2819400"/>
                <a:ext cx="1524000" cy="21336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 Group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02725" y="2819400"/>
                <a:ext cx="990600" cy="21336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Several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Groups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493325" y="2819400"/>
                <a:ext cx="1219200" cy="21336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Two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Variables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712525" y="2819400"/>
                <a:ext cx="1066800" cy="21336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1 Group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791200" y="2819400"/>
                <a:ext cx="978725" cy="21336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Several</a:t>
                </a: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Groups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781800" y="2819400"/>
                <a:ext cx="1131125" cy="21336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Two Variables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978724" y="2438400"/>
                <a:ext cx="3733801" cy="3810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Categorical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712525" y="2438400"/>
                <a:ext cx="3200400" cy="381000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Numerical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>
              <a:off x="1143000" y="4048015"/>
              <a:ext cx="6934200" cy="0"/>
            </a:xfrm>
            <a:prstGeom prst="straightConnector1">
              <a:avLst/>
            </a:prstGeom>
            <a:ln w="508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886200" y="4028905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latin typeface="+mj-lt"/>
                </a:rPr>
                <a:t>Time</a:t>
              </a:r>
              <a:endParaRPr lang="en-US" sz="2000" i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6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12"/>
          <p:cNvGrpSpPr>
            <a:grpSpLocks/>
          </p:cNvGrpSpPr>
          <p:nvPr/>
        </p:nvGrpSpPr>
        <p:grpSpPr bwMode="auto">
          <a:xfrm>
            <a:off x="3167063" y="304800"/>
            <a:ext cx="1400175" cy="428625"/>
            <a:chOff x="1026" y="268"/>
            <a:chExt cx="764" cy="288"/>
          </a:xfrm>
        </p:grpSpPr>
        <p:sp>
          <p:nvSpPr>
            <p:cNvPr id="38921" name="AutoShape 13"/>
            <p:cNvSpPr>
              <a:spLocks noChangeArrowheads="1"/>
            </p:cNvSpPr>
            <p:nvPr/>
          </p:nvSpPr>
          <p:spPr bwMode="auto">
            <a:xfrm rot="10800000">
              <a:off x="1026" y="268"/>
              <a:ext cx="764" cy="288"/>
            </a:xfrm>
            <a:prstGeom prst="roundRect">
              <a:avLst>
                <a:gd name="adj" fmla="val 26736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14"/>
            <p:cNvSpPr>
              <a:spLocks noChangeArrowheads="1"/>
            </p:cNvSpPr>
            <p:nvPr/>
          </p:nvSpPr>
          <p:spPr bwMode="auto">
            <a:xfrm>
              <a:off x="1143" y="359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Balance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917" name="Rectangle 15"/>
          <p:cNvSpPr>
            <a:spLocks noChangeArrowheads="1"/>
          </p:cNvSpPr>
          <p:nvPr/>
        </p:nvSpPr>
        <p:spPr bwMode="auto">
          <a:xfrm>
            <a:off x="3162300" y="0"/>
            <a:ext cx="1409700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33400" y="1971785"/>
            <a:ext cx="7696200" cy="3057415"/>
            <a:chOff x="381000" y="1971785"/>
            <a:chExt cx="7696200" cy="3057415"/>
          </a:xfrm>
        </p:grpSpPr>
        <p:grpSp>
          <p:nvGrpSpPr>
            <p:cNvPr id="23" name="Group 22"/>
            <p:cNvGrpSpPr/>
            <p:nvPr/>
          </p:nvGrpSpPr>
          <p:grpSpPr>
            <a:xfrm>
              <a:off x="1066799" y="1971785"/>
              <a:ext cx="7010401" cy="3057415"/>
              <a:chOff x="1066799" y="1371600"/>
              <a:chExt cx="7010401" cy="305741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066799" y="1371600"/>
                <a:ext cx="6934201" cy="2514600"/>
                <a:chOff x="978724" y="2438400"/>
                <a:chExt cx="6934201" cy="251460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978725" y="2819400"/>
                  <a:ext cx="1524000" cy="21336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1 Group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502725" y="2819400"/>
                  <a:ext cx="990600" cy="21336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Several</a:t>
                  </a:r>
                </a:p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Groups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493325" y="2819400"/>
                  <a:ext cx="1219200" cy="21336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Two</a:t>
                  </a:r>
                  <a:br>
                    <a:rPr lang="en-US" dirty="0" smtClean="0">
                      <a:solidFill>
                        <a:schemeClr val="tx1"/>
                      </a:solidFill>
                    </a:rPr>
                  </a:br>
                  <a:r>
                    <a:rPr lang="en-US" dirty="0" smtClean="0">
                      <a:solidFill>
                        <a:schemeClr val="tx1"/>
                      </a:solidFill>
                    </a:rPr>
                    <a:t>Variables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4712525" y="2819400"/>
                  <a:ext cx="1066800" cy="21336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1 Group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791200" y="2819400"/>
                  <a:ext cx="978725" cy="21336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Several</a:t>
                  </a:r>
                </a:p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Groups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781800" y="2819400"/>
                  <a:ext cx="1131125" cy="21336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Two Variables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978724" y="2438400"/>
                  <a:ext cx="3733801" cy="3810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Categorical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4712525" y="2438400"/>
                  <a:ext cx="3200400" cy="38100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Numerical</a:t>
                  </a:r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1143000" y="4048015"/>
                <a:ext cx="6934200" cy="0"/>
              </a:xfrm>
              <a:prstGeom prst="straightConnector1">
                <a:avLst/>
              </a:prstGeom>
              <a:ln w="50800">
                <a:solidFill>
                  <a:schemeClr val="bg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886200" y="4028905"/>
                <a:ext cx="1371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latin typeface="+mj-lt"/>
                  </a:rPr>
                  <a:t>Time</a:t>
                </a:r>
                <a:endParaRPr lang="en-US" sz="2000" i="1" dirty="0">
                  <a:latin typeface="+mj-lt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81000" y="2133600"/>
              <a:ext cx="738664" cy="11725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Simulation-based</a:t>
              </a:r>
              <a:endParaRPr lang="en-US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1000" y="3295400"/>
              <a:ext cx="738664" cy="117252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Traditional</a:t>
              </a:r>
            </a:p>
            <a:p>
              <a:pPr algn="ctr"/>
              <a:r>
                <a:rPr lang="en-US" dirty="0" smtClean="0">
                  <a:latin typeface="+mn-lt"/>
                </a:rPr>
                <a:t>Methods</a:t>
              </a:r>
              <a:endParaRPr lang="en-US" dirty="0">
                <a:latin typeface="+mn-lt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81000" y="3327898"/>
              <a:ext cx="7672965" cy="0"/>
            </a:xfrm>
            <a:prstGeom prst="line">
              <a:avLst/>
            </a:prstGeom>
            <a:ln w="25400"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46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12"/>
          <p:cNvGrpSpPr>
            <a:grpSpLocks/>
          </p:cNvGrpSpPr>
          <p:nvPr/>
        </p:nvGrpSpPr>
        <p:grpSpPr bwMode="auto">
          <a:xfrm>
            <a:off x="3167063" y="304800"/>
            <a:ext cx="1400175" cy="428625"/>
            <a:chOff x="1026" y="268"/>
            <a:chExt cx="764" cy="288"/>
          </a:xfrm>
        </p:grpSpPr>
        <p:sp>
          <p:nvSpPr>
            <p:cNvPr id="38921" name="AutoShape 13"/>
            <p:cNvSpPr>
              <a:spLocks noChangeArrowheads="1"/>
            </p:cNvSpPr>
            <p:nvPr/>
          </p:nvSpPr>
          <p:spPr bwMode="auto">
            <a:xfrm rot="10800000">
              <a:off x="1026" y="268"/>
              <a:ext cx="764" cy="288"/>
            </a:xfrm>
            <a:prstGeom prst="roundRect">
              <a:avLst>
                <a:gd name="adj" fmla="val 26736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14"/>
            <p:cNvSpPr>
              <a:spLocks noChangeArrowheads="1"/>
            </p:cNvSpPr>
            <p:nvPr/>
          </p:nvSpPr>
          <p:spPr bwMode="auto">
            <a:xfrm>
              <a:off x="1143" y="359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Balance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917" name="Rectangle 15"/>
          <p:cNvSpPr>
            <a:spLocks noChangeArrowheads="1"/>
          </p:cNvSpPr>
          <p:nvPr/>
        </p:nvSpPr>
        <p:spPr bwMode="auto">
          <a:xfrm>
            <a:off x="3162300" y="0"/>
            <a:ext cx="1409700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3400" y="1971785"/>
            <a:ext cx="7696200" cy="3057415"/>
            <a:chOff x="457200" y="1971785"/>
            <a:chExt cx="7696200" cy="3057415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971785"/>
              <a:ext cx="7696200" cy="3057415"/>
              <a:chOff x="381000" y="1971785"/>
              <a:chExt cx="7696200" cy="305741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066799" y="1971785"/>
                <a:ext cx="7010401" cy="3057415"/>
                <a:chOff x="1066799" y="1371600"/>
                <a:chExt cx="7010401" cy="3057415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066799" y="1371600"/>
                  <a:ext cx="6934201" cy="2514600"/>
                  <a:chOff x="978724" y="2438400"/>
                  <a:chExt cx="6934201" cy="2514600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978725" y="2819400"/>
                    <a:ext cx="1524000" cy="213360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 Group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2502725" y="2819400"/>
                    <a:ext cx="990600" cy="213360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Several</a:t>
                    </a:r>
                  </a:p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Groups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3493325" y="2819400"/>
                    <a:ext cx="1219200" cy="213360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Two</a:t>
                    </a:r>
                    <a:br>
                      <a:rPr lang="en-US" dirty="0" smtClean="0">
                        <a:solidFill>
                          <a:schemeClr val="tx1"/>
                        </a:solidFill>
                      </a:rPr>
                    </a:b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Variables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4712525" y="2819400"/>
                    <a:ext cx="1066800" cy="213360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 Group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5791200" y="2819400"/>
                    <a:ext cx="978725" cy="213360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Several</a:t>
                    </a:r>
                  </a:p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Groups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6781800" y="2819400"/>
                    <a:ext cx="1131125" cy="213360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Two Variables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978724" y="2438400"/>
                    <a:ext cx="3733801" cy="38100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Categorical</a:t>
                    </a:r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4712525" y="2438400"/>
                    <a:ext cx="3200400" cy="38100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Numerical</a:t>
                    </a:r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1143000" y="4048015"/>
                  <a:ext cx="6934200" cy="0"/>
                </a:xfrm>
                <a:prstGeom prst="straightConnector1">
                  <a:avLst/>
                </a:prstGeom>
                <a:ln w="50800">
                  <a:solidFill>
                    <a:schemeClr val="bg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3886200" y="4028905"/>
                  <a:ext cx="1371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i="1" dirty="0" smtClean="0">
                      <a:latin typeface="+mj-lt"/>
                    </a:rPr>
                    <a:t>Time</a:t>
                  </a:r>
                  <a:endParaRPr lang="en-US" sz="2000" i="1" dirty="0">
                    <a:latin typeface="+mj-lt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381000" y="2133600"/>
                <a:ext cx="738664" cy="117252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Simulation-based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81000" y="3295400"/>
                <a:ext cx="738664" cy="117252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Traditional</a:t>
                </a:r>
              </a:p>
              <a:p>
                <a:pPr algn="ctr"/>
                <a:r>
                  <a:rPr lang="en-US" dirty="0" smtClean="0">
                    <a:latin typeface="+mn-lt"/>
                  </a:rPr>
                  <a:t>Methods</a:t>
                </a:r>
                <a:endParaRPr lang="en-US" dirty="0">
                  <a:latin typeface="+mn-lt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381000" y="3327898"/>
                <a:ext cx="7672965" cy="0"/>
              </a:xfrm>
              <a:prstGeom prst="line">
                <a:avLst/>
              </a:prstGeom>
              <a:ln w="25400">
                <a:solidFill>
                  <a:schemeClr val="tx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/>
            <p:nvPr/>
          </p:nvSpPr>
          <p:spPr>
            <a:xfrm>
              <a:off x="1154875" y="2364659"/>
              <a:ext cx="6858000" cy="942615"/>
            </a:xfrm>
            <a:prstGeom prst="rect">
              <a:avLst/>
            </a:prstGeom>
            <a:gradFill flip="none" rotWithShape="1">
              <a:gsLst>
                <a:gs pos="83000">
                  <a:srgbClr val="DCF173">
                    <a:lumMod val="0"/>
                    <a:lumOff val="100000"/>
                    <a:alpha val="0"/>
                  </a:srgbClr>
                </a:gs>
                <a:gs pos="0">
                  <a:srgbClr val="FFFF0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54875" y="3352800"/>
              <a:ext cx="6893108" cy="1115128"/>
            </a:xfrm>
            <a:prstGeom prst="rect">
              <a:avLst/>
            </a:prstGeom>
            <a:gradFill flip="none" rotWithShape="1">
              <a:gsLst>
                <a:gs pos="10000">
                  <a:srgbClr val="FFFF00">
                    <a:lumMod val="0"/>
                    <a:lumOff val="100000"/>
                    <a:alpha val="0"/>
                  </a:srgbClr>
                </a:gs>
                <a:gs pos="0">
                  <a:schemeClr val="bg1"/>
                </a:gs>
                <a:gs pos="100000">
                  <a:srgbClr val="FFC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5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12"/>
          <p:cNvGrpSpPr>
            <a:grpSpLocks/>
          </p:cNvGrpSpPr>
          <p:nvPr/>
        </p:nvGrpSpPr>
        <p:grpSpPr bwMode="auto">
          <a:xfrm>
            <a:off x="3167063" y="304800"/>
            <a:ext cx="1400175" cy="428625"/>
            <a:chOff x="1026" y="268"/>
            <a:chExt cx="764" cy="288"/>
          </a:xfrm>
        </p:grpSpPr>
        <p:sp>
          <p:nvSpPr>
            <p:cNvPr id="38921" name="AutoShape 13"/>
            <p:cNvSpPr>
              <a:spLocks noChangeArrowheads="1"/>
            </p:cNvSpPr>
            <p:nvPr/>
          </p:nvSpPr>
          <p:spPr bwMode="auto">
            <a:xfrm rot="10800000">
              <a:off x="1026" y="268"/>
              <a:ext cx="764" cy="288"/>
            </a:xfrm>
            <a:prstGeom prst="roundRect">
              <a:avLst>
                <a:gd name="adj" fmla="val 26736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14"/>
            <p:cNvSpPr>
              <a:spLocks noChangeArrowheads="1"/>
            </p:cNvSpPr>
            <p:nvPr/>
          </p:nvSpPr>
          <p:spPr bwMode="auto">
            <a:xfrm>
              <a:off x="1143" y="359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Balance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917" name="Rectangle 15"/>
          <p:cNvSpPr>
            <a:spLocks noChangeArrowheads="1"/>
          </p:cNvSpPr>
          <p:nvPr/>
        </p:nvSpPr>
        <p:spPr bwMode="auto">
          <a:xfrm>
            <a:off x="3162300" y="0"/>
            <a:ext cx="1409700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2001" y="2917210"/>
            <a:ext cx="7696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Simulation-based methods are </a:t>
            </a:r>
            <a:r>
              <a:rPr lang="en-US" sz="2000" b="1" dirty="0" smtClean="0">
                <a:latin typeface="+mn-lt"/>
              </a:rPr>
              <a:t>used</a:t>
            </a:r>
            <a:r>
              <a:rPr lang="en-US" sz="2000" dirty="0" smtClean="0">
                <a:latin typeface="+mn-lt"/>
              </a:rPr>
              <a:t> to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  - Get to inference early and often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95600" y="1419100"/>
            <a:ext cx="3657600" cy="1345709"/>
            <a:chOff x="2016051" y="4366691"/>
            <a:chExt cx="4319167" cy="169570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33"/>
            <a:stretch/>
          </p:blipFill>
          <p:spPr bwMode="auto">
            <a:xfrm>
              <a:off x="2016051" y="4366691"/>
              <a:ext cx="4319167" cy="1695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432073" y="4624450"/>
              <a:ext cx="1743561" cy="533400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>
            <a:stCxn id="6" idx="1"/>
          </p:cNvCxnSpPr>
          <p:nvPr/>
        </p:nvCxnSpPr>
        <p:spPr>
          <a:xfrm flipH="1">
            <a:off x="533400" y="1835310"/>
            <a:ext cx="2714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1835310"/>
            <a:ext cx="0" cy="23283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14" name="Straight Connector 38913"/>
          <p:cNvCxnSpPr/>
          <p:nvPr/>
        </p:nvCxnSpPr>
        <p:spPr>
          <a:xfrm>
            <a:off x="533400" y="4163705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85800" y="2917210"/>
            <a:ext cx="0" cy="23405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5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12"/>
          <p:cNvGrpSpPr>
            <a:grpSpLocks/>
          </p:cNvGrpSpPr>
          <p:nvPr/>
        </p:nvGrpSpPr>
        <p:grpSpPr bwMode="auto">
          <a:xfrm>
            <a:off x="3167063" y="304800"/>
            <a:ext cx="1400175" cy="428625"/>
            <a:chOff x="1026" y="268"/>
            <a:chExt cx="764" cy="288"/>
          </a:xfrm>
        </p:grpSpPr>
        <p:sp>
          <p:nvSpPr>
            <p:cNvPr id="38921" name="AutoShape 13"/>
            <p:cNvSpPr>
              <a:spLocks noChangeArrowheads="1"/>
            </p:cNvSpPr>
            <p:nvPr/>
          </p:nvSpPr>
          <p:spPr bwMode="auto">
            <a:xfrm rot="10800000">
              <a:off x="1026" y="268"/>
              <a:ext cx="764" cy="288"/>
            </a:xfrm>
            <a:prstGeom prst="roundRect">
              <a:avLst>
                <a:gd name="adj" fmla="val 26736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14"/>
            <p:cNvSpPr>
              <a:spLocks noChangeArrowheads="1"/>
            </p:cNvSpPr>
            <p:nvPr/>
          </p:nvSpPr>
          <p:spPr bwMode="auto">
            <a:xfrm>
              <a:off x="1143" y="359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Balance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917" name="Rectangle 15"/>
          <p:cNvSpPr>
            <a:spLocks noChangeArrowheads="1"/>
          </p:cNvSpPr>
          <p:nvPr/>
        </p:nvSpPr>
        <p:spPr bwMode="auto">
          <a:xfrm>
            <a:off x="3162300" y="0"/>
            <a:ext cx="1409700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2001" y="2917210"/>
            <a:ext cx="7696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Simulation-based methods are </a:t>
            </a:r>
            <a:r>
              <a:rPr lang="en-US" sz="2000" b="1" dirty="0" smtClean="0">
                <a:latin typeface="+mn-lt"/>
              </a:rPr>
              <a:t>used</a:t>
            </a:r>
            <a:r>
              <a:rPr lang="en-US" sz="2000" dirty="0" smtClean="0">
                <a:latin typeface="+mn-lt"/>
              </a:rPr>
              <a:t> to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  - Get to inference early and often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  - Develop core concepts of statistical inference  </a:t>
            </a:r>
          </a:p>
          <a:p>
            <a:r>
              <a:rPr lang="en-US" sz="2000" dirty="0" smtClean="0">
                <a:latin typeface="+mn-lt"/>
              </a:rPr>
              <a:t>        Testing: Logic of inference (null model)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                    Random variation over repeated samples</a:t>
            </a: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               Evaluate evidence (p-value)</a:t>
            </a: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      CI: Likely outcomes over repeated samples (MOE)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95600" y="1419100"/>
            <a:ext cx="3657601" cy="1345709"/>
            <a:chOff x="2016051" y="4366691"/>
            <a:chExt cx="4319167" cy="169570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33"/>
            <a:stretch/>
          </p:blipFill>
          <p:spPr bwMode="auto">
            <a:xfrm>
              <a:off x="2016051" y="4366691"/>
              <a:ext cx="4319167" cy="1695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432073" y="4624450"/>
              <a:ext cx="1743561" cy="533400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>
            <a:stCxn id="6" idx="1"/>
          </p:cNvCxnSpPr>
          <p:nvPr/>
        </p:nvCxnSpPr>
        <p:spPr>
          <a:xfrm flipH="1">
            <a:off x="533400" y="1835310"/>
            <a:ext cx="2714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1835310"/>
            <a:ext cx="0" cy="23283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14" name="Straight Connector 38913"/>
          <p:cNvCxnSpPr/>
          <p:nvPr/>
        </p:nvCxnSpPr>
        <p:spPr>
          <a:xfrm>
            <a:off x="533400" y="4163705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85800" y="2917210"/>
            <a:ext cx="0" cy="23405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12"/>
          <p:cNvGrpSpPr>
            <a:grpSpLocks/>
          </p:cNvGrpSpPr>
          <p:nvPr/>
        </p:nvGrpSpPr>
        <p:grpSpPr bwMode="auto">
          <a:xfrm>
            <a:off x="3167063" y="304800"/>
            <a:ext cx="1400175" cy="428625"/>
            <a:chOff x="1026" y="268"/>
            <a:chExt cx="764" cy="288"/>
          </a:xfrm>
        </p:grpSpPr>
        <p:sp>
          <p:nvSpPr>
            <p:cNvPr id="38921" name="AutoShape 13"/>
            <p:cNvSpPr>
              <a:spLocks noChangeArrowheads="1"/>
            </p:cNvSpPr>
            <p:nvPr/>
          </p:nvSpPr>
          <p:spPr bwMode="auto">
            <a:xfrm rot="10800000">
              <a:off x="1026" y="268"/>
              <a:ext cx="764" cy="288"/>
            </a:xfrm>
            <a:prstGeom prst="roundRect">
              <a:avLst>
                <a:gd name="adj" fmla="val 26736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14"/>
            <p:cNvSpPr>
              <a:spLocks noChangeArrowheads="1"/>
            </p:cNvSpPr>
            <p:nvPr/>
          </p:nvSpPr>
          <p:spPr bwMode="auto">
            <a:xfrm>
              <a:off x="1143" y="359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Balance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917" name="Rectangle 15"/>
          <p:cNvSpPr>
            <a:spLocks noChangeArrowheads="1"/>
          </p:cNvSpPr>
          <p:nvPr/>
        </p:nvSpPr>
        <p:spPr bwMode="auto">
          <a:xfrm>
            <a:off x="3162300" y="0"/>
            <a:ext cx="1409700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2001" y="2917210"/>
            <a:ext cx="7696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Simulation-based methods are </a:t>
            </a:r>
            <a:r>
              <a:rPr lang="en-US" sz="2000" b="1" dirty="0" smtClean="0">
                <a:latin typeface="+mn-lt"/>
              </a:rPr>
              <a:t>reduced</a:t>
            </a:r>
            <a:r>
              <a:rPr lang="en-US" sz="2000" dirty="0" smtClean="0">
                <a:latin typeface="+mn-lt"/>
              </a:rPr>
              <a:t> over time</a:t>
            </a: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- Added value of their conceptual understanding is reduced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  - Students seek out the short-cut method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  - Not enough time to cover all the material</a:t>
            </a: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- Need to serve the client disciplines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95600" y="1419100"/>
            <a:ext cx="3657600" cy="1345709"/>
            <a:chOff x="2016051" y="4366691"/>
            <a:chExt cx="4319167" cy="169570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33"/>
            <a:stretch/>
          </p:blipFill>
          <p:spPr bwMode="auto">
            <a:xfrm>
              <a:off x="2016051" y="4366691"/>
              <a:ext cx="4319167" cy="1695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432073" y="4624450"/>
              <a:ext cx="3813162" cy="533400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8"/>
          <p:cNvCxnSpPr>
            <a:stCxn id="6" idx="1"/>
          </p:cNvCxnSpPr>
          <p:nvPr/>
        </p:nvCxnSpPr>
        <p:spPr>
          <a:xfrm flipH="1">
            <a:off x="533400" y="1835310"/>
            <a:ext cx="2714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1835310"/>
            <a:ext cx="0" cy="19746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14" name="Straight Connector 38913"/>
          <p:cNvCxnSpPr/>
          <p:nvPr/>
        </p:nvCxnSpPr>
        <p:spPr>
          <a:xfrm>
            <a:off x="533400" y="3810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7675" y="2917210"/>
            <a:ext cx="0" cy="17499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9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12"/>
          <p:cNvGrpSpPr>
            <a:grpSpLocks/>
          </p:cNvGrpSpPr>
          <p:nvPr/>
        </p:nvGrpSpPr>
        <p:grpSpPr bwMode="auto">
          <a:xfrm>
            <a:off x="3167063" y="304800"/>
            <a:ext cx="1400175" cy="428625"/>
            <a:chOff x="1026" y="268"/>
            <a:chExt cx="764" cy="288"/>
          </a:xfrm>
        </p:grpSpPr>
        <p:sp>
          <p:nvSpPr>
            <p:cNvPr id="38921" name="AutoShape 13"/>
            <p:cNvSpPr>
              <a:spLocks noChangeArrowheads="1"/>
            </p:cNvSpPr>
            <p:nvPr/>
          </p:nvSpPr>
          <p:spPr bwMode="auto">
            <a:xfrm rot="10800000">
              <a:off x="1026" y="268"/>
              <a:ext cx="764" cy="288"/>
            </a:xfrm>
            <a:prstGeom prst="roundRect">
              <a:avLst>
                <a:gd name="adj" fmla="val 26736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14"/>
            <p:cNvSpPr>
              <a:spLocks noChangeArrowheads="1"/>
            </p:cNvSpPr>
            <p:nvPr/>
          </p:nvSpPr>
          <p:spPr bwMode="auto">
            <a:xfrm>
              <a:off x="1143" y="359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Balance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917" name="Rectangle 15"/>
          <p:cNvSpPr>
            <a:spLocks noChangeArrowheads="1"/>
          </p:cNvSpPr>
          <p:nvPr/>
        </p:nvSpPr>
        <p:spPr bwMode="auto">
          <a:xfrm>
            <a:off x="3162300" y="0"/>
            <a:ext cx="1409700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2001" y="2917210"/>
            <a:ext cx="7696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Simulation-based methods are </a:t>
            </a:r>
            <a:r>
              <a:rPr lang="en-US" sz="2000" b="1" dirty="0" smtClean="0">
                <a:latin typeface="+mn-lt"/>
              </a:rPr>
              <a:t>not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  - The only approach presented</a:t>
            </a: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95650" y="1389412"/>
            <a:ext cx="3657600" cy="1347688"/>
            <a:chOff x="2016051" y="4364198"/>
            <a:chExt cx="4319167" cy="169820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05"/>
            <a:stretch/>
          </p:blipFill>
          <p:spPr bwMode="auto">
            <a:xfrm>
              <a:off x="2016051" y="4364198"/>
              <a:ext cx="4319167" cy="1698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061041" y="5171003"/>
              <a:ext cx="4229184" cy="533400"/>
            </a:xfrm>
            <a:prstGeom prst="rect">
              <a:avLst/>
            </a:prstGeom>
            <a:solidFill>
              <a:schemeClr val="tx1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3400" y="2262250"/>
            <a:ext cx="2286000" cy="1928750"/>
            <a:chOff x="762000" y="2421452"/>
            <a:chExt cx="2286000" cy="192875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762000" y="2421453"/>
              <a:ext cx="228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2000" y="2421452"/>
              <a:ext cx="0" cy="13191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2000" y="3740602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26275" y="3069610"/>
              <a:ext cx="0" cy="12805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83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90800" y="1644731"/>
            <a:ext cx="3476625" cy="1345117"/>
            <a:chOff x="3000375" y="1598527"/>
            <a:chExt cx="3933825" cy="152567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71"/>
            <a:stretch/>
          </p:blipFill>
          <p:spPr bwMode="auto">
            <a:xfrm>
              <a:off x="3000375" y="1598527"/>
              <a:ext cx="3933825" cy="1525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352800" y="1795849"/>
              <a:ext cx="3509160" cy="490151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64675" y="2362200"/>
              <a:ext cx="3509160" cy="490151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16" name="Group 12"/>
          <p:cNvGrpSpPr>
            <a:grpSpLocks/>
          </p:cNvGrpSpPr>
          <p:nvPr/>
        </p:nvGrpSpPr>
        <p:grpSpPr bwMode="auto">
          <a:xfrm>
            <a:off x="3167063" y="304800"/>
            <a:ext cx="1400175" cy="428625"/>
            <a:chOff x="1026" y="268"/>
            <a:chExt cx="764" cy="288"/>
          </a:xfrm>
        </p:grpSpPr>
        <p:sp>
          <p:nvSpPr>
            <p:cNvPr id="38921" name="AutoShape 13"/>
            <p:cNvSpPr>
              <a:spLocks noChangeArrowheads="1"/>
            </p:cNvSpPr>
            <p:nvPr/>
          </p:nvSpPr>
          <p:spPr bwMode="auto">
            <a:xfrm rot="10800000">
              <a:off x="1026" y="268"/>
              <a:ext cx="764" cy="288"/>
            </a:xfrm>
            <a:prstGeom prst="roundRect">
              <a:avLst>
                <a:gd name="adj" fmla="val 26736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14"/>
            <p:cNvSpPr>
              <a:spLocks noChangeArrowheads="1"/>
            </p:cNvSpPr>
            <p:nvPr/>
          </p:nvSpPr>
          <p:spPr bwMode="auto">
            <a:xfrm>
              <a:off x="1143" y="359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Balance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917" name="Rectangle 15"/>
          <p:cNvSpPr>
            <a:spLocks noChangeArrowheads="1"/>
          </p:cNvSpPr>
          <p:nvPr/>
        </p:nvSpPr>
        <p:spPr bwMode="auto">
          <a:xfrm>
            <a:off x="3162300" y="0"/>
            <a:ext cx="1409700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2001" y="2917210"/>
            <a:ext cx="7696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Simulation-based methods are </a:t>
            </a:r>
            <a:r>
              <a:rPr lang="en-US" sz="2000" b="1" dirty="0" smtClean="0">
                <a:latin typeface="+mn-lt"/>
              </a:rPr>
              <a:t>not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  - </a:t>
            </a:r>
            <a:r>
              <a:rPr lang="en-US" sz="2000" dirty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he </a:t>
            </a:r>
            <a:r>
              <a:rPr lang="en-US" sz="2000" dirty="0">
                <a:latin typeface="+mn-lt"/>
              </a:rPr>
              <a:t>only approach presented </a:t>
            </a:r>
            <a:endParaRPr lang="en-US" sz="2000" dirty="0" smtClean="0">
              <a:latin typeface="+mn-lt"/>
            </a:endParaRP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- Treated as alternatives to traditional methods</a:t>
            </a: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33400" y="2262250"/>
            <a:ext cx="2286000" cy="1928750"/>
            <a:chOff x="762000" y="2421452"/>
            <a:chExt cx="2286000" cy="1928750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762000" y="2421453"/>
              <a:ext cx="228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62000" y="2421452"/>
              <a:ext cx="0" cy="13191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62000" y="3740602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26275" y="3069610"/>
              <a:ext cx="0" cy="12805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95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12"/>
          <p:cNvGrpSpPr>
            <a:grpSpLocks/>
          </p:cNvGrpSpPr>
          <p:nvPr/>
        </p:nvGrpSpPr>
        <p:grpSpPr bwMode="auto">
          <a:xfrm>
            <a:off x="3167063" y="304800"/>
            <a:ext cx="1400175" cy="428625"/>
            <a:chOff x="1026" y="268"/>
            <a:chExt cx="764" cy="288"/>
          </a:xfrm>
        </p:grpSpPr>
        <p:sp>
          <p:nvSpPr>
            <p:cNvPr id="38921" name="AutoShape 13"/>
            <p:cNvSpPr>
              <a:spLocks noChangeArrowheads="1"/>
            </p:cNvSpPr>
            <p:nvPr/>
          </p:nvSpPr>
          <p:spPr bwMode="auto">
            <a:xfrm rot="10800000">
              <a:off x="1026" y="268"/>
              <a:ext cx="764" cy="288"/>
            </a:xfrm>
            <a:prstGeom prst="roundRect">
              <a:avLst>
                <a:gd name="adj" fmla="val 26736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14"/>
            <p:cNvSpPr>
              <a:spLocks noChangeArrowheads="1"/>
            </p:cNvSpPr>
            <p:nvPr/>
          </p:nvSpPr>
          <p:spPr bwMode="auto">
            <a:xfrm>
              <a:off x="1143" y="359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Balance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917" name="Rectangle 15"/>
          <p:cNvSpPr>
            <a:spLocks noChangeArrowheads="1"/>
          </p:cNvSpPr>
          <p:nvPr/>
        </p:nvSpPr>
        <p:spPr bwMode="auto">
          <a:xfrm>
            <a:off x="3162300" y="0"/>
            <a:ext cx="1409700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62001" y="2917210"/>
            <a:ext cx="8153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Simulation-based methods are </a:t>
            </a:r>
            <a:r>
              <a:rPr lang="en-US" sz="2000" b="1" dirty="0">
                <a:latin typeface="+mn-lt"/>
              </a:rPr>
              <a:t>not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  - </a:t>
            </a:r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only approach presented </a:t>
            </a:r>
          </a:p>
          <a:p>
            <a:r>
              <a:rPr lang="en-US" sz="2000" dirty="0">
                <a:latin typeface="+mn-lt"/>
              </a:rPr>
              <a:t>  - </a:t>
            </a:r>
            <a:r>
              <a:rPr lang="en-US" sz="2000" dirty="0" smtClean="0">
                <a:latin typeface="+mn-lt"/>
              </a:rPr>
              <a:t>Treated </a:t>
            </a:r>
            <a:r>
              <a:rPr lang="en-US" sz="2000" dirty="0">
                <a:latin typeface="+mn-lt"/>
              </a:rPr>
              <a:t>as alternatives to traditional methods</a:t>
            </a:r>
          </a:p>
          <a:p>
            <a:r>
              <a:rPr lang="en-US" sz="2000" dirty="0" smtClean="0">
                <a:latin typeface="+mn-lt"/>
              </a:rPr>
              <a:t>  - Used to verify the distributional properties of a statistic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     (evolved since 1995) </a:t>
            </a:r>
          </a:p>
          <a:p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3400" y="2262250"/>
            <a:ext cx="2286000" cy="1928750"/>
            <a:chOff x="762000" y="2421452"/>
            <a:chExt cx="2286000" cy="1928750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762000" y="2421453"/>
              <a:ext cx="228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2000" y="2421452"/>
              <a:ext cx="0" cy="13191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62000" y="3740602"/>
              <a:ext cx="1524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26275" y="3069610"/>
              <a:ext cx="0" cy="12805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4191000" cy="143925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8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12"/>
          <p:cNvGrpSpPr>
            <a:grpSpLocks/>
          </p:cNvGrpSpPr>
          <p:nvPr/>
        </p:nvGrpSpPr>
        <p:grpSpPr bwMode="auto">
          <a:xfrm>
            <a:off x="3167063" y="304800"/>
            <a:ext cx="1400175" cy="428625"/>
            <a:chOff x="1026" y="268"/>
            <a:chExt cx="764" cy="288"/>
          </a:xfrm>
        </p:grpSpPr>
        <p:sp>
          <p:nvSpPr>
            <p:cNvPr id="38921" name="AutoShape 13"/>
            <p:cNvSpPr>
              <a:spLocks noChangeArrowheads="1"/>
            </p:cNvSpPr>
            <p:nvPr/>
          </p:nvSpPr>
          <p:spPr bwMode="auto">
            <a:xfrm rot="10800000">
              <a:off x="1026" y="268"/>
              <a:ext cx="764" cy="288"/>
            </a:xfrm>
            <a:prstGeom prst="roundRect">
              <a:avLst>
                <a:gd name="adj" fmla="val 26736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Rectangle 14"/>
            <p:cNvSpPr>
              <a:spLocks noChangeArrowheads="1"/>
            </p:cNvSpPr>
            <p:nvPr/>
          </p:nvSpPr>
          <p:spPr bwMode="auto">
            <a:xfrm>
              <a:off x="1143" y="359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Balance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917" name="Rectangle 15"/>
          <p:cNvSpPr>
            <a:spLocks noChangeArrowheads="1"/>
          </p:cNvSpPr>
          <p:nvPr/>
        </p:nvSpPr>
        <p:spPr bwMode="auto">
          <a:xfrm>
            <a:off x="3162300" y="0"/>
            <a:ext cx="1409700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3400" y="1666985"/>
            <a:ext cx="7696200" cy="3057415"/>
            <a:chOff x="457200" y="1971785"/>
            <a:chExt cx="7696200" cy="3057415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971785"/>
              <a:ext cx="7696200" cy="3057415"/>
              <a:chOff x="381000" y="1971785"/>
              <a:chExt cx="7696200" cy="305741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066799" y="1971785"/>
                <a:ext cx="7010401" cy="3057415"/>
                <a:chOff x="1066799" y="1371600"/>
                <a:chExt cx="7010401" cy="3057415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066799" y="1371600"/>
                  <a:ext cx="6934201" cy="2514600"/>
                  <a:chOff x="978724" y="2438400"/>
                  <a:chExt cx="6934201" cy="2514600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978725" y="2819400"/>
                    <a:ext cx="1524000" cy="213360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 anchorCtr="0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 Group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2502725" y="2819400"/>
                    <a:ext cx="990600" cy="213360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Several</a:t>
                    </a:r>
                  </a:p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Groups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3493325" y="2819400"/>
                    <a:ext cx="1219200" cy="213360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Two</a:t>
                    </a:r>
                    <a:br>
                      <a:rPr lang="en-US" dirty="0" smtClean="0">
                        <a:solidFill>
                          <a:schemeClr val="tx1"/>
                        </a:solidFill>
                      </a:rPr>
                    </a:b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Variables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4712525" y="2819400"/>
                    <a:ext cx="1066800" cy="213360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 Group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5791200" y="2819400"/>
                    <a:ext cx="978725" cy="213360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Several</a:t>
                    </a:r>
                  </a:p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Groups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6781800" y="2819400"/>
                    <a:ext cx="1131125" cy="213360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Two Variables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978724" y="2447815"/>
                    <a:ext cx="3733801" cy="38100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Categorical</a:t>
                    </a:r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4712525" y="2438400"/>
                    <a:ext cx="3200400" cy="381000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 smtClean="0">
                        <a:solidFill>
                          <a:schemeClr val="tx1"/>
                        </a:solidFill>
                      </a:rPr>
                      <a:t>Numerical</a:t>
                    </a:r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1143000" y="4048015"/>
                  <a:ext cx="6934200" cy="0"/>
                </a:xfrm>
                <a:prstGeom prst="straightConnector1">
                  <a:avLst/>
                </a:prstGeom>
                <a:ln w="50800">
                  <a:solidFill>
                    <a:schemeClr val="bg1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3886200" y="4028905"/>
                  <a:ext cx="1371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i="1" dirty="0" smtClean="0">
                      <a:latin typeface="+mj-lt"/>
                    </a:rPr>
                    <a:t>Time</a:t>
                  </a:r>
                  <a:endParaRPr lang="en-US" sz="2000" i="1" dirty="0">
                    <a:latin typeface="+mj-lt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381000" y="2133600"/>
                <a:ext cx="738664" cy="117252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Simulation-based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81000" y="3295400"/>
                <a:ext cx="738664" cy="117252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+mn-lt"/>
                  </a:rPr>
                  <a:t>Traditional</a:t>
                </a:r>
              </a:p>
              <a:p>
                <a:pPr algn="ctr"/>
                <a:r>
                  <a:rPr lang="en-US" dirty="0" smtClean="0">
                    <a:latin typeface="+mn-lt"/>
                  </a:rPr>
                  <a:t>Methods</a:t>
                </a:r>
                <a:endParaRPr lang="en-US" dirty="0">
                  <a:latin typeface="+mn-lt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381000" y="3327898"/>
                <a:ext cx="7672965" cy="0"/>
              </a:xfrm>
              <a:prstGeom prst="line">
                <a:avLst/>
              </a:prstGeom>
              <a:ln w="25400">
                <a:solidFill>
                  <a:schemeClr val="tx1"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/>
            <p:cNvSpPr/>
            <p:nvPr/>
          </p:nvSpPr>
          <p:spPr>
            <a:xfrm>
              <a:off x="1154875" y="2364659"/>
              <a:ext cx="6858000" cy="942615"/>
            </a:xfrm>
            <a:prstGeom prst="rect">
              <a:avLst/>
            </a:prstGeom>
            <a:gradFill flip="none" rotWithShape="1">
              <a:gsLst>
                <a:gs pos="83000">
                  <a:srgbClr val="DCF173">
                    <a:lumMod val="0"/>
                    <a:lumOff val="100000"/>
                    <a:alpha val="0"/>
                  </a:srgbClr>
                </a:gs>
                <a:gs pos="0">
                  <a:srgbClr val="FFFF00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54875" y="3352800"/>
              <a:ext cx="6893108" cy="1115128"/>
            </a:xfrm>
            <a:prstGeom prst="rect">
              <a:avLst/>
            </a:prstGeom>
            <a:gradFill flip="none" rotWithShape="1">
              <a:gsLst>
                <a:gs pos="10000">
                  <a:srgbClr val="FFFF00">
                    <a:lumMod val="0"/>
                    <a:lumOff val="100000"/>
                    <a:alpha val="0"/>
                  </a:srgbClr>
                </a:gs>
                <a:gs pos="0">
                  <a:schemeClr val="bg1"/>
                </a:gs>
                <a:gs pos="100000">
                  <a:srgbClr val="FFC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57200" y="4927937"/>
            <a:ext cx="8305799" cy="1015663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F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inding an appropriate balance between simulation-based and traditional methods is the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most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important unresolved issue regarding the teaching of statistical inference.   </a:t>
            </a:r>
          </a:p>
        </p:txBody>
      </p:sp>
    </p:spTree>
    <p:extLst>
      <p:ext uri="{BB962C8B-B14F-4D97-AF65-F5344CB8AC3E}">
        <p14:creationId xmlns:p14="http://schemas.microsoft.com/office/powerpoint/2010/main" val="20309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5"/>
          <p:cNvSpPr>
            <a:spLocks noChangeArrowheads="1"/>
          </p:cNvSpPr>
          <p:nvPr/>
        </p:nvSpPr>
        <p:spPr bwMode="auto">
          <a:xfrm>
            <a:off x="127000" y="290513"/>
            <a:ext cx="1397000" cy="457200"/>
          </a:xfrm>
          <a:prstGeom prst="roundRect">
            <a:avLst>
              <a:gd name="adj" fmla="val 28819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96529" y="357188"/>
            <a:ext cx="14382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9525" y="25400"/>
            <a:ext cx="155257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81000" y="715963"/>
            <a:ext cx="8229600" cy="655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29832" y="1371600"/>
            <a:ext cx="6313968" cy="750332"/>
            <a:chOff x="698348" y="1358537"/>
            <a:chExt cx="6007252" cy="6741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066800" y="1524000"/>
              <a:ext cx="56388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28700" y="1358537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2468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612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756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5996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698348" y="1358537"/>
              <a:ext cx="685800" cy="672737"/>
              <a:chOff x="698348" y="1358537"/>
              <a:chExt cx="685800" cy="672737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066800" y="1358537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98348" y="1661942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1994</a:t>
                </a:r>
                <a:endParaRPr lang="en-US" dirty="0"/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>
              <a:off x="1371600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5867400" y="1371600"/>
              <a:ext cx="685800" cy="661069"/>
              <a:chOff x="6629400" y="1371600"/>
              <a:chExt cx="685800" cy="66106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69712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629400" y="1663337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2012</a:t>
                </a:r>
                <a:endParaRPr lang="en-US" dirty="0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600200" y="1777636"/>
            <a:ext cx="720815" cy="320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1995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1395" y="2454036"/>
            <a:ext cx="5698104" cy="1256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First use of simulation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- Visual </a:t>
            </a:r>
            <a:r>
              <a:rPr lang="en-US" b="1" dirty="0" smtClean="0">
                <a:solidFill>
                  <a:schemeClr val="tx1"/>
                </a:solidFill>
              </a:rPr>
              <a:t>proof</a:t>
            </a:r>
            <a:r>
              <a:rPr lang="en-US" dirty="0" smtClean="0">
                <a:solidFill>
                  <a:schemeClr val="tx1"/>
                </a:solidFill>
              </a:rPr>
              <a:t> of CLT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- Justify the </a:t>
            </a:r>
            <a:r>
              <a:rPr lang="en-US" b="1" dirty="0" smtClean="0">
                <a:solidFill>
                  <a:schemeClr val="tx1"/>
                </a:solidFill>
              </a:rPr>
              <a:t>correctness</a:t>
            </a:r>
            <a:r>
              <a:rPr lang="en-US" dirty="0" smtClean="0">
                <a:solidFill>
                  <a:schemeClr val="tx1"/>
                </a:solidFill>
              </a:rPr>
              <a:t> of a standard error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- Understanding the </a:t>
            </a:r>
            <a:r>
              <a:rPr lang="en-US" b="1" dirty="0" smtClean="0">
                <a:solidFill>
                  <a:schemeClr val="tx1"/>
                </a:solidFill>
              </a:rPr>
              <a:t>robustness</a:t>
            </a:r>
            <a:r>
              <a:rPr lang="en-US" dirty="0" smtClean="0">
                <a:solidFill>
                  <a:schemeClr val="tx1"/>
                </a:solidFill>
              </a:rPr>
              <a:t> of the t-test</a:t>
            </a:r>
          </a:p>
        </p:txBody>
      </p:sp>
      <p:cxnSp>
        <p:nvCxnSpPr>
          <p:cNvPr id="5" name="Elbow Connector 4"/>
          <p:cNvCxnSpPr/>
          <p:nvPr/>
        </p:nvCxnSpPr>
        <p:spPr>
          <a:xfrm rot="16200000" flipH="1">
            <a:off x="1678741" y="2391392"/>
            <a:ext cx="761079" cy="245496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97925" y="2477650"/>
            <a:ext cx="0" cy="12561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8813" y="21336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 &amp; ≈Answers</a:t>
            </a:r>
            <a:endParaRPr lang="en-US" sz="2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ubtitle 1"/>
          <p:cNvSpPr txBox="1">
            <a:spLocks/>
          </p:cNvSpPr>
          <p:nvPr/>
        </p:nvSpPr>
        <p:spPr bwMode="auto">
          <a:xfrm>
            <a:off x="609600" y="3886200"/>
            <a:ext cx="7467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›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Christopher Malone (cmalone@winona.edu)</a:t>
            </a:r>
          </a:p>
          <a:p>
            <a:pPr marL="0" indent="0">
              <a:buNone/>
            </a:pPr>
            <a:r>
              <a:rPr lang="en-US" sz="2400" dirty="0" smtClean="0"/>
              <a:t>Tisha Hooks (thooks@winona.edu)</a:t>
            </a:r>
          </a:p>
          <a:p>
            <a:pPr marL="0" indent="0">
              <a:buNone/>
            </a:pPr>
            <a:r>
              <a:rPr lang="en-US" sz="1800" dirty="0" smtClean="0"/>
              <a:t>Winona State University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7200" y="1143000"/>
            <a:ext cx="5334000" cy="4267200"/>
            <a:chOff x="457200" y="685800"/>
            <a:chExt cx="5334000" cy="4267200"/>
          </a:xfrm>
        </p:grpSpPr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457200" y="3581400"/>
              <a:ext cx="76200" cy="1371600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457200" y="685800"/>
              <a:ext cx="76200" cy="28956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 flipV="1">
              <a:off x="482600" y="3276600"/>
              <a:ext cx="5308600" cy="76200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81000" y="1676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i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sz="2400" i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652963" y="304800"/>
            <a:ext cx="1400175" cy="428625"/>
            <a:chOff x="1026" y="268"/>
            <a:chExt cx="764" cy="288"/>
          </a:xfrm>
        </p:grpSpPr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 rot="10800000">
              <a:off x="1026" y="268"/>
              <a:ext cx="764" cy="288"/>
            </a:xfrm>
            <a:prstGeom prst="roundRect">
              <a:avLst>
                <a:gd name="adj" fmla="val 26736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143" y="359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Discussions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610162" y="0"/>
            <a:ext cx="1442976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5"/>
          <p:cNvSpPr>
            <a:spLocks noChangeArrowheads="1"/>
          </p:cNvSpPr>
          <p:nvPr/>
        </p:nvSpPr>
        <p:spPr bwMode="auto">
          <a:xfrm>
            <a:off x="127000" y="290513"/>
            <a:ext cx="1397000" cy="457200"/>
          </a:xfrm>
          <a:prstGeom prst="roundRect">
            <a:avLst>
              <a:gd name="adj" fmla="val 28819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96529" y="357188"/>
            <a:ext cx="14382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9525" y="25400"/>
            <a:ext cx="155257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81000" y="715963"/>
            <a:ext cx="8229600" cy="655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29832" y="1371600"/>
            <a:ext cx="6313968" cy="750332"/>
            <a:chOff x="698348" y="1358537"/>
            <a:chExt cx="6007252" cy="67413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066800" y="1524000"/>
              <a:ext cx="56388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28700" y="1358537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2468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1612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756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5996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698348" y="1358537"/>
              <a:ext cx="685800" cy="672737"/>
              <a:chOff x="698348" y="1358537"/>
              <a:chExt cx="685800" cy="672737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066800" y="1358537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98348" y="1661942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1994</a:t>
                </a:r>
                <a:endParaRPr lang="en-US" dirty="0"/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>
              <a:off x="1371600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5867400" y="1371600"/>
              <a:ext cx="685800" cy="661069"/>
              <a:chOff x="6629400" y="1371600"/>
              <a:chExt cx="685800" cy="661069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69712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629400" y="1663337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2012</a:t>
                </a:r>
                <a:endParaRPr lang="en-US" dirty="0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600200" y="1777636"/>
            <a:ext cx="720815" cy="320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1995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6200000" flipH="1">
            <a:off x="1678741" y="2391392"/>
            <a:ext cx="761079" cy="245496"/>
          </a:xfrm>
          <a:prstGeom prst="bentConnector2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97925" y="2477650"/>
            <a:ext cx="0" cy="34659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027" y="2209800"/>
            <a:ext cx="3190875" cy="198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94969"/>
            <a:ext cx="3121972" cy="139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25" y="2971800"/>
            <a:ext cx="19907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657725"/>
            <a:ext cx="20097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6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5"/>
          <p:cNvSpPr>
            <a:spLocks noChangeArrowheads="1"/>
          </p:cNvSpPr>
          <p:nvPr/>
        </p:nvSpPr>
        <p:spPr bwMode="auto">
          <a:xfrm>
            <a:off x="127000" y="290513"/>
            <a:ext cx="1397000" cy="457200"/>
          </a:xfrm>
          <a:prstGeom prst="roundRect">
            <a:avLst>
              <a:gd name="adj" fmla="val 28819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96529" y="357188"/>
            <a:ext cx="14382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9525" y="25400"/>
            <a:ext cx="155257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81000" y="715963"/>
            <a:ext cx="8229600" cy="655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29832" y="1371600"/>
            <a:ext cx="6313968" cy="750332"/>
            <a:chOff x="698348" y="1358537"/>
            <a:chExt cx="6007252" cy="67413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066800" y="1524000"/>
              <a:ext cx="56388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28700" y="1358537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2468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612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0756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5996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698348" y="1358537"/>
              <a:ext cx="685800" cy="672737"/>
              <a:chOff x="698348" y="1358537"/>
              <a:chExt cx="685800" cy="67273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066800" y="1358537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698348" y="1661942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1994</a:t>
                </a:r>
                <a:endParaRPr lang="en-US" dirty="0"/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1371600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5867400" y="1371600"/>
              <a:ext cx="685800" cy="661069"/>
              <a:chOff x="6629400" y="1371600"/>
              <a:chExt cx="685800" cy="661069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69712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6629400" y="1663337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2012</a:t>
                </a:r>
                <a:endParaRPr lang="en-US" dirty="0"/>
              </a:p>
            </p:txBody>
          </p:sp>
        </p:grpSp>
      </p:grpSp>
      <p:sp>
        <p:nvSpPr>
          <p:cNvPr id="39" name="Rectangle 38"/>
          <p:cNvSpPr/>
          <p:nvPr/>
        </p:nvSpPr>
        <p:spPr>
          <a:xfrm>
            <a:off x="2502725" y="1777636"/>
            <a:ext cx="720815" cy="320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1998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64896" y="2438400"/>
            <a:ext cx="5698104" cy="1037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Purchased laptop for instruction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- Simulation became interactive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- Still doing </a:t>
            </a:r>
            <a:r>
              <a:rPr lang="en-US" b="1" dirty="0" smtClean="0">
                <a:solidFill>
                  <a:schemeClr val="tx1"/>
                </a:solidFill>
              </a:rPr>
              <a:t>Proof, Correctness, Robustness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059875" y="2514600"/>
            <a:ext cx="0" cy="9617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7" name="Group 2056"/>
          <p:cNvGrpSpPr/>
          <p:nvPr/>
        </p:nvGrpSpPr>
        <p:grpSpPr>
          <a:xfrm>
            <a:off x="2871850" y="2086100"/>
            <a:ext cx="193046" cy="823752"/>
            <a:chOff x="2871850" y="2086100"/>
            <a:chExt cx="193046" cy="823752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871850" y="2086100"/>
              <a:ext cx="0" cy="8237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6" name="Straight Connector 2055"/>
            <p:cNvCxnSpPr/>
            <p:nvPr/>
          </p:nvCxnSpPr>
          <p:spPr>
            <a:xfrm>
              <a:off x="2871850" y="2909852"/>
              <a:ext cx="19304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74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5"/>
          <p:cNvSpPr>
            <a:spLocks noChangeArrowheads="1"/>
          </p:cNvSpPr>
          <p:nvPr/>
        </p:nvSpPr>
        <p:spPr bwMode="auto">
          <a:xfrm>
            <a:off x="127000" y="290513"/>
            <a:ext cx="1397000" cy="457200"/>
          </a:xfrm>
          <a:prstGeom prst="roundRect">
            <a:avLst>
              <a:gd name="adj" fmla="val 28819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96529" y="357188"/>
            <a:ext cx="14382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9525" y="25400"/>
            <a:ext cx="155257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81000" y="715963"/>
            <a:ext cx="8229600" cy="655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229832" y="1371600"/>
            <a:ext cx="6313968" cy="750332"/>
            <a:chOff x="698348" y="1358537"/>
            <a:chExt cx="6007252" cy="67413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066800" y="1524000"/>
              <a:ext cx="56388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28700" y="1358537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2468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612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0756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5996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698348" y="1358537"/>
              <a:ext cx="685800" cy="672737"/>
              <a:chOff x="698348" y="1358537"/>
              <a:chExt cx="685800" cy="67273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066800" y="1358537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698348" y="1661942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1994</a:t>
                </a:r>
                <a:endParaRPr lang="en-US" dirty="0"/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1371600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>
              <a:off x="5867400" y="1371600"/>
              <a:ext cx="685800" cy="661069"/>
              <a:chOff x="6629400" y="1371600"/>
              <a:chExt cx="685800" cy="661069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69712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6629400" y="1663337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2012</a:t>
                </a:r>
                <a:endParaRPr lang="en-US" dirty="0"/>
              </a:p>
            </p:txBody>
          </p:sp>
        </p:grpSp>
      </p:grpSp>
      <p:sp>
        <p:nvSpPr>
          <p:cNvPr id="39" name="Rectangle 38"/>
          <p:cNvSpPr/>
          <p:nvPr/>
        </p:nvSpPr>
        <p:spPr>
          <a:xfrm>
            <a:off x="2502725" y="1777636"/>
            <a:ext cx="720815" cy="320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1998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059875" y="2286000"/>
            <a:ext cx="0" cy="3848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7" name="Group 2056"/>
          <p:cNvGrpSpPr/>
          <p:nvPr/>
        </p:nvGrpSpPr>
        <p:grpSpPr>
          <a:xfrm>
            <a:off x="2871850" y="2086100"/>
            <a:ext cx="193046" cy="823752"/>
            <a:chOff x="2871850" y="2086100"/>
            <a:chExt cx="193046" cy="823752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871850" y="2086100"/>
              <a:ext cx="0" cy="8237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6" name="Straight Connector 2055"/>
            <p:cNvCxnSpPr/>
            <p:nvPr/>
          </p:nvCxnSpPr>
          <p:spPr>
            <a:xfrm>
              <a:off x="2871850" y="2909852"/>
              <a:ext cx="19304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54768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97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9832" y="1371600"/>
            <a:ext cx="6313968" cy="750332"/>
            <a:chOff x="1229832" y="1066800"/>
            <a:chExt cx="6313968" cy="750332"/>
          </a:xfrm>
        </p:grpSpPr>
        <p:grpSp>
          <p:nvGrpSpPr>
            <p:cNvPr id="24" name="Group 23"/>
            <p:cNvGrpSpPr/>
            <p:nvPr/>
          </p:nvGrpSpPr>
          <p:grpSpPr>
            <a:xfrm>
              <a:off x="1229832" y="1066800"/>
              <a:ext cx="6313968" cy="750332"/>
              <a:chOff x="698348" y="1358537"/>
              <a:chExt cx="6007252" cy="674132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066800" y="1524000"/>
                <a:ext cx="5638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028700" y="1358537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2468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1612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0756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5996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698348" y="1358537"/>
                <a:ext cx="685800" cy="672737"/>
                <a:chOff x="698348" y="1358537"/>
                <a:chExt cx="685800" cy="672737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066800" y="1358537"/>
                  <a:ext cx="0" cy="304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/>
                <p:cNvSpPr txBox="1"/>
                <p:nvPr/>
              </p:nvSpPr>
              <p:spPr>
                <a:xfrm>
                  <a:off x="698348" y="1661942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1994</a:t>
                  </a:r>
                  <a:endParaRPr lang="en-US" dirty="0"/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1371600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5867400" y="1371600"/>
                <a:ext cx="685800" cy="661069"/>
                <a:chOff x="6629400" y="1371600"/>
                <a:chExt cx="685800" cy="661069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971211" y="1371600"/>
                  <a:ext cx="0" cy="3048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6629400" y="1663337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2012</a:t>
                  </a:r>
                  <a:endParaRPr lang="en-US" dirty="0"/>
                </a:p>
              </p:txBody>
            </p:sp>
          </p:grpSp>
        </p:grpSp>
        <p:sp>
          <p:nvSpPr>
            <p:cNvPr id="38" name="Rectangle 37"/>
            <p:cNvSpPr/>
            <p:nvPr/>
          </p:nvSpPr>
          <p:spPr>
            <a:xfrm>
              <a:off x="3470185" y="1447800"/>
              <a:ext cx="720815" cy="3203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2002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074" name="AutoShape 15"/>
          <p:cNvSpPr>
            <a:spLocks noChangeArrowheads="1"/>
          </p:cNvSpPr>
          <p:nvPr/>
        </p:nvSpPr>
        <p:spPr bwMode="auto">
          <a:xfrm>
            <a:off x="127000" y="290513"/>
            <a:ext cx="1397000" cy="457200"/>
          </a:xfrm>
          <a:prstGeom prst="roundRect">
            <a:avLst>
              <a:gd name="adj" fmla="val 28819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96529" y="357188"/>
            <a:ext cx="14382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9525" y="25400"/>
            <a:ext cx="155257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81000" y="715963"/>
            <a:ext cx="8229600" cy="655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003046" y="2438400"/>
            <a:ext cx="5698104" cy="1037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Started at Winona State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- Every student had a laptop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998025" y="2514600"/>
            <a:ext cx="0" cy="96170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810000" y="2086100"/>
            <a:ext cx="193046" cy="823752"/>
            <a:chOff x="2871850" y="2086100"/>
            <a:chExt cx="193046" cy="823752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871850" y="2086100"/>
              <a:ext cx="0" cy="8237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871850" y="2909852"/>
              <a:ext cx="19304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3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229832" y="1371600"/>
            <a:ext cx="6313968" cy="750332"/>
            <a:chOff x="698348" y="1358537"/>
            <a:chExt cx="6007252" cy="67413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066800" y="1524000"/>
              <a:ext cx="56388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28700" y="1358537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2468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1612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0756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599611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698348" y="1358537"/>
              <a:ext cx="685800" cy="672737"/>
              <a:chOff x="698348" y="1358537"/>
              <a:chExt cx="685800" cy="672737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1066800" y="1358537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698348" y="1661942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1994</a:t>
                </a:r>
                <a:endParaRPr lang="en-US" dirty="0"/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>
              <a:off x="1371600" y="1371600"/>
              <a:ext cx="0" cy="304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5867400" y="1371600"/>
              <a:ext cx="685800" cy="661069"/>
              <a:chOff x="6629400" y="1371600"/>
              <a:chExt cx="685800" cy="661069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6971211" y="1371600"/>
                <a:ext cx="0" cy="3048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6629400" y="1663337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2012</a:t>
                </a:r>
                <a:endParaRPr lang="en-US" dirty="0"/>
              </a:p>
            </p:txBody>
          </p:sp>
        </p:grpSp>
      </p:grpSp>
      <p:sp>
        <p:nvSpPr>
          <p:cNvPr id="3074" name="AutoShape 15"/>
          <p:cNvSpPr>
            <a:spLocks noChangeArrowheads="1"/>
          </p:cNvSpPr>
          <p:nvPr/>
        </p:nvSpPr>
        <p:spPr bwMode="auto">
          <a:xfrm>
            <a:off x="127000" y="290513"/>
            <a:ext cx="1397000" cy="457200"/>
          </a:xfrm>
          <a:prstGeom prst="roundRect">
            <a:avLst>
              <a:gd name="adj" fmla="val 28819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96529" y="357188"/>
            <a:ext cx="14382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Background</a:t>
            </a:r>
            <a:endParaRPr lang="en-US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6" name="Rectangle 14"/>
          <p:cNvSpPr>
            <a:spLocks noChangeArrowheads="1"/>
          </p:cNvSpPr>
          <p:nvPr/>
        </p:nvSpPr>
        <p:spPr bwMode="auto">
          <a:xfrm>
            <a:off x="9525" y="25400"/>
            <a:ext cx="155257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003046" y="2397825"/>
            <a:ext cx="5698104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Started at Winona State University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- Every student had a laptop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However,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- Need for simulation faded as I was no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  longer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concerned about </a:t>
            </a:r>
            <a:r>
              <a:rPr lang="en-US" b="1" dirty="0" smtClean="0">
                <a:solidFill>
                  <a:schemeClr val="tx1"/>
                </a:solidFill>
              </a:rPr>
              <a:t>Proof,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   Correctness, Robustness</a:t>
            </a:r>
            <a:r>
              <a:rPr lang="en-US" dirty="0" smtClean="0">
                <a:solidFill>
                  <a:schemeClr val="tx1"/>
                </a:solidFill>
              </a:rPr>
              <a:t>  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998025" y="2514600"/>
            <a:ext cx="0" cy="1905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810000" y="2086100"/>
            <a:ext cx="193046" cy="823752"/>
            <a:chOff x="2871850" y="2086100"/>
            <a:chExt cx="193046" cy="823752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871850" y="2086100"/>
              <a:ext cx="0" cy="8237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871850" y="2909852"/>
              <a:ext cx="19304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/>
          <p:cNvSpPr/>
          <p:nvPr/>
        </p:nvSpPr>
        <p:spPr>
          <a:xfrm>
            <a:off x="3470185" y="1752600"/>
            <a:ext cx="720815" cy="320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2002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6214</TotalTime>
  <Words>766</Words>
  <Application>Microsoft Office PowerPoint</Application>
  <PresentationFormat>On-screen Show (4:3)</PresentationFormat>
  <Paragraphs>279</Paragraphs>
  <Slides>40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Kansas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Analysis of Location and Dispersion  Effects in Unreplicated 2^k Factorial  Experiments</dc:title>
  <dc:creator>Christopher J. Malone</dc:creator>
  <cp:lastModifiedBy>Setup</cp:lastModifiedBy>
  <cp:revision>365</cp:revision>
  <dcterms:created xsi:type="dcterms:W3CDTF">2002-08-31T17:35:00Z</dcterms:created>
  <dcterms:modified xsi:type="dcterms:W3CDTF">2014-03-19T19:33:19Z</dcterms:modified>
</cp:coreProperties>
</file>