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71" r:id="rId2"/>
    <p:sldId id="259" r:id="rId3"/>
    <p:sldId id="274" r:id="rId4"/>
    <p:sldId id="298" r:id="rId5"/>
    <p:sldId id="301" r:id="rId6"/>
    <p:sldId id="300" r:id="rId7"/>
    <p:sldId id="299" r:id="rId8"/>
    <p:sldId id="302" r:id="rId9"/>
    <p:sldId id="303" r:id="rId10"/>
    <p:sldId id="306" r:id="rId11"/>
    <p:sldId id="346" r:id="rId12"/>
    <p:sldId id="305" r:id="rId13"/>
    <p:sldId id="309" r:id="rId14"/>
    <p:sldId id="308" r:id="rId15"/>
    <p:sldId id="310" r:id="rId16"/>
    <p:sldId id="315" r:id="rId17"/>
    <p:sldId id="316" r:id="rId18"/>
    <p:sldId id="317" r:id="rId19"/>
    <p:sldId id="347" r:id="rId20"/>
    <p:sldId id="319" r:id="rId21"/>
    <p:sldId id="321" r:id="rId22"/>
    <p:sldId id="322" r:id="rId23"/>
    <p:sldId id="320" r:id="rId24"/>
    <p:sldId id="323" r:id="rId25"/>
    <p:sldId id="285" r:id="rId26"/>
    <p:sldId id="289" r:id="rId27"/>
    <p:sldId id="324" r:id="rId28"/>
    <p:sldId id="291" r:id="rId29"/>
    <p:sldId id="292" r:id="rId30"/>
    <p:sldId id="331" r:id="rId31"/>
    <p:sldId id="332" r:id="rId32"/>
    <p:sldId id="333" r:id="rId33"/>
    <p:sldId id="334" r:id="rId34"/>
    <p:sldId id="335" r:id="rId35"/>
    <p:sldId id="336" r:id="rId36"/>
    <p:sldId id="339" r:id="rId37"/>
    <p:sldId id="338" r:id="rId38"/>
    <p:sldId id="337" r:id="rId39"/>
    <p:sldId id="340" r:id="rId40"/>
    <p:sldId id="342" r:id="rId41"/>
    <p:sldId id="343" r:id="rId42"/>
    <p:sldId id="344" r:id="rId43"/>
    <p:sldId id="345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 varScale="1">
        <p:scale>
          <a:sx n="116" d="100"/>
          <a:sy n="116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8157-408C-4AC6-9761-F750E65A7CD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E6CB-EC30-4ABD-A9BE-3D55BFB8A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5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E6CB-EC30-4ABD-A9BE-3D55BFB8A0E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063C-7EF3-4103-8E38-B1EA214D1974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E81A-D3C0-435C-9B15-3C5372BC5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4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C386-F7AF-4619-9FAF-687D563DFE45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4426-8055-44D9-82D4-08005C64F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9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9239-598F-4DB4-8790-DD0B62D4AA4E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B82B-07CC-46DA-A15B-3D50B921D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4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8F00A-4DEF-47F0-BF08-F73CD23B4131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3522-91EB-474B-BE05-E4E19A40F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C3E4-1827-4405-ABD4-7C28F7C03F1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2EF4-96F6-48FC-9BD1-97D752F5F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544D3-F884-43BB-A5CA-29F4F9B5235F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99B-EC3F-416A-8836-933596B40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4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E389-8A67-4295-B1C3-612361FB2609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712A-A680-45C4-98DE-3508BB9F0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5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AF8D-2307-487A-B73E-ADE9CADEB81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6176-F4BC-4D6B-8ACC-F75D25132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0" y="0"/>
            <a:ext cx="9144000" cy="6877050"/>
            <a:chOff x="0" y="0"/>
            <a:chExt cx="9144000" cy="6877110"/>
          </a:xfrm>
        </p:grpSpPr>
        <p:sp>
          <p:nvSpPr>
            <p:cNvPr id="3" name="TextBox 7"/>
            <p:cNvSpPr txBox="1">
              <a:spLocks noChangeArrowheads="1"/>
            </p:cNvSpPr>
            <p:nvPr userDrawn="1"/>
          </p:nvSpPr>
          <p:spPr bwMode="auto">
            <a:xfrm>
              <a:off x="439782" y="37127"/>
              <a:ext cx="870421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000">
                  <a:cs typeface="Courier New" pitchFamily="49" charset="0"/>
                </a:rPr>
                <a:t>The Complete Statistician -- Modernizing the Undergraduate Curriculum</a:t>
              </a:r>
            </a:p>
          </p:txBody>
        </p:sp>
        <p:cxnSp>
          <p:nvCxnSpPr>
            <p:cNvPr id="4" name="Straight Connector 3"/>
            <p:cNvCxnSpPr/>
            <p:nvPr userDrawn="1"/>
          </p:nvCxnSpPr>
          <p:spPr>
            <a:xfrm>
              <a:off x="0" y="412754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9"/>
            <p:cNvSpPr txBox="1">
              <a:spLocks noChangeArrowheads="1"/>
            </p:cNvSpPr>
            <p:nvPr userDrawn="1"/>
          </p:nvSpPr>
          <p:spPr bwMode="auto">
            <a:xfrm>
              <a:off x="457200" y="6477000"/>
              <a:ext cx="457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000">
                  <a:cs typeface="Courier New" pitchFamily="49" charset="0"/>
                </a:rPr>
                <a:t>JSM 2013</a:t>
              </a:r>
            </a:p>
          </p:txBody>
        </p:sp>
        <p:sp>
          <p:nvSpPr>
            <p:cNvPr id="6" name="TextBox 10"/>
            <p:cNvSpPr txBox="1">
              <a:spLocks noChangeArrowheads="1"/>
            </p:cNvSpPr>
            <p:nvPr userDrawn="1"/>
          </p:nvSpPr>
          <p:spPr bwMode="auto">
            <a:xfrm>
              <a:off x="4572000" y="6477000"/>
              <a:ext cx="457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/>
              <a:r>
                <a:rPr lang="en-US" sz="2000">
                  <a:cs typeface="Courier New" pitchFamily="49" charset="0"/>
                </a:rPr>
                <a:t>cmalone@winona.edu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39738" cy="687711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6496107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D96AE-503B-4AFC-9938-5C7845CE0B9C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1651-4071-43D1-A8DE-DBE96CAB3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73AD3-84C9-42BA-B86C-5EDC9A615F3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60AC-B36B-4D94-937B-603626406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12E03-C434-4EC0-8CDB-6B4702BC1992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C916-F4C2-425A-A481-57763B97E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1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CA5CF-CD9A-44E1-8E7F-63862E6FAB7D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C2AF7C-874F-4ABC-9BEB-0A49195D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q3ETmAA9ABe5wM&amp;tbnid=KYVBr3K_Ibo6LM:&amp;ved=0CAUQjRw&amp;url=http://www.rootsweb.ancestry.com/~mnwinbio/ch38.shtml&amp;ei=xWAAUoa9FcecyQGMr4GQCg&amp;bvm=bv.50310824,d.dmg&amp;psig=AFQjCNE2BLOicyeOAz_rwzLqXzBLrEeBmw&amp;ust=137584287933589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frm=1&amp;source=images&amp;cd=&amp;cad=rja&amp;docid=DsZGdyDCo5zK7M&amp;tbnid=Nu4qs4V56TVxEM:&amp;ved=0CAUQjRw&amp;url=https://w3.winona.edu/events/EventList.aspx?view=EventDetails&amp;eventidn=4733&amp;information_id=11744&amp;type=&amp;rss=rss&amp;ei=X20AUpzkF6idyQG72ICACw&amp;bvm=bv.50310824,d.dmg&amp;psig=AFQjCNG76kvvUOzACeLT3gKTkePU1GzBLA&amp;ust=1375845979019895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frm=1&amp;source=images&amp;cd=&amp;cad=rja&amp;docid=DsZGdyDCo5zK7M&amp;tbnid=Nu4qs4V56TVxEM:&amp;ved=0CAUQjRw&amp;url=https://w3.winona.edu/events/EventList.aspx?view=EventDetails&amp;eventidn=4733&amp;information_id=11744&amp;type=&amp;rss=rss&amp;ei=X20AUpzkF6idyQG72ICACw&amp;bvm=bv.50310824,d.dmg&amp;psig=AFQjCNG76kvvUOzACeLT3gKTkePU1GzBLA&amp;ust=1375845979019895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ying%20yang&amp;source=images&amp;cd=&amp;cad=rja&amp;docid=iTpxsINkrlPUvM&amp;tbnid=_J20m4tlSfCLkM:&amp;ved=0CAUQjRw&amp;url=http://www.tumblr.com/tagged/yingyang&amp;ei=UoYBUpWnCbjH4APHs4GADw&amp;bvm=bv.50310824,d.dmg&amp;psig=AFQjCNFsY3SBgHb3GpG0nUgTeJrGPhEAXg&amp;ust=1375918005568751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DAPYjC7UCQ3yVM&amp;tbnid=5NTpUbLhPiCARM:&amp;ved=0CAUQjRw&amp;url=http://www.weinberg.northwestern.edu/alumni/crosscurrents/2009-spring-summer/articles/computers-northwestern-history.html&amp;ei=QnIAUv3ENYamygGVt4D4Dg&amp;bvm=bv.50310824,d.dmg&amp;psig=AFQjCNFHWRcO0GFkAjEneAZTY7Mcfsq-tA&amp;ust=1375847340854869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hyperlink" Target="http://www.google.com/url?sa=i&amp;rct=j&amp;q=&amp;esrc=s&amp;frm=1&amp;source=images&amp;cd=&amp;cad=rja&amp;docid=jpaTVzEJdU9YhM&amp;tbnid=FpVR5pSTkf9DHM:&amp;ved=0CAUQjRw&amp;url=http://www.42bis.nl/2013/03/inspector-gadget-wat-is-het-en-wat-is-hot/&amp;ei=Q7z_UeXID6T-4AOfqIGwDg&amp;bvm=bv.50165853,d.dmg&amp;psig=AFQjCNEt-ngBH2weWTNbVbi6YwWMmANrTg&amp;ust=1375800696695007" TargetMode="External"/><Relationship Id="rId4" Type="http://schemas.openxmlformats.org/officeDocument/2006/relationships/image" Target="../media/image2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DAPYjC7UCQ3yVM&amp;tbnid=5NTpUbLhPiCARM:&amp;ved=0CAUQjRw&amp;url=http://www.weinberg.northwestern.edu/alumni/crosscurrents/2009-spring-summer/articles/computers-northwestern-history.html&amp;ei=QnIAUv3ENYamygGVt4D4Dg&amp;bvm=bv.50310824,d.dmg&amp;psig=AFQjCNFHWRcO0GFkAjEneAZTY7Mcfsq-tA&amp;ust=137584734085486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frm=1&amp;source=images&amp;cd=&amp;cad=rja&amp;docid=mqXwPKekHBXQKM&amp;tbnid=d2W6pKmWxcGglM:&amp;ved=0CAUQjRw&amp;url=https://commons.wikimedia.org/wiki/File:Texas_Instruments_TI-30_electronic_calculator.JPG&amp;ei=j2EAUtrVKoqpyAHwhYH4BA&amp;bvm=bv.50310824,d.dmg&amp;psig=AFQjCNF7jMK41rfaiqwRWuQbaqyj9aMGpA&amp;ust=137584308474818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DAPYjC7UCQ3yVM&amp;tbnid=5NTpUbLhPiCARM:&amp;ved=0CAUQjRw&amp;url=http://www.weinberg.northwestern.edu/alumni/crosscurrents/2009-spring-summer/articles/computers-northwestern-history.html&amp;ei=QnIAUv3ENYamygGVt4D4Dg&amp;bvm=bv.50310824,d.dmg&amp;psig=AFQjCNFHWRcO0GFkAjEneAZTY7Mcfsq-tA&amp;ust=13758473408548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S5-95xvv4b8NKM&amp;tbnid=q9evg1WyEThB3M:&amp;ved=0CAUQjRw&amp;url=http://www.quicklink.tv/?page_id=452&amp;ei=JnMAUuyiGsiMyQHXw4HYBQ&amp;bvm=bv.50310824,d.dmg&amp;psig=AFQjCNHZO8orAARR1QWSUfnbcm4LHv9myA&amp;ust=1375847520889500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frm=1&amp;source=images&amp;cd=&amp;cad=rja&amp;docid=mqXwPKekHBXQKM&amp;tbnid=d2W6pKmWxcGglM:&amp;ved=0CAUQjRw&amp;url=https://commons.wikimedia.org/wiki/File:Texas_Instruments_TI-30_electronic_calculator.JPG&amp;ei=j2EAUtrVKoqpyAHwhYH4BA&amp;bvm=bv.50310824,d.dmg&amp;psig=AFQjCNF7jMK41rfaiqwRWuQbaqyj9aMGpA&amp;ust=137584308474818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DAPYjC7UCQ3yVM&amp;tbnid=5NTpUbLhPiCARM:&amp;ved=0CAUQjRw&amp;url=http://www.weinberg.northwestern.edu/alumni/crosscurrents/2009-spring-summer/articles/computers-northwestern-history.html&amp;ei=QnIAUv3ENYamygGVt4D4Dg&amp;bvm=bv.50310824,d.dmg&amp;psig=AFQjCNFHWRcO0GFkAjEneAZTY7Mcfsq-tA&amp;ust=13758473408548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S5-95xvv4b8NKM&amp;tbnid=q9evg1WyEThB3M:&amp;ved=0CAUQjRw&amp;url=http://www.quicklink.tv/?page_id=452&amp;ei=JnMAUuyiGsiMyQHXw4HYBQ&amp;bvm=bv.50310824,d.dmg&amp;psig=AFQjCNHZO8orAARR1QWSUfnbcm4LHv9myA&amp;ust=1375847520889500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frm=1&amp;source=images&amp;cd=&amp;cad=rja&amp;docid=mqXwPKekHBXQKM&amp;tbnid=d2W6pKmWxcGglM:&amp;ved=0CAUQjRw&amp;url=https://commons.wikimedia.org/wiki/File:Texas_Instruments_TI-30_electronic_calculator.JPG&amp;ei=j2EAUtrVKoqpyAHwhYH4BA&amp;bvm=bv.50310824,d.dmg&amp;psig=AFQjCNF7jMK41rfaiqwRWuQbaqyj9aMGpA&amp;ust=137584308474818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-12700" y="1036638"/>
            <a:ext cx="9156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>
                <a:latin typeface="1942 report" pitchFamily="1" charset="0"/>
              </a:rPr>
              <a:t>The Complete Statistician:  Modernizing the Undergraduate Curriculum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335088" y="4597400"/>
            <a:ext cx="646271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600">
                <a:latin typeface="1942 report" pitchFamily="1" charset="0"/>
              </a:rPr>
              <a:t>Chris Malone</a:t>
            </a:r>
          </a:p>
          <a:p>
            <a:pPr algn="ctr"/>
            <a:r>
              <a:rPr lang="en-US" sz="2400">
                <a:latin typeface="1942 report" pitchFamily="1" charset="0"/>
              </a:rPr>
              <a:t>Winona State Teachers’ College</a:t>
            </a:r>
          </a:p>
          <a:p>
            <a:pPr algn="ctr"/>
            <a:r>
              <a:rPr lang="en-US" sz="2400">
                <a:latin typeface="1942 report" pitchFamily="1" charset="0"/>
              </a:rPr>
              <a:t>Winona, Minn. 55987</a:t>
            </a:r>
          </a:p>
        </p:txBody>
      </p:sp>
      <p:sp>
        <p:nvSpPr>
          <p:cNvPr id="6" name="Rectangle 5"/>
          <p:cNvSpPr/>
          <p:nvPr/>
        </p:nvSpPr>
        <p:spPr>
          <a:xfrm>
            <a:off x="-14288" y="-7938"/>
            <a:ext cx="9158288" cy="77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7" name="Picture 4" descr="http://www.rootsweb.com/~mnwinbio/engravings/39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2603500"/>
            <a:ext cx="301625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-14288" y="6111875"/>
            <a:ext cx="9158288" cy="77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4288" y="649288"/>
            <a:ext cx="623888" cy="5980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1143000" y="13716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Blog / Listserv:  H</a:t>
            </a:r>
            <a:r>
              <a:rPr lang="en-US" sz="2400" dirty="0" smtClean="0"/>
              <a:t>igh </a:t>
            </a:r>
            <a:r>
              <a:rPr lang="en-US" sz="2400" dirty="0"/>
              <a:t>school </a:t>
            </a:r>
            <a:r>
              <a:rPr lang="en-US" sz="2400" dirty="0" smtClean="0"/>
              <a:t>teacher was </a:t>
            </a:r>
            <a:r>
              <a:rPr lang="en-US" sz="2400" dirty="0"/>
              <a:t>requesting information regarding undergraduate statistics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43000" y="2405063"/>
            <a:ext cx="7696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A response from a </a:t>
            </a:r>
            <a:r>
              <a:rPr lang="en-US" sz="2400" dirty="0" smtClean="0"/>
              <a:t>colleague </a:t>
            </a:r>
            <a:r>
              <a:rPr lang="en-US" sz="2400" dirty="0"/>
              <a:t>who </a:t>
            </a:r>
            <a:r>
              <a:rPr lang="en-US" sz="2400" dirty="0" smtClean="0"/>
              <a:t>will remain nameless: </a:t>
            </a:r>
            <a:endParaRPr lang="en-US" sz="2400" dirty="0"/>
          </a:p>
          <a:p>
            <a:r>
              <a:rPr lang="en-US" sz="2400" dirty="0"/>
              <a:t>  “I think most statisticians would suggest getting an </a:t>
            </a:r>
            <a:br>
              <a:rPr lang="en-US" sz="2400" dirty="0"/>
            </a:br>
            <a:r>
              <a:rPr lang="en-US" sz="2400" dirty="0"/>
              <a:t>   undergraduate degree in math or some other quantitative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smtClean="0"/>
              <a:t>field. … An </a:t>
            </a:r>
            <a:r>
              <a:rPr lang="en-US" sz="2400" dirty="0"/>
              <a:t>undergraduate degree in statistics is not really </a:t>
            </a:r>
            <a:br>
              <a:rPr lang="en-US" sz="2400" dirty="0"/>
            </a:br>
            <a:r>
              <a:rPr lang="en-US" sz="2400" dirty="0"/>
              <a:t>   optimal for graduate study in stat at most institutions. “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160" y="9394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Obstacles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52600" y="4724400"/>
            <a:ext cx="2971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Saayyyy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whaaaat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1143000" y="13716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Blog / Listserv:  H</a:t>
            </a:r>
            <a:r>
              <a:rPr lang="en-US" sz="2400" dirty="0" smtClean="0"/>
              <a:t>igh </a:t>
            </a:r>
            <a:r>
              <a:rPr lang="en-US" sz="2400" dirty="0"/>
              <a:t>school teacher </a:t>
            </a:r>
            <a:r>
              <a:rPr lang="en-US" sz="2400" dirty="0" smtClean="0"/>
              <a:t>was requesting </a:t>
            </a:r>
            <a:r>
              <a:rPr lang="en-US" sz="2400" dirty="0"/>
              <a:t>information regarding undergraduate statistics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43000" y="2405063"/>
            <a:ext cx="7696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A response from a </a:t>
            </a:r>
            <a:r>
              <a:rPr lang="en-US" sz="2400" dirty="0" smtClean="0"/>
              <a:t>colleague </a:t>
            </a:r>
            <a:r>
              <a:rPr lang="en-US" sz="2400" dirty="0"/>
              <a:t>who </a:t>
            </a:r>
            <a:r>
              <a:rPr lang="en-US" sz="2400" dirty="0" smtClean="0"/>
              <a:t>will remain nameless: </a:t>
            </a:r>
            <a:endParaRPr lang="en-US" sz="2400" dirty="0"/>
          </a:p>
          <a:p>
            <a:r>
              <a:rPr lang="en-US" sz="2400" dirty="0"/>
              <a:t>  “I think most statisticians would suggest getting an </a:t>
            </a:r>
            <a:br>
              <a:rPr lang="en-US" sz="2400" dirty="0"/>
            </a:br>
            <a:r>
              <a:rPr lang="en-US" sz="2400" dirty="0"/>
              <a:t>   undergraduate degree in math or some other quantitative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smtClean="0"/>
              <a:t>field. … An </a:t>
            </a:r>
            <a:r>
              <a:rPr lang="en-US" sz="2400" dirty="0"/>
              <a:t>undergraduate degree in statistics is not really </a:t>
            </a:r>
            <a:br>
              <a:rPr lang="en-US" sz="2400" dirty="0"/>
            </a:br>
            <a:r>
              <a:rPr lang="en-US" sz="2400" dirty="0"/>
              <a:t>   optimal for graduate study in stat at most institutions. “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160" y="9394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Obstacles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4104" y="4724400"/>
            <a:ext cx="323169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Do </a:t>
            </a:r>
            <a:r>
              <a:rPr lang="en-US" sz="2400" i="1" dirty="0" smtClean="0">
                <a:solidFill>
                  <a:srgbClr val="FF0000"/>
                </a:solidFill>
              </a:rPr>
              <a:t>other</a:t>
            </a:r>
            <a:r>
              <a:rPr lang="en-US" sz="2400" dirty="0" smtClean="0">
                <a:solidFill>
                  <a:srgbClr val="FF0000"/>
                </a:solidFill>
              </a:rPr>
              <a:t> disciplines that use math say this?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4724400"/>
            <a:ext cx="2971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Saayyyy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whaaaat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grpSp>
        <p:nvGrpSpPr>
          <p:cNvPr id="56" name="Group 55"/>
          <p:cNvGrpSpPr/>
          <p:nvPr/>
        </p:nvGrpSpPr>
        <p:grpSpPr>
          <a:xfrm>
            <a:off x="2667000" y="1371600"/>
            <a:ext cx="4409549" cy="1676401"/>
            <a:chOff x="1600200" y="1904999"/>
            <a:chExt cx="5467064" cy="22860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057400"/>
              <a:ext cx="990600" cy="1855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3810000" y="1904999"/>
              <a:ext cx="3257264" cy="2286001"/>
              <a:chOff x="3200400" y="1447800"/>
              <a:chExt cx="3257264" cy="2286001"/>
            </a:xfrm>
          </p:grpSpPr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4887" y="14478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6302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8302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1752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4215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5113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215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2182504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6615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7513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8615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27432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1815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12713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3815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32004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6615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7513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5487" y="28956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6902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800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8902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9551" y="14478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966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71864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2966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8615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0287" y="22860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1702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2600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3702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6800" y="19050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8215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9113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0215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2590800" y="2171702"/>
              <a:ext cx="1219200" cy="1409698"/>
              <a:chOff x="2743200" y="2057400"/>
              <a:chExt cx="1219200" cy="1409698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V="1">
                <a:off x="2743200" y="2057400"/>
                <a:ext cx="1219200" cy="58230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2743200" y="2348551"/>
                <a:ext cx="1219200" cy="29115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2792104" y="2615252"/>
                <a:ext cx="1143000" cy="244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2819400" y="2615254"/>
                <a:ext cx="990600" cy="2803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2797792" y="2653352"/>
                <a:ext cx="990600" cy="506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2797792" y="2667000"/>
                <a:ext cx="990600" cy="80009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/>
            <p:cNvSpPr/>
            <p:nvPr/>
          </p:nvSpPr>
          <p:spPr>
            <a:xfrm>
              <a:off x="2590800" y="2707944"/>
              <a:ext cx="114300" cy="1150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1" name="TextBox 2050"/>
          <p:cNvSpPr txBox="1"/>
          <p:nvPr/>
        </p:nvSpPr>
        <p:spPr>
          <a:xfrm>
            <a:off x="990600" y="1676400"/>
            <a:ext cx="1440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Mini-me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oncept</a:t>
            </a:r>
            <a:endParaRPr lang="en-US" sz="2400" dirty="0"/>
          </a:p>
        </p:txBody>
      </p:sp>
      <p:sp>
        <p:nvSpPr>
          <p:cNvPr id="57" name="Rounded Rectangle 56"/>
          <p:cNvSpPr/>
          <p:nvPr/>
        </p:nvSpPr>
        <p:spPr>
          <a:xfrm>
            <a:off x="84160" y="9394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Obstacles</a:t>
            </a:r>
          </a:p>
        </p:txBody>
      </p:sp>
    </p:spTree>
    <p:extLst>
      <p:ext uri="{BB962C8B-B14F-4D97-AF65-F5344CB8AC3E}">
        <p14:creationId xmlns:p14="http://schemas.microsoft.com/office/powerpoint/2010/main" val="2886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grpSp>
        <p:nvGrpSpPr>
          <p:cNvPr id="56" name="Group 55"/>
          <p:cNvGrpSpPr/>
          <p:nvPr/>
        </p:nvGrpSpPr>
        <p:grpSpPr>
          <a:xfrm>
            <a:off x="2667000" y="1371600"/>
            <a:ext cx="4409549" cy="1676401"/>
            <a:chOff x="1600200" y="1904999"/>
            <a:chExt cx="5467064" cy="22860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057400"/>
              <a:ext cx="990600" cy="1855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3810000" y="1904999"/>
              <a:ext cx="3257264" cy="2286001"/>
              <a:chOff x="3200400" y="1447800"/>
              <a:chExt cx="3257264" cy="2286001"/>
            </a:xfrm>
          </p:grpSpPr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4887" y="14478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6302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8302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1752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4215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5113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215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2182504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6615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7513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8615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27432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1815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12713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3815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32004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6615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7513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5487" y="28956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6902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800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8902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9551" y="14478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966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71864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2966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8615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0287" y="22860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1702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2600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3702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6800" y="19050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8215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9113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0215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2590800" y="2171702"/>
              <a:ext cx="1219200" cy="1409698"/>
              <a:chOff x="2743200" y="2057400"/>
              <a:chExt cx="1219200" cy="1409698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V="1">
                <a:off x="2743200" y="2057400"/>
                <a:ext cx="1219200" cy="58230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2743200" y="2348551"/>
                <a:ext cx="1219200" cy="29115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2792104" y="2615252"/>
                <a:ext cx="1143000" cy="244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2819400" y="2615254"/>
                <a:ext cx="990600" cy="2803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2797792" y="2653352"/>
                <a:ext cx="990600" cy="506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2797792" y="2667000"/>
                <a:ext cx="990600" cy="80009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/>
            <p:cNvSpPr/>
            <p:nvPr/>
          </p:nvSpPr>
          <p:spPr>
            <a:xfrm>
              <a:off x="2590800" y="2707944"/>
              <a:ext cx="114300" cy="1150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1" name="TextBox 2050"/>
          <p:cNvSpPr txBox="1"/>
          <p:nvPr/>
        </p:nvSpPr>
        <p:spPr>
          <a:xfrm>
            <a:off x="990600" y="1676400"/>
            <a:ext cx="1440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Mini-me</a:t>
            </a:r>
          </a:p>
          <a:p>
            <a:pPr algn="ctr"/>
            <a:r>
              <a:rPr lang="en-US" sz="2400" dirty="0" smtClean="0"/>
              <a:t>concept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990600" y="4262735"/>
            <a:ext cx="144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Audience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84160" y="9394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Obstacles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655125" y="5257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Undergraduate vs. Graduate Enrollments, 5:1 ratio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702256" y="3810000"/>
            <a:ext cx="5312392" cy="1426048"/>
            <a:chOff x="2715904" y="3810000"/>
            <a:chExt cx="5312392" cy="1426048"/>
          </a:xfrm>
        </p:grpSpPr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904" y="3837152"/>
              <a:ext cx="746573" cy="139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5731" y="3837152"/>
              <a:ext cx="746573" cy="139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90" y="3810000"/>
              <a:ext cx="746573" cy="139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417" y="3837296"/>
              <a:ext cx="746573" cy="139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390" y="3823504"/>
              <a:ext cx="746573" cy="139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723" y="3810000"/>
              <a:ext cx="746573" cy="139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42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grpSp>
        <p:nvGrpSpPr>
          <p:cNvPr id="56" name="Group 55"/>
          <p:cNvGrpSpPr/>
          <p:nvPr/>
        </p:nvGrpSpPr>
        <p:grpSpPr>
          <a:xfrm>
            <a:off x="2667000" y="1371600"/>
            <a:ext cx="4409549" cy="1676401"/>
            <a:chOff x="1600200" y="1904999"/>
            <a:chExt cx="5467064" cy="22860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057400"/>
              <a:ext cx="990600" cy="1855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3810000" y="1904999"/>
              <a:ext cx="3257264" cy="2286001"/>
              <a:chOff x="3200400" y="1447800"/>
              <a:chExt cx="3257264" cy="2286001"/>
            </a:xfrm>
          </p:grpSpPr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4887" y="14478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6302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8302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1752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4215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5113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215" y="17525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2182504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6615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7513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8615" y="2182503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27432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1815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12713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3815" y="2743199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32004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6615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7513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5487" y="28956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6902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800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8902" y="28956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9551" y="14478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966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71864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2966" y="14478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8615" y="32004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0287" y="22860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1702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2600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3702" y="2286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6800" y="1905001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8215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9113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0215" y="1905000"/>
                <a:ext cx="284698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2590800" y="2171702"/>
              <a:ext cx="1219200" cy="1409698"/>
              <a:chOff x="2743200" y="2057400"/>
              <a:chExt cx="1219200" cy="1409698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V="1">
                <a:off x="2743200" y="2057400"/>
                <a:ext cx="1219200" cy="58230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2743200" y="2348551"/>
                <a:ext cx="1219200" cy="29115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2792104" y="2615252"/>
                <a:ext cx="1143000" cy="244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2819400" y="2615254"/>
                <a:ext cx="990600" cy="2803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2797792" y="2653352"/>
                <a:ext cx="990600" cy="506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2797792" y="2667000"/>
                <a:ext cx="990600" cy="80009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/>
            <p:cNvSpPr/>
            <p:nvPr/>
          </p:nvSpPr>
          <p:spPr>
            <a:xfrm>
              <a:off x="2590800" y="2707944"/>
              <a:ext cx="114300" cy="1150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1" name="TextBox 2050"/>
          <p:cNvSpPr txBox="1"/>
          <p:nvPr/>
        </p:nvSpPr>
        <p:spPr>
          <a:xfrm>
            <a:off x="990600" y="1676400"/>
            <a:ext cx="1440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Mini-me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oncept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990600" y="4262735"/>
            <a:ext cx="144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Audience</a:t>
            </a:r>
          </a:p>
        </p:txBody>
      </p:sp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37152"/>
            <a:ext cx="746573" cy="139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27" y="3837152"/>
            <a:ext cx="746573" cy="139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886" y="3810000"/>
            <a:ext cx="746573" cy="139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513" y="3837296"/>
            <a:ext cx="746573" cy="139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486" y="3823504"/>
            <a:ext cx="746573" cy="139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50914" y="3780766"/>
            <a:ext cx="4325635" cy="147703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84160" y="9394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Obstacles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655125" y="5257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Undergraduate vs. Graduate Enrollments, 5:1 ratio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24048" y="2901442"/>
            <a:ext cx="1551057" cy="2544014"/>
            <a:chOff x="7024048" y="2866186"/>
            <a:chExt cx="1551057" cy="2544014"/>
          </a:xfrm>
        </p:grpSpPr>
        <p:grpSp>
          <p:nvGrpSpPr>
            <p:cNvPr id="61" name="Group 60"/>
            <p:cNvGrpSpPr/>
            <p:nvPr/>
          </p:nvGrpSpPr>
          <p:grpSpPr>
            <a:xfrm>
              <a:off x="7024048" y="3124200"/>
              <a:ext cx="1368003" cy="2286000"/>
              <a:chOff x="4876800" y="3948752"/>
              <a:chExt cx="1368003" cy="22860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876800" y="3948752"/>
                <a:ext cx="1368003" cy="22860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978516" y="4087503"/>
                <a:ext cx="1150467" cy="202408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194073" y="4189483"/>
                <a:ext cx="753436" cy="1843821"/>
                <a:chOff x="5166777" y="4175835"/>
                <a:chExt cx="753436" cy="1843821"/>
              </a:xfrm>
            </p:grpSpPr>
            <p:pic>
              <p:nvPicPr>
                <p:cNvPr id="65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66745">
                  <a:off x="5166777" y="4175835"/>
                  <a:ext cx="706439" cy="571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6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73640" y="4620904"/>
                  <a:ext cx="746573" cy="13987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5" name="5-Point Star 4"/>
            <p:cNvSpPr/>
            <p:nvPr/>
          </p:nvSpPr>
          <p:spPr>
            <a:xfrm>
              <a:off x="8049904" y="2866186"/>
              <a:ext cx="525201" cy="523239"/>
            </a:xfrm>
            <a:prstGeom prst="star5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900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466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9" y="2247900"/>
            <a:ext cx="7629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668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9" y="2247900"/>
            <a:ext cx="7629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38200" y="3473450"/>
            <a:ext cx="7699375" cy="581025"/>
            <a:chOff x="711926" y="3581400"/>
            <a:chExt cx="7698649" cy="58102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" y="3581400"/>
              <a:ext cx="76771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26" y="3873137"/>
              <a:ext cx="13906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877579" y="2133600"/>
            <a:ext cx="7629525" cy="135764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548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9" y="2247900"/>
            <a:ext cx="7629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38200" y="3473450"/>
            <a:ext cx="7699375" cy="581025"/>
            <a:chOff x="711926" y="3581400"/>
            <a:chExt cx="7698649" cy="58102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" y="3581400"/>
              <a:ext cx="76771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26" y="3873137"/>
              <a:ext cx="13906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54" y="4642798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77579" y="2061833"/>
            <a:ext cx="7629525" cy="12909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797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9" y="2247900"/>
            <a:ext cx="7629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38200" y="3473450"/>
            <a:ext cx="7699375" cy="581025"/>
            <a:chOff x="711926" y="3581400"/>
            <a:chExt cx="7698649" cy="58102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" y="3581400"/>
              <a:ext cx="76771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26" y="3873137"/>
              <a:ext cx="13906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54" y="4642798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77579" y="2061833"/>
            <a:ext cx="7629525" cy="12909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09800" y="4876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McKinsey Report estimates a shortage of </a:t>
            </a:r>
          </a:p>
          <a:p>
            <a:pPr algn="ctr"/>
            <a:r>
              <a:rPr lang="en-US" sz="1600" dirty="0" smtClean="0"/>
              <a:t>140,00 – 190,000 people with deep analytical skills 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37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850900" y="1154113"/>
            <a:ext cx="7431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/>
              <a:t>The Complete Statistician:  </a:t>
            </a:r>
            <a:br>
              <a:rPr lang="en-US" sz="3200"/>
            </a:br>
            <a:r>
              <a:rPr lang="en-US" sz="3200"/>
              <a:t>Modernizing the Undergraduate</a:t>
            </a:r>
            <a:br>
              <a:rPr lang="en-US" sz="3200"/>
            </a:br>
            <a:r>
              <a:rPr lang="en-US" sz="3200"/>
              <a:t> Curriculum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335088" y="4724400"/>
            <a:ext cx="6462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/>
              <a:t>Chris Malone</a:t>
            </a:r>
          </a:p>
          <a:p>
            <a:pPr algn="ctr"/>
            <a:r>
              <a:rPr lang="en-US" sz="2400"/>
              <a:t>cmalone@winona.edu</a:t>
            </a:r>
          </a:p>
        </p:txBody>
      </p:sp>
      <p:sp>
        <p:nvSpPr>
          <p:cNvPr id="6" name="Rectangle 5"/>
          <p:cNvSpPr/>
          <p:nvPr/>
        </p:nvSpPr>
        <p:spPr>
          <a:xfrm>
            <a:off x="-26988" y="-7938"/>
            <a:ext cx="9156701" cy="77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4288" y="6099175"/>
            <a:ext cx="9158288" cy="77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102" name="Picture 8" descr="https://w3.winona.edu/events/displaymedia.aspx?whatToDo=picture&amp;id=142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836863"/>
            <a:ext cx="1023424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-14288" y="381000"/>
            <a:ext cx="623888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9" y="2247900"/>
            <a:ext cx="7629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38200" y="3473450"/>
            <a:ext cx="7699375" cy="581025"/>
            <a:chOff x="711926" y="3581400"/>
            <a:chExt cx="7698649" cy="58102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" y="3581400"/>
              <a:ext cx="76771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26" y="3873137"/>
              <a:ext cx="13906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54" y="4642798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77579" y="2061833"/>
            <a:ext cx="7629525" cy="12909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86" y="4179248"/>
            <a:ext cx="7429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95511"/>
            <a:ext cx="971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209800" y="4876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McKinsey Report estimates a shortage of </a:t>
            </a:r>
          </a:p>
          <a:p>
            <a:pPr algn="ctr"/>
            <a:r>
              <a:rPr lang="en-US" sz="1600" dirty="0" smtClean="0"/>
              <a:t>140,00 – 190,000 people with deep analytical skills 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659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9" y="2247900"/>
            <a:ext cx="7629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38200" y="3473450"/>
            <a:ext cx="7699375" cy="581025"/>
            <a:chOff x="711926" y="3581400"/>
            <a:chExt cx="7698649" cy="58102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" y="3581400"/>
              <a:ext cx="76771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26" y="3873137"/>
              <a:ext cx="13906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84" y="4642798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77579" y="2061833"/>
            <a:ext cx="7629525" cy="12909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86" y="4179248"/>
            <a:ext cx="7429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95511"/>
            <a:ext cx="971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209800" y="4876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McKinsey Report estimates a shortage of </a:t>
            </a:r>
          </a:p>
          <a:p>
            <a:pPr algn="ctr"/>
            <a:r>
              <a:rPr lang="en-US" sz="1600" dirty="0" smtClean="0"/>
              <a:t>140,00 – 190,000 people with deep analytical skills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7914168" y="4179248"/>
            <a:ext cx="623408" cy="69755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547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792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64237" y="1371600"/>
            <a:ext cx="5695819" cy="228600"/>
            <a:chOff x="2228981" y="1240423"/>
            <a:chExt cx="5695819" cy="228600"/>
          </a:xfrm>
        </p:grpSpPr>
        <p:sp>
          <p:nvSpPr>
            <p:cNvPr id="18" name="TextBox 2"/>
            <p:cNvSpPr txBox="1">
              <a:spLocks noChangeArrowheads="1"/>
            </p:cNvSpPr>
            <p:nvPr/>
          </p:nvSpPr>
          <p:spPr bwMode="auto">
            <a:xfrm>
              <a:off x="2228981" y="1240423"/>
              <a:ext cx="3638419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Bachelors</a:t>
              </a:r>
              <a:endParaRPr lang="en-US" dirty="0"/>
            </a:p>
          </p:txBody>
        </p:sp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5867400" y="1240423"/>
              <a:ext cx="1447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/>
                <a:t>Masters</a:t>
              </a: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7315200" y="1240423"/>
              <a:ext cx="609600" cy="228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 anchorCtr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PhD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84160" y="1447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Degrees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9" y="2247900"/>
            <a:ext cx="7629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38200" y="3473450"/>
            <a:ext cx="7699375" cy="581025"/>
            <a:chOff x="711926" y="3581400"/>
            <a:chExt cx="7698649" cy="58102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" y="3581400"/>
              <a:ext cx="76771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26" y="3873137"/>
              <a:ext cx="13906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54" y="4642798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77579" y="2061833"/>
            <a:ext cx="7629525" cy="12909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86" y="4179248"/>
            <a:ext cx="7429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95511"/>
            <a:ext cx="971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209800" y="4876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McKinsey Report estimates a shortage of </a:t>
            </a:r>
          </a:p>
          <a:p>
            <a:pPr algn="ctr"/>
            <a:r>
              <a:rPr lang="en-US" sz="1600" dirty="0" smtClean="0"/>
              <a:t>140,00 – 190,000 people with deep analytical skills 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7914168" y="3473450"/>
            <a:ext cx="623408" cy="140335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9600" y="69598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about degrees in other fields?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081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3" name="Rounded Rectangle 22"/>
          <p:cNvSpPr/>
          <p:nvPr/>
        </p:nvSpPr>
        <p:spPr>
          <a:xfrm>
            <a:off x="84160" y="2209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Existing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30363" y="3310905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943302" y="43813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943302" y="46861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068" y="49648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III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943302" y="525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Proof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12171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2940268" y="4640763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Probability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543502" y="4929797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Math/Stat I and II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95600" y="1248102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253533" y="1400262"/>
            <a:ext cx="0" cy="1912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052"/>
          <p:cNvCxnSpPr/>
          <p:nvPr/>
        </p:nvCxnSpPr>
        <p:spPr>
          <a:xfrm>
            <a:off x="2895600" y="1400502"/>
            <a:ext cx="335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00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72" y="1447800"/>
            <a:ext cx="373972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3" name="Rounded Rectangle 22"/>
          <p:cNvSpPr/>
          <p:nvPr/>
        </p:nvSpPr>
        <p:spPr>
          <a:xfrm>
            <a:off x="84160" y="22098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Existing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943302" y="43813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943302" y="46861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068" y="49648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III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943302" y="525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Proof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2940268" y="4640763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Probability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543502" y="4929797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Math/Stat I and II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95600" y="1248102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253533" y="1400262"/>
            <a:ext cx="0" cy="182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052"/>
          <p:cNvCxnSpPr/>
          <p:nvPr/>
        </p:nvCxnSpPr>
        <p:spPr>
          <a:xfrm>
            <a:off x="2895600" y="1400502"/>
            <a:ext cx="335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260275" y="3037367"/>
            <a:ext cx="0" cy="2646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66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4160" y="27432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179016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 Study #1: Spring 2011 – Summer 2012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&gt;  Survey and </a:t>
            </a:r>
            <a:r>
              <a:rPr lang="en-US" sz="2400" dirty="0"/>
              <a:t>p</a:t>
            </a:r>
            <a:r>
              <a:rPr lang="en-US" sz="2400" dirty="0" smtClean="0"/>
              <a:t>ersonal interviews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&gt;  Interviewed over 19 representatives with varying backgrounds </a:t>
            </a:r>
            <a:br>
              <a:rPr lang="en-US" sz="2400" dirty="0" smtClean="0"/>
            </a:br>
            <a:r>
              <a:rPr lang="en-US" sz="2400" dirty="0" smtClean="0"/>
              <a:t>    from healthcare, manufacturing, retail, and product </a:t>
            </a:r>
            <a:br>
              <a:rPr lang="en-US" sz="2400" dirty="0" smtClean="0"/>
            </a:br>
            <a:r>
              <a:rPr lang="en-US" sz="2400" dirty="0" smtClean="0"/>
              <a:t>    distribution sectors of industry.</a:t>
            </a:r>
          </a:p>
          <a:p>
            <a:endParaRPr lang="en-US" sz="2400" dirty="0"/>
          </a:p>
          <a:p>
            <a:r>
              <a:rPr lang="en-US" sz="2400" dirty="0" smtClean="0"/>
              <a:t>&gt;  Survey of individuals (n ≈ 35) from academia and industry </a:t>
            </a:r>
            <a:br>
              <a:rPr lang="en-US" sz="2400" dirty="0" smtClean="0"/>
            </a:br>
            <a:r>
              <a:rPr lang="en-US" sz="2400" dirty="0" smtClean="0"/>
              <a:t>     ranked a total of 10 program level outcomes separately for </a:t>
            </a:r>
            <a:br>
              <a:rPr lang="en-US" sz="2400" dirty="0" smtClean="0"/>
            </a:br>
            <a:r>
              <a:rPr lang="en-US" sz="2400" dirty="0" smtClean="0"/>
              <a:t>     employment (E) and graduate school 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1066800" y="1196623"/>
            <a:ext cx="4883150" cy="3603978"/>
            <a:chOff x="-68240" y="1675574"/>
            <a:chExt cx="4882488" cy="3603834"/>
          </a:xfrm>
        </p:grpSpPr>
        <p:grpSp>
          <p:nvGrpSpPr>
            <p:cNvPr id="14345" name="Group 22"/>
            <p:cNvGrpSpPr>
              <a:grpSpLocks/>
            </p:cNvGrpSpPr>
            <p:nvPr/>
          </p:nvGrpSpPr>
          <p:grpSpPr bwMode="auto">
            <a:xfrm>
              <a:off x="914400" y="1675574"/>
              <a:ext cx="3899848" cy="3603834"/>
              <a:chOff x="914400" y="1446974"/>
              <a:chExt cx="3899848" cy="3603834"/>
            </a:xfrm>
          </p:grpSpPr>
          <p:pic>
            <p:nvPicPr>
              <p:cNvPr id="1435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305729"/>
                <a:ext cx="2200373" cy="27166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35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3065" y="2335040"/>
                <a:ext cx="1691183" cy="2715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353" name="TextBox 30"/>
              <p:cNvSpPr txBox="1">
                <a:spLocks noChangeArrowheads="1"/>
              </p:cNvSpPr>
              <p:nvPr/>
            </p:nvSpPr>
            <p:spPr bwMode="auto">
              <a:xfrm>
                <a:off x="3132160" y="1446974"/>
                <a:ext cx="1676400" cy="923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dirty="0"/>
                  <a:t>Statistical methodology in an application</a:t>
                </a:r>
              </a:p>
            </p:txBody>
          </p:sp>
          <p:sp>
            <p:nvSpPr>
              <p:cNvPr id="14354" name="TextBox 31"/>
              <p:cNvSpPr txBox="1">
                <a:spLocks noChangeArrowheads="1"/>
              </p:cNvSpPr>
              <p:nvPr/>
            </p:nvSpPr>
            <p:spPr bwMode="auto">
              <a:xfrm>
                <a:off x="1236122" y="1460621"/>
                <a:ext cx="2124173" cy="923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dirty="0"/>
                  <a:t>Technical and</a:t>
                </a:r>
                <a:br>
                  <a:rPr lang="en-US" dirty="0"/>
                </a:br>
                <a:r>
                  <a:rPr lang="en-US" dirty="0"/>
                  <a:t> non-technical communication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914290" y="3276063"/>
              <a:ext cx="228569" cy="9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347" name="Group 24"/>
            <p:cNvGrpSpPr>
              <a:grpSpLocks/>
            </p:cNvGrpSpPr>
            <p:nvPr/>
          </p:nvGrpSpPr>
          <p:grpSpPr bwMode="auto">
            <a:xfrm>
              <a:off x="-68240" y="2614628"/>
              <a:ext cx="1295400" cy="2279288"/>
              <a:chOff x="-81888" y="2600980"/>
              <a:chExt cx="1295400" cy="2279288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>
                <a:off x="1067306" y="2684588"/>
                <a:ext cx="0" cy="2157327"/>
              </a:xfrm>
              <a:prstGeom prst="straightConnector1">
                <a:avLst/>
              </a:prstGeom>
              <a:ln w="3175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-81888" y="4356159"/>
                <a:ext cx="1295224" cy="52385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cs"/>
                  </a:rPr>
                  <a:t>More Important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-81888" y="2600454"/>
                <a:ext cx="1142845" cy="52385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cs"/>
                  </a:rPr>
                  <a:t>Less Important</a:t>
                </a:r>
              </a:p>
            </p:txBody>
          </p:sp>
        </p:grpSp>
      </p:grpSp>
      <p:sp>
        <p:nvSpPr>
          <p:cNvPr id="25" name="Rounded Rectangle 24"/>
          <p:cNvSpPr/>
          <p:nvPr/>
        </p:nvSpPr>
        <p:spPr>
          <a:xfrm>
            <a:off x="84160" y="27432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#1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3352800" y="4901637"/>
            <a:ext cx="1752600" cy="10396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Outcomes preferred for employment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2" name="Group 32"/>
          <p:cNvGrpSpPr>
            <a:grpSpLocks/>
          </p:cNvGrpSpPr>
          <p:nvPr/>
        </p:nvGrpSpPr>
        <p:grpSpPr bwMode="auto">
          <a:xfrm>
            <a:off x="6553200" y="1219200"/>
            <a:ext cx="2057400" cy="3603625"/>
            <a:chOff x="4710752" y="1396366"/>
            <a:chExt cx="2057400" cy="3604810"/>
          </a:xfrm>
        </p:grpSpPr>
        <p:pic>
          <p:nvPicPr>
            <p:cNvPr id="1434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0448" y="2285408"/>
              <a:ext cx="1668432" cy="2715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44" name="TextBox 34"/>
            <p:cNvSpPr txBox="1">
              <a:spLocks noChangeArrowheads="1"/>
            </p:cNvSpPr>
            <p:nvPr/>
          </p:nvSpPr>
          <p:spPr bwMode="auto">
            <a:xfrm>
              <a:off x="4710752" y="1396366"/>
              <a:ext cx="2057400" cy="923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dirty="0"/>
                <a:t>Understanding of probability and statistical inference.</a:t>
              </a: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84160" y="2743200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#1</a:t>
            </a:r>
            <a:endParaRPr lang="en-US" sz="2400" dirty="0"/>
          </a:p>
        </p:txBody>
      </p:sp>
      <p:grpSp>
        <p:nvGrpSpPr>
          <p:cNvPr id="29" name="Group 21"/>
          <p:cNvGrpSpPr>
            <a:grpSpLocks/>
          </p:cNvGrpSpPr>
          <p:nvPr/>
        </p:nvGrpSpPr>
        <p:grpSpPr bwMode="auto">
          <a:xfrm>
            <a:off x="1066800" y="1196623"/>
            <a:ext cx="4883150" cy="3603978"/>
            <a:chOff x="-68240" y="1675574"/>
            <a:chExt cx="4882488" cy="3603834"/>
          </a:xfrm>
        </p:grpSpPr>
        <p:grpSp>
          <p:nvGrpSpPr>
            <p:cNvPr id="30" name="Group 22"/>
            <p:cNvGrpSpPr>
              <a:grpSpLocks/>
            </p:cNvGrpSpPr>
            <p:nvPr/>
          </p:nvGrpSpPr>
          <p:grpSpPr bwMode="auto">
            <a:xfrm>
              <a:off x="914400" y="1675574"/>
              <a:ext cx="3899848" cy="3603834"/>
              <a:chOff x="914400" y="1446974"/>
              <a:chExt cx="3899848" cy="3603834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305729"/>
                <a:ext cx="2200373" cy="27166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3065" y="2335040"/>
                <a:ext cx="1691183" cy="2715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8" name="TextBox 30"/>
              <p:cNvSpPr txBox="1">
                <a:spLocks noChangeArrowheads="1"/>
              </p:cNvSpPr>
              <p:nvPr/>
            </p:nvSpPr>
            <p:spPr bwMode="auto">
              <a:xfrm>
                <a:off x="3132160" y="1446974"/>
                <a:ext cx="1676400" cy="923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dirty="0"/>
                  <a:t>Statistical methodology in an application</a:t>
                </a:r>
              </a:p>
            </p:txBody>
          </p:sp>
          <p:sp>
            <p:nvSpPr>
              <p:cNvPr id="39" name="TextBox 31"/>
              <p:cNvSpPr txBox="1">
                <a:spLocks noChangeArrowheads="1"/>
              </p:cNvSpPr>
              <p:nvPr/>
            </p:nvSpPr>
            <p:spPr bwMode="auto">
              <a:xfrm>
                <a:off x="1236122" y="1460621"/>
                <a:ext cx="2124173" cy="923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dirty="0"/>
                  <a:t>Technical and</a:t>
                </a:r>
                <a:br>
                  <a:rPr lang="en-US" dirty="0"/>
                </a:br>
                <a:r>
                  <a:rPr lang="en-US" dirty="0"/>
                  <a:t> non-technical communication</a:t>
                </a: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914290" y="3276063"/>
              <a:ext cx="228569" cy="9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2" name="Group 24"/>
            <p:cNvGrpSpPr>
              <a:grpSpLocks/>
            </p:cNvGrpSpPr>
            <p:nvPr/>
          </p:nvGrpSpPr>
          <p:grpSpPr bwMode="auto">
            <a:xfrm>
              <a:off x="-68240" y="2614628"/>
              <a:ext cx="1295400" cy="2279288"/>
              <a:chOff x="-81888" y="2600980"/>
              <a:chExt cx="1295400" cy="2279288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>
                <a:off x="1067306" y="2684588"/>
                <a:ext cx="0" cy="2157327"/>
              </a:xfrm>
              <a:prstGeom prst="straightConnector1">
                <a:avLst/>
              </a:prstGeom>
              <a:ln w="3175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-81888" y="4356159"/>
                <a:ext cx="1295224" cy="52385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cs"/>
                  </a:rPr>
                  <a:t>More Important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-81888" y="2600454"/>
                <a:ext cx="1142845" cy="52385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cs"/>
                  </a:rPr>
                  <a:t>Less Important</a:t>
                </a:r>
              </a:p>
            </p:txBody>
          </p:sp>
        </p:grpSp>
      </p:grpSp>
      <p:sp>
        <p:nvSpPr>
          <p:cNvPr id="41" name="Rectangle 40"/>
          <p:cNvSpPr/>
          <p:nvPr/>
        </p:nvSpPr>
        <p:spPr>
          <a:xfrm>
            <a:off x="6781800" y="4890448"/>
            <a:ext cx="1752600" cy="10396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Outcome preferred for grad schools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52800" y="4901637"/>
            <a:ext cx="1752600" cy="10396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Outcomes preferred for employment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4160" y="33016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4552" y="12192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  Study #2: Fall 2012 – Summer 2013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&gt;  Thorough review of n=131 data science/analytics job </a:t>
            </a:r>
            <a:br>
              <a:rPr lang="en-US" sz="2400" dirty="0" smtClean="0"/>
            </a:br>
            <a:r>
              <a:rPr lang="en-US" sz="2400" dirty="0" smtClean="0"/>
              <a:t>    postings.  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</a:p>
          <a:p>
            <a:r>
              <a:rPr lang="en-US" sz="2400" dirty="0" smtClean="0"/>
              <a:t>&gt;  Required skills were summarized into three main themes</a:t>
            </a:r>
          </a:p>
          <a:p>
            <a:r>
              <a:rPr lang="en-US" sz="2400" dirty="0" smtClean="0"/>
              <a:t>         - Content knowledge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- Computing skills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- Professional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76600"/>
            <a:ext cx="3029470" cy="30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20" y="637483"/>
            <a:ext cx="3197180" cy="324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47207"/>
            <a:ext cx="3268663" cy="319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84160" y="33016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4" name="Rounded Rectangle 3"/>
          <p:cNvSpPr/>
          <p:nvPr/>
        </p:nvSpPr>
        <p:spPr>
          <a:xfrm>
            <a:off x="-13647" y="429904"/>
            <a:ext cx="527712" cy="146910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Intro</a:t>
            </a:r>
          </a:p>
        </p:txBody>
      </p:sp>
      <p:sp>
        <p:nvSpPr>
          <p:cNvPr id="10" name="Rectangle 9"/>
          <p:cNvSpPr/>
          <p:nvPr/>
        </p:nvSpPr>
        <p:spPr>
          <a:xfrm>
            <a:off x="-26988" y="-7938"/>
            <a:ext cx="9156701" cy="77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14288" y="6099175"/>
            <a:ext cx="9158288" cy="77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14288" y="381000"/>
            <a:ext cx="623888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20930625">
            <a:off x="437953" y="2967192"/>
            <a:ext cx="3180627" cy="1465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Changing the </a:t>
            </a:r>
            <a:r>
              <a:rPr lang="en-US" sz="2400" dirty="0" smtClean="0">
                <a:solidFill>
                  <a:srgbClr val="FF0000"/>
                </a:solidFill>
              </a:rPr>
              <a:t>font </a:t>
            </a:r>
            <a:r>
              <a:rPr lang="en-US" sz="2400" dirty="0">
                <a:solidFill>
                  <a:srgbClr val="FF0000"/>
                </a:solidFill>
              </a:rPr>
              <a:t>is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woefully</a:t>
            </a:r>
            <a:r>
              <a:rPr lang="en-US" sz="2400" dirty="0">
                <a:solidFill>
                  <a:srgbClr val="FF0000"/>
                </a:solidFill>
              </a:rPr>
              <a:t> insufficient,  i.e. need much more than cosmetic changes</a:t>
            </a:r>
            <a:endParaRPr lang="en-US" sz="2400" strike="sngStrike" dirty="0">
              <a:solidFill>
                <a:srgbClr val="FF0000"/>
              </a:solidFill>
            </a:endParaRPr>
          </a:p>
        </p:txBody>
      </p:sp>
      <p:sp>
        <p:nvSpPr>
          <p:cNvPr id="5128" name="TextBox 12"/>
          <p:cNvSpPr txBox="1">
            <a:spLocks noChangeArrowheads="1"/>
          </p:cNvSpPr>
          <p:nvPr/>
        </p:nvSpPr>
        <p:spPr bwMode="auto">
          <a:xfrm>
            <a:off x="850900" y="1154113"/>
            <a:ext cx="7431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/>
              <a:t>The Complete Statistician:  </a:t>
            </a:r>
            <a:br>
              <a:rPr lang="en-US" sz="3200"/>
            </a:br>
            <a:r>
              <a:rPr lang="en-US" sz="3200"/>
              <a:t>Modernizing the Undergraduate</a:t>
            </a:r>
            <a:br>
              <a:rPr lang="en-US" sz="3200"/>
            </a:br>
            <a:r>
              <a:rPr lang="en-US" sz="3200"/>
              <a:t> Curriculum</a:t>
            </a:r>
          </a:p>
        </p:txBody>
      </p:sp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1335088" y="4724400"/>
            <a:ext cx="6462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/>
              <a:t>Chris Malone</a:t>
            </a:r>
          </a:p>
          <a:p>
            <a:pPr algn="ctr"/>
            <a:r>
              <a:rPr lang="en-US" sz="2400"/>
              <a:t>cmalone@winona.edu</a:t>
            </a:r>
          </a:p>
        </p:txBody>
      </p:sp>
      <p:pic>
        <p:nvPicPr>
          <p:cNvPr id="13" name="Picture 8" descr="https://w3.winona.edu/events/displaymedia.aspx?whatToDo=picture&amp;id=142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836863"/>
            <a:ext cx="1023424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4552" y="1219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  Study #2, </a:t>
            </a:r>
            <a:r>
              <a:rPr lang="en-US" sz="2400" dirty="0" err="1" smtClean="0"/>
              <a:t>con’t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  Review of existing data science programs (n=114)</a:t>
            </a:r>
            <a:br>
              <a:rPr lang="en-US" sz="2400" dirty="0" smtClean="0"/>
            </a:br>
            <a:r>
              <a:rPr lang="en-US" sz="2400" dirty="0" smtClean="0"/>
              <a:t>       - 6 programs offer some level of training for undergraduates</a:t>
            </a:r>
            <a:br>
              <a:rPr lang="en-US" sz="2400" dirty="0" smtClean="0"/>
            </a:br>
            <a:r>
              <a:rPr lang="en-US" sz="2400" dirty="0" smtClean="0"/>
              <a:t>       - None of these 6 were rooted in statistics</a:t>
            </a:r>
            <a:br>
              <a:rPr lang="en-US" sz="2400" dirty="0" smtClean="0"/>
            </a:br>
            <a:r>
              <a:rPr lang="en-US" sz="2400" dirty="0" smtClean="0"/>
              <a:t>       - Required number of statistics courses ranged from 1 - 4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4160" y="33016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35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4552" y="1219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  Study #2, </a:t>
            </a:r>
            <a:r>
              <a:rPr lang="en-US" sz="2400" dirty="0" err="1" smtClean="0"/>
              <a:t>con’t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  Review of existing data science programs (n=114)</a:t>
            </a:r>
            <a:br>
              <a:rPr lang="en-US" sz="2400" dirty="0" smtClean="0"/>
            </a:br>
            <a:r>
              <a:rPr lang="en-US" sz="2400" dirty="0" smtClean="0"/>
              <a:t>       - 6 programs offer some level of training for undergraduates</a:t>
            </a:r>
            <a:br>
              <a:rPr lang="en-US" sz="2400" dirty="0" smtClean="0"/>
            </a:br>
            <a:r>
              <a:rPr lang="en-US" sz="2400" dirty="0" smtClean="0"/>
              <a:t>       - None of these 6 were rooted in statistics</a:t>
            </a:r>
            <a:br>
              <a:rPr lang="en-US" sz="2400" dirty="0" smtClean="0"/>
            </a:br>
            <a:r>
              <a:rPr lang="en-US" sz="2400" dirty="0" smtClean="0"/>
              <a:t>       - Required number of statistics courses ranged from 1 - 4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96279" y="3657600"/>
            <a:ext cx="8118609" cy="533401"/>
            <a:chOff x="644391" y="1957937"/>
            <a:chExt cx="8892041" cy="632149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391" y="1957937"/>
              <a:ext cx="7334250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3101" y="2005235"/>
              <a:ext cx="2573331" cy="58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72" y="4148965"/>
            <a:ext cx="849172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84160" y="33016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13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00200" y="1752600"/>
            <a:ext cx="6324600" cy="1143000"/>
            <a:chOff x="1447800" y="4343400"/>
            <a:chExt cx="6324600" cy="1143000"/>
          </a:xfrm>
        </p:grpSpPr>
        <p:pic>
          <p:nvPicPr>
            <p:cNvPr id="12" name="Picture 4" descr="http://coerzion2013.com/wp-content/uploads/2013/02/tug-o-war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4343400"/>
              <a:ext cx="338637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47800" y="4632434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Statistics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48400" y="4480034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Computer</a:t>
              </a:r>
            </a:p>
            <a:p>
              <a:pPr algn="ctr"/>
              <a:r>
                <a:rPr lang="en-US" sz="2400" dirty="0" smtClean="0"/>
                <a:t>Science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2272" y="3657600"/>
            <a:ext cx="8491728" cy="2624965"/>
            <a:chOff x="623370" y="3534099"/>
            <a:chExt cx="8491728" cy="2624965"/>
          </a:xfrm>
        </p:grpSpPr>
        <p:grpSp>
          <p:nvGrpSpPr>
            <p:cNvPr id="16" name="Group 15"/>
            <p:cNvGrpSpPr/>
            <p:nvPr/>
          </p:nvGrpSpPr>
          <p:grpSpPr>
            <a:xfrm>
              <a:off x="767377" y="3534099"/>
              <a:ext cx="8118609" cy="533401"/>
              <a:chOff x="644391" y="1957937"/>
              <a:chExt cx="8892041" cy="632149"/>
            </a:xfrm>
          </p:grpSpPr>
          <p:pic>
            <p:nvPicPr>
              <p:cNvPr id="1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391" y="1957937"/>
                <a:ext cx="7334250" cy="628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63101" y="2005235"/>
                <a:ext cx="2573331" cy="584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370" y="4025464"/>
              <a:ext cx="8491728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Rounded Rectangle 19"/>
          <p:cNvSpPr/>
          <p:nvPr/>
        </p:nvSpPr>
        <p:spPr>
          <a:xfrm>
            <a:off x="84160" y="33016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8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00200" y="1752600"/>
            <a:ext cx="6324600" cy="1143000"/>
            <a:chOff x="1447800" y="4343400"/>
            <a:chExt cx="6324600" cy="1143000"/>
          </a:xfrm>
        </p:grpSpPr>
        <p:pic>
          <p:nvPicPr>
            <p:cNvPr id="12" name="Picture 4" descr="http://coerzion2013.com/wp-content/uploads/2013/02/tug-o-war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4343400"/>
              <a:ext cx="338637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47800" y="4632434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Statistics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48400" y="4480034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Computer</a:t>
              </a:r>
            </a:p>
            <a:p>
              <a:pPr algn="ctr"/>
              <a:r>
                <a:rPr lang="en-US" sz="2400" dirty="0" smtClean="0"/>
                <a:t>Science</a:t>
              </a:r>
              <a:endParaRPr lang="en-US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37034" y="3429000"/>
            <a:ext cx="2819400" cy="2743200"/>
            <a:chOff x="3155732" y="3781098"/>
            <a:chExt cx="2819400" cy="2743200"/>
          </a:xfrm>
        </p:grpSpPr>
        <p:pic>
          <p:nvPicPr>
            <p:cNvPr id="8" name="Picture 6" descr="http://24.media.tumblr.com/614a346bd649817b9ffdba9fe114eb0c/tumblr_mjx83b160k1qfudbjo1_500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634" y="3781098"/>
              <a:ext cx="274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451132" y="5036403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Computer</a:t>
              </a:r>
            </a:p>
            <a:p>
              <a:pPr algn="ctr"/>
              <a:r>
                <a:rPr lang="en-US" sz="2400" dirty="0" smtClean="0"/>
                <a:t>Science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55732" y="44958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Statistics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84160" y="33016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Study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3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72" y="1447800"/>
            <a:ext cx="373972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943302" y="43813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943302" y="46861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068" y="49648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III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943302" y="525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Proof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2940268" y="4640763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Probability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543502" y="4929797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Math/Stat I and II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95600" y="1248102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253533" y="1400262"/>
            <a:ext cx="0" cy="182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052"/>
          <p:cNvCxnSpPr/>
          <p:nvPr/>
        </p:nvCxnSpPr>
        <p:spPr>
          <a:xfrm>
            <a:off x="2895600" y="1400502"/>
            <a:ext cx="335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260275" y="3037367"/>
            <a:ext cx="0" cy="2646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37" name="Rounded Rectangle 36"/>
          <p:cNvSpPr/>
          <p:nvPr/>
        </p:nvSpPr>
        <p:spPr>
          <a:xfrm>
            <a:off x="84160" y="37588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Data Science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10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2" y="1396490"/>
            <a:ext cx="3595537" cy="1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943302" y="43813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943302" y="46861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068" y="49648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III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943302" y="525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Proof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2940268" y="4640763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Probability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543502" y="4929797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Math/Stat I and II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37" name="Rounded Rectangle 36"/>
          <p:cNvSpPr/>
          <p:nvPr/>
        </p:nvSpPr>
        <p:spPr>
          <a:xfrm>
            <a:off x="84160" y="37588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Data Science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95600" y="1248102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600" y="3048000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2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2" y="1396490"/>
            <a:ext cx="3595537" cy="1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943302" y="43813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943302" y="46861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068" y="49648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III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943302" y="525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Proof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37" name="Rounded Rectangle 36"/>
          <p:cNvSpPr/>
          <p:nvPr/>
        </p:nvSpPr>
        <p:spPr>
          <a:xfrm>
            <a:off x="84160" y="37588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Data Science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95600" y="1248102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600" y="3048000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40268" y="4640763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Probability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7432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576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588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2" y="1396490"/>
            <a:ext cx="3595537" cy="1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943302" y="43813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943302" y="46861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068" y="49648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III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943302" y="525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Proof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37" name="Rounded Rectangle 36"/>
          <p:cNvSpPr/>
          <p:nvPr/>
        </p:nvSpPr>
        <p:spPr>
          <a:xfrm>
            <a:off x="84160" y="37588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Data Science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95600" y="1248102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600" y="3048000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7432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576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745830" y="4698819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0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2" y="1396490"/>
            <a:ext cx="3595537" cy="1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943302" y="43813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943302" y="46861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068" y="49648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Calculus III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37" name="Rounded Rectangle 36"/>
          <p:cNvSpPr/>
          <p:nvPr/>
        </p:nvSpPr>
        <p:spPr>
          <a:xfrm>
            <a:off x="84160" y="37588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Data Science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95600" y="1248102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600" y="3048000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7432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576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745830" y="4698819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99448" y="5349106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11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(20)</a:t>
            </a:r>
            <a:endParaRPr lang="en-US" sz="2000" u="sng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(21)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7431" y="3688291"/>
            <a:ext cx="1647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Electives (12)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84066" y="36831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(3)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4502" y="525111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Capstone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886902" y="407992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71308" y="406235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150068" y="4933890"/>
            <a:ext cx="150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Multivariate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753302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84834" y="5257800"/>
            <a:ext cx="214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Biostatistics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756299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37" name="Rounded Rectangle 36"/>
          <p:cNvSpPr/>
          <p:nvPr/>
        </p:nvSpPr>
        <p:spPr>
          <a:xfrm>
            <a:off x="84160" y="37588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Data Science</a:t>
            </a:r>
            <a:endParaRPr lang="en-US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2" y="1396490"/>
            <a:ext cx="3595537" cy="1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Straight Connector 69"/>
          <p:cNvCxnSpPr/>
          <p:nvPr/>
        </p:nvCxnSpPr>
        <p:spPr>
          <a:xfrm>
            <a:off x="2895600" y="1248102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600" y="3032234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7432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5029200"/>
            <a:ext cx="896004" cy="304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45830" y="4698819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01054" y="5029070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3684" y="4713767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9202" y="4396565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99448" y="5349106"/>
            <a:ext cx="1807774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984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weinberg.northwestern.edu/alumni/crosscurrents/images/spring09/compRev/express_keypunch_2.28.7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1447800"/>
            <a:ext cx="2203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0" name="Rounded Rectangle 19"/>
          <p:cNvSpPr/>
          <p:nvPr/>
        </p:nvSpPr>
        <p:spPr>
          <a:xfrm>
            <a:off x="84160" y="416841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Intro</a:t>
            </a:r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685800" y="7620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1942 report" pitchFamily="1" charset="0"/>
              </a:rPr>
              <a:t>Updating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2238" y="3312678"/>
            <a:ext cx="63718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29102" y="3311918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065" y="3698924"/>
            <a:ext cx="140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Math (6)</a:t>
            </a:r>
            <a:endParaRPr lang="en-US" sz="2000" u="sng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404504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Linear Algebra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39204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29268" y="3683158"/>
            <a:ext cx="145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Core (15)</a:t>
            </a:r>
            <a:endParaRPr lang="en-US" sz="2000" u="sng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33238" y="3321815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800600" y="3688291"/>
            <a:ext cx="2103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Professional (9) </a:t>
            </a:r>
            <a:endParaRPr lang="en-US" sz="2000" u="sng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14136" y="3323057"/>
            <a:ext cx="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30901" y="3683158"/>
            <a:ext cx="1798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Computing (12)</a:t>
            </a:r>
            <a:endParaRPr lang="en-US" sz="20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2924502" y="405047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 I and II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1508" y="4343400"/>
            <a:ext cx="211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Modeling I and II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4755012" y="4646220"/>
            <a:ext cx="222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Capstone / Internship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908168" y="4590251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482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Consulting</a:t>
            </a:r>
            <a:endParaRPr lang="en-US" sz="2000" dirty="0"/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8" y="838200"/>
            <a:ext cx="7639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2112333" y="759370"/>
            <a:ext cx="1687033" cy="4598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84160" y="37588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Data Science</a:t>
            </a:r>
            <a:endParaRPr lang="en-US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2" y="1396490"/>
            <a:ext cx="3595537" cy="1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Straight Connector 69"/>
          <p:cNvCxnSpPr/>
          <p:nvPr/>
        </p:nvCxnSpPr>
        <p:spPr>
          <a:xfrm>
            <a:off x="2895600" y="1248102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600" y="3032234"/>
            <a:ext cx="0" cy="2758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33435" y="4377068"/>
            <a:ext cx="1946671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033435" y="4070499"/>
            <a:ext cx="1949301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09154" y="4022972"/>
            <a:ext cx="194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Algorithms I and II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010400" y="4321400"/>
            <a:ext cx="194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Visualization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876800" y="4038600"/>
            <a:ext cx="1947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Research Prep</a:t>
            </a:r>
            <a:endParaRPr lang="en-US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762000" y="433492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Applied Calculus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4876800" y="4093192"/>
            <a:ext cx="1949301" cy="2623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2514600" y="4653888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Modern Methods</a:t>
            </a:r>
            <a:endParaRPr lang="en-US" sz="2000" dirty="0"/>
          </a:p>
        </p:txBody>
      </p:sp>
      <p:pic>
        <p:nvPicPr>
          <p:cNvPr id="91" name="Picture 2" descr="http://42bis.nl/wp-content/uploads/2013/03/retro2011-inspector_gadget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724" y="2118703"/>
            <a:ext cx="1040076" cy="115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935667" y="5257800"/>
            <a:ext cx="8165801" cy="963304"/>
            <a:chOff x="935667" y="5181600"/>
            <a:chExt cx="8165801" cy="963304"/>
          </a:xfrm>
        </p:grpSpPr>
        <p:grpSp>
          <p:nvGrpSpPr>
            <p:cNvPr id="3" name="Group 2"/>
            <p:cNvGrpSpPr/>
            <p:nvPr/>
          </p:nvGrpSpPr>
          <p:grpSpPr>
            <a:xfrm>
              <a:off x="935667" y="5199640"/>
              <a:ext cx="8165801" cy="945264"/>
              <a:chOff x="935667" y="5291468"/>
              <a:chExt cx="8165801" cy="94526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1675365" y="5661835"/>
                <a:ext cx="637189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692856" y="5670972"/>
                <a:ext cx="0" cy="2103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2805229" y="5291468"/>
                <a:ext cx="40370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Interdisciplinary Component (12)</a:t>
                </a:r>
                <a:endParaRPr lang="en-US" sz="2000" dirty="0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1676400" y="5661835"/>
                <a:ext cx="0" cy="2103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5873088" y="5660066"/>
                <a:ext cx="0" cy="2103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58696" y="5672468"/>
                <a:ext cx="0" cy="2103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935667" y="5848290"/>
                <a:ext cx="15027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Business</a:t>
                </a:r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680990" y="5867400"/>
                <a:ext cx="2036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Computer Science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868841" y="5867400"/>
                <a:ext cx="2036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Healthcare</a:t>
                </a:r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7065335" y="5867400"/>
                <a:ext cx="2036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Statistics</a:t>
                </a:r>
                <a:endParaRPr lang="en-US" dirty="0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>
              <a:off x="1676400" y="5181600"/>
              <a:ext cx="637189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73385" y="5181600"/>
              <a:ext cx="0" cy="3866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052666" y="5181600"/>
              <a:ext cx="0" cy="3866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730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7" name="Rounded Rectangle 36"/>
          <p:cNvSpPr/>
          <p:nvPr/>
        </p:nvSpPr>
        <p:spPr>
          <a:xfrm>
            <a:off x="84160" y="4495800"/>
            <a:ext cx="470849" cy="1981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Final Thoughts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838200" y="9144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  We must </a:t>
            </a:r>
            <a:r>
              <a:rPr lang="en-US" sz="2400" i="1" dirty="0" smtClean="0"/>
              <a:t>value</a:t>
            </a:r>
            <a:r>
              <a:rPr lang="en-US" sz="2400" dirty="0" smtClean="0"/>
              <a:t> the undergraduate degree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  The potential to “increase the pipeline” is tremendous; </a:t>
            </a:r>
            <a:br>
              <a:rPr lang="en-US" sz="2400" dirty="0" smtClean="0"/>
            </a:br>
            <a:r>
              <a:rPr lang="en-US" sz="2400" dirty="0" smtClean="0"/>
              <a:t>     however, history suggests our existing curriculum may in fact </a:t>
            </a:r>
            <a:br>
              <a:rPr lang="en-US" sz="2400" dirty="0" smtClean="0"/>
            </a:br>
            <a:r>
              <a:rPr lang="en-US" sz="2400" dirty="0" smtClean="0"/>
              <a:t>     hinder our ability to accomplish this goal. </a:t>
            </a:r>
            <a:br>
              <a:rPr lang="en-US" sz="2400" dirty="0" smtClean="0"/>
            </a:br>
            <a:r>
              <a:rPr lang="en-US" sz="2400" dirty="0"/>
              <a:t>     </a:t>
            </a:r>
            <a:r>
              <a:rPr lang="en-US" dirty="0"/>
              <a:t>e.g. Read the 1950 ASA Presidential Address by </a:t>
            </a:r>
            <a:r>
              <a:rPr lang="en-US" dirty="0" err="1"/>
              <a:t>Wilks</a:t>
            </a:r>
            <a:r>
              <a:rPr lang="en-US" dirty="0"/>
              <a:t> or 1983 paper by </a:t>
            </a:r>
            <a:r>
              <a:rPr lang="en-US" dirty="0" smtClean="0"/>
              <a:t>Minton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7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7" name="Rounded Rectangle 36"/>
          <p:cNvSpPr/>
          <p:nvPr/>
        </p:nvSpPr>
        <p:spPr>
          <a:xfrm>
            <a:off x="84160" y="4495800"/>
            <a:ext cx="470849" cy="1981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Final Thoughts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838200" y="914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  We must </a:t>
            </a:r>
            <a:r>
              <a:rPr lang="en-US" sz="2400" i="1" dirty="0" smtClean="0"/>
              <a:t>value</a:t>
            </a:r>
            <a:r>
              <a:rPr lang="en-US" sz="2400" dirty="0" smtClean="0"/>
              <a:t> the undergraduate degree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  The potential to “increase the pipeline” is tremendous; </a:t>
            </a:r>
            <a:br>
              <a:rPr lang="en-US" sz="2400" dirty="0" smtClean="0"/>
            </a:br>
            <a:r>
              <a:rPr lang="en-US" sz="2400" dirty="0" smtClean="0"/>
              <a:t>     however, history suggests our existing curriculum may in fact </a:t>
            </a:r>
            <a:br>
              <a:rPr lang="en-US" sz="2400" dirty="0" smtClean="0"/>
            </a:br>
            <a:r>
              <a:rPr lang="en-US" sz="2400" dirty="0" smtClean="0"/>
              <a:t>     hinder our ability to accomplish this goal. </a:t>
            </a:r>
            <a:br>
              <a:rPr lang="en-US" sz="2400" dirty="0" smtClean="0"/>
            </a:br>
            <a:r>
              <a:rPr lang="en-US" sz="2400" dirty="0"/>
              <a:t>     </a:t>
            </a:r>
            <a:r>
              <a:rPr lang="en-US" dirty="0"/>
              <a:t>e.g. Read the 1950 ASA Presidential Address by </a:t>
            </a:r>
            <a:r>
              <a:rPr lang="en-US" dirty="0" err="1"/>
              <a:t>Wilks</a:t>
            </a:r>
            <a:r>
              <a:rPr lang="en-US" dirty="0"/>
              <a:t> or 1983 paper by Minton</a:t>
            </a:r>
          </a:p>
          <a:p>
            <a:endParaRPr lang="en-US" sz="2400" dirty="0"/>
          </a:p>
          <a:p>
            <a:r>
              <a:rPr lang="en-US" sz="2400" dirty="0" smtClean="0"/>
              <a:t>&gt; Undergraduate curriculum should serve the masses, </a:t>
            </a:r>
            <a:br>
              <a:rPr lang="en-US" sz="2400" dirty="0" smtClean="0"/>
            </a:br>
            <a:r>
              <a:rPr lang="en-US" sz="2400" dirty="0" smtClean="0"/>
              <a:t>     not the select few who decide to pursue graduate school</a:t>
            </a:r>
          </a:p>
          <a:p>
            <a:pPr marL="342900" indent="-342900">
              <a:buFont typeface="Wingdings"/>
              <a:buChar char="Ø"/>
            </a:pPr>
            <a:endParaRPr lang="en-US" sz="2400" dirty="0"/>
          </a:p>
          <a:p>
            <a:r>
              <a:rPr lang="en-US" sz="2400" dirty="0" smtClean="0"/>
              <a:t>&gt;  Admission requirements for graduate programs may need to </a:t>
            </a:r>
            <a:br>
              <a:rPr lang="en-US" sz="2400" dirty="0" smtClean="0"/>
            </a:br>
            <a:r>
              <a:rPr lang="en-US" sz="2400" dirty="0" smtClean="0"/>
              <a:t>    be more flexible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000" dirty="0" smtClean="0"/>
              <a:t>e.g. first criteria often considered is their grade in the math/stat course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5350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7" name="Rounded Rectangle 36"/>
          <p:cNvSpPr/>
          <p:nvPr/>
        </p:nvSpPr>
        <p:spPr>
          <a:xfrm>
            <a:off x="84160" y="4495800"/>
            <a:ext cx="470849" cy="1981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Final Thoughts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6781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"Those who say it cannot be done, should not get in the way of those who are doing it."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William </a:t>
            </a:r>
            <a:r>
              <a:rPr lang="en-US" sz="2000" dirty="0"/>
              <a:t>Wallace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4549914"/>
            <a:ext cx="693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P. S. Winona State is hiring for August 2014.  Help pass the word around – or better yet apply.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447800" y="3269159"/>
            <a:ext cx="693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Thank You! 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1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weinberg.northwestern.edu/alumni/crosscurrents/images/spring09/compRev/express_keypunch_2.28.7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1447800"/>
            <a:ext cx="2203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0" name="Rounded Rectangle 19"/>
          <p:cNvSpPr/>
          <p:nvPr/>
        </p:nvSpPr>
        <p:spPr>
          <a:xfrm>
            <a:off x="84160" y="416841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Intro</a:t>
            </a:r>
          </a:p>
        </p:txBody>
      </p:sp>
      <p:pic>
        <p:nvPicPr>
          <p:cNvPr id="7173" name="Picture 2" descr="https://upload.wikimedia.org/wikipedia/commons/3/3a/Texas_Instruments_TI-30_electronic_calculator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66825"/>
            <a:ext cx="12954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85800" y="7620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1942 report" pitchFamily="1" charset="0"/>
              </a:rPr>
              <a:t>Updating Computing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419600" y="2057400"/>
            <a:ext cx="1143000" cy="5667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weinberg.northwestern.edu/alumni/crosscurrents/images/spring09/compRev/express_keypunch_2.28.7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1447800"/>
            <a:ext cx="2203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0" name="Rounded Rectangle 19"/>
          <p:cNvSpPr/>
          <p:nvPr/>
        </p:nvSpPr>
        <p:spPr>
          <a:xfrm>
            <a:off x="84160" y="416841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Intro</a:t>
            </a:r>
          </a:p>
        </p:txBody>
      </p:sp>
      <p:pic>
        <p:nvPicPr>
          <p:cNvPr id="8197" name="Picture 2" descr="https://upload.wikimedia.org/wikipedia/commons/3/3a/Texas_Instruments_TI-30_electronic_calculator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66825"/>
            <a:ext cx="12954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685800" y="7620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1942 report" pitchFamily="1" charset="0"/>
              </a:rPr>
              <a:t>Updating Computing</a:t>
            </a:r>
          </a:p>
        </p:txBody>
      </p:sp>
      <p:sp>
        <p:nvSpPr>
          <p:cNvPr id="2" name="Right Arrow 1"/>
          <p:cNvSpPr/>
          <p:nvPr/>
        </p:nvSpPr>
        <p:spPr>
          <a:xfrm rot="5400000">
            <a:off x="6221412" y="3862388"/>
            <a:ext cx="892175" cy="5651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200" name="Picture 4" descr="http://54.246.104.231/wordpress/wp-content/uploads/2012/11/mac-laptop-with-store-and-forward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11713"/>
            <a:ext cx="25669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4419600" y="2057400"/>
            <a:ext cx="1143000" cy="5667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weinberg.northwestern.edu/alumni/crosscurrents/images/spring09/compRev/express_keypunch_2.28.7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1447800"/>
            <a:ext cx="2203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0" name="Rounded Rectangle 19"/>
          <p:cNvSpPr/>
          <p:nvPr/>
        </p:nvSpPr>
        <p:spPr>
          <a:xfrm>
            <a:off x="84160" y="416841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Intro</a:t>
            </a:r>
          </a:p>
        </p:txBody>
      </p:sp>
      <p:pic>
        <p:nvPicPr>
          <p:cNvPr id="9221" name="Picture 2" descr="https://upload.wikimedia.org/wikipedia/commons/3/3a/Texas_Instruments_TI-30_electronic_calculator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66825"/>
            <a:ext cx="12954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685800" y="7620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1942 report" pitchFamily="1" charset="0"/>
              </a:rPr>
              <a:t>Updating Computing</a:t>
            </a:r>
          </a:p>
        </p:txBody>
      </p:sp>
      <p:sp>
        <p:nvSpPr>
          <p:cNvPr id="2" name="Right Arrow 1"/>
          <p:cNvSpPr/>
          <p:nvPr/>
        </p:nvSpPr>
        <p:spPr>
          <a:xfrm rot="5400000">
            <a:off x="6221412" y="3862388"/>
            <a:ext cx="892175" cy="5651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24" name="Picture 4" descr="http://54.246.104.231/wordpress/wp-content/uploads/2012/11/mac-laptop-with-store-and-forward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11713"/>
            <a:ext cx="25669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4419600" y="2057400"/>
            <a:ext cx="1143000" cy="5667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3733800"/>
            <a:ext cx="4069896" cy="1981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Updating computing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far exceeds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“cutting out the calculations” 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teaching computing in “a class”</a:t>
            </a:r>
            <a:endParaRPr lang="en-US" sz="2400" strike="sngStrik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0" name="Rounded Rectangle 19"/>
          <p:cNvSpPr/>
          <p:nvPr/>
        </p:nvSpPr>
        <p:spPr>
          <a:xfrm>
            <a:off x="84160" y="9394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Obstacles</a:t>
            </a: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1143000" y="13716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Blog / Listserv:  H</a:t>
            </a:r>
            <a:r>
              <a:rPr lang="en-US" sz="2400" dirty="0" smtClean="0"/>
              <a:t>igh </a:t>
            </a:r>
            <a:r>
              <a:rPr lang="en-US" sz="2400" dirty="0"/>
              <a:t>school teacher </a:t>
            </a:r>
            <a:r>
              <a:rPr lang="en-US" sz="2400" dirty="0" smtClean="0"/>
              <a:t>was requesting </a:t>
            </a:r>
            <a:r>
              <a:rPr lang="en-US" sz="2400" dirty="0"/>
              <a:t>information regarding undergraduate statistics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444500"/>
            <a:ext cx="439738" cy="603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1143000" y="13716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Blog / Listserv:  H</a:t>
            </a:r>
            <a:r>
              <a:rPr lang="en-US" sz="2400" dirty="0" smtClean="0"/>
              <a:t>igh </a:t>
            </a:r>
            <a:r>
              <a:rPr lang="en-US" sz="2400" dirty="0"/>
              <a:t>school teacher </a:t>
            </a:r>
            <a:r>
              <a:rPr lang="en-US" sz="2400" dirty="0" smtClean="0"/>
              <a:t>was requesting </a:t>
            </a:r>
            <a:r>
              <a:rPr lang="en-US" sz="2400" dirty="0"/>
              <a:t>information regarding undergraduate statistics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43000" y="2405063"/>
            <a:ext cx="7696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A response from a </a:t>
            </a:r>
            <a:r>
              <a:rPr lang="en-US" sz="2400" dirty="0" smtClean="0"/>
              <a:t>colleague </a:t>
            </a:r>
            <a:r>
              <a:rPr lang="en-US" sz="2400" dirty="0"/>
              <a:t>who </a:t>
            </a:r>
            <a:r>
              <a:rPr lang="en-US" sz="2400" dirty="0" smtClean="0"/>
              <a:t>will remain nameless: </a:t>
            </a:r>
            <a:endParaRPr lang="en-US" sz="2400" dirty="0"/>
          </a:p>
          <a:p>
            <a:r>
              <a:rPr lang="en-US" sz="2400" dirty="0"/>
              <a:t>  “I think most statisticians would suggest getting an </a:t>
            </a:r>
            <a:br>
              <a:rPr lang="en-US" sz="2400" dirty="0"/>
            </a:br>
            <a:r>
              <a:rPr lang="en-US" sz="2400" dirty="0"/>
              <a:t>   undergraduate degree in math or some other quantitative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smtClean="0"/>
              <a:t>field. … </a:t>
            </a:r>
            <a:r>
              <a:rPr lang="en-US" sz="2400" dirty="0"/>
              <a:t>An undergraduate degree in statistics is not really </a:t>
            </a:r>
            <a:br>
              <a:rPr lang="en-US" sz="2400" dirty="0"/>
            </a:br>
            <a:r>
              <a:rPr lang="en-US" sz="2400" dirty="0"/>
              <a:t>   optimal for graduate study in stat at most institutions. “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4160" y="939437"/>
            <a:ext cx="470849" cy="18799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Obstacles</a:t>
            </a:r>
          </a:p>
        </p:txBody>
      </p:sp>
    </p:spTree>
    <p:extLst>
      <p:ext uri="{BB962C8B-B14F-4D97-AF65-F5344CB8AC3E}">
        <p14:creationId xmlns:p14="http://schemas.microsoft.com/office/powerpoint/2010/main" val="16026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995</Words>
  <Application>Microsoft Office PowerPoint</Application>
  <PresentationFormat>On-screen Show (4:3)</PresentationFormat>
  <Paragraphs>355</Paragraphs>
  <Slides>43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122</cp:revision>
  <dcterms:created xsi:type="dcterms:W3CDTF">2013-08-05T14:53:20Z</dcterms:created>
  <dcterms:modified xsi:type="dcterms:W3CDTF">2014-03-19T19:32:31Z</dcterms:modified>
</cp:coreProperties>
</file>