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7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4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266626"/>
            <a:ext cx="5446713" cy="1748613"/>
          </a:xfrm>
        </p:spPr>
        <p:txBody>
          <a:bodyPr/>
          <a:lstStyle/>
          <a:p>
            <a:r>
              <a:rPr lang="en-US" dirty="0" smtClean="0"/>
              <a:t>Vector Spaces  </a:t>
            </a:r>
            <a:br>
              <a:rPr lang="en-US" dirty="0" smtClean="0"/>
            </a:br>
            <a:r>
              <a:rPr lang="en-US" dirty="0" smtClean="0"/>
              <a:t>&amp; Subspaces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015239"/>
            <a:ext cx="5446713" cy="851647"/>
          </a:xfrm>
        </p:spPr>
        <p:txBody>
          <a:bodyPr/>
          <a:lstStyle/>
          <a:p>
            <a:r>
              <a:rPr lang="en-US" dirty="0" smtClean="0"/>
              <a:t> Kristi Schmit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29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93653"/>
            <a:ext cx="7570787" cy="395752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A subset W of vector space V is called a </a:t>
            </a:r>
            <a:r>
              <a:rPr lang="en-US" sz="2400" b="1" dirty="0" smtClean="0"/>
              <a:t>subspace </a:t>
            </a:r>
            <a:r>
              <a:rPr lang="en-US" sz="2400" dirty="0" smtClean="0"/>
              <a:t>of V </a:t>
            </a:r>
            <a:r>
              <a:rPr lang="en-US" sz="2400" dirty="0" err="1" smtClean="0"/>
              <a:t>iff</a:t>
            </a:r>
            <a:endParaRPr lang="en-US" sz="2400" dirty="0" smtClean="0"/>
          </a:p>
          <a:p>
            <a:pPr marL="1212850" lvl="2" indent="-514350" algn="just">
              <a:buFont typeface="+mj-lt"/>
              <a:buAutoNum type="alphaLcPeriod"/>
            </a:pPr>
            <a:r>
              <a:rPr lang="en-US" sz="2000" dirty="0" smtClean="0"/>
              <a:t>The</a:t>
            </a:r>
            <a:r>
              <a:rPr lang="en-US" sz="2000" i="1" dirty="0"/>
              <a:t> </a:t>
            </a:r>
            <a:r>
              <a:rPr lang="en-US" sz="2000" dirty="0" smtClean="0"/>
              <a:t>zero vector of V is in W.</a:t>
            </a:r>
            <a:endParaRPr lang="en-US" sz="2000" dirty="0" smtClean="0">
              <a:sym typeface="Symbol"/>
            </a:endParaRPr>
          </a:p>
          <a:p>
            <a:pPr marL="1212850" lvl="2" indent="-514350" algn="just">
              <a:buFont typeface="+mj-lt"/>
              <a:buAutoNum type="alphaLcPeriod"/>
            </a:pPr>
            <a:r>
              <a:rPr lang="en-US" sz="2000" dirty="0">
                <a:sym typeface="Symbol"/>
              </a:rPr>
              <a:t>W</a:t>
            </a:r>
            <a:r>
              <a:rPr lang="en-US" sz="2000" dirty="0" smtClean="0">
                <a:sym typeface="Symbol"/>
              </a:rPr>
              <a:t> is closed under vector addition, for each </a:t>
            </a:r>
            <a:r>
              <a:rPr lang="en-US" sz="2000" b="1" dirty="0" smtClean="0">
                <a:sym typeface="Symbol"/>
              </a:rPr>
              <a:t>u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and </a:t>
            </a:r>
            <a:r>
              <a:rPr lang="en-US" sz="2000" b="1" dirty="0" smtClean="0">
                <a:sym typeface="Symbol"/>
              </a:rPr>
              <a:t>v</a:t>
            </a:r>
            <a:r>
              <a:rPr lang="en-US" sz="2000" dirty="0" smtClean="0">
                <a:sym typeface="Symbol"/>
              </a:rPr>
              <a:t> in W, the sum </a:t>
            </a:r>
            <a:r>
              <a:rPr lang="en-US" sz="2000" b="1" dirty="0" smtClean="0">
                <a:sym typeface="Symbol"/>
              </a:rPr>
              <a:t>u </a:t>
            </a:r>
            <a:r>
              <a:rPr lang="en-US" sz="2000" dirty="0" smtClean="0">
                <a:sym typeface="Symbol"/>
              </a:rPr>
              <a:t>+ </a:t>
            </a:r>
            <a:r>
              <a:rPr lang="en-US" sz="2000" b="1" dirty="0" smtClean="0">
                <a:sym typeface="Symbol"/>
              </a:rPr>
              <a:t>v</a:t>
            </a:r>
            <a:r>
              <a:rPr lang="en-US" sz="2000" dirty="0" smtClean="0">
                <a:sym typeface="Symbol"/>
              </a:rPr>
              <a:t> is in W.</a:t>
            </a:r>
          </a:p>
          <a:p>
            <a:pPr marL="1212850" lvl="2" indent="-514350" algn="just">
              <a:buFont typeface="+mj-lt"/>
              <a:buAutoNum type="alphaLcPeriod"/>
            </a:pPr>
            <a:r>
              <a:rPr lang="en-US" sz="2000" dirty="0">
                <a:sym typeface="Symbol"/>
              </a:rPr>
              <a:t>W</a:t>
            </a:r>
            <a:r>
              <a:rPr lang="en-US" sz="2000" dirty="0" smtClean="0">
                <a:sym typeface="Symbol"/>
              </a:rPr>
              <a:t> is closed under multiplication by scalars, for each </a:t>
            </a:r>
            <a:r>
              <a:rPr lang="en-US" sz="2000" b="1" dirty="0" smtClean="0">
                <a:sym typeface="Symbol"/>
              </a:rPr>
              <a:t>u</a:t>
            </a:r>
            <a:r>
              <a:rPr lang="en-US" sz="2000" dirty="0" smtClean="0">
                <a:sym typeface="Symbol"/>
              </a:rPr>
              <a:t> in W and each scalar </a:t>
            </a:r>
            <a:r>
              <a:rPr lang="en-US" sz="2000" i="1" dirty="0" smtClean="0">
                <a:sym typeface="Symbol"/>
              </a:rPr>
              <a:t>c</a:t>
            </a:r>
            <a:r>
              <a:rPr lang="en-US" sz="2000" dirty="0" smtClean="0">
                <a:sym typeface="Symbol"/>
              </a:rPr>
              <a:t>, the vector </a:t>
            </a:r>
            <a:r>
              <a:rPr lang="en-US" sz="2000" i="1" dirty="0" smtClean="0">
                <a:sym typeface="Symbol"/>
              </a:rPr>
              <a:t>c</a:t>
            </a:r>
            <a:r>
              <a:rPr lang="en-US" sz="2000" b="1" dirty="0" smtClean="0">
                <a:sym typeface="Symbol"/>
              </a:rPr>
              <a:t>u</a:t>
            </a:r>
            <a:r>
              <a:rPr lang="en-US" sz="2000" dirty="0" smtClean="0">
                <a:sym typeface="Symbol"/>
              </a:rPr>
              <a:t> is in W.</a:t>
            </a:r>
          </a:p>
          <a:p>
            <a:pPr marL="520700" indent="-514350" algn="just"/>
            <a:r>
              <a:rPr lang="en-US" sz="2400" dirty="0" smtClean="0">
                <a:sym typeface="Symbol"/>
              </a:rPr>
              <a:t>Any subspace W of vector space V is a vector space. </a:t>
            </a:r>
          </a:p>
          <a:p>
            <a:pPr marL="1212850" lvl="2" indent="-514350">
              <a:buFont typeface="+mj-lt"/>
              <a:buAutoNum type="alphaLcPeriod"/>
            </a:pPr>
            <a:endParaRPr lang="en-US" sz="2000" dirty="0"/>
          </a:p>
          <a:p>
            <a:pPr marL="1212850" lvl="2" indent="-514350">
              <a:buFont typeface="+mj-lt"/>
              <a:buAutoNum type="alphaLcPeriod"/>
            </a:pPr>
            <a:endParaRPr lang="en-US" dirty="0"/>
          </a:p>
          <a:p>
            <a:pPr marL="1212850" lvl="2" indent="-514350">
              <a:buFont typeface="+mj-lt"/>
              <a:buAutoNum type="alphaL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711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607" y="1761565"/>
            <a:ext cx="7570787" cy="4289611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/>
              <a:t>Let W be the set of all vectors of the form shown, where </a:t>
            </a:r>
            <a:r>
              <a:rPr lang="en-US" sz="2400" i="1" dirty="0" smtClean="0"/>
              <a:t>a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i="1" dirty="0"/>
              <a:t>b</a:t>
            </a:r>
            <a:r>
              <a:rPr lang="en-US" sz="2400" dirty="0" smtClean="0"/>
              <a:t> represent arbitrary real numbers. In each case, either find a set S of vectors that spans W or give an example to show that W is </a:t>
            </a:r>
            <a:r>
              <a:rPr lang="en-US" sz="2400" i="1" dirty="0" smtClean="0"/>
              <a:t>not</a:t>
            </a:r>
            <a:r>
              <a:rPr lang="en-US" sz="2400" dirty="0" smtClean="0"/>
              <a:t> a vector space.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178381"/>
              </p:ext>
            </p:extLst>
          </p:nvPr>
        </p:nvGraphicFramePr>
        <p:xfrm>
          <a:off x="2919196" y="4107525"/>
          <a:ext cx="3305608" cy="2366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028700" imgH="736600" progId="Equation.3">
                  <p:embed/>
                </p:oleObj>
              </mc:Choice>
              <mc:Fallback>
                <p:oleObj name="Equation" r:id="rId3" imgW="1028700" imgH="736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9196" y="4107525"/>
                        <a:ext cx="3305608" cy="2366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326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86607" y="3229438"/>
            <a:ext cx="7570787" cy="2976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Candara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Candara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00" lvl="2" indent="0">
              <a:buNone/>
            </a:pPr>
            <a:endParaRPr lang="en-US" sz="2000" dirty="0"/>
          </a:p>
          <a:p>
            <a:pPr marL="1212850" lvl="2" indent="-514350" algn="just"/>
            <a:r>
              <a:rPr lang="en-US" dirty="0" smtClean="0"/>
              <a:t>The zero vector of V is not in W because of the -1 in the subset. </a:t>
            </a:r>
            <a:endParaRPr lang="en-US" dirty="0"/>
          </a:p>
          <a:p>
            <a:pPr marL="1212850" lvl="2" indent="-514350" algn="just"/>
            <a:r>
              <a:rPr lang="en-US" dirty="0" smtClean="0"/>
              <a:t>Therefore the subset fails the first property of a subspace. </a:t>
            </a:r>
          </a:p>
          <a:p>
            <a:pPr marL="1212850" lvl="2" indent="-514350" algn="just"/>
            <a:r>
              <a:rPr lang="en-US" dirty="0"/>
              <a:t>Thus, W is not a subspace of V and therefore is not a vector space.</a:t>
            </a:r>
          </a:p>
          <a:p>
            <a:pPr marL="698500" lvl="2" indent="0">
              <a:buNone/>
            </a:pPr>
            <a:endParaRPr lang="en-US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702181"/>
              </p:ext>
            </p:extLst>
          </p:nvPr>
        </p:nvGraphicFramePr>
        <p:xfrm>
          <a:off x="3099416" y="1452282"/>
          <a:ext cx="2945169" cy="2108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028700" imgH="736600" progId="Equation.3">
                  <p:embed/>
                </p:oleObj>
              </mc:Choice>
              <mc:Fallback>
                <p:oleObj name="Equation" r:id="rId3" imgW="1028700" imgH="736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9416" y="1452282"/>
                        <a:ext cx="2945169" cy="2108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433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176" y="1761565"/>
            <a:ext cx="8725648" cy="42896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If </a:t>
            </a:r>
            <a:r>
              <a:rPr lang="en-US" sz="2400" b="1" dirty="0" smtClean="0"/>
              <a:t>v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,…., </a:t>
            </a:r>
            <a:r>
              <a:rPr lang="en-US" sz="2400" b="1" dirty="0" smtClean="0"/>
              <a:t>v</a:t>
            </a:r>
            <a:r>
              <a:rPr lang="en-US" sz="2400" i="1" baseline="-25000" dirty="0" smtClean="0"/>
              <a:t>p</a:t>
            </a:r>
            <a:r>
              <a:rPr lang="en-US" sz="2400" dirty="0" smtClean="0"/>
              <a:t> are in an n-dimensional vector space over the real numbers,</a:t>
            </a:r>
            <a:r>
              <a:rPr lang="en-US" sz="2400" i="1" dirty="0"/>
              <a:t> 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 then the set of all linear combinations of </a:t>
            </a:r>
            <a:r>
              <a:rPr lang="en-US" sz="2400" b="1" dirty="0"/>
              <a:t>v</a:t>
            </a:r>
            <a:r>
              <a:rPr lang="en-US" sz="2400" baseline="-25000" dirty="0"/>
              <a:t>1 </a:t>
            </a:r>
            <a:r>
              <a:rPr lang="en-US" sz="2400" dirty="0"/>
              <a:t>,…., </a:t>
            </a:r>
            <a:r>
              <a:rPr lang="en-US" sz="2400" b="1" dirty="0"/>
              <a:t>v</a:t>
            </a:r>
            <a:r>
              <a:rPr lang="en-US" sz="2400" i="1" baseline="-25000" dirty="0"/>
              <a:t>p</a:t>
            </a:r>
            <a:r>
              <a:rPr lang="en-US" sz="2400" dirty="0"/>
              <a:t> </a:t>
            </a:r>
            <a:r>
              <a:rPr lang="en-US" sz="2400" dirty="0" smtClean="0"/>
              <a:t>is denoted by Span{</a:t>
            </a:r>
            <a:r>
              <a:rPr lang="en-US" sz="2400" b="1" dirty="0"/>
              <a:t>v</a:t>
            </a:r>
            <a:r>
              <a:rPr lang="en-US" sz="2400" baseline="-25000" dirty="0"/>
              <a:t>1 </a:t>
            </a:r>
            <a:r>
              <a:rPr lang="en-US" sz="2400" dirty="0"/>
              <a:t>,…., </a:t>
            </a:r>
            <a:r>
              <a:rPr lang="en-US" sz="2400" b="1" dirty="0"/>
              <a:t>v</a:t>
            </a:r>
            <a:r>
              <a:rPr lang="en-US" sz="2400" i="1" baseline="-25000" dirty="0"/>
              <a:t>p</a:t>
            </a:r>
            <a:r>
              <a:rPr lang="en-US" sz="2400" dirty="0"/>
              <a:t> </a:t>
            </a:r>
            <a:r>
              <a:rPr lang="en-US" sz="2400" dirty="0" smtClean="0"/>
              <a:t>} and is called the </a:t>
            </a:r>
            <a:r>
              <a:rPr lang="en-US" sz="2400" b="1" dirty="0" smtClean="0"/>
              <a:t>subset of 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b="1" dirty="0" smtClean="0"/>
              <a:t>spanned by </a:t>
            </a:r>
            <a:r>
              <a:rPr lang="en-US" sz="2400" b="1" dirty="0"/>
              <a:t>v</a:t>
            </a:r>
            <a:r>
              <a:rPr lang="en-US" sz="2400" baseline="-25000" dirty="0"/>
              <a:t>1 </a:t>
            </a:r>
            <a:r>
              <a:rPr lang="en-US" sz="2400" dirty="0"/>
              <a:t>,…., </a:t>
            </a:r>
            <a:r>
              <a:rPr lang="en-US" sz="2400" b="1" dirty="0" smtClean="0"/>
              <a:t>v</a:t>
            </a:r>
            <a:r>
              <a:rPr lang="en-US" sz="2400" i="1" baseline="-25000" dirty="0" smtClean="0"/>
              <a:t>p</a:t>
            </a:r>
            <a:r>
              <a:rPr lang="en-US" sz="2400" dirty="0" smtClean="0"/>
              <a:t>. That is, Span</a:t>
            </a:r>
            <a:r>
              <a:rPr lang="en-US" sz="2400" dirty="0"/>
              <a:t>{</a:t>
            </a:r>
            <a:r>
              <a:rPr lang="en-US" sz="2400" b="1" dirty="0"/>
              <a:t>v</a:t>
            </a:r>
            <a:r>
              <a:rPr lang="en-US" sz="2400" baseline="-25000" dirty="0"/>
              <a:t>1 </a:t>
            </a:r>
            <a:r>
              <a:rPr lang="en-US" sz="2400" dirty="0"/>
              <a:t>,…., </a:t>
            </a:r>
            <a:r>
              <a:rPr lang="en-US" sz="2400" b="1" dirty="0"/>
              <a:t>v</a:t>
            </a:r>
            <a:r>
              <a:rPr lang="en-US" sz="2400" i="1" baseline="-25000" dirty="0"/>
              <a:t>p</a:t>
            </a:r>
            <a:r>
              <a:rPr lang="en-US" sz="2400" dirty="0"/>
              <a:t> } </a:t>
            </a:r>
            <a:r>
              <a:rPr lang="en-US" sz="2400" dirty="0" smtClean="0"/>
              <a:t> is the collection of all vectors that can be written in the form </a:t>
            </a:r>
          </a:p>
          <a:p>
            <a:pPr marL="0" indent="0" algn="ctr">
              <a:buNone/>
            </a:pPr>
            <a:r>
              <a:rPr lang="en-US" sz="2400" i="1" dirty="0"/>
              <a:t>c</a:t>
            </a:r>
            <a:r>
              <a:rPr lang="en-US" sz="2400" baseline="-25000" dirty="0" smtClean="0"/>
              <a:t>1</a:t>
            </a:r>
            <a:r>
              <a:rPr lang="en-US" sz="2400" b="1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+ 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b="1" dirty="0" smtClean="0"/>
              <a:t>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 …+ 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p</a:t>
            </a:r>
            <a:r>
              <a:rPr lang="en-US" sz="2400" b="1" dirty="0" smtClean="0"/>
              <a:t>v</a:t>
            </a:r>
            <a:r>
              <a:rPr lang="en-US" sz="2400" baseline="-25000" dirty="0" smtClean="0"/>
              <a:t>p</a:t>
            </a:r>
          </a:p>
          <a:p>
            <a:pPr marL="0" indent="0" algn="ctr">
              <a:buNone/>
            </a:pPr>
            <a:r>
              <a:rPr lang="en-US" sz="2400" dirty="0"/>
              <a:t>w</a:t>
            </a:r>
            <a:r>
              <a:rPr lang="en-US" sz="2400" dirty="0" smtClean="0"/>
              <a:t>ith 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 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p </a:t>
            </a:r>
            <a:r>
              <a:rPr lang="en-US" sz="2400" dirty="0" smtClean="0"/>
              <a:t>scalars.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201644"/>
            <a:ext cx="7570787" cy="4289611"/>
          </a:xfrm>
        </p:spPr>
        <p:txBody>
          <a:bodyPr anchor="ctr"/>
          <a:lstStyle/>
          <a:p>
            <a:pPr marL="0" lvl="2" indent="0" algn="just">
              <a:spcBef>
                <a:spcPts val="2400"/>
              </a:spcBef>
              <a:buNone/>
            </a:pPr>
            <a:r>
              <a:rPr lang="en-US" dirty="0"/>
              <a:t>Let W be the set of all vectors of the form shown, where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represent arbitrary real numbers. In each case, either find a set S of vectors that spans W or give an example to show that W is </a:t>
            </a:r>
            <a:r>
              <a:rPr lang="en-US" i="1" dirty="0"/>
              <a:t>not</a:t>
            </a:r>
            <a:r>
              <a:rPr lang="en-US" dirty="0"/>
              <a:t> a vector space</a:t>
            </a:r>
            <a:r>
              <a:rPr lang="en-US" dirty="0" smtClean="0"/>
              <a:t>. </a:t>
            </a:r>
            <a:endParaRPr lang="en-US" dirty="0"/>
          </a:p>
          <a:p>
            <a:pPr marL="0" lvl="2" indent="0">
              <a:spcBef>
                <a:spcPts val="2400"/>
              </a:spcBef>
              <a:buNone/>
            </a:pP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510097"/>
              </p:ext>
            </p:extLst>
          </p:nvPr>
        </p:nvGraphicFramePr>
        <p:xfrm>
          <a:off x="3234713" y="4140167"/>
          <a:ext cx="2674575" cy="2496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952500" imgH="889000" progId="Equation.3">
                  <p:embed/>
                </p:oleObj>
              </mc:Choice>
              <mc:Fallback>
                <p:oleObj name="Equation" r:id="rId3" imgW="952500" imgH="889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4713" y="4140167"/>
                        <a:ext cx="2674575" cy="2496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7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696665"/>
              </p:ext>
            </p:extLst>
          </p:nvPr>
        </p:nvGraphicFramePr>
        <p:xfrm>
          <a:off x="3070412" y="1911660"/>
          <a:ext cx="3003177" cy="1243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2146300" imgH="889000" progId="Equation.3">
                  <p:embed/>
                </p:oleObj>
              </mc:Choice>
              <mc:Fallback>
                <p:oleObj name="Equation" r:id="rId3" imgW="2146300" imgH="889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0412" y="1911660"/>
                        <a:ext cx="3003177" cy="1243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68380"/>
              </p:ext>
            </p:extLst>
          </p:nvPr>
        </p:nvGraphicFramePr>
        <p:xfrm>
          <a:off x="2786623" y="3532290"/>
          <a:ext cx="3570755" cy="1242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5" imgW="2628900" imgH="914400" progId="Equation.3">
                  <p:embed/>
                </p:oleObj>
              </mc:Choice>
              <mc:Fallback>
                <p:oleObj name="Equation" r:id="rId5" imgW="262890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86623" y="3532290"/>
                        <a:ext cx="3570755" cy="1242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4729638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</a:t>
            </a:r>
            <a:r>
              <a:rPr lang="en-US" sz="1400" dirty="0"/>
              <a:t>set of all linear combinations of </a:t>
            </a:r>
            <a:r>
              <a:rPr lang="en-US" sz="1400" b="1" dirty="0"/>
              <a:t>v</a:t>
            </a:r>
            <a:r>
              <a:rPr lang="en-US" sz="1400" baseline="-25000" dirty="0"/>
              <a:t>1 </a:t>
            </a:r>
            <a:r>
              <a:rPr lang="en-US" sz="1400" dirty="0"/>
              <a:t>,…., </a:t>
            </a:r>
            <a:r>
              <a:rPr lang="en-US" sz="1400" b="1" dirty="0"/>
              <a:t>v</a:t>
            </a:r>
            <a:r>
              <a:rPr lang="en-US" sz="1400" i="1" baseline="-25000" dirty="0"/>
              <a:t>p</a:t>
            </a:r>
            <a:r>
              <a:rPr lang="en-US" sz="1400" dirty="0"/>
              <a:t>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555301"/>
              </p:ext>
            </p:extLst>
          </p:nvPr>
        </p:nvGraphicFramePr>
        <p:xfrm>
          <a:off x="3182471" y="5153810"/>
          <a:ext cx="2779059" cy="1333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7" imgW="1905000" imgH="914400" progId="Equation.3">
                  <p:embed/>
                </p:oleObj>
              </mc:Choice>
              <mc:Fallback>
                <p:oleObj name="Equation" r:id="rId7" imgW="190500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82471" y="5153810"/>
                        <a:ext cx="2779059" cy="1333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3574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2798</TotalTime>
  <Words>360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Infusion</vt:lpstr>
      <vt:lpstr>Equation</vt:lpstr>
      <vt:lpstr>Vector Spaces   &amp; Subspaces</vt:lpstr>
      <vt:lpstr>Definitions</vt:lpstr>
      <vt:lpstr>Example 1</vt:lpstr>
      <vt:lpstr>Response</vt:lpstr>
      <vt:lpstr>Definitions</vt:lpstr>
      <vt:lpstr>Example 2</vt:lpstr>
      <vt:lpstr>Response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Schmit</dc:creator>
  <cp:lastModifiedBy>Kristi Schmit</cp:lastModifiedBy>
  <cp:revision>18</cp:revision>
  <dcterms:created xsi:type="dcterms:W3CDTF">2014-03-31T20:19:00Z</dcterms:created>
  <dcterms:modified xsi:type="dcterms:W3CDTF">2014-04-07T19:12:48Z</dcterms:modified>
</cp:coreProperties>
</file>