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F8BC4C-F75F-F442-9216-5C448E3509E4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E7A202-B580-C048-8885-E04880706665}">
      <dgm:prSet phldrT="[Text]"/>
      <dgm:spPr/>
      <dgm:t>
        <a:bodyPr/>
        <a:lstStyle/>
        <a:p>
          <a:r>
            <a:rPr lang="el-GR" dirty="0" smtClean="0"/>
            <a:t>δ</a:t>
          </a:r>
          <a:r>
            <a:rPr lang="en-US" dirty="0" smtClean="0"/>
            <a:t>(M^3 x [0,1])</a:t>
          </a:r>
          <a:endParaRPr lang="en-US" dirty="0"/>
        </a:p>
      </dgm:t>
    </dgm:pt>
    <dgm:pt modelId="{6A08C048-3B89-0B45-AC7C-BA5BACBD0FFC}" type="parTrans" cxnId="{D432271C-B7B9-0144-845A-C30D6160C499}">
      <dgm:prSet/>
      <dgm:spPr/>
      <dgm:t>
        <a:bodyPr/>
        <a:lstStyle/>
        <a:p>
          <a:endParaRPr lang="en-US"/>
        </a:p>
      </dgm:t>
    </dgm:pt>
    <dgm:pt modelId="{9965E391-4E19-A940-88DD-F5565476FFAE}" type="sibTrans" cxnId="{D432271C-B7B9-0144-845A-C30D6160C499}">
      <dgm:prSet/>
      <dgm:spPr/>
      <dgm:t>
        <a:bodyPr/>
        <a:lstStyle/>
        <a:p>
          <a:endParaRPr lang="en-US"/>
        </a:p>
      </dgm:t>
    </dgm:pt>
    <dgm:pt modelId="{D370FD00-1FAD-A743-91EF-93E1D7143E4A}">
      <dgm:prSet phldrT="[Text]"/>
      <dgm:spPr/>
      <dgm:t>
        <a:bodyPr/>
        <a:lstStyle/>
        <a:p>
          <a:r>
            <a:rPr lang="en-US" dirty="0" smtClean="0"/>
            <a:t>=δM^3 x [0,1] U M^3 x </a:t>
          </a:r>
          <a:r>
            <a:rPr lang="en-US" dirty="0" err="1" smtClean="0"/>
            <a:t>δ</a:t>
          </a:r>
          <a:r>
            <a:rPr lang="en-US" dirty="0" smtClean="0"/>
            <a:t>[0,1]</a:t>
          </a:r>
          <a:endParaRPr lang="en-US" dirty="0"/>
        </a:p>
      </dgm:t>
    </dgm:pt>
    <dgm:pt modelId="{C89CE0DC-CEFC-BF43-AE17-9B3654F82686}" type="parTrans" cxnId="{A430BBF7-4AAD-9D49-A11F-6281F3956B8C}">
      <dgm:prSet/>
      <dgm:spPr/>
      <dgm:t>
        <a:bodyPr/>
        <a:lstStyle/>
        <a:p>
          <a:endParaRPr lang="en-US"/>
        </a:p>
      </dgm:t>
    </dgm:pt>
    <dgm:pt modelId="{2B77027A-9734-774D-B5ED-4EE027EEB5F7}" type="sibTrans" cxnId="{A430BBF7-4AAD-9D49-A11F-6281F3956B8C}">
      <dgm:prSet/>
      <dgm:spPr/>
      <dgm:t>
        <a:bodyPr/>
        <a:lstStyle/>
        <a:p>
          <a:endParaRPr lang="en-US"/>
        </a:p>
      </dgm:t>
    </dgm:pt>
    <dgm:pt modelId="{466C93B3-E88B-0243-9286-20BFD2CC0964}">
      <dgm:prSet phldrT="[Text]"/>
      <dgm:spPr/>
      <dgm:t>
        <a:bodyPr/>
        <a:lstStyle/>
        <a:p>
          <a:r>
            <a:rPr lang="en-US" dirty="0" smtClean="0"/>
            <a:t>=(empty set) x [0,1] U M^3 x ({0}U{1})</a:t>
          </a:r>
          <a:endParaRPr lang="en-US" dirty="0"/>
        </a:p>
      </dgm:t>
    </dgm:pt>
    <dgm:pt modelId="{2C5E97B5-20DF-0C42-8BB6-8B5524A7A7AA}" type="parTrans" cxnId="{0FA7F54D-1049-5543-AD88-56B883E175A2}">
      <dgm:prSet/>
      <dgm:spPr/>
      <dgm:t>
        <a:bodyPr/>
        <a:lstStyle/>
        <a:p>
          <a:endParaRPr lang="en-US"/>
        </a:p>
      </dgm:t>
    </dgm:pt>
    <dgm:pt modelId="{C9759DD1-4AEC-1543-B453-F1B3A8FCF594}" type="sibTrans" cxnId="{0FA7F54D-1049-5543-AD88-56B883E175A2}">
      <dgm:prSet/>
      <dgm:spPr/>
      <dgm:t>
        <a:bodyPr/>
        <a:lstStyle/>
        <a:p>
          <a:endParaRPr lang="en-US"/>
        </a:p>
      </dgm:t>
    </dgm:pt>
    <dgm:pt modelId="{936C4727-FB7D-3249-8EDA-D9E7AA6D3DE6}">
      <dgm:prSet/>
      <dgm:spPr/>
      <dgm:t>
        <a:bodyPr/>
        <a:lstStyle/>
        <a:p>
          <a:r>
            <a:rPr lang="en-US" dirty="0" smtClean="0"/>
            <a:t>=M^3 U M^3</a:t>
          </a:r>
          <a:endParaRPr lang="en-US" dirty="0"/>
        </a:p>
      </dgm:t>
    </dgm:pt>
    <dgm:pt modelId="{75EBCC94-D592-2145-AEC4-2017765BB75A}" type="parTrans" cxnId="{924017E8-E455-9741-8665-907646A75C20}">
      <dgm:prSet/>
      <dgm:spPr/>
    </dgm:pt>
    <dgm:pt modelId="{ACD5EA34-B5BC-3543-B1FE-3CC2540CED4B}" type="sibTrans" cxnId="{924017E8-E455-9741-8665-907646A75C20}">
      <dgm:prSet/>
      <dgm:spPr/>
    </dgm:pt>
    <dgm:pt modelId="{DB7763DC-2642-7D43-8904-F532424C18A3}" type="pres">
      <dgm:prSet presAssocID="{9BF8BC4C-F75F-F442-9216-5C448E3509E4}" presName="Name0" presStyleCnt="0">
        <dgm:presLayoutVars>
          <dgm:dir/>
          <dgm:animLvl val="lvl"/>
          <dgm:resizeHandles val="exact"/>
        </dgm:presLayoutVars>
      </dgm:prSet>
      <dgm:spPr/>
    </dgm:pt>
    <dgm:pt modelId="{145502DB-81AC-CB4E-80D3-0B9466F40CE0}" type="pres">
      <dgm:prSet presAssocID="{936C4727-FB7D-3249-8EDA-D9E7AA6D3DE6}" presName="boxAndChildren" presStyleCnt="0"/>
      <dgm:spPr/>
    </dgm:pt>
    <dgm:pt modelId="{5B9481D9-4F1B-C54D-9AB1-2B14CA1E779C}" type="pres">
      <dgm:prSet presAssocID="{936C4727-FB7D-3249-8EDA-D9E7AA6D3DE6}" presName="parentTextBox" presStyleLbl="node1" presStyleIdx="0" presStyleCnt="4"/>
      <dgm:spPr/>
      <dgm:t>
        <a:bodyPr/>
        <a:lstStyle/>
        <a:p>
          <a:endParaRPr lang="en-US"/>
        </a:p>
      </dgm:t>
    </dgm:pt>
    <dgm:pt modelId="{A2E6EBC9-04B9-9B4B-AA7A-D49304302494}" type="pres">
      <dgm:prSet presAssocID="{C9759DD1-4AEC-1543-B453-F1B3A8FCF594}" presName="sp" presStyleCnt="0"/>
      <dgm:spPr/>
    </dgm:pt>
    <dgm:pt modelId="{19C2C7D0-FEE8-7F4D-AD1C-D95BCC6DA4C9}" type="pres">
      <dgm:prSet presAssocID="{466C93B3-E88B-0243-9286-20BFD2CC0964}" presName="arrowAndChildren" presStyleCnt="0"/>
      <dgm:spPr/>
    </dgm:pt>
    <dgm:pt modelId="{F99C7C4B-08F9-4543-BF6E-6E345FC39F53}" type="pres">
      <dgm:prSet presAssocID="{466C93B3-E88B-0243-9286-20BFD2CC0964}" presName="parentTextArrow" presStyleLbl="node1" presStyleIdx="1" presStyleCnt="4"/>
      <dgm:spPr/>
    </dgm:pt>
    <dgm:pt modelId="{72A1A3DE-6FD4-444D-B677-C397AFCA7C55}" type="pres">
      <dgm:prSet presAssocID="{2B77027A-9734-774D-B5ED-4EE027EEB5F7}" presName="sp" presStyleCnt="0"/>
      <dgm:spPr/>
    </dgm:pt>
    <dgm:pt modelId="{E81C1FFF-EEAB-7644-A11E-1FADBBE2D474}" type="pres">
      <dgm:prSet presAssocID="{D370FD00-1FAD-A743-91EF-93E1D7143E4A}" presName="arrowAndChildren" presStyleCnt="0"/>
      <dgm:spPr/>
    </dgm:pt>
    <dgm:pt modelId="{D8B9742E-323D-C747-B21D-1894C9EFE8A3}" type="pres">
      <dgm:prSet presAssocID="{D370FD00-1FAD-A743-91EF-93E1D7143E4A}" presName="parentTextArrow" presStyleLbl="node1" presStyleIdx="2" presStyleCnt="4"/>
      <dgm:spPr/>
    </dgm:pt>
    <dgm:pt modelId="{B44D93CA-5759-8D43-8784-8FFC6323F3C4}" type="pres">
      <dgm:prSet presAssocID="{9965E391-4E19-A940-88DD-F5565476FFAE}" presName="sp" presStyleCnt="0"/>
      <dgm:spPr/>
    </dgm:pt>
    <dgm:pt modelId="{D97E2058-FAA6-E84D-B134-E6652D0F2435}" type="pres">
      <dgm:prSet presAssocID="{92E7A202-B580-C048-8885-E04880706665}" presName="arrowAndChildren" presStyleCnt="0"/>
      <dgm:spPr/>
    </dgm:pt>
    <dgm:pt modelId="{A007177B-B6C0-9142-BE5F-0BBFF0DAEA28}" type="pres">
      <dgm:prSet presAssocID="{92E7A202-B580-C048-8885-E04880706665}" presName="parentTextArrow" presStyleLbl="node1" presStyleIdx="3" presStyleCnt="4"/>
      <dgm:spPr/>
    </dgm:pt>
  </dgm:ptLst>
  <dgm:cxnLst>
    <dgm:cxn modelId="{DBD37602-6708-BE42-B415-74876D8BEB32}" type="presOf" srcId="{466C93B3-E88B-0243-9286-20BFD2CC0964}" destId="{F99C7C4B-08F9-4543-BF6E-6E345FC39F53}" srcOrd="0" destOrd="0" presId="urn:microsoft.com/office/officeart/2005/8/layout/process4"/>
    <dgm:cxn modelId="{D432271C-B7B9-0144-845A-C30D6160C499}" srcId="{9BF8BC4C-F75F-F442-9216-5C448E3509E4}" destId="{92E7A202-B580-C048-8885-E04880706665}" srcOrd="0" destOrd="0" parTransId="{6A08C048-3B89-0B45-AC7C-BA5BACBD0FFC}" sibTransId="{9965E391-4E19-A940-88DD-F5565476FFAE}"/>
    <dgm:cxn modelId="{40F08E6D-49F7-664F-A0C9-C3D9DF9F3EA6}" type="presOf" srcId="{D370FD00-1FAD-A743-91EF-93E1D7143E4A}" destId="{D8B9742E-323D-C747-B21D-1894C9EFE8A3}" srcOrd="0" destOrd="0" presId="urn:microsoft.com/office/officeart/2005/8/layout/process4"/>
    <dgm:cxn modelId="{BEF85E2D-4265-D043-BBEC-C7873F66D6F2}" type="presOf" srcId="{9BF8BC4C-F75F-F442-9216-5C448E3509E4}" destId="{DB7763DC-2642-7D43-8904-F532424C18A3}" srcOrd="0" destOrd="0" presId="urn:microsoft.com/office/officeart/2005/8/layout/process4"/>
    <dgm:cxn modelId="{2A9AA695-4855-B242-8457-AF1FDDDBF16B}" type="presOf" srcId="{92E7A202-B580-C048-8885-E04880706665}" destId="{A007177B-B6C0-9142-BE5F-0BBFF0DAEA28}" srcOrd="0" destOrd="0" presId="urn:microsoft.com/office/officeart/2005/8/layout/process4"/>
    <dgm:cxn modelId="{924017E8-E455-9741-8665-907646A75C20}" srcId="{9BF8BC4C-F75F-F442-9216-5C448E3509E4}" destId="{936C4727-FB7D-3249-8EDA-D9E7AA6D3DE6}" srcOrd="3" destOrd="0" parTransId="{75EBCC94-D592-2145-AEC4-2017765BB75A}" sibTransId="{ACD5EA34-B5BC-3543-B1FE-3CC2540CED4B}"/>
    <dgm:cxn modelId="{A430BBF7-4AAD-9D49-A11F-6281F3956B8C}" srcId="{9BF8BC4C-F75F-F442-9216-5C448E3509E4}" destId="{D370FD00-1FAD-A743-91EF-93E1D7143E4A}" srcOrd="1" destOrd="0" parTransId="{C89CE0DC-CEFC-BF43-AE17-9B3654F82686}" sibTransId="{2B77027A-9734-774D-B5ED-4EE027EEB5F7}"/>
    <dgm:cxn modelId="{CFE35A8C-25ED-5348-8860-8B500BB8BB15}" type="presOf" srcId="{936C4727-FB7D-3249-8EDA-D9E7AA6D3DE6}" destId="{5B9481D9-4F1B-C54D-9AB1-2B14CA1E779C}" srcOrd="0" destOrd="0" presId="urn:microsoft.com/office/officeart/2005/8/layout/process4"/>
    <dgm:cxn modelId="{0FA7F54D-1049-5543-AD88-56B883E175A2}" srcId="{9BF8BC4C-F75F-F442-9216-5C448E3509E4}" destId="{466C93B3-E88B-0243-9286-20BFD2CC0964}" srcOrd="2" destOrd="0" parTransId="{2C5E97B5-20DF-0C42-8BB6-8B5524A7A7AA}" sibTransId="{C9759DD1-4AEC-1543-B453-F1B3A8FCF594}"/>
    <dgm:cxn modelId="{864E19A7-1CB9-5240-9D6D-BEC4992E8E8C}" type="presParOf" srcId="{DB7763DC-2642-7D43-8904-F532424C18A3}" destId="{145502DB-81AC-CB4E-80D3-0B9466F40CE0}" srcOrd="0" destOrd="0" presId="urn:microsoft.com/office/officeart/2005/8/layout/process4"/>
    <dgm:cxn modelId="{01498A4D-CFA9-1942-9D40-8B187EA1D543}" type="presParOf" srcId="{145502DB-81AC-CB4E-80D3-0B9466F40CE0}" destId="{5B9481D9-4F1B-C54D-9AB1-2B14CA1E779C}" srcOrd="0" destOrd="0" presId="urn:microsoft.com/office/officeart/2005/8/layout/process4"/>
    <dgm:cxn modelId="{6481A639-B656-0B4A-8C3A-4CF8729CFC2B}" type="presParOf" srcId="{DB7763DC-2642-7D43-8904-F532424C18A3}" destId="{A2E6EBC9-04B9-9B4B-AA7A-D49304302494}" srcOrd="1" destOrd="0" presId="urn:microsoft.com/office/officeart/2005/8/layout/process4"/>
    <dgm:cxn modelId="{483FCCC3-A8F8-9E4F-8680-06042D67AAA0}" type="presParOf" srcId="{DB7763DC-2642-7D43-8904-F532424C18A3}" destId="{19C2C7D0-FEE8-7F4D-AD1C-D95BCC6DA4C9}" srcOrd="2" destOrd="0" presId="urn:microsoft.com/office/officeart/2005/8/layout/process4"/>
    <dgm:cxn modelId="{1793E320-2507-E340-A809-C4C23A677F76}" type="presParOf" srcId="{19C2C7D0-FEE8-7F4D-AD1C-D95BCC6DA4C9}" destId="{F99C7C4B-08F9-4543-BF6E-6E345FC39F53}" srcOrd="0" destOrd="0" presId="urn:microsoft.com/office/officeart/2005/8/layout/process4"/>
    <dgm:cxn modelId="{0FE57714-9083-9044-8799-29F2F1889DF3}" type="presParOf" srcId="{DB7763DC-2642-7D43-8904-F532424C18A3}" destId="{72A1A3DE-6FD4-444D-B677-C397AFCA7C55}" srcOrd="3" destOrd="0" presId="urn:microsoft.com/office/officeart/2005/8/layout/process4"/>
    <dgm:cxn modelId="{15E117A6-3963-F141-B9A2-64DD1825B971}" type="presParOf" srcId="{DB7763DC-2642-7D43-8904-F532424C18A3}" destId="{E81C1FFF-EEAB-7644-A11E-1FADBBE2D474}" srcOrd="4" destOrd="0" presId="urn:microsoft.com/office/officeart/2005/8/layout/process4"/>
    <dgm:cxn modelId="{D5DB219F-825F-B046-A2F5-5EB3E2CFB995}" type="presParOf" srcId="{E81C1FFF-EEAB-7644-A11E-1FADBBE2D474}" destId="{D8B9742E-323D-C747-B21D-1894C9EFE8A3}" srcOrd="0" destOrd="0" presId="urn:microsoft.com/office/officeart/2005/8/layout/process4"/>
    <dgm:cxn modelId="{7BD8E3E6-DA2A-284B-BE41-DAC85C3E5726}" type="presParOf" srcId="{DB7763DC-2642-7D43-8904-F532424C18A3}" destId="{B44D93CA-5759-8D43-8784-8FFC6323F3C4}" srcOrd="5" destOrd="0" presId="urn:microsoft.com/office/officeart/2005/8/layout/process4"/>
    <dgm:cxn modelId="{D9FA34D0-260F-E74D-BF63-21730FDC9A45}" type="presParOf" srcId="{DB7763DC-2642-7D43-8904-F532424C18A3}" destId="{D97E2058-FAA6-E84D-B134-E6652D0F2435}" srcOrd="6" destOrd="0" presId="urn:microsoft.com/office/officeart/2005/8/layout/process4"/>
    <dgm:cxn modelId="{AD186939-B881-D64A-A684-5D82E99D67DB}" type="presParOf" srcId="{D97E2058-FAA6-E84D-B134-E6652D0F2435}" destId="{A007177B-B6C0-9142-BE5F-0BBFF0DAEA2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481D9-4F1B-C54D-9AB1-2B14CA1E779C}">
      <dsp:nvSpPr>
        <dsp:cNvPr id="0" name=""/>
        <dsp:cNvSpPr/>
      </dsp:nvSpPr>
      <dsp:spPr>
        <a:xfrm>
          <a:off x="0" y="3937532"/>
          <a:ext cx="7620000" cy="8614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=M^3 U M^3</a:t>
          </a:r>
          <a:endParaRPr lang="en-US" sz="3000" kern="1200" dirty="0"/>
        </a:p>
      </dsp:txBody>
      <dsp:txXfrm>
        <a:off x="0" y="3937532"/>
        <a:ext cx="7620000" cy="861435"/>
      </dsp:txXfrm>
    </dsp:sp>
    <dsp:sp modelId="{F99C7C4B-08F9-4543-BF6E-6E345FC39F53}">
      <dsp:nvSpPr>
        <dsp:cNvPr id="0" name=""/>
        <dsp:cNvSpPr/>
      </dsp:nvSpPr>
      <dsp:spPr>
        <a:xfrm rot="10800000">
          <a:off x="0" y="2625565"/>
          <a:ext cx="7620000" cy="13248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=(empty set) x [0,1] U M^3 x ({0}U{1})</a:t>
          </a:r>
          <a:endParaRPr lang="en-US" sz="3000" kern="1200" dirty="0"/>
        </a:p>
      </dsp:txBody>
      <dsp:txXfrm rot="10800000">
        <a:off x="0" y="2625565"/>
        <a:ext cx="7620000" cy="860872"/>
      </dsp:txXfrm>
    </dsp:sp>
    <dsp:sp modelId="{D8B9742E-323D-C747-B21D-1894C9EFE8A3}">
      <dsp:nvSpPr>
        <dsp:cNvPr id="0" name=""/>
        <dsp:cNvSpPr/>
      </dsp:nvSpPr>
      <dsp:spPr>
        <a:xfrm rot="10800000">
          <a:off x="0" y="1313598"/>
          <a:ext cx="7620000" cy="13248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=δM^3 x [0,1] U M^3 x </a:t>
          </a:r>
          <a:r>
            <a:rPr lang="en-US" sz="3000" kern="1200" dirty="0" err="1" smtClean="0"/>
            <a:t>δ</a:t>
          </a:r>
          <a:r>
            <a:rPr lang="en-US" sz="3000" kern="1200" dirty="0" smtClean="0"/>
            <a:t>[0,1]</a:t>
          </a:r>
          <a:endParaRPr lang="en-US" sz="3000" kern="1200" dirty="0"/>
        </a:p>
      </dsp:txBody>
      <dsp:txXfrm rot="10800000">
        <a:off x="0" y="1313598"/>
        <a:ext cx="7620000" cy="860872"/>
      </dsp:txXfrm>
    </dsp:sp>
    <dsp:sp modelId="{A007177B-B6C0-9142-BE5F-0BBFF0DAEA28}">
      <dsp:nvSpPr>
        <dsp:cNvPr id="0" name=""/>
        <dsp:cNvSpPr/>
      </dsp:nvSpPr>
      <dsp:spPr>
        <a:xfrm rot="10800000">
          <a:off x="0" y="1632"/>
          <a:ext cx="7620000" cy="13248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dirty="0" smtClean="0"/>
            <a:t>δ</a:t>
          </a:r>
          <a:r>
            <a:rPr lang="en-US" sz="3000" kern="1200" dirty="0" smtClean="0"/>
            <a:t>(M^3 x [0,1])</a:t>
          </a:r>
          <a:endParaRPr lang="en-US" sz="3000" kern="1200" dirty="0"/>
        </a:p>
      </dsp:txBody>
      <dsp:txXfrm rot="10800000">
        <a:off x="0" y="1632"/>
        <a:ext cx="7620000" cy="860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D354275-CE35-4F44-A564-1A657AD2B13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AC8C6C0-E504-A444-ABC1-15DFCCA9BA5E}" type="datetimeFigureOut">
              <a:rPr lang="en-US" smtClean="0"/>
              <a:t>4/14/14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Jarek Esswein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7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M is a 3-manifold without boundary. Show that the </a:t>
            </a:r>
            <a:r>
              <a:rPr lang="en-US" dirty="0" err="1" smtClean="0"/>
              <a:t>cartesian</a:t>
            </a:r>
            <a:r>
              <a:rPr lang="en-US" dirty="0" smtClean="0"/>
              <a:t> product M x [0,1] is a 4-manifold. Determine the boundary of M x [0,1].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7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manifold? What is a 4-manifold?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Possesses points with neighborhoods (an open space surrounding point) </a:t>
            </a:r>
            <a:r>
              <a:rPr lang="en-US" dirty="0" err="1" smtClean="0"/>
              <a:t>homeomorphic</a:t>
            </a:r>
            <a:r>
              <a:rPr lang="en-US" dirty="0" smtClean="0"/>
              <a:t> to R^4</a:t>
            </a:r>
          </a:p>
          <a:p>
            <a:r>
              <a:rPr lang="en-US" dirty="0" smtClean="0"/>
              <a:t>Boundaries of 4-manifolds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177" y="3122706"/>
            <a:ext cx="5901764" cy="285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6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Cartesian Products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like Cartesian products in set theory</a:t>
            </a:r>
          </a:p>
          <a:p>
            <a:r>
              <a:rPr lang="en-US" dirty="0" smtClean="0"/>
              <a:t>Every element or topological space is crossed with the other</a:t>
            </a:r>
          </a:p>
          <a:p>
            <a:r>
              <a:rPr lang="en-US" dirty="0" smtClean="0"/>
              <a:t>Ex. The </a:t>
            </a:r>
            <a:r>
              <a:rPr lang="en-US" dirty="0" err="1" smtClean="0"/>
              <a:t>cartesian</a:t>
            </a:r>
            <a:r>
              <a:rPr lang="en-US" dirty="0" smtClean="0"/>
              <a:t> product of A circle (denoted S^(1)) with another circle would be a sphere</a:t>
            </a:r>
            <a:endParaRPr lang="en-US" dirty="0"/>
          </a:p>
        </p:txBody>
      </p:sp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946" y="3420165"/>
            <a:ext cx="2235200" cy="2235200"/>
          </a:xfrm>
          <a:prstGeom prst="rect">
            <a:avLst/>
          </a:prstGeom>
        </p:spPr>
      </p:pic>
      <p:pic>
        <p:nvPicPr>
          <p:cNvPr id="9" name="Picture 8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141" y="3568133"/>
            <a:ext cx="2301541" cy="2301541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682" y="3664936"/>
            <a:ext cx="2873881" cy="199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45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	</a:t>
            </a:r>
            <a:r>
              <a:rPr lang="en-US" dirty="0" smtClean="0"/>
              <a:t>Computing Boundaries of Cartesian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 </a:t>
            </a:r>
            <a:r>
              <a:rPr lang="en-US" dirty="0" err="1" smtClean="0"/>
              <a:t>δ</a:t>
            </a:r>
            <a:r>
              <a:rPr lang="en-US" dirty="0" smtClean="0"/>
              <a:t>(S x T)= </a:t>
            </a:r>
            <a:r>
              <a:rPr lang="en-US" dirty="0" err="1" smtClean="0"/>
              <a:t>δS</a:t>
            </a:r>
            <a:r>
              <a:rPr lang="en-US" dirty="0" smtClean="0"/>
              <a:t> x T U S x </a:t>
            </a:r>
            <a:r>
              <a:rPr lang="en-US" dirty="0" err="1" smtClean="0"/>
              <a:t>δT</a:t>
            </a:r>
            <a:endParaRPr lang="en-US" dirty="0" smtClean="0"/>
          </a:p>
          <a:p>
            <a:pPr lvl="1"/>
            <a:r>
              <a:rPr lang="en-US" dirty="0" err="1" smtClean="0"/>
              <a:t>δ</a:t>
            </a:r>
            <a:r>
              <a:rPr lang="en-US" dirty="0" smtClean="0"/>
              <a:t> denotes boundary</a:t>
            </a:r>
          </a:p>
          <a:p>
            <a:pPr lvl="1"/>
            <a:r>
              <a:rPr lang="en-US" dirty="0" smtClean="0"/>
              <a:t>Much like the product rule of derivatives but with unions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176" y="3122890"/>
            <a:ext cx="5523753" cy="264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2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89696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20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Boundary of M^3 x [0,1]= M^3 U M^3</a:t>
            </a:r>
          </a:p>
          <a:p>
            <a:pPr lvl="1"/>
            <a:r>
              <a:rPr lang="en-US" dirty="0" smtClean="0"/>
              <a:t>Since the boundary of the manifold is a 3-manifold this implies that the surface itself is a 4-manifold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235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168</TotalTime>
  <Words>244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Topology</vt:lpstr>
      <vt:lpstr>Problem</vt:lpstr>
      <vt:lpstr>What is a manifold? What is a 4-manifold?</vt:lpstr>
      <vt:lpstr> Cartesian Products</vt:lpstr>
      <vt:lpstr> Computing Boundaries of Cartesian Products</vt:lpstr>
      <vt:lpstr>Problem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Topology</dc:title>
  <dc:creator>Jarek Esswein</dc:creator>
  <cp:lastModifiedBy>Jarek Esswein</cp:lastModifiedBy>
  <cp:revision>11</cp:revision>
  <dcterms:created xsi:type="dcterms:W3CDTF">2014-04-14T16:45:15Z</dcterms:created>
  <dcterms:modified xsi:type="dcterms:W3CDTF">2014-04-14T19:34:00Z</dcterms:modified>
</cp:coreProperties>
</file>