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58" r:id="rId4"/>
    <p:sldId id="268" r:id="rId5"/>
    <p:sldId id="264" r:id="rId6"/>
    <p:sldId id="26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3F00C-87AA-4D8D-84FD-219126E1161B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AEAB-28C4-41E4-BF80-95F277918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791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3F00C-87AA-4D8D-84FD-219126E1161B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AEAB-28C4-41E4-BF80-95F277918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547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3F00C-87AA-4D8D-84FD-219126E1161B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AEAB-28C4-41E4-BF80-95F277918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971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3F00C-87AA-4D8D-84FD-219126E1161B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AEAB-28C4-41E4-BF80-95F277918F1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207530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3F00C-87AA-4D8D-84FD-219126E1161B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AEAB-28C4-41E4-BF80-95F277918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3036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3F00C-87AA-4D8D-84FD-219126E1161B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AEAB-28C4-41E4-BF80-95F277918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0012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3F00C-87AA-4D8D-84FD-219126E1161B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AEAB-28C4-41E4-BF80-95F277918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6579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3F00C-87AA-4D8D-84FD-219126E1161B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AEAB-28C4-41E4-BF80-95F277918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7791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3F00C-87AA-4D8D-84FD-219126E1161B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AEAB-28C4-41E4-BF80-95F277918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524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3F00C-87AA-4D8D-84FD-219126E1161B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AEAB-28C4-41E4-BF80-95F277918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427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3F00C-87AA-4D8D-84FD-219126E1161B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AEAB-28C4-41E4-BF80-95F277918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407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3F00C-87AA-4D8D-84FD-219126E1161B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AEAB-28C4-41E4-BF80-95F277918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477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3F00C-87AA-4D8D-84FD-219126E1161B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AEAB-28C4-41E4-BF80-95F277918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533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3F00C-87AA-4D8D-84FD-219126E1161B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AEAB-28C4-41E4-BF80-95F277918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307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3F00C-87AA-4D8D-84FD-219126E1161B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AEAB-28C4-41E4-BF80-95F277918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939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3F00C-87AA-4D8D-84FD-219126E1161B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AEAB-28C4-41E4-BF80-95F277918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695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3F00C-87AA-4D8D-84FD-219126E1161B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AEAB-28C4-41E4-BF80-95F277918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366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293F00C-87AA-4D8D-84FD-219126E1161B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AAEAB-28C4-41E4-BF80-95F277918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716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0.png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Predicting White Wine Quality Scores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Raphael Mwangi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92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995082"/>
          </a:xfrm>
        </p:spPr>
        <p:txBody>
          <a:bodyPr>
            <a:normAutofit/>
          </a:bodyPr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7782900" cy="4195481"/>
          </a:xfrm>
        </p:spPr>
        <p:txBody>
          <a:bodyPr>
            <a:normAutofit/>
          </a:bodyPr>
          <a:lstStyle/>
          <a:p>
            <a:pPr fontAlgn="base"/>
            <a:r>
              <a:rPr lang="en-US" sz="2800" dirty="0" smtClean="0"/>
              <a:t>Tree-models are intuitive, easy to understand, and can be used as tools for more advanced algorithms to create highly accurate models</a:t>
            </a:r>
          </a:p>
          <a:p>
            <a:pPr fontAlgn="base"/>
            <a:r>
              <a:rPr lang="en-US" sz="2800" dirty="0" smtClean="0"/>
              <a:t>Tree-modeling </a:t>
            </a:r>
            <a:r>
              <a:rPr lang="en-US" sz="2800" dirty="0"/>
              <a:t>requires practically no knowledge of statistics to </a:t>
            </a:r>
            <a:r>
              <a:rPr lang="en-US" sz="2800" dirty="0" smtClean="0"/>
              <a:t>understand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1235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87630" y="-17683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Basic Example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534400" cy="4525963"/>
              </a:xfrm>
            </p:spPr>
            <p:txBody>
              <a:bodyPr>
                <a:normAutofit lnSpcReduction="10000"/>
              </a:bodyPr>
              <a:lstStyle/>
              <a:p>
                <a:endParaRPr lang="en-US" dirty="0" smtClean="0"/>
              </a:p>
              <a:p>
                <a:endParaRPr lang="en-US" dirty="0"/>
              </a:p>
              <a:p>
                <a:r>
                  <a:rPr lang="en-US" sz="2800" dirty="0" smtClean="0"/>
                  <a:t>Terminology:</a:t>
                </a:r>
              </a:p>
              <a:p>
                <a:pPr lvl="1">
                  <a:buFont typeface="Courier New" panose="02070309020205020404" pitchFamily="49" charset="0"/>
                  <a:buChar char="o"/>
                </a:pPr>
                <a:r>
                  <a:rPr lang="en-US" sz="2400" dirty="0" smtClean="0"/>
                  <a:t>“Node” – denoted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sz="2400" dirty="0" smtClean="0"/>
                  <a:t> ,a circle in which observations are grouped into by a particular If Then statement</a:t>
                </a:r>
              </a:p>
              <a:p>
                <a:pPr lvl="1">
                  <a:buFont typeface="Courier New" panose="02070309020205020404" pitchFamily="49" charset="0"/>
                  <a:buChar char="o"/>
                </a:pPr>
                <a:r>
                  <a:rPr lang="en-US" sz="2400" dirty="0" smtClean="0"/>
                  <a:t> “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en-US" sz="2400" b="0" i="1" dirty="0" smtClean="0">
                            <a:latin typeface="Cambria Math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sz="2400" dirty="0" smtClean="0"/>
                  <a:t>” = the number of observations in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𝑡h</m:t>
                        </m:r>
                      </m:sup>
                    </m:sSup>
                  </m:oMath>
                </a14:m>
                <a:r>
                  <a:rPr lang="en-US" sz="2400" dirty="0" smtClean="0"/>
                  <a:t>node “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sz="2400" dirty="0" smtClean="0"/>
                  <a:t>”</a:t>
                </a:r>
              </a:p>
              <a:p>
                <a:pPr lvl="1">
                  <a:buFont typeface="Courier New" panose="02070309020205020404" pitchFamily="49" charset="0"/>
                  <a:buChar char="o"/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𝑐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𝑚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2400" dirty="0" smtClean="0"/>
                  <a:t>= the average wine quality score of the N observations in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𝑡h</m:t>
                        </m:r>
                      </m:sup>
                    </m:sSup>
                  </m:oMath>
                </a14:m>
                <a:r>
                  <a:rPr lang="en-US" sz="2400" dirty="0" smtClean="0"/>
                  <a:t>node “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sz="2400" dirty="0" smtClean="0"/>
                  <a:t>”.</a:t>
                </a:r>
              </a:p>
              <a:p>
                <a:pPr lvl="2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𝑐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</a:rPr>
                              <m:t>𝑚</m:t>
                            </m:r>
                          </m:sub>
                        </m:sSub>
                      </m:e>
                    </m:acc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</a:rPr>
                      <m:t>𝑎𝑣𝑒</m:t>
                    </m:r>
                    <m:r>
                      <a:rPr lang="en-US" sz="2000" b="0" i="1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|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  <a:ea typeface="Cambria Math"/>
                      </a:rPr>
                      <m:t>∈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𝑅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𝑚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534400" cy="4525963"/>
              </a:xfrm>
              <a:blipFill rotWithShape="0">
                <a:blip r:embed="rId2"/>
                <a:stretch>
                  <a:fillRect l="-857" r="-8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/>
          <p:cNvSpPr/>
          <p:nvPr/>
        </p:nvSpPr>
        <p:spPr>
          <a:xfrm>
            <a:off x="5093970" y="304800"/>
            <a:ext cx="1828800" cy="685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4484370" y="762000"/>
            <a:ext cx="6096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3493770" y="1371600"/>
            <a:ext cx="1676400" cy="457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341370" y="9283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If Alcohol &lt; 10.85</a:t>
            </a:r>
            <a:endParaRPr lang="en-US" sz="1200" dirty="0"/>
          </a:p>
        </p:txBody>
      </p:sp>
      <p:sp>
        <p:nvSpPr>
          <p:cNvPr id="9" name="Oval 8"/>
          <p:cNvSpPr/>
          <p:nvPr/>
        </p:nvSpPr>
        <p:spPr>
          <a:xfrm>
            <a:off x="6758940" y="1371600"/>
            <a:ext cx="1676400" cy="457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273290" y="8521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If Alcohol &gt; 10.85</a:t>
            </a:r>
            <a:endParaRPr lang="en-US" sz="1200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3188970" y="1828800"/>
            <a:ext cx="457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789170" y="1828800"/>
            <a:ext cx="304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6770370" y="1894821"/>
            <a:ext cx="445770" cy="5435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8065770" y="1828800"/>
            <a:ext cx="50292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410200" y="319839"/>
                <a:ext cx="1219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=3898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𝑐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dirty="0" smtClean="0"/>
                  <a:t>=5.87</a:t>
                </a:r>
                <a:endParaRPr 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319839"/>
                <a:ext cx="1219200" cy="646331"/>
              </a:xfrm>
              <a:prstGeom prst="rect">
                <a:avLst/>
              </a:prstGeom>
              <a:blipFill rotWithShape="1">
                <a:blip r:embed="rId3"/>
                <a:stretch>
                  <a:fillRect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855720" y="1338590"/>
                <a:ext cx="9525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en-US" sz="1400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400" dirty="0" smtClean="0"/>
                  <a:t>=2465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/>
                              </a:rPr>
                              <m:t>𝑐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1400" dirty="0" smtClean="0"/>
                  <a:t>=5.596</a:t>
                </a:r>
                <a:endParaRPr lang="en-US" sz="1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5720" y="1338590"/>
                <a:ext cx="952500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176" b="-117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101840" y="1305580"/>
                <a:ext cx="12192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en-US" sz="1400" b="0" i="1" smtClean="0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1400" dirty="0" smtClean="0"/>
                  <a:t>=1433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/>
                              </a:rPr>
                              <m:t>𝑐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1400" dirty="0" smtClean="0"/>
                  <a:t>=6.345</a:t>
                </a:r>
                <a:endParaRPr lang="en-US" sz="1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1840" y="1305580"/>
                <a:ext cx="1219200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163" b="-104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17"/>
          <p:cNvCxnSpPr/>
          <p:nvPr/>
        </p:nvCxnSpPr>
        <p:spPr>
          <a:xfrm>
            <a:off x="6922770" y="736610"/>
            <a:ext cx="5334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400800" y="463034"/>
                <a:ext cx="3581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𝑹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US" b="1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463034"/>
                <a:ext cx="358140" cy="369332"/>
              </a:xfrm>
              <a:prstGeom prst="rect">
                <a:avLst/>
              </a:prstGeom>
              <a:blipFill rotWithShape="1">
                <a:blip r:embed="rId6"/>
                <a:stretch>
                  <a:fillRect r="-152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636770" y="1415534"/>
                <a:ext cx="3581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𝑹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-US" b="1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6770" y="1415534"/>
                <a:ext cx="358140" cy="369332"/>
              </a:xfrm>
              <a:prstGeom prst="rect">
                <a:avLst/>
              </a:prstGeom>
              <a:blipFill rotWithShape="1">
                <a:blip r:embed="rId7"/>
                <a:stretch>
                  <a:fillRect r="-17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962900" y="1417320"/>
                <a:ext cx="3581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𝑹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𝟑</m:t>
                          </m:r>
                        </m:sub>
                      </m:sSub>
                    </m:oMath>
                  </m:oMathPara>
                </a14:m>
                <a:endParaRPr lang="en-US" b="1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2900" y="1417320"/>
                <a:ext cx="358140" cy="369332"/>
              </a:xfrm>
              <a:prstGeom prst="rect">
                <a:avLst/>
              </a:prstGeom>
              <a:blipFill rotWithShape="1">
                <a:blip r:embed="rId8"/>
                <a:stretch>
                  <a:fillRect r="-169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309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Actual Tree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51" y="762000"/>
            <a:ext cx="8942565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040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Bagging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90600"/>
                <a:ext cx="8458200" cy="4525963"/>
              </a:xfrm>
            </p:spPr>
            <p:txBody>
              <a:bodyPr>
                <a:normAutofit/>
              </a:bodyPr>
              <a:lstStyle/>
              <a:p>
                <a:r>
                  <a:rPr lang="en-US" sz="2800" dirty="0" smtClean="0"/>
                  <a:t>Bagging</a:t>
                </a:r>
              </a:p>
              <a:p>
                <a:pPr lvl="1"/>
                <a:r>
                  <a:rPr lang="en-US" sz="2400" dirty="0"/>
                  <a:t>T</a:t>
                </a:r>
                <a:r>
                  <a:rPr lang="en-US" sz="2400" dirty="0" smtClean="0"/>
                  <a:t>ake a large number of samples, “B”, of size </a:t>
                </a:r>
                <a:r>
                  <a:rPr lang="en-US" sz="2400" i="1" dirty="0" smtClean="0"/>
                  <a:t>n</a:t>
                </a:r>
                <a:r>
                  <a:rPr lang="en-US" sz="2400" dirty="0" smtClean="0"/>
                  <a:t> from your dataset, with replacement (bootstrap samples)</a:t>
                </a:r>
              </a:p>
              <a:p>
                <a:pPr lvl="1"/>
                <a:r>
                  <a:rPr lang="en-US" sz="2400" dirty="0" smtClean="0"/>
                  <a:t>Fit a tree model to each bootstrap sample.  </a:t>
                </a:r>
              </a:p>
              <a:p>
                <a:pPr lvl="1"/>
                <a:r>
                  <a:rPr lang="en-US" sz="2400" dirty="0" smtClean="0"/>
                  <a:t>When making predictions of y for specific values of x, average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𝑦</m:t>
                        </m:r>
                      </m:e>
                    </m:acc>
                  </m:oMath>
                </a14:m>
                <a:r>
                  <a:rPr lang="en-US" sz="2400" dirty="0" smtClean="0"/>
                  <a:t> from your “B” bootstrap samples for a more accurate prediction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90600"/>
                <a:ext cx="8458200" cy="4525963"/>
              </a:xfrm>
              <a:blipFill rotWithShape="0">
                <a:blip r:embed="rId2"/>
                <a:stretch>
                  <a:fillRect l="-865" t="-1482" r="-14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60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Results of Single Tree Model vs. Bagged Tree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Each prediction we make will, on average, be: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 smtClean="0"/>
              <a:t>0.77 points off from the true wine quality score for the </a:t>
            </a:r>
            <a:r>
              <a:rPr lang="en-US" sz="2400" b="1" dirty="0" smtClean="0"/>
              <a:t>Single Tree Model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 smtClean="0"/>
              <a:t>0.75 points off from the true wine quality score for the </a:t>
            </a:r>
            <a:r>
              <a:rPr lang="en-US" sz="2400" b="1" dirty="0" smtClean="0"/>
              <a:t>Bagged Tree Model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sz="2400" b="1" dirty="0"/>
          </a:p>
          <a:p>
            <a:r>
              <a:rPr lang="en-US" sz="2800" dirty="0" smtClean="0"/>
              <a:t>Bagged model did </a:t>
            </a:r>
            <a:r>
              <a:rPr lang="en-US" sz="2800" i="1" dirty="0" smtClean="0"/>
              <a:t>slightly</a:t>
            </a:r>
            <a:r>
              <a:rPr lang="en-US" sz="2800" dirty="0" smtClean="0"/>
              <a:t> better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9555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2728</TotalTime>
  <Words>160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Cambria Math</vt:lpstr>
      <vt:lpstr>Century Gothic</vt:lpstr>
      <vt:lpstr>Courier New</vt:lpstr>
      <vt:lpstr>Wingdings</vt:lpstr>
      <vt:lpstr>Wingdings 3</vt:lpstr>
      <vt:lpstr>Ion</vt:lpstr>
      <vt:lpstr>Predicting White Wine Quality Scores</vt:lpstr>
      <vt:lpstr>Background</vt:lpstr>
      <vt:lpstr>Basic Example</vt:lpstr>
      <vt:lpstr>Actual Tree Model</vt:lpstr>
      <vt:lpstr>Bagging</vt:lpstr>
      <vt:lpstr>Results of Single Tree Model vs. Bagged Tree Model</vt:lpstr>
    </vt:vector>
  </TitlesOfParts>
  <Company>WSU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Predicting Wine Quality Scores</dc:title>
  <dc:creator>setup</dc:creator>
  <cp:lastModifiedBy>Mwangi, Raphael</cp:lastModifiedBy>
  <cp:revision>22</cp:revision>
  <dcterms:created xsi:type="dcterms:W3CDTF">2014-03-26T01:47:57Z</dcterms:created>
  <dcterms:modified xsi:type="dcterms:W3CDTF">2014-04-14T20:00:08Z</dcterms:modified>
</cp:coreProperties>
</file>