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2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6 Components of SATS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8.7712183298516253E-2"/>
                  <c:y val="0.17931662776680601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2088148802828218"/>
                  <c:y val="9.9806612121367561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Cognitive Competence</a:t>
                    </a:r>
                  </a:p>
                  <a:p>
                    <a:endParaRPr lang="en-US" dirty="0"/>
                  </a:p>
                </c:rich>
              </c:tx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6.9845197921688362E-2"/>
                  <c:y val="-0.2568995357664982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7388571964218758"/>
                  <c:y val="-0.11466003231680731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4225279875729818"/>
                  <c:y val="0.10753720280078996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2295382720017139E-2"/>
                  <c:y val="0.1610571186744979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</c:dLbl>
            <c:showLegendKey val="0"/>
            <c:showVal val="0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Sheet1!$A$2:$A$7</c:f>
              <c:strCache>
                <c:ptCount val="6"/>
                <c:pt idx="0">
                  <c:v>Affect</c:v>
                </c:pt>
                <c:pt idx="1">
                  <c:v>Cog Comp</c:v>
                </c:pt>
                <c:pt idx="2">
                  <c:v>Value</c:v>
                </c:pt>
                <c:pt idx="3">
                  <c:v>Difficulty</c:v>
                </c:pt>
                <c:pt idx="4">
                  <c:v>Interest</c:v>
                </c:pt>
                <c:pt idx="5">
                  <c:v>Effort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0.16666666666666666</c:v>
                </c:pt>
                <c:pt idx="1">
                  <c:v>0.16666666666666666</c:v>
                </c:pt>
                <c:pt idx="2">
                  <c:v>0.25</c:v>
                </c:pt>
                <c:pt idx="3">
                  <c:v>0.19444444444444445</c:v>
                </c:pt>
                <c:pt idx="4">
                  <c:v>0.1111111111111111</c:v>
                </c:pt>
                <c:pt idx="5">
                  <c:v>0.1111111111111111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Affect</c:v>
                </c:pt>
              </c:strCache>
            </c:strRef>
          </c:tx>
          <c:marker>
            <c:symbol val="none"/>
          </c:marker>
          <c:cat>
            <c:strRef>
              <c:f>Sheet1!$A$2:$A$3</c:f>
              <c:strCache>
                <c:ptCount val="2"/>
                <c:pt idx="0">
                  <c:v>Pre</c:v>
                </c:pt>
                <c:pt idx="1">
                  <c:v>Post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4.2</c:v>
                </c:pt>
                <c:pt idx="1">
                  <c:v>4.55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Cog Comp</c:v>
                </c:pt>
              </c:strCache>
            </c:strRef>
          </c:tx>
          <c:marker>
            <c:symbol val="none"/>
          </c:marker>
          <c:val>
            <c:numRef>
              <c:f>Sheet1!$C$2:$C$3</c:f>
              <c:numCache>
                <c:formatCode>General</c:formatCode>
                <c:ptCount val="2"/>
                <c:pt idx="0">
                  <c:v>4.78</c:v>
                </c:pt>
                <c:pt idx="1">
                  <c:v>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Value</c:v>
                </c:pt>
              </c:strCache>
            </c:strRef>
          </c:tx>
          <c:marker>
            <c:symbol val="none"/>
          </c:marker>
          <c:val>
            <c:numRef>
              <c:f>Sheet1!$D$2:$D$3</c:f>
              <c:numCache>
                <c:formatCode>General</c:formatCode>
                <c:ptCount val="2"/>
                <c:pt idx="0">
                  <c:v>4.96</c:v>
                </c:pt>
                <c:pt idx="1">
                  <c:v>4.83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Difficulty</c:v>
                </c:pt>
              </c:strCache>
            </c:strRef>
          </c:tx>
          <c:marker>
            <c:symbol val="none"/>
          </c:marker>
          <c:val>
            <c:numRef>
              <c:f>Sheet1!$E$2:$E$3</c:f>
              <c:numCache>
                <c:formatCode>General</c:formatCode>
                <c:ptCount val="2"/>
                <c:pt idx="0">
                  <c:v>3.71</c:v>
                </c:pt>
                <c:pt idx="1">
                  <c:v>4.04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Interest </c:v>
                </c:pt>
              </c:strCache>
            </c:strRef>
          </c:tx>
          <c:marker>
            <c:symbol val="none"/>
          </c:marker>
          <c:val>
            <c:numRef>
              <c:f>Sheet1!$F$2:$F$3</c:f>
              <c:numCache>
                <c:formatCode>General</c:formatCode>
                <c:ptCount val="2"/>
                <c:pt idx="0">
                  <c:v>4.6100000000000003</c:v>
                </c:pt>
                <c:pt idx="1">
                  <c:v>4.2300000000000004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Effort</c:v>
                </c:pt>
              </c:strCache>
            </c:strRef>
          </c:tx>
          <c:marker>
            <c:symbol val="none"/>
          </c:marker>
          <c:val>
            <c:numRef>
              <c:f>Sheet1!$G$2:$G$3</c:f>
              <c:numCache>
                <c:formatCode>General</c:formatCode>
                <c:ptCount val="2"/>
                <c:pt idx="0">
                  <c:v>6.44</c:v>
                </c:pt>
                <c:pt idx="1">
                  <c:v>6.13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0043008"/>
        <c:axId val="160044928"/>
      </c:lineChart>
      <c:catAx>
        <c:axId val="160043008"/>
        <c:scaling>
          <c:orientation val="minMax"/>
        </c:scaling>
        <c:delete val="0"/>
        <c:axPos val="b"/>
        <c:majorTickMark val="out"/>
        <c:minorTickMark val="none"/>
        <c:tickLblPos val="nextTo"/>
        <c:crossAx val="160044928"/>
        <c:crosses val="autoZero"/>
        <c:auto val="1"/>
        <c:lblAlgn val="ctr"/>
        <c:lblOffset val="100"/>
        <c:noMultiLvlLbl val="0"/>
      </c:catAx>
      <c:valAx>
        <c:axId val="160044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600430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2C99D9B-CF44-48EC-A130-E35E792A491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B524B2-95E1-490B-821E-33883772F3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9D9B-CF44-48EC-A130-E35E792A491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24B2-95E1-490B-821E-33883772F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9D9B-CF44-48EC-A130-E35E792A491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24B2-95E1-490B-821E-33883772F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C99D9B-CF44-48EC-A130-E35E792A491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B524B2-95E1-490B-821E-33883772F39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2C99D9B-CF44-48EC-A130-E35E792A491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9B524B2-95E1-490B-821E-33883772F39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9D9B-CF44-48EC-A130-E35E792A491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24B2-95E1-490B-821E-33883772F3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9D9B-CF44-48EC-A130-E35E792A491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24B2-95E1-490B-821E-33883772F39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C99D9B-CF44-48EC-A130-E35E792A491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B524B2-95E1-490B-821E-33883772F3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99D9B-CF44-48EC-A130-E35E792A491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524B2-95E1-490B-821E-33883772F3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2C99D9B-CF44-48EC-A130-E35E792A491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B524B2-95E1-490B-821E-33883772F39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C99D9B-CF44-48EC-A130-E35E792A491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B524B2-95E1-490B-821E-33883772F39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2C99D9B-CF44-48EC-A130-E35E792A4912}" type="datetimeFigureOut">
              <a:rPr lang="en-US" smtClean="0"/>
              <a:t>4/14/2014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B524B2-95E1-490B-821E-33883772F3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>Exploratory Factor Analysis: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>Survey of Attitudes Towards Statistics (SATS)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Kayla </a:t>
            </a:r>
            <a:r>
              <a:rPr lang="en-US" dirty="0" err="1" smtClean="0"/>
              <a:t>Thurk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78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from Last Week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45481638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486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from Last Week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598229" y="4430486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(-)</a:t>
            </a:r>
          </a:p>
          <a:p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7717972" y="4210539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(-)</a:t>
            </a:r>
          </a:p>
          <a:p>
            <a:endParaRPr lang="en-US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7543801" y="3748874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(-)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0905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&amp; Objectives of the Exploratory Factor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Used Pre Data</a:t>
            </a:r>
          </a:p>
          <a:p>
            <a:r>
              <a:rPr lang="en-US" dirty="0" smtClean="0"/>
              <a:t>Investigate validity of SATS tool</a:t>
            </a:r>
          </a:p>
          <a:p>
            <a:pPr lvl="1"/>
            <a:r>
              <a:rPr lang="en-US" dirty="0" smtClean="0"/>
              <a:t>Measuring 6 components?</a:t>
            </a:r>
          </a:p>
          <a:p>
            <a:pPr lvl="1"/>
            <a:r>
              <a:rPr lang="en-US" dirty="0" smtClean="0"/>
              <a:t>If not, which components are being measured?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47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Exploratory Factor Analysis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79744869"/>
              </p:ext>
            </p:extLst>
          </p:nvPr>
        </p:nvGraphicFramePr>
        <p:xfrm>
          <a:off x="1524000" y="1353570"/>
          <a:ext cx="5410200" cy="54435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Worksheet" r:id="rId3" imgW="7724657" imgH="7772400" progId="Excel.Sheet.12">
                  <p:embed/>
                </p:oleObj>
              </mc:Choice>
              <mc:Fallback>
                <p:oleObj name="Worksheet" r:id="rId3" imgW="7724657" imgH="7772400" progId="Excel.Sheet.12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53570"/>
                        <a:ext cx="5410200" cy="54435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030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Current SATS</a:t>
            </a:r>
          </a:p>
          <a:p>
            <a:pPr lvl="1"/>
            <a:r>
              <a:rPr lang="en-US" dirty="0" smtClean="0"/>
              <a:t>Value</a:t>
            </a:r>
          </a:p>
          <a:p>
            <a:pPr lvl="1"/>
            <a:r>
              <a:rPr lang="en-US" dirty="0" smtClean="0"/>
              <a:t>Effort</a:t>
            </a:r>
          </a:p>
          <a:p>
            <a:r>
              <a:rPr lang="en-US" dirty="0" smtClean="0"/>
              <a:t>Look at other relationships</a:t>
            </a:r>
          </a:p>
          <a:p>
            <a:r>
              <a:rPr lang="en-US" dirty="0" smtClean="0"/>
              <a:t>Measure how confident students are</a:t>
            </a:r>
          </a:p>
          <a:p>
            <a:pPr lvl="1"/>
            <a:r>
              <a:rPr lang="en-US" dirty="0" smtClean="0"/>
              <a:t>Affect</a:t>
            </a:r>
          </a:p>
          <a:p>
            <a:pPr lvl="1"/>
            <a:r>
              <a:rPr lang="en-US" dirty="0" smtClean="0"/>
              <a:t>Cognitive Competence</a:t>
            </a:r>
          </a:p>
          <a:p>
            <a:pPr lvl="1"/>
            <a:r>
              <a:rPr lang="en-US" dirty="0" smtClean="0"/>
              <a:t>Difficulty</a:t>
            </a:r>
          </a:p>
          <a:p>
            <a:pPr lvl="1"/>
            <a:r>
              <a:rPr lang="en-US" dirty="0" smtClean="0"/>
              <a:t>Interest</a:t>
            </a:r>
          </a:p>
          <a:p>
            <a:pPr lvl="1"/>
            <a:endParaRPr lang="en-US" dirty="0" smtClean="0"/>
          </a:p>
          <a:p>
            <a:pPr marL="36576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38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161</TotalTime>
  <Words>79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Oriel</vt:lpstr>
      <vt:lpstr>Worksheet</vt:lpstr>
      <vt:lpstr>Exploratory Factor Analysis:  Survey of Attitudes Towards Statistics (SATS)</vt:lpstr>
      <vt:lpstr>Review from Last Week</vt:lpstr>
      <vt:lpstr>Review from Last Week</vt:lpstr>
      <vt:lpstr>Methods &amp; Objectives of the Exploratory Factor Analysis</vt:lpstr>
      <vt:lpstr>Exploratory Factor Analysis</vt:lpstr>
      <vt:lpstr>Conclusions</vt:lpstr>
    </vt:vector>
  </TitlesOfParts>
  <Company>WSU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Exploratory Factor Analysis:  Survey of Attitudes Towards Statistics (SATS)</dc:title>
  <dc:creator>setup</dc:creator>
  <cp:lastModifiedBy>setup</cp:lastModifiedBy>
  <cp:revision>5</cp:revision>
  <dcterms:created xsi:type="dcterms:W3CDTF">2014-04-14T15:22:40Z</dcterms:created>
  <dcterms:modified xsi:type="dcterms:W3CDTF">2014-04-14T18:03:44Z</dcterms:modified>
</cp:coreProperties>
</file>