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653D9B-8938-48CB-A72F-646FEA86E9A1}" type="datetimeFigureOut">
              <a:rPr lang="en-US" smtClean="0"/>
              <a:t>11/14/2008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C220C4-0370-45B0-B631-A3F4049F10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Ammonia salt/ Barium Hydroxide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this reaction occur spontaneously?</a:t>
            </a:r>
          </a:p>
          <a:p>
            <a:r>
              <a:rPr lang="en-US" dirty="0" smtClean="0"/>
              <a:t>Is the reaction exothermic or endothermic?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 + 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 .8H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BaCl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+ 2NH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+ 10H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Rubber Band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processes that dictate whether a reaction is spontaneous?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=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H - T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Gibb’s Free Energy on Entropy and Enthalpy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79638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Result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S +, </a:t>
                      </a:r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0" dirty="0" smtClean="0"/>
                        <a:t> 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S +, </a:t>
                      </a:r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H 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S -, </a:t>
                      </a:r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H 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S -, </a:t>
                      </a:r>
                      <a:r>
                        <a:rPr lang="en-US" sz="28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800" dirty="0" smtClean="0"/>
                        <a:t>H 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enthalpy of fusion of NH</a:t>
            </a:r>
            <a:r>
              <a:rPr lang="en-US" baseline="-25000" dirty="0" smtClean="0"/>
              <a:t>3</a:t>
            </a:r>
            <a:r>
              <a:rPr lang="en-US" dirty="0" smtClean="0"/>
              <a:t> is 5.65kJ/mol and the entropy of fusion is 28.9J/K</a:t>
            </a:r>
            <a:r>
              <a:rPr lang="en-US" baseline="30000" dirty="0" smtClean="0"/>
              <a:t>.</a:t>
            </a:r>
            <a:r>
              <a:rPr lang="en-US" dirty="0" smtClean="0"/>
              <a:t>mol.  A) Will NH</a:t>
            </a:r>
            <a:r>
              <a:rPr lang="en-US" baseline="-25000" dirty="0" smtClean="0"/>
              <a:t>3</a:t>
            </a:r>
            <a:r>
              <a:rPr lang="en-US" dirty="0" smtClean="0"/>
              <a:t> spontaneously melt at 200K?  B) What is the approximate melting point of NH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Gibb’s Free Energy, Entropy, and Enthalpy are all state functions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What is a state function?  A state which is independent of the path taken to get there.</a:t>
            </a:r>
          </a:p>
          <a:p>
            <a:pPr>
              <a:buNone/>
            </a:pPr>
            <a:r>
              <a:rPr lang="en-US" dirty="0" smtClean="0"/>
              <a:t>Is temperature a state function? </a:t>
            </a:r>
          </a:p>
          <a:p>
            <a:pPr>
              <a:buNone/>
            </a:pPr>
            <a:r>
              <a:rPr lang="en-US" dirty="0" smtClean="0"/>
              <a:t>Is work a state function?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for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Standard state of formation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baseline="30000" dirty="0" err="1" smtClean="0"/>
              <a:t>o</a:t>
            </a:r>
            <a:r>
              <a:rPr lang="en-US" dirty="0" smtClean="0"/>
              <a:t> = change in free energy that accompanies the formation of 1 mole of that substance from its constituent elements with all the reactants and products in their standard state (298K, 1 </a:t>
            </a:r>
            <a:r>
              <a:rPr lang="en-US" dirty="0" err="1" smtClean="0"/>
              <a:t>atm</a:t>
            </a:r>
            <a:r>
              <a:rPr lang="en-US" dirty="0" smtClean="0"/>
              <a:t> pressure).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the reaction:</a:t>
            </a:r>
          </a:p>
          <a:p>
            <a:pPr algn="ctr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(s) + 3H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2Fe(s) + 3H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O(g)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Use 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err="1" smtClean="0">
                <a:sym typeface="Wingdings" pitchFamily="2" charset="2"/>
              </a:rPr>
              <a:t>G</a:t>
            </a:r>
            <a:r>
              <a:rPr lang="en-US" baseline="-25000" dirty="0" err="1" smtClean="0">
                <a:sym typeface="Wingdings" pitchFamily="2" charset="2"/>
              </a:rPr>
              <a:t>f</a:t>
            </a:r>
            <a:r>
              <a:rPr lang="en-US" baseline="30000" dirty="0" err="1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values in appendix C to calculate 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err="1" smtClean="0">
                <a:sym typeface="Wingdings" pitchFamily="2" charset="2"/>
              </a:rPr>
              <a:t>G</a:t>
            </a:r>
            <a:r>
              <a:rPr lang="en-US" baseline="-25000" dirty="0" err="1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for this reaction.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Is this reaction spontaneous?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H for this reaction is 100kJ.  At what temp. is the reaction spontaneous?  (Assume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H and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S do not depend upon temperature.)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" name="Content Placeholder 3" descr="colum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609600"/>
            <a:ext cx="2057400" cy="1371600"/>
          </a:xfrm>
        </p:spPr>
      </p:pic>
      <p:sp>
        <p:nvSpPr>
          <p:cNvPr id="5" name="TextBox 4"/>
          <p:cNvSpPr txBox="1"/>
          <p:nvPr/>
        </p:nvSpPr>
        <p:spPr>
          <a:xfrm>
            <a:off x="685800" y="2362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are a chemical engineer.  Your plant wants to start making acetic acid.  Which way is a better way (thermodynamically speaking) to produce acetic acid?  Why?  Use appendix C (p.1112 in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edition).</a:t>
            </a:r>
          </a:p>
          <a:p>
            <a:pPr algn="ctr"/>
            <a:r>
              <a:rPr lang="en-US" sz="2400" dirty="0" smtClean="0"/>
              <a:t>CH4 (g) + CO2 (g) </a:t>
            </a:r>
            <a:r>
              <a:rPr lang="en-US" sz="2400" dirty="0" smtClean="0">
                <a:sym typeface="Wingdings" pitchFamily="2" charset="2"/>
              </a:rPr>
              <a:t> CH3COOH (l)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OR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CH3OH (g) + CO (g)  CH3COOH (l)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Entropy of a pure crystalline substance at absolute zero is zero.  There is no molecular movement at absolute zero.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300px-UCl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29000"/>
            <a:ext cx="36195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Energy and the 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= 0 at equilibrium</a:t>
            </a:r>
          </a:p>
          <a:p>
            <a:pPr>
              <a:buNone/>
            </a:pP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G</a:t>
            </a:r>
            <a:r>
              <a:rPr lang="en-US" baseline="30000" dirty="0" err="1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RTlnQ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where:	R = gas constant 8.314J/</a:t>
            </a:r>
            <a:r>
              <a:rPr lang="en-US" dirty="0" err="1" smtClean="0"/>
              <a:t>mol.K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T = absolute temperature</a:t>
            </a:r>
          </a:p>
          <a:p>
            <a:pPr>
              <a:buNone/>
            </a:pPr>
            <a:r>
              <a:rPr lang="en-US" dirty="0" smtClean="0"/>
              <a:t>			Q = reaction quotient @ any time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= Gibbs Free Energy @ any time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G</a:t>
            </a:r>
            <a:r>
              <a:rPr lang="en-US" baseline="30000" dirty="0" err="1" smtClean="0"/>
              <a:t>o</a:t>
            </a:r>
            <a:r>
              <a:rPr lang="en-US" dirty="0" smtClean="0"/>
              <a:t> = Standard state </a:t>
            </a:r>
            <a:r>
              <a:rPr lang="en-US" sz="2800" dirty="0" smtClean="0"/>
              <a:t>Gibb’s Free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Entropy: Disorder/ 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Entropy increasing is a spontaneous process</a:t>
            </a:r>
          </a:p>
          <a:p>
            <a:r>
              <a:rPr lang="en-US" dirty="0" smtClean="0"/>
              <a:t>Molecules tend to move spontaneously to a state of maximum randomness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of Thermodynamics: Entropy of universe is increasing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Symbol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Sign convention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S+ when randomness increases</a:t>
            </a:r>
          </a:p>
          <a:p>
            <a:pPr lvl="1"/>
            <a:r>
              <a:rPr lang="en-US" dirty="0" smtClean="0"/>
              <a:t>Sign convention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S- when randomness decreases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the reaction:</a:t>
            </a:r>
          </a:p>
          <a:p>
            <a:pPr algn="ctr">
              <a:buNone/>
            </a:pPr>
            <a:r>
              <a:rPr lang="en-US" dirty="0" smtClean="0"/>
              <a:t>6H2(g) + P4(g) </a:t>
            </a:r>
            <a:r>
              <a:rPr lang="en-US" dirty="0" smtClean="0">
                <a:sym typeface="Wingdings" pitchFamily="2" charset="2"/>
              </a:rPr>
              <a:t> 4PH3(g)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a)Using data from Appendix C, calculate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G</a:t>
            </a:r>
            <a:r>
              <a:rPr lang="en-US" baseline="30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at 298K.   B) Calculate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G @ 298K if the reaction mixture consists of 8.0 </a:t>
            </a:r>
            <a:r>
              <a:rPr lang="en-US" dirty="0" err="1" smtClean="0">
                <a:sym typeface="Wingdings" pitchFamily="2" charset="2"/>
              </a:rPr>
              <a:t>atm</a:t>
            </a:r>
            <a:r>
              <a:rPr lang="en-US" dirty="0" smtClean="0">
                <a:sym typeface="Wingdings" pitchFamily="2" charset="2"/>
              </a:rPr>
              <a:t> of H2, 0.050 </a:t>
            </a:r>
            <a:r>
              <a:rPr lang="en-US" dirty="0" err="1" smtClean="0">
                <a:sym typeface="Wingdings" pitchFamily="2" charset="2"/>
              </a:rPr>
              <a:t>atm</a:t>
            </a:r>
            <a:r>
              <a:rPr lang="en-US" dirty="0" smtClean="0">
                <a:sym typeface="Wingdings" pitchFamily="2" charset="2"/>
              </a:rPr>
              <a:t> of P4 and 0.22 </a:t>
            </a:r>
            <a:r>
              <a:rPr lang="en-US" dirty="0" err="1" smtClean="0">
                <a:sym typeface="Wingdings" pitchFamily="2" charset="2"/>
              </a:rPr>
              <a:t>atm</a:t>
            </a:r>
            <a:r>
              <a:rPr lang="en-US" dirty="0" smtClean="0">
                <a:sym typeface="Wingdings" pitchFamily="2" charset="2"/>
              </a:rPr>
              <a:t> of PH3.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Energy and the 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</a:t>
            </a:r>
            <a:r>
              <a:rPr lang="en-US" baseline="30000" dirty="0" smtClean="0"/>
              <a:t>0</a:t>
            </a:r>
            <a:r>
              <a:rPr lang="en-US" dirty="0" smtClean="0"/>
              <a:t> = -</a:t>
            </a:r>
            <a:r>
              <a:rPr lang="en-US" dirty="0" err="1" smtClean="0"/>
              <a:t>RTlnK</a:t>
            </a:r>
            <a:r>
              <a:rPr lang="en-US" dirty="0" smtClean="0"/>
              <a:t>       or       K = e</a:t>
            </a:r>
            <a:r>
              <a:rPr lang="en-US" baseline="30000" dirty="0" smtClean="0"/>
              <a:t>-</a:t>
            </a:r>
            <a:r>
              <a:rPr lang="en-US" baseline="30000" dirty="0" err="1" smtClean="0">
                <a:latin typeface="Symbol" pitchFamily="18" charset="2"/>
              </a:rPr>
              <a:t>D</a:t>
            </a:r>
            <a:r>
              <a:rPr lang="en-US" baseline="30000" dirty="0" err="1" smtClean="0"/>
              <a:t>G</a:t>
            </a:r>
            <a:r>
              <a:rPr lang="en-US" baseline="44000" dirty="0" err="1" smtClean="0"/>
              <a:t>o</a:t>
            </a:r>
            <a:r>
              <a:rPr lang="en-US" baseline="30000" dirty="0" smtClean="0"/>
              <a:t>/RT</a:t>
            </a:r>
          </a:p>
          <a:p>
            <a:pPr algn="ctr"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 for HNO</a:t>
            </a:r>
            <a:r>
              <a:rPr lang="en-US" baseline="-25000" dirty="0" smtClean="0"/>
              <a:t>2</a:t>
            </a:r>
            <a:r>
              <a:rPr lang="en-US" dirty="0" smtClean="0"/>
              <a:t> is 4.5 x 10</a:t>
            </a:r>
            <a:r>
              <a:rPr lang="en-US" baseline="30000" dirty="0" smtClean="0"/>
              <a:t>-4</a:t>
            </a:r>
            <a:r>
              <a:rPr lang="en-US" dirty="0" smtClean="0"/>
              <a:t>.  Write the chemical equation for the equilibrium that corresponds to K</a:t>
            </a:r>
            <a:r>
              <a:rPr lang="en-US" baseline="-25000" dirty="0" smtClean="0"/>
              <a:t>a</a:t>
            </a:r>
            <a:r>
              <a:rPr lang="en-US" dirty="0" smtClean="0"/>
              <a:t>.  A. What is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G</a:t>
            </a:r>
            <a:r>
              <a:rPr lang="en-US" baseline="30000" dirty="0" err="1" smtClean="0"/>
              <a:t>o</a:t>
            </a:r>
            <a:r>
              <a:rPr lang="en-US" dirty="0" smtClean="0"/>
              <a:t> for the dissociation of HNO</a:t>
            </a:r>
            <a:r>
              <a:rPr lang="en-US" baseline="-25000" dirty="0" smtClean="0"/>
              <a:t>2</a:t>
            </a:r>
            <a:r>
              <a:rPr lang="en-US" dirty="0" smtClean="0"/>
              <a:t> in aqueous solution?  B. What is the value of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at equilibrium?  C. What is the value of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G when [H</a:t>
            </a:r>
            <a:r>
              <a:rPr lang="en-US" baseline="30000" dirty="0" smtClean="0"/>
              <a:t>+</a:t>
            </a:r>
            <a:r>
              <a:rPr lang="en-US" dirty="0" smtClean="0"/>
              <a:t>] = 5.0 x 10</a:t>
            </a:r>
            <a:r>
              <a:rPr lang="en-US" baseline="30000" dirty="0" smtClean="0"/>
              <a:t>-2</a:t>
            </a:r>
            <a:r>
              <a:rPr lang="en-US" dirty="0" smtClean="0"/>
              <a:t>M, [NO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r>
              <a:rPr lang="en-US" dirty="0" smtClean="0"/>
              <a:t>] = 6.0 x 10</a:t>
            </a:r>
            <a:r>
              <a:rPr lang="en-US" baseline="30000" dirty="0" smtClean="0"/>
              <a:t>-4</a:t>
            </a:r>
            <a:r>
              <a:rPr lang="en-US" dirty="0" smtClean="0"/>
              <a:t>M, and [HNO</a:t>
            </a:r>
            <a:r>
              <a:rPr lang="en-US" baseline="-25000" dirty="0" smtClean="0"/>
              <a:t>2</a:t>
            </a:r>
            <a:r>
              <a:rPr lang="en-US" dirty="0" smtClean="0"/>
              <a:t>] = 0.20M?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are spontaneous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Heat flow from a cold object to a hot object</a:t>
            </a:r>
          </a:p>
          <a:p>
            <a:r>
              <a:rPr lang="en-US" dirty="0" smtClean="0"/>
              <a:t>B) Diffusion of perfume molecules from one side of the room to the other</a:t>
            </a:r>
          </a:p>
          <a:p>
            <a:r>
              <a:rPr lang="en-US" dirty="0" smtClean="0"/>
              <a:t>C) Decomposition of rust (Fe2O3.H2O) to iron metal, oxygen, and water</a:t>
            </a:r>
          </a:p>
          <a:p>
            <a:r>
              <a:rPr lang="en-US" dirty="0" smtClean="0"/>
              <a:t>D) Burning wood</a:t>
            </a:r>
          </a:p>
          <a:p>
            <a:r>
              <a:rPr lang="en-US" dirty="0" smtClean="0"/>
              <a:t>E) A ball rolling down a hill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981200"/>
            <a:ext cx="54864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In all spontaneous processes randomness is increasing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olid liquid g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685800"/>
            <a:ext cx="7696624" cy="5753543"/>
          </a:xfrm>
        </p:spPr>
      </p:pic>
      <p:sp>
        <p:nvSpPr>
          <p:cNvPr id="10" name="Right Arrow 9"/>
          <p:cNvSpPr/>
          <p:nvPr/>
        </p:nvSpPr>
        <p:spPr>
          <a:xfrm>
            <a:off x="2819400" y="42672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638800" y="43434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819400" y="48768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19200" y="609600"/>
            <a:ext cx="5257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Effect of phase on Entropy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638800" y="48768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the sign of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S in the system for each of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(s) </a:t>
            </a:r>
            <a:r>
              <a:rPr lang="en-US" dirty="0" smtClean="0">
                <a:sym typeface="Wingdings" pitchFamily="2" charset="2"/>
              </a:rPr>
              <a:t>CO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(g) (sublimation of dry ice)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 pitchFamily="2" charset="2"/>
              </a:rPr>
              <a:t>CaSO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(s)  </a:t>
            </a:r>
            <a:r>
              <a:rPr lang="en-US" dirty="0" err="1" smtClean="0">
                <a:sym typeface="Wingdings" pitchFamily="2" charset="2"/>
              </a:rPr>
              <a:t>CaO</a:t>
            </a:r>
            <a:r>
              <a:rPr lang="en-US" dirty="0" smtClean="0">
                <a:sym typeface="Wingdings" pitchFamily="2" charset="2"/>
              </a:rPr>
              <a:t> (s) + SO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(g)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 pitchFamily="2" charset="2"/>
              </a:rPr>
              <a:t>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(g) + 3H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(g)  2NH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(g)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 pitchFamily="2" charset="2"/>
              </a:rPr>
              <a:t>I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(s)  I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  (dissolution of I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in water)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is disorder easier to achieve than order?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I have 20 coins, what is the probability that all will be heads when I flip them?</a:t>
            </a:r>
            <a:endParaRPr lang="en-US" dirty="0"/>
          </a:p>
        </p:txBody>
      </p:sp>
      <p:pic>
        <p:nvPicPr>
          <p:cNvPr id="5" name="Picture 4" descr="coin%20fl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962400"/>
            <a:ext cx="2109893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836659"/>
            <a:ext cx="4038600" cy="288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does entropy change for this situation?</a:t>
            </a:r>
          </a:p>
          <a:p>
            <a:endParaRPr lang="en-US" dirty="0" smtClean="0"/>
          </a:p>
          <a:p>
            <a:r>
              <a:rPr lang="en-US" dirty="0" smtClean="0"/>
              <a:t>How would entropy change as a molecule goes from solid to liquid to gas?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two things which dictate whether a process occurs spontaneously</a:t>
            </a:r>
          </a:p>
          <a:p>
            <a:pPr lvl="1"/>
            <a:r>
              <a:rPr lang="en-US" dirty="0" smtClean="0"/>
              <a:t>1) The enthalpy of the reaction (whether the reaction is exothermic or endothermic) DH</a:t>
            </a:r>
          </a:p>
          <a:p>
            <a:pPr lvl="1"/>
            <a:r>
              <a:rPr lang="en-US" dirty="0" smtClean="0"/>
              <a:t>2) The entropy of the reaction:  degree of disorder DH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>
                <a:solidFill>
                  <a:srgbClr val="FFFF00"/>
                </a:solidFill>
              </a:rPr>
              <a:t>Why did the reaction between the ammonia salt and barium hydroxide proceed?  What evidence do you have for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molecular motion as a substance is heated?</a:t>
            </a:r>
          </a:p>
          <a:p>
            <a:r>
              <a:rPr lang="en-US" dirty="0" smtClean="0"/>
              <a:t>As motion increases, randomness will increase</a:t>
            </a:r>
          </a:p>
          <a:p>
            <a:r>
              <a:rPr lang="en-US" dirty="0" smtClean="0"/>
              <a:t>Under conditions of constant temperature and pressure:</a:t>
            </a:r>
          </a:p>
          <a:p>
            <a:pPr lvl="1">
              <a:buNone/>
            </a:pP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surr</a:t>
            </a:r>
            <a:r>
              <a:rPr lang="en-US" dirty="0" smtClean="0"/>
              <a:t> = </a:t>
            </a:r>
            <a:r>
              <a:rPr lang="en-US" u="sng" dirty="0" smtClean="0"/>
              <a:t>-</a:t>
            </a:r>
            <a:r>
              <a:rPr lang="en-US" u="sng" dirty="0" smtClean="0">
                <a:latin typeface="Symbol" pitchFamily="18" charset="2"/>
              </a:rPr>
              <a:t>D</a:t>
            </a:r>
            <a:r>
              <a:rPr lang="en-US" u="sng" dirty="0" smtClean="0"/>
              <a:t>H</a:t>
            </a:r>
            <a:r>
              <a:rPr lang="en-US" dirty="0" smtClean="0"/>
              <a:t>  or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sys</a:t>
            </a:r>
            <a:r>
              <a:rPr lang="en-US" dirty="0" smtClean="0"/>
              <a:t> = </a:t>
            </a:r>
            <a:r>
              <a:rPr lang="en-US" u="sng" dirty="0" smtClean="0">
                <a:latin typeface="Symbol" pitchFamily="18" charset="2"/>
              </a:rPr>
              <a:t>D</a:t>
            </a:r>
            <a:r>
              <a:rPr lang="en-US" u="sng" dirty="0" smtClean="0"/>
              <a:t>H</a:t>
            </a:r>
            <a:br>
              <a:rPr lang="en-US" u="sng" dirty="0" smtClean="0"/>
            </a:br>
            <a:r>
              <a:rPr lang="en-US" dirty="0" smtClean="0"/>
              <a:t>               T		            </a:t>
            </a:r>
            <a:r>
              <a:rPr lang="en-US" dirty="0" err="1" smtClean="0"/>
              <a:t>T</a:t>
            </a:r>
            <a:r>
              <a:rPr lang="en-US" dirty="0" smtClean="0"/>
              <a:t>		sign convention: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</TotalTime>
  <Words>871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Deluxe</vt:lpstr>
      <vt:lpstr>Ammonia salt/ Barium Hydroxide demo</vt:lpstr>
      <vt:lpstr>Entropy: Disorder/ Chaos</vt:lpstr>
      <vt:lpstr>Which of the following are spontaneous processes?</vt:lpstr>
      <vt:lpstr>Slide 4</vt:lpstr>
      <vt:lpstr>Predict the sign of DS in the system for each of the following:</vt:lpstr>
      <vt:lpstr>Probability</vt:lpstr>
      <vt:lpstr>Slide 7</vt:lpstr>
      <vt:lpstr>Summary</vt:lpstr>
      <vt:lpstr>Entropy and Temperature</vt:lpstr>
      <vt:lpstr>Rubber Band Demonstration</vt:lpstr>
      <vt:lpstr>Free Energy</vt:lpstr>
      <vt:lpstr>Effect of Gibb’s Free Energy on Entropy and Enthalpy Changes</vt:lpstr>
      <vt:lpstr>Example:</vt:lpstr>
      <vt:lpstr>State Functions</vt:lpstr>
      <vt:lpstr>Calculating DG for reactions</vt:lpstr>
      <vt:lpstr>Example</vt:lpstr>
      <vt:lpstr>Example 2</vt:lpstr>
      <vt:lpstr>3rd Law of Thermodynamics</vt:lpstr>
      <vt:lpstr>Free Energy and the Equilibrium Constant</vt:lpstr>
      <vt:lpstr>Example</vt:lpstr>
      <vt:lpstr>Free Energy and the Equilibrium Constant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Ammonia salt/ Barium Hydroxide demo</dc:title>
  <dc:creator>wsu</dc:creator>
  <cp:lastModifiedBy>wsu</cp:lastModifiedBy>
  <cp:revision>1</cp:revision>
  <dcterms:created xsi:type="dcterms:W3CDTF">2008-11-14T16:30:28Z</dcterms:created>
  <dcterms:modified xsi:type="dcterms:W3CDTF">2008-11-14T16:31:37Z</dcterms:modified>
</cp:coreProperties>
</file>