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427D03-DF43-4E06-A703-ED66B366C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0C0F3F3-01BB-4D5C-9A51-EC1ACB193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AA94B9-D325-440F-AAD5-0182ACF06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79CA-B6A1-4512-A0F3-090B3B49A573}" type="datetimeFigureOut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E6B74-71A8-4D56-9D75-CB8D71959D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-cgi.cnn.com/WORLD/9604/04/cnnp_chernobyl/reactor_four_lg.jpg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Naturally occurring radiation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/>
              <a:t>Travel from Los Angeles to Paris on a conventional flight will result in additional 10 millirems of radiation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495800" cy="4495800"/>
          </a:xfrm>
        </p:spPr>
        <p:txBody>
          <a:bodyPr/>
          <a:lstStyle/>
          <a:p>
            <a:r>
              <a:rPr lang="en-US"/>
              <a:t>1. Cosmic radiation:  At sea level average annual dose is 26 millirem a year</a:t>
            </a:r>
          </a:p>
        </p:txBody>
      </p:sp>
      <p:pic>
        <p:nvPicPr>
          <p:cNvPr id="11271" name="Picture 7" descr="u1vmkbfe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53000" y="2514600"/>
            <a:ext cx="2741613" cy="2171700"/>
          </a:xfrm>
          <a:noFill/>
          <a:ln/>
        </p:spPr>
      </p:pic>
      <p:sp>
        <p:nvSpPr>
          <p:cNvPr id="11272" name="Rectangle 8"/>
          <p:cNvSpPr>
            <a:spLocks noGrp="1" noChangeArrowheads="1"/>
          </p:cNvSpPr>
          <p:nvPr>
            <p:ph sz="half" idx="3"/>
          </p:nvPr>
        </p:nvSpPr>
        <p:spPr/>
        <p:txBody>
          <a:bodyPr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Radioisotopic Dating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Each radioisotope decays at a specified rate, the amount of radioisotope in an object will give a measure of age</a:t>
            </a:r>
          </a:p>
          <a:p>
            <a:r>
              <a:rPr lang="en-US"/>
              <a:t>Living organisms contain a constant amount of </a:t>
            </a:r>
            <a:r>
              <a:rPr lang="en-US" baseline="30000"/>
              <a:t>14</a:t>
            </a:r>
            <a:r>
              <a:rPr lang="en-US"/>
              <a:t>C, dead tissue less b/c it is converted to </a:t>
            </a:r>
            <a:r>
              <a:rPr lang="en-US" baseline="30000"/>
              <a:t>14</a:t>
            </a:r>
            <a:r>
              <a:rPr lang="en-US"/>
              <a:t>N</a:t>
            </a:r>
          </a:p>
        </p:txBody>
      </p:sp>
      <p:pic>
        <p:nvPicPr>
          <p:cNvPr id="28679" name="Picture 7" descr="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8100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Nuclear Power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/>
              <a:t>Nuclear power is a clean source of energy</a:t>
            </a:r>
          </a:p>
          <a:p>
            <a:r>
              <a:rPr lang="en-US" sz="2800"/>
              <a:t>Power plants use </a:t>
            </a:r>
            <a:r>
              <a:rPr lang="en-US" sz="2800" baseline="30000"/>
              <a:t>235</a:t>
            </a:r>
            <a:r>
              <a:rPr lang="en-US" sz="2800"/>
              <a:t>U, </a:t>
            </a:r>
            <a:r>
              <a:rPr lang="en-US" sz="2800" baseline="30000"/>
              <a:t>233</a:t>
            </a:r>
            <a:r>
              <a:rPr lang="en-US" sz="2800"/>
              <a:t>U or </a:t>
            </a:r>
            <a:r>
              <a:rPr lang="en-US" sz="2800" baseline="30000"/>
              <a:t>239</a:t>
            </a:r>
            <a:r>
              <a:rPr lang="en-US" sz="2800"/>
              <a:t>Pu to participate in a controlled nuclear fission reaction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18439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4648200" y="3886200"/>
            <a:ext cx="4038600" cy="2171700"/>
          </a:xfrm>
        </p:spPr>
        <p:txBody>
          <a:bodyPr/>
          <a:lstStyle/>
          <a:p>
            <a:r>
              <a:rPr lang="en-US" sz="2400"/>
              <a:t>Excess heat from fission is used to create steam, drives turbines to generate electricity</a:t>
            </a:r>
          </a:p>
        </p:txBody>
      </p:sp>
      <p:pic>
        <p:nvPicPr>
          <p:cNvPr id="18441" name="Picture 9" descr="monti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00200"/>
            <a:ext cx="3800475" cy="231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Nuclear Power continued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Moderators such as water or graphite slow the speed of the reaction</a:t>
            </a:r>
          </a:p>
          <a:p>
            <a:r>
              <a:rPr lang="en-US"/>
              <a:t>Nuclear power is a significant source of power in many countries</a:t>
            </a:r>
          </a:p>
          <a:p>
            <a:r>
              <a:rPr lang="en-US"/>
              <a:t>Waste disposal continues to be problematic </a:t>
            </a:r>
          </a:p>
        </p:txBody>
      </p:sp>
      <p:graphicFrame>
        <p:nvGraphicFramePr>
          <p:cNvPr id="21578" name="Group 74"/>
          <p:cNvGraphicFramePr>
            <a:graphicFrameLocks noGrp="1"/>
          </p:cNvGraphicFramePr>
          <p:nvPr>
            <p:ph sz="half" idx="1"/>
          </p:nvPr>
        </p:nvGraphicFramePr>
        <p:xfrm>
          <a:off x="304800" y="1196975"/>
          <a:ext cx="4495800" cy="5364480"/>
        </p:xfrm>
        <a:graphic>
          <a:graphicData uri="http://schemas.openxmlformats.org/drawingml/2006/table">
            <a:tbl>
              <a:tblPr/>
              <a:tblGrid>
                <a:gridCol w="914400"/>
                <a:gridCol w="1371600"/>
                <a:gridCol w="2209800"/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Power from Nuclear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Lithuania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Belgium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Bulgaria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Slovakia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Nuclear Disasters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/>
              <a:t>3 Mile Island: 1979 Pump failure resulted in partial core meltdown, no deaths, 10 years later no elevated cancer risk</a:t>
            </a:r>
          </a:p>
          <a:p>
            <a:r>
              <a:rPr lang="en-US" sz="2800"/>
              <a:t>Chernobyl: 1986 Core meltdown, explosion, &amp; fire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23559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4572000" y="3810000"/>
            <a:ext cx="4038600" cy="2171700"/>
          </a:xfrm>
        </p:spPr>
        <p:txBody>
          <a:bodyPr/>
          <a:lstStyle/>
          <a:p>
            <a:r>
              <a:rPr lang="en-US" sz="2400"/>
              <a:t>Graphite was used as a moderator (most designs use water or water and graphite)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943600"/>
            <a:ext cx="152400" cy="152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en-US" sz="800"/>
              <a:t>3 Mile Island: 1979 pump fail</a:t>
            </a:r>
          </a:p>
        </p:txBody>
      </p:sp>
      <p:pic>
        <p:nvPicPr>
          <p:cNvPr id="23561" name="Picture 9" descr="reactor 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524000"/>
            <a:ext cx="2667000" cy="2278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Chernobyl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100 million curies of radioactivity were released affecting Ukraine, Belarus, Poland, Great Britain, and Norway</a:t>
            </a:r>
          </a:p>
          <a:p>
            <a:r>
              <a:rPr lang="en-US"/>
              <a:t>170,000 forced to permanently evacuate</a:t>
            </a:r>
          </a:p>
          <a:p>
            <a:r>
              <a:rPr lang="en-US"/>
              <a:t>At least 4300 deaths</a:t>
            </a:r>
          </a:p>
        </p:txBody>
      </p:sp>
      <p:pic>
        <p:nvPicPr>
          <p:cNvPr id="26634" name="Picture 10" descr="che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41148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Nuclear Waste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Biggest problem with nuclear energy is not nuclear disasters but waste disposal</a:t>
            </a:r>
          </a:p>
          <a:p>
            <a:r>
              <a:rPr lang="en-US"/>
              <a:t>Waste is ubiquitous to many processes but nuclear waste has additional complications of danger &amp; time</a:t>
            </a:r>
          </a:p>
          <a:p>
            <a:r>
              <a:rPr lang="en-US"/>
              <a:t>20 half-lives considered safe  </a:t>
            </a:r>
            <a:r>
              <a:rPr lang="en-US">
                <a:sym typeface="Wingdings" pitchFamily="2" charset="2"/>
              </a:rPr>
              <a:t> isotopes used in power plants are exceptionally long lived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Nuclear Waste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Prairie Island is used as a storage facility in MN</a:t>
            </a:r>
          </a:p>
          <a:p>
            <a:r>
              <a:rPr lang="en-US" dirty="0"/>
              <a:t>Yucca Mountain in NV is slated to be long term storage facility for U.S.A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Distribution of Sources of Radiation Exposure</a:t>
            </a:r>
          </a:p>
        </p:txBody>
      </p:sp>
      <p:graphicFrame>
        <p:nvGraphicFramePr>
          <p:cNvPr id="23617" name="Group 6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Exposure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Natural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Cosmic radiation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Terrestrial radiation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radiation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Distribution of Sources of Radiation Exposure</a:t>
            </a:r>
          </a:p>
        </p:txBody>
      </p:sp>
      <p:graphicFrame>
        <p:nvGraphicFramePr>
          <p:cNvPr id="2565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53400" cy="5090922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Man-made 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Exposure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Medical x-rays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 medicine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Consumer products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Occupational exposure, nuclear fallout, nuclear fuel cycle, other sources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dose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360 mrem per year is average dose each person can expect, 82% is natural, 18% is man-made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Naturally occurring radiation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2. Cosmogenic radiation: Most common is </a:t>
            </a:r>
            <a:r>
              <a:rPr lang="en-US" baseline="30000"/>
              <a:t>14</a:t>
            </a:r>
            <a:r>
              <a:rPr lang="en-US"/>
              <a:t>C  Contributes 1 millirem per year</a:t>
            </a:r>
          </a:p>
          <a:p>
            <a:r>
              <a:rPr lang="en-US"/>
              <a:t>Nuclear reaction:</a:t>
            </a:r>
          </a:p>
          <a:p>
            <a:pPr>
              <a:buFontTx/>
              <a:buNone/>
            </a:pPr>
            <a:r>
              <a:rPr lang="en-US"/>
              <a:t>		Decay of carbon on blackboard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Carbon 14 has a half life of 5730 years &amp; decays by beta emission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Naturally occurring radiation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3. Terrestrial radiation:  Arises from radioisotopes whose half lives are comparable to the age of the earth, most comes from uranium series  Annual dose 28 mrem externally &amp; 240 mrem internally</a:t>
            </a:r>
          </a:p>
          <a:p>
            <a:r>
              <a:rPr lang="en-US"/>
              <a:t>Radon gas is another important source here</a:t>
            </a:r>
          </a:p>
          <a:p>
            <a:r>
              <a:rPr lang="en-US"/>
              <a:t>See decay on blackboard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Radon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3276600" y="1600200"/>
            <a:ext cx="5410200" cy="1905000"/>
          </a:xfrm>
        </p:spPr>
        <p:txBody>
          <a:bodyPr/>
          <a:lstStyle/>
          <a:p>
            <a:r>
              <a:rPr lang="en-US" sz="2400"/>
              <a:t>Enters buildings through dirt floors, cracks, floor drains, and from building materials like gypsum and stone fireplaces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457200" y="3657600"/>
            <a:ext cx="7467600" cy="2171700"/>
          </a:xfrm>
        </p:spPr>
        <p:txBody>
          <a:bodyPr/>
          <a:lstStyle/>
          <a:p>
            <a:r>
              <a:rPr lang="en-US" sz="2400"/>
              <a:t>Small amounts are dissolved in groundwater and in natural gas supplies</a:t>
            </a:r>
          </a:p>
          <a:p>
            <a:endParaRPr lang="en-US" sz="24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791200"/>
            <a:ext cx="381000" cy="30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600"/>
          </a:p>
        </p:txBody>
      </p:sp>
      <p:pic>
        <p:nvPicPr>
          <p:cNvPr id="20487" name="Picture 7" descr="2m3fwfm1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828800"/>
            <a:ext cx="1716088" cy="17129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Radon continued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Radon isotopes have a fairly short half life but they decay to insoluble solids that can get deposited in lungs</a:t>
            </a:r>
          </a:p>
          <a:p>
            <a:r>
              <a:rPr lang="en-US"/>
              <a:t>Radon is most problematic in tight, well sealed basements in the winter, little air flow</a:t>
            </a:r>
          </a:p>
          <a:p>
            <a:r>
              <a:rPr lang="en-US"/>
              <a:t>EPA estimates radon contributes 14,000 deaths per year from lung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Radiation from consumer products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495800"/>
          </a:xfrm>
        </p:spPr>
        <p:txBody>
          <a:bodyPr/>
          <a:lstStyle/>
          <a:p>
            <a:r>
              <a:rPr lang="en-US"/>
              <a:t>Radioluminescent paint</a:t>
            </a:r>
          </a:p>
          <a:p>
            <a:r>
              <a:rPr lang="en-US"/>
              <a:t>Radioluminescent signs</a:t>
            </a:r>
          </a:p>
          <a:p>
            <a:r>
              <a:rPr lang="en-US"/>
              <a:t>Camping lantern mantles</a:t>
            </a:r>
          </a:p>
          <a:p>
            <a:r>
              <a:rPr lang="en-US"/>
              <a:t>Smoke detectors</a:t>
            </a:r>
          </a:p>
          <a:p>
            <a:r>
              <a:rPr lang="en-US"/>
              <a:t>Ceramics and glassware</a:t>
            </a:r>
          </a:p>
          <a:p>
            <a:r>
              <a:rPr lang="en-US"/>
              <a:t>Salt substitute</a:t>
            </a:r>
          </a:p>
          <a:p>
            <a:r>
              <a:rPr lang="en-US"/>
              <a:t>Tobacco products</a:t>
            </a:r>
          </a:p>
        </p:txBody>
      </p:sp>
      <p:pic>
        <p:nvPicPr>
          <p:cNvPr id="22535" name="Picture 7" descr="0ig0q4ym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92800" y="1600200"/>
            <a:ext cx="1549400" cy="2171700"/>
          </a:xfrm>
          <a:noFill/>
          <a:ln/>
        </p:spPr>
      </p:pic>
      <p:pic>
        <p:nvPicPr>
          <p:cNvPr id="22536" name="Picture 8" descr="o_1rcija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0" y="4114800"/>
            <a:ext cx="984250" cy="1860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Nuclear Applications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/>
              <a:t>Far more lives have been saved from nuclear chemistry than have been lost, even including Nagasaki and Hiroshima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12297" name="Rectangle 9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r>
              <a:rPr lang="en-US" sz="2400"/>
              <a:t>Nuclear Medicine is used in diagnosis of cancers and other diseases also used in treatment of diseases</a:t>
            </a:r>
          </a:p>
        </p:txBody>
      </p:sp>
      <p:pic>
        <p:nvPicPr>
          <p:cNvPr id="12295" name="Picture 7" descr="Picture of thyroid sc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524000"/>
            <a:ext cx="3276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irradiation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E. coli bacteria has killed numerous people and sickened thousands of times more</a:t>
            </a:r>
          </a:p>
          <a:p>
            <a:r>
              <a:rPr lang="en-US"/>
              <a:t>Food spoilage can sometimes account for 50% food loss</a:t>
            </a:r>
          </a:p>
          <a:p>
            <a:r>
              <a:rPr lang="en-US"/>
              <a:t>Food irradiation can prevent or lessen both things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food irradiation?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Uses gamma rays from </a:t>
            </a:r>
            <a:r>
              <a:rPr lang="en-US" baseline="30000"/>
              <a:t>60</a:t>
            </a:r>
            <a:r>
              <a:rPr lang="en-US"/>
              <a:t>Co or </a:t>
            </a:r>
            <a:r>
              <a:rPr lang="en-US" baseline="30000"/>
              <a:t>137</a:t>
            </a:r>
            <a:r>
              <a:rPr lang="en-US"/>
              <a:t>Cs</a:t>
            </a:r>
          </a:p>
          <a:p>
            <a:r>
              <a:rPr lang="en-US"/>
              <a:t>Irradiates the food, effectively killing bacteria such as Trichinella and Salmonella</a:t>
            </a:r>
          </a:p>
          <a:p>
            <a:r>
              <a:rPr lang="en-US"/>
              <a:t>Does not cause the food to become radioactive!</a:t>
            </a:r>
          </a:p>
        </p:txBody>
      </p:sp>
      <p:pic>
        <p:nvPicPr>
          <p:cNvPr id="16390" name="Picture 6" descr="j03878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7700" y="2543175"/>
            <a:ext cx="3657600" cy="26098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697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Naturally occurring radiation</vt:lpstr>
      <vt:lpstr>Naturally occurring radiation</vt:lpstr>
      <vt:lpstr>Naturally occurring radiation</vt:lpstr>
      <vt:lpstr>Radon</vt:lpstr>
      <vt:lpstr>Radon continued</vt:lpstr>
      <vt:lpstr>Radiation from consumer products</vt:lpstr>
      <vt:lpstr>Nuclear Applications</vt:lpstr>
      <vt:lpstr>Food irradiation</vt:lpstr>
      <vt:lpstr>What is food irradiation?</vt:lpstr>
      <vt:lpstr>Radioisotopic Dating</vt:lpstr>
      <vt:lpstr>Nuclear Power</vt:lpstr>
      <vt:lpstr>Nuclear Power continued</vt:lpstr>
      <vt:lpstr>Nuclear Disasters</vt:lpstr>
      <vt:lpstr>Chernobyl</vt:lpstr>
      <vt:lpstr>Nuclear Waste</vt:lpstr>
      <vt:lpstr>Nuclear Waste</vt:lpstr>
      <vt:lpstr>Distribution of Sources of Radiation Exposure</vt:lpstr>
      <vt:lpstr>Distribution of Sources of Radiation Exposure</vt:lpstr>
      <vt:lpstr>Typical dose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Naturally occurring radiation</dc:title>
  <dc:creator>wsu</dc:creator>
  <cp:lastModifiedBy>wsu</cp:lastModifiedBy>
  <cp:revision>1</cp:revision>
  <dcterms:created xsi:type="dcterms:W3CDTF">2008-09-18T16:34:09Z</dcterms:created>
  <dcterms:modified xsi:type="dcterms:W3CDTF">2008-09-18T16:35:23Z</dcterms:modified>
</cp:coreProperties>
</file>