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42BD-76A2-4C21-8D43-25225314DCAF}" type="datetimeFigureOut">
              <a:rPr lang="en-US" smtClean="0"/>
              <a:t>9/11/2008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FA01-407D-42D8-9826-4D482799F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42BD-76A2-4C21-8D43-25225314DCAF}" type="datetimeFigureOut">
              <a:rPr lang="en-US" smtClean="0"/>
              <a:t>9/11/2008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FA01-407D-42D8-9826-4D482799F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42BD-76A2-4C21-8D43-25225314DCAF}" type="datetimeFigureOut">
              <a:rPr lang="en-US" smtClean="0"/>
              <a:t>9/11/2008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FA01-407D-42D8-9826-4D482799F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6AE16-A150-48E3-A7AC-150A95BA2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9C9B8-75E0-4220-AE7D-195265E64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42BD-76A2-4C21-8D43-25225314DCAF}" type="datetimeFigureOut">
              <a:rPr lang="en-US" smtClean="0"/>
              <a:t>9/11/2008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FA01-407D-42D8-9826-4D482799F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42BD-76A2-4C21-8D43-25225314DCAF}" type="datetimeFigureOut">
              <a:rPr lang="en-US" smtClean="0"/>
              <a:t>9/11/2008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FA01-407D-42D8-9826-4D482799F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42BD-76A2-4C21-8D43-25225314DCAF}" type="datetimeFigureOut">
              <a:rPr lang="en-US" smtClean="0"/>
              <a:t>9/11/2008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FA01-407D-42D8-9826-4D482799F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42BD-76A2-4C21-8D43-25225314DCAF}" type="datetimeFigureOut">
              <a:rPr lang="en-US" smtClean="0"/>
              <a:t>9/11/2008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FA01-407D-42D8-9826-4D482799F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42BD-76A2-4C21-8D43-25225314DCAF}" type="datetimeFigureOut">
              <a:rPr lang="en-US" smtClean="0"/>
              <a:t>9/11/2008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FA01-407D-42D8-9826-4D482799F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42BD-76A2-4C21-8D43-25225314DCAF}" type="datetimeFigureOut">
              <a:rPr lang="en-US" smtClean="0"/>
              <a:t>9/11/2008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FA01-407D-42D8-9826-4D482799F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42BD-76A2-4C21-8D43-25225314DCAF}" type="datetimeFigureOut">
              <a:rPr lang="en-US" smtClean="0"/>
              <a:t>9/11/2008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FA01-407D-42D8-9826-4D482799F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42BD-76A2-4C21-8D43-25225314DCAF}" type="datetimeFigureOut">
              <a:rPr lang="en-US" smtClean="0"/>
              <a:t>9/11/2008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FA01-407D-42D8-9826-4D482799F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842BD-76A2-4C21-8D43-25225314DCAF}" type="datetimeFigureOut">
              <a:rPr lang="en-US" smtClean="0"/>
              <a:t>9/11/2008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2FA01-407D-42D8-9826-4D482799FF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82296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Detection Limits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Every analytical method has a limit of detection.  This is the point where given the noise/ uncertainty in a measurement you cannot be sure that a measurement taken is significantly different from a measurement taken when there is no analyte present in the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Detection Limit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Number, expressed in units of concentration that describes the lowest concentration level an analyst can determine to be statistically different from the blank.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/>
              <a:t>Detection limits are based upon the amount of noise</a:t>
            </a:r>
          </a:p>
          <a:p>
            <a:pPr eaLnBrk="1" hangingPunct="1">
              <a:buFontTx/>
              <a:buNone/>
            </a:pPr>
            <a:r>
              <a:rPr lang="en-US" i="1" smtClean="0"/>
              <a:t>Will a large amount of noise increase or decrease your detection limit?</a:t>
            </a:r>
          </a:p>
        </p:txBody>
      </p:sp>
      <p:pic>
        <p:nvPicPr>
          <p:cNvPr id="13317" name="Picture 8" descr="freq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981200"/>
            <a:ext cx="28225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0" descr="Gaussian Curv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304800"/>
            <a:ext cx="243522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Type I Error: Concluding that an analyte is present when it is absent.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Type II Error: Concluding that an analyte is absent when it is present.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i="1" smtClean="0"/>
              <a:t>Which do you think is easier to avoid?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Type I</a:t>
            </a:r>
          </a:p>
        </p:txBody>
      </p:sp>
      <p:pic>
        <p:nvPicPr>
          <p:cNvPr id="1029" name="Picture 5" descr="Accessible%20Playground%20at%20Goffle%20Brook%20Par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Levels of Detection Certainty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sp>
        <p:nvSpPr>
          <p:cNvPr id="14340" name="Rectangle 8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</p:txBody>
      </p:sp>
      <p:sp>
        <p:nvSpPr>
          <p:cNvPr id="14341" name="Rectangle 9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This only addresses Type I errors: whether analysis indicates detection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Decision limit: L</a:t>
            </a:r>
            <a:r>
              <a:rPr lang="en-US" sz="2400" baseline="-25000" smtClean="0"/>
              <a:t>c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Point at which one may decide whether or not the result of an analysis indicates detection</a:t>
            </a:r>
          </a:p>
          <a:p>
            <a:pPr eaLnBrk="1" hangingPunct="1">
              <a:buFontTx/>
              <a:buNone/>
            </a:pPr>
            <a:r>
              <a:rPr lang="en-US" sz="2400" smtClean="0"/>
              <a:t>L</a:t>
            </a:r>
            <a:r>
              <a:rPr lang="en-US" sz="2400" baseline="-25000" smtClean="0"/>
              <a:t>c</a:t>
            </a:r>
            <a:r>
              <a:rPr lang="en-US" sz="2400" smtClean="0"/>
              <a:t> = k</a:t>
            </a:r>
            <a:r>
              <a:rPr lang="en-US" sz="2400" smtClean="0">
                <a:latin typeface="Symbol" pitchFamily="18" charset="2"/>
              </a:rPr>
              <a:t>s</a:t>
            </a:r>
            <a:r>
              <a:rPr lang="en-US" sz="2400" baseline="-25000" smtClean="0"/>
              <a:t>blank</a:t>
            </a:r>
          </a:p>
          <a:p>
            <a:pPr eaLnBrk="1" hangingPunct="1">
              <a:buFontTx/>
              <a:buNone/>
            </a:pPr>
            <a:r>
              <a:rPr lang="en-US" sz="2400" smtClean="0">
                <a:latin typeface="Symbol" pitchFamily="18" charset="2"/>
              </a:rPr>
              <a:t>s</a:t>
            </a:r>
            <a:r>
              <a:rPr lang="en-US" sz="2400" baseline="-25000" smtClean="0"/>
              <a:t>blank</a:t>
            </a:r>
            <a:r>
              <a:rPr lang="en-US" sz="2400" smtClean="0"/>
              <a:t> = std. dev. of blank</a:t>
            </a:r>
          </a:p>
          <a:p>
            <a:pPr eaLnBrk="1" hangingPunct="1">
              <a:buFontTx/>
              <a:buNone/>
            </a:pPr>
            <a:r>
              <a:rPr lang="en-US" sz="2400" smtClean="0"/>
              <a:t>k related to certainty of prediction</a:t>
            </a:r>
          </a:p>
        </p:txBody>
      </p:sp>
      <p:pic>
        <p:nvPicPr>
          <p:cNvPr id="1434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676400"/>
            <a:ext cx="30861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5105400" y="1676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blank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Decision limit L</a:t>
            </a:r>
            <a:r>
              <a:rPr lang="en-US" baseline="-25000" smtClean="0"/>
              <a:t>c</a:t>
            </a:r>
          </a:p>
        </p:txBody>
      </p:sp>
      <p:sp>
        <p:nvSpPr>
          <p:cNvPr id="2052" name="Rectangle 11"/>
          <p:cNvSpPr>
            <a:spLocks noGrp="1" noChangeArrowheads="1"/>
          </p:cNvSpPr>
          <p:nvPr>
            <p:ph sz="half" idx="3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2053" name="Picture 1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106488" y="1600200"/>
            <a:ext cx="2740025" cy="2171700"/>
          </a:xfrm>
        </p:spPr>
      </p:pic>
      <p:pic>
        <p:nvPicPr>
          <p:cNvPr id="2054" name="Picture 1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949325" y="3924300"/>
            <a:ext cx="3052763" cy="2171700"/>
          </a:xfrm>
        </p:spPr>
      </p:pic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1524000" y="1676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blank</a:t>
            </a: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2590800" y="6019800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Analyte present at concentration Lc</a:t>
            </a: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4267200" y="182880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Selecting Lc for a chosen level of a sets the probability of a Type I error</a:t>
            </a:r>
          </a:p>
        </p:txBody>
      </p:sp>
      <p:sp>
        <p:nvSpPr>
          <p:cNvPr id="2058" name="Text Box 17"/>
          <p:cNvSpPr txBox="1">
            <a:spLocks noChangeArrowheads="1"/>
          </p:cNvSpPr>
          <p:nvPr/>
        </p:nvSpPr>
        <p:spPr bwMode="auto">
          <a:xfrm>
            <a:off x="4191000" y="3733800"/>
            <a:ext cx="4191000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However, suppose we actually have analyte present at concentration Lc</a:t>
            </a:r>
          </a:p>
          <a:p>
            <a:pPr>
              <a:spcBef>
                <a:spcPct val="50000"/>
              </a:spcBef>
            </a:pPr>
            <a:r>
              <a:rPr lang="en-US"/>
              <a:t>Then the probability </a:t>
            </a:r>
            <a:r>
              <a:rPr lang="en-US">
                <a:latin typeface="Symbol" pitchFamily="18" charset="2"/>
              </a:rPr>
              <a:t>b</a:t>
            </a:r>
            <a:r>
              <a:rPr lang="en-US"/>
              <a:t> of a Type II error is actually 50%</a:t>
            </a:r>
          </a:p>
          <a:p>
            <a:pPr>
              <a:spcBef>
                <a:spcPct val="50000"/>
              </a:spcBef>
            </a:pPr>
            <a:r>
              <a:rPr lang="en-US"/>
              <a:t>i.e. 50% of the time we would incorrectly conclude that analyte is absent!</a:t>
            </a:r>
          </a:p>
        </p:txBody>
      </p:sp>
      <p:sp>
        <p:nvSpPr>
          <p:cNvPr id="2059" name="Text Box 18"/>
          <p:cNvSpPr txBox="1">
            <a:spLocks noChangeArrowheads="1"/>
          </p:cNvSpPr>
          <p:nvPr/>
        </p:nvSpPr>
        <p:spPr bwMode="auto">
          <a:xfrm>
            <a:off x="3429000" y="5334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2060" name="Text Box 19"/>
          <p:cNvSpPr txBox="1">
            <a:spLocks noChangeArrowheads="1"/>
          </p:cNvSpPr>
          <p:nvPr/>
        </p:nvSpPr>
        <p:spPr bwMode="auto">
          <a:xfrm>
            <a:off x="2667000" y="5410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Detection Limit L</a:t>
            </a:r>
            <a:r>
              <a:rPr lang="en-US" sz="1800" baseline="-25000" smtClean="0">
                <a:solidFill>
                  <a:schemeClr val="tx1"/>
                </a:solidFill>
                <a:effectLst/>
              </a:rPr>
              <a:t>D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1600200"/>
            <a:ext cx="3657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Addresses both Type I &amp; II errors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Choose </a:t>
            </a:r>
            <a:r>
              <a:rPr lang="en-US" sz="2400" smtClean="0">
                <a:latin typeface="Symbol" pitchFamily="18" charset="2"/>
              </a:rPr>
              <a:t>a</a:t>
            </a:r>
            <a:r>
              <a:rPr lang="en-US" sz="2400" smtClean="0"/>
              <a:t> to reflect willingness to accept Type I errors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Choose </a:t>
            </a:r>
            <a:r>
              <a:rPr lang="en-US" sz="2400" smtClean="0">
                <a:latin typeface="Symbol" pitchFamily="18" charset="2"/>
              </a:rPr>
              <a:t>b</a:t>
            </a:r>
            <a:r>
              <a:rPr lang="en-US" sz="2400" smtClean="0"/>
              <a:t> to reflect willingness to accept Type II errors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447800"/>
            <a:ext cx="511492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590800" y="1676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Lc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6576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L</a:t>
            </a:r>
            <a:r>
              <a:rPr lang="en-US" baseline="-25000">
                <a:solidFill>
                  <a:schemeClr val="bg2"/>
                </a:solidFill>
              </a:rPr>
              <a:t>D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57200" y="1752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blank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286000" y="3276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124200" y="3200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752600" y="4038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</a:rPr>
              <a:t>1.65</a:t>
            </a:r>
            <a:r>
              <a:rPr lang="en-US" sz="1600">
                <a:solidFill>
                  <a:schemeClr val="bg2"/>
                </a:solidFill>
                <a:latin typeface="Symbol" pitchFamily="18" charset="2"/>
              </a:rPr>
              <a:t>s</a:t>
            </a:r>
            <a:r>
              <a:rPr lang="en-US" sz="1600" baseline="-25000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209800" y="4572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3.29</a:t>
            </a:r>
            <a:r>
              <a:rPr lang="en-US">
                <a:solidFill>
                  <a:schemeClr val="bg2"/>
                </a:solidFill>
                <a:latin typeface="Symbol" pitchFamily="18" charset="2"/>
              </a:rPr>
              <a:t>s</a:t>
            </a:r>
            <a:r>
              <a:rPr lang="en-US" baseline="-25000">
                <a:solidFill>
                  <a:schemeClr val="bg2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Determination Limit LOD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119188"/>
            <a:ext cx="8305800" cy="531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Determination limit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Conservative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Intended for quantitative analysis, not just determining whether analyte is present.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If one chooses to report only above the LOQ much “information” is lost.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Although numbers below LOQ have greater imprecision, they still convey information that is useful for decision process, ex. Pb in playground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Detection Limits</vt:lpstr>
      <vt:lpstr>Detection Limit</vt:lpstr>
      <vt:lpstr>Slide 3</vt:lpstr>
      <vt:lpstr>Slide 4</vt:lpstr>
      <vt:lpstr>Levels of Detection Certainty</vt:lpstr>
      <vt:lpstr>Decision limit Lc</vt:lpstr>
      <vt:lpstr>Detection Limit LD</vt:lpstr>
      <vt:lpstr>Determination Limit LOD</vt:lpstr>
      <vt:lpstr>Determination limit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Detection Limits</dc:title>
  <dc:creator>wsu</dc:creator>
  <cp:lastModifiedBy>wsu</cp:lastModifiedBy>
  <cp:revision>1</cp:revision>
  <dcterms:created xsi:type="dcterms:W3CDTF">2008-09-11T16:30:18Z</dcterms:created>
  <dcterms:modified xsi:type="dcterms:W3CDTF">2008-09-11T16:31:16Z</dcterms:modified>
</cp:coreProperties>
</file>