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p>
            </p:txBody>
          </p:sp>
        </p:grpSp>
      </p:grpSp>
      <p:sp>
        <p:nvSpPr>
          <p:cNvPr id="5136"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513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smtClean="0"/>
            </a:lvl1pPr>
          </a:lstStyle>
          <a:p>
            <a:pPr>
              <a:defRPr/>
            </a:pPr>
            <a:endParaRPr lang="en-US"/>
          </a:p>
        </p:txBody>
      </p:sp>
      <p:sp>
        <p:nvSpPr>
          <p:cNvPr id="19" name="Rectangle 19"/>
          <p:cNvSpPr>
            <a:spLocks noGrp="1" noChangeArrowheads="1"/>
          </p:cNvSpPr>
          <p:nvPr>
            <p:ph type="ftr" sz="quarter" idx="11"/>
          </p:nvPr>
        </p:nvSpPr>
        <p:spPr>
          <a:xfrm>
            <a:off x="3352800" y="6248400"/>
            <a:ext cx="2895600" cy="457200"/>
          </a:xfrm>
        </p:spPr>
        <p:txBody>
          <a:bodyPr/>
          <a:lstStyle>
            <a:lvl1pPr>
              <a:defRPr smtClean="0"/>
            </a:lvl1pPr>
          </a:lstStyle>
          <a:p>
            <a:pPr>
              <a:defRPr/>
            </a:pPr>
            <a:endParaRPr lang="en-US"/>
          </a:p>
        </p:txBody>
      </p:sp>
      <p:sp>
        <p:nvSpPr>
          <p:cNvPr id="20" name="Rectangle 20"/>
          <p:cNvSpPr>
            <a:spLocks noGrp="1" noChangeArrowheads="1"/>
          </p:cNvSpPr>
          <p:nvPr>
            <p:ph type="sldNum" sz="quarter" idx="12"/>
          </p:nvPr>
        </p:nvSpPr>
        <p:spPr/>
        <p:txBody>
          <a:bodyPr/>
          <a:lstStyle>
            <a:lvl1pPr>
              <a:defRPr smtClean="0"/>
            </a:lvl1pPr>
          </a:lstStyle>
          <a:p>
            <a:pPr>
              <a:defRPr/>
            </a:pPr>
            <a:fld id="{3023E067-2F02-4AFD-A2C7-65A7D58907A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3D542DC2-DF47-460C-A5EF-879F1E7E27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5837445A-FBAF-40EC-90B9-5500E654CB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E4E23D34-9907-494F-BFB8-FD8F7513CA2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CE4F3649-9964-471F-8F9E-501D268E1E1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341547B1-7BBF-4345-A995-158107C72B2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fld id="{992A3360-A206-408B-B4AC-EE7EF1C12F6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fld id="{F5E14C8E-27BA-4CAA-9C19-2BE2B880AB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fld id="{3C8F5DED-DFD9-4489-9C7A-8C69B4D7B88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53431455-05D4-4AAD-AA7E-A586F0ECFE3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CEF79287-4891-4014-AC96-D62073C4774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4099"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p>
          </p:txBody>
        </p:sp>
        <p:sp>
          <p:nvSpPr>
            <p:cNvPr id="4100"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grpSp>
          <p:nvGrpSpPr>
            <p:cNvPr id="1034" name="Group 5"/>
            <p:cNvGrpSpPr>
              <a:grpSpLocks/>
            </p:cNvGrpSpPr>
            <p:nvPr userDrawn="1"/>
          </p:nvGrpSpPr>
          <p:grpSpPr bwMode="auto">
            <a:xfrm>
              <a:off x="0" y="4"/>
              <a:ext cx="5758" cy="4316"/>
              <a:chOff x="0" y="4"/>
              <a:chExt cx="5758" cy="4316"/>
            </a:xfrm>
          </p:grpSpPr>
          <p:sp>
            <p:nvSpPr>
              <p:cNvPr id="4102"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sp>
            <p:nvSpPr>
              <p:cNvPr id="4103"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4104"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4105"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p>
            </p:txBody>
          </p:sp>
          <p:sp>
            <p:nvSpPr>
              <p:cNvPr id="4106"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p>
            </p:txBody>
          </p:sp>
          <p:sp>
            <p:nvSpPr>
              <p:cNvPr id="4107"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p>
            </p:txBody>
          </p:sp>
          <p:sp>
            <p:nvSpPr>
              <p:cNvPr id="4108"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p>
            </p:txBody>
          </p:sp>
          <p:sp>
            <p:nvSpPr>
              <p:cNvPr id="4109"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p>
            </p:txBody>
          </p:sp>
          <p:sp>
            <p:nvSpPr>
              <p:cNvPr id="4110"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p>
            </p:txBody>
          </p:sp>
        </p:grpSp>
      </p:grpSp>
      <p:sp>
        <p:nvSpPr>
          <p:cNvPr id="4111"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2"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13"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defRPr>
            </a:lvl1pPr>
          </a:lstStyle>
          <a:p>
            <a:pPr>
              <a:defRPr/>
            </a:pPr>
            <a:endParaRPr lang="en-US"/>
          </a:p>
        </p:txBody>
      </p:sp>
      <p:sp>
        <p:nvSpPr>
          <p:cNvPr id="4114"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defRPr>
            </a:lvl1pPr>
          </a:lstStyle>
          <a:p>
            <a:pPr>
              <a:defRPr/>
            </a:pPr>
            <a:endParaRPr lang="en-US"/>
          </a:p>
        </p:txBody>
      </p:sp>
      <p:sp>
        <p:nvSpPr>
          <p:cNvPr id="4115"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defRPr>
            </a:lvl1pPr>
          </a:lstStyle>
          <a:p>
            <a:pPr>
              <a:defRPr/>
            </a:pPr>
            <a:fld id="{5A99B18B-2392-454E-A058-009D9B5E83C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Excel/chem%20425%20fall%202006/standard%20addition.xls"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28700" y="685800"/>
            <a:ext cx="7086600" cy="914400"/>
          </a:xfrm>
        </p:spPr>
        <p:txBody>
          <a:bodyPr/>
          <a:lstStyle/>
          <a:p>
            <a:pPr eaLnBrk="1" hangingPunct="1">
              <a:defRPr/>
            </a:pPr>
            <a:r>
              <a:rPr lang="en-US" smtClean="0"/>
              <a:t>Standard Addition</a:t>
            </a:r>
          </a:p>
        </p:txBody>
      </p:sp>
      <p:sp>
        <p:nvSpPr>
          <p:cNvPr id="2051" name="Rectangle 3"/>
          <p:cNvSpPr>
            <a:spLocks noGrp="1" noChangeArrowheads="1"/>
          </p:cNvSpPr>
          <p:nvPr>
            <p:ph type="subTitle" idx="1"/>
          </p:nvPr>
        </p:nvSpPr>
        <p:spPr>
          <a:xfrm>
            <a:off x="1066800" y="1828800"/>
            <a:ext cx="7162800" cy="3810000"/>
          </a:xfrm>
        </p:spPr>
        <p:txBody>
          <a:bodyPr/>
          <a:lstStyle/>
          <a:p>
            <a:pPr eaLnBrk="1" hangingPunct="1">
              <a:lnSpc>
                <a:spcPct val="80000"/>
              </a:lnSpc>
              <a:defRPr/>
            </a:pPr>
            <a:r>
              <a:rPr lang="en-US" sz="2800" smtClean="0"/>
              <a:t>Used with difficult matrices such as blood</a:t>
            </a:r>
          </a:p>
          <a:p>
            <a:pPr eaLnBrk="1" hangingPunct="1">
              <a:lnSpc>
                <a:spcPct val="80000"/>
              </a:lnSpc>
              <a:defRPr/>
            </a:pPr>
            <a:r>
              <a:rPr lang="en-US" sz="2800" smtClean="0"/>
              <a:t>Difficult to get an accurate comparison of the amount of analyte in sample vs. amount of analyte in a standard made up in water</a:t>
            </a:r>
          </a:p>
          <a:p>
            <a:pPr eaLnBrk="1" hangingPunct="1">
              <a:lnSpc>
                <a:spcPct val="80000"/>
              </a:lnSpc>
              <a:defRPr/>
            </a:pPr>
            <a:r>
              <a:rPr lang="en-US" sz="2800" smtClean="0"/>
              <a:t>Matrix effects will cause 50mg/L of Fe in blood to look different than 50mg/L of Fe in water</a:t>
            </a:r>
          </a:p>
          <a:p>
            <a:pPr eaLnBrk="1" hangingPunct="1">
              <a:lnSpc>
                <a:spcPct val="80000"/>
              </a:lnSpc>
              <a:defRPr/>
            </a:pPr>
            <a:r>
              <a:rPr lang="en-US" sz="2800" smtClean="0"/>
              <a:t>When potential matrix effects due to difficult matrices exist, the method of standard additions is used.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smtClean="0"/>
              <a:t>b. Microwave assisted extraction</a:t>
            </a:r>
          </a:p>
        </p:txBody>
      </p:sp>
      <p:sp>
        <p:nvSpPr>
          <p:cNvPr id="20484" name="Rectangle 4"/>
          <p:cNvSpPr>
            <a:spLocks noGrp="1" noChangeArrowheads="1"/>
          </p:cNvSpPr>
          <p:nvPr>
            <p:ph sz="half" idx="1"/>
          </p:nvPr>
        </p:nvSpPr>
        <p:spPr/>
        <p:txBody>
          <a:bodyPr/>
          <a:lstStyle/>
          <a:p>
            <a:pPr eaLnBrk="1" hangingPunct="1">
              <a:defRPr/>
            </a:pPr>
            <a:endParaRPr lang="en-US" smtClean="0"/>
          </a:p>
        </p:txBody>
      </p:sp>
      <p:sp>
        <p:nvSpPr>
          <p:cNvPr id="20485" name="Rectangle 5"/>
          <p:cNvSpPr>
            <a:spLocks noGrp="1" noChangeArrowheads="1"/>
          </p:cNvSpPr>
          <p:nvPr>
            <p:ph sz="half" idx="2"/>
          </p:nvPr>
        </p:nvSpPr>
        <p:spPr>
          <a:xfrm>
            <a:off x="3886200" y="1981200"/>
            <a:ext cx="4724400" cy="4114800"/>
          </a:xfrm>
        </p:spPr>
        <p:txBody>
          <a:bodyPr/>
          <a:lstStyle/>
          <a:p>
            <a:pPr eaLnBrk="1" hangingPunct="1">
              <a:defRPr/>
            </a:pPr>
            <a:r>
              <a:rPr lang="en-US" smtClean="0"/>
              <a:t>Sample and solvent will be placed in teflon lined bomb</a:t>
            </a:r>
          </a:p>
          <a:p>
            <a:pPr eaLnBrk="1" hangingPunct="1">
              <a:defRPr/>
            </a:pPr>
            <a:r>
              <a:rPr lang="en-US" smtClean="0"/>
              <a:t>Ran at temp. 50-100</a:t>
            </a:r>
            <a:r>
              <a:rPr lang="en-US" baseline="30000" smtClean="0"/>
              <a:t>o</a:t>
            </a:r>
            <a:r>
              <a:rPr lang="en-US" smtClean="0"/>
              <a:t>C warmer than b.p. of solvent, at high pressure</a:t>
            </a:r>
          </a:p>
          <a:p>
            <a:pPr eaLnBrk="1" hangingPunct="1">
              <a:defRPr/>
            </a:pPr>
            <a:r>
              <a:rPr lang="en-US" smtClean="0"/>
              <a:t>Solvent extract analyzed chromatographically</a:t>
            </a:r>
          </a:p>
        </p:txBody>
      </p:sp>
      <p:pic>
        <p:nvPicPr>
          <p:cNvPr id="12293" name="Picture 7" descr="k11459-1i"/>
          <p:cNvPicPr>
            <a:picLocks noChangeAspect="1" noChangeArrowheads="1"/>
          </p:cNvPicPr>
          <p:nvPr/>
        </p:nvPicPr>
        <p:blipFill>
          <a:blip r:embed="rId2"/>
          <a:srcRect/>
          <a:stretch>
            <a:fillRect/>
          </a:stretch>
        </p:blipFill>
        <p:spPr bwMode="auto">
          <a:xfrm>
            <a:off x="1066800" y="1905000"/>
            <a:ext cx="2760663" cy="4191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t>c. Soxhlet extraction</a:t>
            </a:r>
          </a:p>
        </p:txBody>
      </p:sp>
      <p:sp>
        <p:nvSpPr>
          <p:cNvPr id="22532" name="Rectangle 4"/>
          <p:cNvSpPr>
            <a:spLocks noGrp="1" noChangeArrowheads="1"/>
          </p:cNvSpPr>
          <p:nvPr>
            <p:ph type="body" sz="half" idx="1"/>
          </p:nvPr>
        </p:nvSpPr>
        <p:spPr/>
        <p:txBody>
          <a:bodyPr/>
          <a:lstStyle/>
          <a:p>
            <a:pPr eaLnBrk="1" hangingPunct="1">
              <a:defRPr/>
            </a:pPr>
            <a:r>
              <a:rPr lang="en-US" smtClean="0"/>
              <a:t>Continuous heated liquid/ liquid extraction</a:t>
            </a:r>
          </a:p>
        </p:txBody>
      </p:sp>
      <p:sp>
        <p:nvSpPr>
          <p:cNvPr id="22533" name="Rectangle 5"/>
          <p:cNvSpPr>
            <a:spLocks noGrp="1" noChangeArrowheads="1"/>
          </p:cNvSpPr>
          <p:nvPr>
            <p:ph type="body" sz="half" idx="2"/>
          </p:nvPr>
        </p:nvSpPr>
        <p:spPr/>
        <p:txBody>
          <a:bodyPr/>
          <a:lstStyle/>
          <a:p>
            <a:pPr eaLnBrk="1" hangingPunct="1">
              <a:defRPr/>
            </a:pPr>
            <a:endParaRPr lang="en-US" smtClean="0"/>
          </a:p>
        </p:txBody>
      </p:sp>
      <p:pic>
        <p:nvPicPr>
          <p:cNvPr id="13317" name="Picture 7" descr="soxhlet"/>
          <p:cNvPicPr>
            <a:picLocks noChangeAspect="1" noChangeArrowheads="1"/>
          </p:cNvPicPr>
          <p:nvPr/>
        </p:nvPicPr>
        <p:blipFill>
          <a:blip r:embed="rId2"/>
          <a:srcRect/>
          <a:stretch>
            <a:fillRect/>
          </a:stretch>
        </p:blipFill>
        <p:spPr bwMode="auto">
          <a:xfrm>
            <a:off x="4876800" y="1371600"/>
            <a:ext cx="3825875" cy="51054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mtClean="0"/>
              <a:t>d. Supercritical fluid extraction</a:t>
            </a:r>
          </a:p>
        </p:txBody>
      </p:sp>
      <p:sp>
        <p:nvSpPr>
          <p:cNvPr id="24579" name="Rectangle 3"/>
          <p:cNvSpPr>
            <a:spLocks noGrp="1" noChangeArrowheads="1"/>
          </p:cNvSpPr>
          <p:nvPr>
            <p:ph type="body" idx="1"/>
          </p:nvPr>
        </p:nvSpPr>
        <p:spPr>
          <a:xfrm>
            <a:off x="990600" y="1981200"/>
            <a:ext cx="7543800" cy="4114800"/>
          </a:xfrm>
        </p:spPr>
        <p:txBody>
          <a:bodyPr/>
          <a:lstStyle/>
          <a:p>
            <a:pPr eaLnBrk="1" hangingPunct="1">
              <a:defRPr/>
            </a:pPr>
            <a:endParaRPr lang="en-US" smtClean="0"/>
          </a:p>
        </p:txBody>
      </p:sp>
      <p:pic>
        <p:nvPicPr>
          <p:cNvPr id="14340" name="Picture 5" descr="phasediag"/>
          <p:cNvPicPr>
            <a:picLocks noChangeAspect="1" noChangeArrowheads="1"/>
          </p:cNvPicPr>
          <p:nvPr/>
        </p:nvPicPr>
        <p:blipFill>
          <a:blip r:embed="rId2"/>
          <a:srcRect/>
          <a:stretch>
            <a:fillRect/>
          </a:stretch>
        </p:blipFill>
        <p:spPr bwMode="auto">
          <a:xfrm>
            <a:off x="457200" y="2438400"/>
            <a:ext cx="4648200" cy="3957638"/>
          </a:xfrm>
          <a:prstGeom prst="rect">
            <a:avLst/>
          </a:prstGeom>
          <a:noFill/>
          <a:ln w="9525">
            <a:noFill/>
            <a:miter lim="800000"/>
            <a:headEnd/>
            <a:tailEnd/>
          </a:ln>
        </p:spPr>
      </p:pic>
      <p:sp>
        <p:nvSpPr>
          <p:cNvPr id="14341" name="Text Box 6"/>
          <p:cNvSpPr txBox="1">
            <a:spLocks noChangeArrowheads="1"/>
          </p:cNvSpPr>
          <p:nvPr/>
        </p:nvSpPr>
        <p:spPr bwMode="auto">
          <a:xfrm>
            <a:off x="5715000" y="3429000"/>
            <a:ext cx="2819400" cy="2701925"/>
          </a:xfrm>
          <a:prstGeom prst="rect">
            <a:avLst/>
          </a:prstGeom>
          <a:noFill/>
          <a:ln w="9525">
            <a:noFill/>
            <a:miter lim="800000"/>
            <a:headEnd/>
            <a:tailEnd/>
          </a:ln>
        </p:spPr>
        <p:txBody>
          <a:bodyPr>
            <a:spAutoFit/>
          </a:bodyPr>
          <a:lstStyle/>
          <a:p>
            <a:pPr>
              <a:spcBef>
                <a:spcPct val="50000"/>
              </a:spcBef>
            </a:pPr>
            <a:r>
              <a:rPr lang="en-US"/>
              <a:t>Supercritical fluids have higher solute-solvent interactions than do gases allowing higher specificity</a:t>
            </a:r>
          </a:p>
          <a:p>
            <a:pPr>
              <a:spcBef>
                <a:spcPct val="50000"/>
              </a:spcBef>
            </a:pPr>
            <a:r>
              <a:rPr lang="en-US"/>
              <a:t>Supercritical fluids have higher mobilities than liquids allowing faster extraction time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endParaRPr lang="en-US" smtClean="0"/>
          </a:p>
        </p:txBody>
      </p:sp>
      <p:sp>
        <p:nvSpPr>
          <p:cNvPr id="25603" name="Rectangle 3"/>
          <p:cNvSpPr>
            <a:spLocks noGrp="1" noChangeArrowheads="1"/>
          </p:cNvSpPr>
          <p:nvPr>
            <p:ph type="body" idx="1"/>
          </p:nvPr>
        </p:nvSpPr>
        <p:spPr/>
        <p:txBody>
          <a:bodyPr/>
          <a:lstStyle/>
          <a:p>
            <a:pPr eaLnBrk="1" hangingPunct="1">
              <a:defRPr/>
            </a:pPr>
            <a:endParaRPr lang="en-US" smtClean="0"/>
          </a:p>
        </p:txBody>
      </p:sp>
      <p:pic>
        <p:nvPicPr>
          <p:cNvPr id="15364" name="Picture 5" descr="working1"/>
          <p:cNvPicPr>
            <a:picLocks noChangeAspect="1" noChangeArrowheads="1"/>
          </p:cNvPicPr>
          <p:nvPr/>
        </p:nvPicPr>
        <p:blipFill>
          <a:blip r:embed="rId2"/>
          <a:srcRect/>
          <a:stretch>
            <a:fillRect/>
          </a:stretch>
        </p:blipFill>
        <p:spPr bwMode="auto">
          <a:xfrm>
            <a:off x="3124200" y="304800"/>
            <a:ext cx="3802063" cy="6248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mtClean="0"/>
              <a:t>2. Solid phase extraction</a:t>
            </a:r>
          </a:p>
        </p:txBody>
      </p:sp>
      <p:sp>
        <p:nvSpPr>
          <p:cNvPr id="26627" name="Rectangle 3"/>
          <p:cNvSpPr>
            <a:spLocks noGrp="1" noChangeArrowheads="1"/>
          </p:cNvSpPr>
          <p:nvPr>
            <p:ph type="body" idx="1"/>
          </p:nvPr>
        </p:nvSpPr>
        <p:spPr/>
        <p:txBody>
          <a:bodyPr/>
          <a:lstStyle/>
          <a:p>
            <a:pPr eaLnBrk="1" hangingPunct="1">
              <a:defRPr/>
            </a:pPr>
            <a:endParaRPr lang="en-US" smtClean="0"/>
          </a:p>
        </p:txBody>
      </p:sp>
      <p:pic>
        <p:nvPicPr>
          <p:cNvPr id="16388" name="Picture 5" descr="3-2a-1"/>
          <p:cNvPicPr>
            <a:picLocks noChangeAspect="1" noChangeArrowheads="1"/>
          </p:cNvPicPr>
          <p:nvPr/>
        </p:nvPicPr>
        <p:blipFill>
          <a:blip r:embed="rId2"/>
          <a:srcRect/>
          <a:stretch>
            <a:fillRect/>
          </a:stretch>
        </p:blipFill>
        <p:spPr bwMode="auto">
          <a:xfrm>
            <a:off x="1800225" y="1600200"/>
            <a:ext cx="5541963" cy="94488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mtClean="0"/>
              <a:t>B. Preconcentration</a:t>
            </a:r>
          </a:p>
        </p:txBody>
      </p:sp>
      <p:sp>
        <p:nvSpPr>
          <p:cNvPr id="27652" name="Rectangle 4"/>
          <p:cNvSpPr>
            <a:spLocks noGrp="1" noChangeArrowheads="1"/>
          </p:cNvSpPr>
          <p:nvPr>
            <p:ph sz="half" idx="1"/>
          </p:nvPr>
        </p:nvSpPr>
        <p:spPr/>
        <p:txBody>
          <a:bodyPr/>
          <a:lstStyle/>
          <a:p>
            <a:pPr eaLnBrk="1" hangingPunct="1">
              <a:defRPr/>
            </a:pPr>
            <a:r>
              <a:rPr lang="en-US" smtClean="0"/>
              <a:t>Solid phase extraction</a:t>
            </a:r>
          </a:p>
          <a:p>
            <a:pPr eaLnBrk="1" hangingPunct="1">
              <a:defRPr/>
            </a:pPr>
            <a:endParaRPr lang="en-US" smtClean="0"/>
          </a:p>
          <a:p>
            <a:pPr eaLnBrk="1" hangingPunct="1">
              <a:defRPr/>
            </a:pPr>
            <a:r>
              <a:rPr lang="en-US" smtClean="0"/>
              <a:t>Easily allows concentration from 10 liters to 1mL  concentration of 10,000!</a:t>
            </a:r>
          </a:p>
        </p:txBody>
      </p:sp>
      <p:sp>
        <p:nvSpPr>
          <p:cNvPr id="27653" name="Rectangle 5"/>
          <p:cNvSpPr>
            <a:spLocks noGrp="1" noChangeArrowheads="1"/>
          </p:cNvSpPr>
          <p:nvPr>
            <p:ph sz="half" idx="2"/>
          </p:nvPr>
        </p:nvSpPr>
        <p:spPr/>
        <p:txBody>
          <a:bodyPr/>
          <a:lstStyle/>
          <a:p>
            <a:pPr eaLnBrk="1" hangingPunct="1">
              <a:defRPr/>
            </a:pPr>
            <a:endParaRPr lang="en-US" smtClean="0"/>
          </a:p>
        </p:txBody>
      </p:sp>
      <p:pic>
        <p:nvPicPr>
          <p:cNvPr id="17413" name="Picture 7" descr="precle8"/>
          <p:cNvPicPr>
            <a:picLocks noChangeAspect="1" noChangeArrowheads="1"/>
          </p:cNvPicPr>
          <p:nvPr/>
        </p:nvPicPr>
        <p:blipFill>
          <a:blip r:embed="rId2"/>
          <a:srcRect/>
          <a:stretch>
            <a:fillRect/>
          </a:stretch>
        </p:blipFill>
        <p:spPr bwMode="auto">
          <a:xfrm>
            <a:off x="4572000" y="1447800"/>
            <a:ext cx="4133850" cy="309721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z="3600" smtClean="0"/>
              <a:t>Method of Standard Addition adds varying amount of standard to an unknown which already contains some analyte</a:t>
            </a:r>
          </a:p>
        </p:txBody>
      </p:sp>
      <p:sp>
        <p:nvSpPr>
          <p:cNvPr id="7171" name="Rectangle 3"/>
          <p:cNvSpPr>
            <a:spLocks noGrp="1" noChangeArrowheads="1"/>
          </p:cNvSpPr>
          <p:nvPr>
            <p:ph type="body" idx="1"/>
          </p:nvPr>
        </p:nvSpPr>
        <p:spPr/>
        <p:txBody>
          <a:bodyPr/>
          <a:lstStyle/>
          <a:p>
            <a:pPr eaLnBrk="1" hangingPunct="1">
              <a:defRPr/>
            </a:pPr>
            <a:endParaRPr lang="en-US" smtClean="0"/>
          </a:p>
        </p:txBody>
      </p:sp>
      <p:pic>
        <p:nvPicPr>
          <p:cNvPr id="4100" name="Picture 5" descr="Image14"/>
          <p:cNvPicPr>
            <a:picLocks noChangeAspect="1" noChangeArrowheads="1"/>
          </p:cNvPicPr>
          <p:nvPr/>
        </p:nvPicPr>
        <p:blipFill>
          <a:blip r:embed="rId2"/>
          <a:srcRect/>
          <a:stretch>
            <a:fillRect/>
          </a:stretch>
        </p:blipFill>
        <p:spPr bwMode="auto">
          <a:xfrm>
            <a:off x="914400" y="2438400"/>
            <a:ext cx="5638800" cy="3302000"/>
          </a:xfrm>
          <a:prstGeom prst="rect">
            <a:avLst/>
          </a:prstGeom>
          <a:noFill/>
          <a:ln w="9525">
            <a:noFill/>
            <a:miter lim="800000"/>
            <a:headEnd/>
            <a:tailEnd/>
          </a:ln>
        </p:spPr>
      </p:pic>
      <p:sp>
        <p:nvSpPr>
          <p:cNvPr id="4101" name="Text Box 6"/>
          <p:cNvSpPr txBox="1">
            <a:spLocks noChangeArrowheads="1"/>
          </p:cNvSpPr>
          <p:nvPr/>
        </p:nvSpPr>
        <p:spPr bwMode="auto">
          <a:xfrm>
            <a:off x="6477000" y="2133600"/>
            <a:ext cx="2362200" cy="4213225"/>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n-US"/>
              <a:t>Add same quantity of unknown sample to a series of flasks</a:t>
            </a:r>
          </a:p>
          <a:p>
            <a:pPr marL="342900" indent="-342900">
              <a:spcBef>
                <a:spcPct val="50000"/>
              </a:spcBef>
              <a:buFontTx/>
              <a:buAutoNum type="arabicPeriod"/>
            </a:pPr>
            <a:r>
              <a:rPr lang="en-US"/>
              <a:t>Add varying amounts of standard (made in solvent) to each flask, ex. 0,5,10,15mL)</a:t>
            </a:r>
          </a:p>
          <a:p>
            <a:pPr marL="342900" indent="-342900">
              <a:spcBef>
                <a:spcPct val="50000"/>
              </a:spcBef>
              <a:buFontTx/>
              <a:buAutoNum type="arabicPeriod"/>
            </a:pPr>
            <a:r>
              <a:rPr lang="en-US"/>
              <a:t>Fill each flask to line, mix and measure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1" name="Rectangle 71"/>
          <p:cNvSpPr>
            <a:spLocks noGrp="1" noChangeArrowheads="1"/>
          </p:cNvSpPr>
          <p:nvPr>
            <p:ph type="title"/>
          </p:nvPr>
        </p:nvSpPr>
        <p:spPr/>
        <p:txBody>
          <a:bodyPr/>
          <a:lstStyle/>
          <a:p>
            <a:pPr eaLnBrk="1" hangingPunct="1">
              <a:defRPr/>
            </a:pPr>
            <a:endParaRPr lang="en-US" smtClean="0"/>
          </a:p>
        </p:txBody>
      </p:sp>
      <p:graphicFrame>
        <p:nvGraphicFramePr>
          <p:cNvPr id="10292" name="Group 52"/>
          <p:cNvGraphicFramePr>
            <a:graphicFrameLocks noGrp="1"/>
          </p:cNvGraphicFramePr>
          <p:nvPr>
            <p:ph sz="half" idx="1"/>
          </p:nvPr>
        </p:nvGraphicFramePr>
        <p:xfrm>
          <a:off x="1066800" y="1981200"/>
          <a:ext cx="3695700" cy="4237356"/>
        </p:xfrm>
        <a:graphic>
          <a:graphicData uri="http://schemas.openxmlformats.org/drawingml/2006/table">
            <a:tbl>
              <a:tblPr/>
              <a:tblGrid>
                <a:gridCol w="1847850"/>
                <a:gridCol w="1847850"/>
              </a:tblGrid>
              <a:tr h="822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Volume std. added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Peak area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9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18.2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23.5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9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29.0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37.0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13" name="Rectangle 73"/>
          <p:cNvSpPr>
            <a:spLocks noGrp="1" noChangeArrowheads="1"/>
          </p:cNvSpPr>
          <p:nvPr>
            <p:ph sz="half" idx="2"/>
          </p:nvPr>
        </p:nvSpPr>
        <p:spPr/>
        <p:txBody>
          <a:bodyPr/>
          <a:lstStyle/>
          <a:p>
            <a:pPr eaLnBrk="1" hangingPunct="1">
              <a:defRPr/>
            </a:pPr>
            <a:r>
              <a:rPr lang="en-US" smtClean="0">
                <a:hlinkClick r:id="rId2" action="ppaction://hlinkfile"/>
              </a:rPr>
              <a:t>Go to spreadsheet</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mtClean="0"/>
              <a:t>Sample Preparation</a:t>
            </a:r>
          </a:p>
        </p:txBody>
      </p:sp>
      <p:sp>
        <p:nvSpPr>
          <p:cNvPr id="13315" name="Rectangle 3"/>
          <p:cNvSpPr>
            <a:spLocks noGrp="1" noChangeArrowheads="1"/>
          </p:cNvSpPr>
          <p:nvPr>
            <p:ph type="body" idx="1"/>
          </p:nvPr>
        </p:nvSpPr>
        <p:spPr/>
        <p:txBody>
          <a:bodyPr/>
          <a:lstStyle/>
          <a:p>
            <a:pPr eaLnBrk="1" hangingPunct="1">
              <a:buFont typeface="Wingdings" pitchFamily="2" charset="2"/>
              <a:buNone/>
              <a:defRPr/>
            </a:pPr>
            <a:r>
              <a:rPr lang="en-US" smtClean="0"/>
              <a:t>S</a:t>
            </a:r>
            <a:r>
              <a:rPr lang="en-US" baseline="30000" smtClean="0"/>
              <a:t>2</a:t>
            </a:r>
            <a:r>
              <a:rPr lang="en-US" baseline="-25000" smtClean="0"/>
              <a:t>overall</a:t>
            </a:r>
            <a:r>
              <a:rPr lang="en-US" smtClean="0"/>
              <a:t> = s</a:t>
            </a:r>
            <a:r>
              <a:rPr lang="en-US" baseline="30000" smtClean="0"/>
              <a:t>2</a:t>
            </a:r>
            <a:r>
              <a:rPr lang="en-US" baseline="-25000" smtClean="0"/>
              <a:t>analysis</a:t>
            </a:r>
            <a:r>
              <a:rPr lang="en-US" smtClean="0"/>
              <a:t> + s</a:t>
            </a:r>
            <a:r>
              <a:rPr lang="en-US" baseline="30000" smtClean="0"/>
              <a:t>2</a:t>
            </a:r>
            <a:r>
              <a:rPr lang="en-US" baseline="-25000" smtClean="0"/>
              <a:t>sampling</a:t>
            </a:r>
            <a:r>
              <a:rPr lang="en-US" smtClean="0"/>
              <a:t> + </a:t>
            </a:r>
            <a:r>
              <a:rPr lang="en-US" baseline="-25000" smtClean="0"/>
              <a:t>s2sample prep</a:t>
            </a:r>
          </a:p>
          <a:p>
            <a:pPr eaLnBrk="1" hangingPunct="1">
              <a:buFont typeface="Wingdings" pitchFamily="2" charset="2"/>
              <a:buNone/>
              <a:defRPr/>
            </a:pPr>
            <a:endParaRPr lang="en-US" baseline="-25000" smtClean="0"/>
          </a:p>
          <a:p>
            <a:pPr eaLnBrk="1" hangingPunct="1">
              <a:buFont typeface="Wingdings" pitchFamily="2" charset="2"/>
              <a:buNone/>
              <a:defRPr/>
            </a:pPr>
            <a:endParaRPr lang="en-US" baseline="-25000" smtClean="0"/>
          </a:p>
          <a:p>
            <a:pPr algn="ctr" eaLnBrk="1" hangingPunct="1">
              <a:buFont typeface="Wingdings" pitchFamily="2" charset="2"/>
              <a:buNone/>
              <a:defRPr/>
            </a:pPr>
            <a:r>
              <a:rPr lang="en-US" i="1" smtClean="0"/>
              <a:t>The sample preparation step is by far the most error prone, labor intensive part of the analysis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mtClean="0"/>
              <a:t>Sample Prepartion should:</a:t>
            </a:r>
          </a:p>
        </p:txBody>
      </p:sp>
      <p:sp>
        <p:nvSpPr>
          <p:cNvPr id="14339" name="Rectangle 3"/>
          <p:cNvSpPr>
            <a:spLocks noGrp="1" noChangeArrowheads="1"/>
          </p:cNvSpPr>
          <p:nvPr>
            <p:ph type="body" idx="1"/>
          </p:nvPr>
        </p:nvSpPr>
        <p:spPr/>
        <p:txBody>
          <a:bodyPr/>
          <a:lstStyle/>
          <a:p>
            <a:pPr marL="609600" indent="-609600" eaLnBrk="1" hangingPunct="1">
              <a:buFont typeface="Wingdings" pitchFamily="2" charset="2"/>
              <a:buAutoNum type="arabicPeriod"/>
              <a:defRPr/>
            </a:pPr>
            <a:r>
              <a:rPr lang="en-US" sz="2800" smtClean="0"/>
              <a:t>Be done without losing any of the analyte.</a:t>
            </a:r>
          </a:p>
          <a:p>
            <a:pPr marL="609600" indent="-609600" eaLnBrk="1" hangingPunct="1">
              <a:buFont typeface="Wingdings" pitchFamily="2" charset="2"/>
              <a:buAutoNum type="arabicPeriod"/>
              <a:defRPr/>
            </a:pPr>
            <a:r>
              <a:rPr lang="en-US" sz="2800" smtClean="0"/>
              <a:t>Bring analyte into the best chemical form for method to be used Examples:</a:t>
            </a:r>
          </a:p>
          <a:p>
            <a:pPr marL="990600" lvl="1" indent="-533400" eaLnBrk="1" hangingPunct="1">
              <a:buFont typeface="Wingdings" pitchFamily="2" charset="2"/>
              <a:buNone/>
              <a:defRPr/>
            </a:pPr>
            <a:r>
              <a:rPr lang="en-US" sz="2400" smtClean="0"/>
              <a:t>	a.) Digestion: Commonly used for metal analysis.  It is a procedure which dissolves inorganic materials in concentrated acid</a:t>
            </a:r>
          </a:p>
          <a:p>
            <a:pPr marL="990600" lvl="1" indent="-533400" algn="ctr" eaLnBrk="1" hangingPunct="1">
              <a:buFont typeface="Wingdings" pitchFamily="2" charset="2"/>
              <a:buNone/>
              <a:defRPr/>
            </a:pPr>
            <a:r>
              <a:rPr lang="en-US" sz="2400" smtClean="0"/>
              <a:t>M + nH</a:t>
            </a:r>
            <a:r>
              <a:rPr lang="en-US" sz="2400" baseline="30000" smtClean="0"/>
              <a:t>+</a:t>
            </a:r>
            <a:r>
              <a:rPr lang="en-US" sz="2400" smtClean="0"/>
              <a:t> </a:t>
            </a:r>
            <a:r>
              <a:rPr lang="en-US" sz="2400" smtClean="0">
                <a:sym typeface="Wingdings" pitchFamily="2" charset="2"/>
              </a:rPr>
              <a:t> M</a:t>
            </a:r>
            <a:r>
              <a:rPr lang="en-US" sz="2400" baseline="30000" smtClean="0">
                <a:sym typeface="Wingdings" pitchFamily="2" charset="2"/>
              </a:rPr>
              <a:t>n+</a:t>
            </a:r>
            <a:r>
              <a:rPr lang="en-US" sz="2400" smtClean="0">
                <a:sym typeface="Wingdings" pitchFamily="2" charset="2"/>
              </a:rPr>
              <a:t> + n/2H</a:t>
            </a:r>
            <a:r>
              <a:rPr lang="en-US" sz="2400" baseline="-25000" smtClean="0">
                <a:sym typeface="Wingdings" pitchFamily="2" charset="2"/>
              </a:rPr>
              <a:t>2</a:t>
            </a:r>
          </a:p>
          <a:p>
            <a:pPr marL="990600" lvl="1" indent="-533400" algn="ctr" eaLnBrk="1" hangingPunct="1">
              <a:buFont typeface="Wingdings" pitchFamily="2" charset="2"/>
              <a:buNone/>
              <a:defRPr/>
            </a:pPr>
            <a:r>
              <a:rPr lang="en-US" sz="2400" smtClean="0"/>
              <a:t>Metals dissolve in HNO</a:t>
            </a:r>
            <a:r>
              <a:rPr lang="en-US" sz="2400" baseline="-25000" smtClean="0"/>
              <a:t>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mtClean="0"/>
              <a:t>Sample Prep into best chemical form</a:t>
            </a:r>
          </a:p>
        </p:txBody>
      </p:sp>
      <p:sp>
        <p:nvSpPr>
          <p:cNvPr id="15363" name="Rectangle 3"/>
          <p:cNvSpPr>
            <a:spLocks noGrp="1" noChangeArrowheads="1"/>
          </p:cNvSpPr>
          <p:nvPr>
            <p:ph type="body" idx="1"/>
          </p:nvPr>
        </p:nvSpPr>
        <p:spPr/>
        <p:txBody>
          <a:bodyPr/>
          <a:lstStyle/>
          <a:p>
            <a:pPr eaLnBrk="1" hangingPunct="1">
              <a:buFont typeface="Wingdings" pitchFamily="2" charset="2"/>
              <a:buNone/>
              <a:defRPr/>
            </a:pPr>
            <a:r>
              <a:rPr lang="en-US" smtClean="0"/>
              <a:t>b.) Derivitization:  Selectivly reacting analyte with reagent  to make it detectable.  Ex. Colorizing something or making something volatile for GC analysis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mtClean="0"/>
              <a:t>Sample Preparation should:</a:t>
            </a:r>
          </a:p>
        </p:txBody>
      </p:sp>
      <p:sp>
        <p:nvSpPr>
          <p:cNvPr id="16387" name="Rectangle 3"/>
          <p:cNvSpPr>
            <a:spLocks noGrp="1" noChangeArrowheads="1"/>
          </p:cNvSpPr>
          <p:nvPr>
            <p:ph type="body" idx="1"/>
          </p:nvPr>
        </p:nvSpPr>
        <p:spPr/>
        <p:txBody>
          <a:bodyPr/>
          <a:lstStyle/>
          <a:p>
            <a:pPr eaLnBrk="1" hangingPunct="1">
              <a:buFont typeface="Wingdings" pitchFamily="2" charset="2"/>
              <a:buNone/>
              <a:defRPr/>
            </a:pPr>
            <a:r>
              <a:rPr lang="en-US" sz="2800" smtClean="0"/>
              <a:t>3. Remove some interferents (Interferents are substance(s) that are present in the sample that respond to the detector in the same way the analyte does</a:t>
            </a:r>
          </a:p>
          <a:p>
            <a:pPr eaLnBrk="1" hangingPunct="1">
              <a:buFont typeface="Wingdings" pitchFamily="2" charset="2"/>
              <a:buNone/>
              <a:defRPr/>
            </a:pPr>
            <a:r>
              <a:rPr lang="en-US" sz="2800" smtClean="0"/>
              <a:t>This difficulty can sometimes be overcome with extraction.  Extraction is a purification step. (Analyte is soluble in extraction medium while, ideally, other interfering species are not soluble.)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mtClean="0"/>
              <a:t>A. Extraction Techniques</a:t>
            </a:r>
          </a:p>
        </p:txBody>
      </p:sp>
      <p:sp>
        <p:nvSpPr>
          <p:cNvPr id="17412" name="Rectangle 4"/>
          <p:cNvSpPr>
            <a:spLocks noGrp="1" noChangeArrowheads="1"/>
          </p:cNvSpPr>
          <p:nvPr>
            <p:ph type="body" sz="half" idx="1"/>
          </p:nvPr>
        </p:nvSpPr>
        <p:spPr>
          <a:xfrm>
            <a:off x="762000" y="1981200"/>
            <a:ext cx="4000500" cy="4343400"/>
          </a:xfrm>
        </p:spPr>
        <p:txBody>
          <a:bodyPr/>
          <a:lstStyle/>
          <a:p>
            <a:pPr marL="533400" indent="-533400" eaLnBrk="1" hangingPunct="1">
              <a:buFont typeface="Wingdings" pitchFamily="2" charset="2"/>
              <a:buAutoNum type="arabicPeriod"/>
              <a:defRPr/>
            </a:pPr>
            <a:r>
              <a:rPr lang="en-US" smtClean="0"/>
              <a:t>Liquid extraction techniques</a:t>
            </a:r>
          </a:p>
          <a:p>
            <a:pPr marL="533400" indent="-533400" eaLnBrk="1" hangingPunct="1">
              <a:buFont typeface="Wingdings" pitchFamily="2" charset="2"/>
              <a:buNone/>
              <a:defRPr/>
            </a:pPr>
            <a:r>
              <a:rPr lang="en-US" smtClean="0"/>
              <a:t>	a.) Simple liquid/ liquid extraction.  Analyte is extracted into extraction solvent, interferent is not.  Extraction is limited by equil.</a:t>
            </a:r>
          </a:p>
        </p:txBody>
      </p:sp>
      <p:sp>
        <p:nvSpPr>
          <p:cNvPr id="17413" name="Rectangle 5"/>
          <p:cNvSpPr>
            <a:spLocks noGrp="1" noChangeArrowheads="1"/>
          </p:cNvSpPr>
          <p:nvPr>
            <p:ph type="body" sz="half" idx="2"/>
          </p:nvPr>
        </p:nvSpPr>
        <p:spPr/>
        <p:txBody>
          <a:bodyPr/>
          <a:lstStyle/>
          <a:p>
            <a:pPr eaLnBrk="1" hangingPunct="1">
              <a:defRPr/>
            </a:pPr>
            <a:endParaRPr lang="en-US" smtClean="0"/>
          </a:p>
        </p:txBody>
      </p:sp>
      <p:pic>
        <p:nvPicPr>
          <p:cNvPr id="10245" name="Picture 9" descr="extractn"/>
          <p:cNvPicPr>
            <a:picLocks noChangeAspect="1" noChangeArrowheads="1"/>
          </p:cNvPicPr>
          <p:nvPr/>
        </p:nvPicPr>
        <p:blipFill>
          <a:blip r:embed="rId2"/>
          <a:srcRect/>
          <a:stretch>
            <a:fillRect/>
          </a:stretch>
        </p:blipFill>
        <p:spPr bwMode="auto">
          <a:xfrm>
            <a:off x="4876800" y="1905000"/>
            <a:ext cx="3810000" cy="2808288"/>
          </a:xfrm>
          <a:prstGeom prst="rect">
            <a:avLst/>
          </a:prstGeom>
          <a:noFill/>
          <a:ln w="9525">
            <a:noFill/>
            <a:miter lim="800000"/>
            <a:headEnd/>
            <a:tailEnd/>
          </a:ln>
        </p:spPr>
      </p:pic>
      <p:sp>
        <p:nvSpPr>
          <p:cNvPr id="10246" name="Text Box 10"/>
          <p:cNvSpPr txBox="1">
            <a:spLocks noChangeArrowheads="1"/>
          </p:cNvSpPr>
          <p:nvPr/>
        </p:nvSpPr>
        <p:spPr bwMode="auto">
          <a:xfrm>
            <a:off x="4953000" y="4953000"/>
            <a:ext cx="3657600" cy="946150"/>
          </a:xfrm>
          <a:prstGeom prst="rect">
            <a:avLst/>
          </a:prstGeom>
          <a:noFill/>
          <a:ln w="9525">
            <a:noFill/>
            <a:miter lim="800000"/>
            <a:headEnd/>
            <a:tailEnd/>
          </a:ln>
        </p:spPr>
        <p:txBody>
          <a:bodyPr>
            <a:spAutoFit/>
          </a:bodyPr>
          <a:lstStyle/>
          <a:p>
            <a:pPr>
              <a:spcBef>
                <a:spcPct val="50000"/>
              </a:spcBef>
            </a:pPr>
            <a:r>
              <a:rPr lang="en-US" sz="2800"/>
              <a:t>distribution between 2 solvents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mtClean="0"/>
              <a:t>Example liquid/liquid extraction problem</a:t>
            </a:r>
          </a:p>
        </p:txBody>
      </p:sp>
      <p:sp>
        <p:nvSpPr>
          <p:cNvPr id="19459"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2800" smtClean="0"/>
              <a:t>If K</a:t>
            </a:r>
            <a:r>
              <a:rPr lang="en-US" sz="2800" baseline="-25000" smtClean="0"/>
              <a:t>eq</a:t>
            </a:r>
            <a:r>
              <a:rPr lang="en-US" sz="2800" smtClean="0"/>
              <a:t> = </a:t>
            </a:r>
            <a:r>
              <a:rPr lang="en-US" sz="2800" u="sng" smtClean="0"/>
              <a:t>[4]</a:t>
            </a:r>
            <a:r>
              <a:rPr lang="en-US" sz="2800" u="sng" baseline="-25000" smtClean="0"/>
              <a:t>hexane</a:t>
            </a:r>
          </a:p>
          <a:p>
            <a:pPr eaLnBrk="1" hangingPunct="1">
              <a:lnSpc>
                <a:spcPct val="90000"/>
              </a:lnSpc>
              <a:buFont typeface="Wingdings" pitchFamily="2" charset="2"/>
              <a:buNone/>
              <a:defRPr/>
            </a:pPr>
            <a:r>
              <a:rPr lang="en-US" sz="2800" smtClean="0"/>
              <a:t>		    [1]</a:t>
            </a:r>
            <a:r>
              <a:rPr lang="en-US" sz="2800" u="sng" baseline="-25000" smtClean="0"/>
              <a:t>water</a:t>
            </a:r>
          </a:p>
          <a:p>
            <a:pPr eaLnBrk="1" hangingPunct="1">
              <a:lnSpc>
                <a:spcPct val="90000"/>
              </a:lnSpc>
              <a:buFont typeface="Wingdings" pitchFamily="2" charset="2"/>
              <a:buNone/>
              <a:defRPr/>
            </a:pPr>
            <a:r>
              <a:rPr lang="en-US" sz="2800" smtClean="0"/>
              <a:t>And we have 5 moles of analyte present originally.  The sample is originally in 100mL of water.  The analyte is much more soluble in hexane then is the interferents.  If we extract the sample with 10mL of hexane, how much analyte will remain in the water phase after one extraction?  Two extractions?  Three extractions?</a:t>
            </a:r>
          </a:p>
        </p:txBody>
      </p:sp>
    </p:spTree>
  </p:cSld>
  <p:clrMapOvr>
    <a:masterClrMapping/>
  </p:clrMapOvr>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Shimmer</Template>
  <TotalTime>703</TotalTime>
  <Words>408</Words>
  <Application>Microsoft Office PowerPoint</Application>
  <PresentationFormat>On-screen Show (4:3)</PresentationFormat>
  <Paragraphs>58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Tahoma</vt:lpstr>
      <vt:lpstr>Arial</vt:lpstr>
      <vt:lpstr>Wingdings</vt:lpstr>
      <vt:lpstr>Calibri</vt:lpstr>
      <vt:lpstr>Times New Roman</vt:lpstr>
      <vt:lpstr>Shimmer</vt:lpstr>
      <vt:lpstr>Standard Addition</vt:lpstr>
      <vt:lpstr>Method of Standard Addition adds varying amount of standard to an unknown which already contains some analyte</vt:lpstr>
      <vt:lpstr>Slide 3</vt:lpstr>
      <vt:lpstr>Sample Preparation</vt:lpstr>
      <vt:lpstr>Sample Prepartion should:</vt:lpstr>
      <vt:lpstr>Sample Prep into best chemical form</vt:lpstr>
      <vt:lpstr>Sample Preparation should:</vt:lpstr>
      <vt:lpstr>A. Extraction Techniques</vt:lpstr>
      <vt:lpstr>Example liquid/liquid extraction problem</vt:lpstr>
      <vt:lpstr>b. Microwave assisted extraction</vt:lpstr>
      <vt:lpstr>c. Soxhlet extraction</vt:lpstr>
      <vt:lpstr>d. Supercritical fluid extraction</vt:lpstr>
      <vt:lpstr>Slide 13</vt:lpstr>
      <vt:lpstr>2. Solid phase extraction</vt:lpstr>
      <vt:lpstr>B. Preconcentration</vt:lpstr>
    </vt:vector>
  </TitlesOfParts>
  <Company>wsu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Addition</dc:title>
  <dc:creator>wsu</dc:creator>
  <cp:lastModifiedBy>wsu</cp:lastModifiedBy>
  <cp:revision>22</cp:revision>
  <dcterms:created xsi:type="dcterms:W3CDTF">2006-10-04T15:59:16Z</dcterms:created>
  <dcterms:modified xsi:type="dcterms:W3CDTF">2008-09-22T16:36:25Z</dcterms:modified>
</cp:coreProperties>
</file>