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70" r:id="rId11"/>
    <p:sldId id="266" r:id="rId12"/>
    <p:sldId id="264" r:id="rId13"/>
    <p:sldId id="269" r:id="rId14"/>
    <p:sldId id="267" r:id="rId15"/>
    <p:sldId id="268" r:id="rId16"/>
    <p:sldId id="27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CF658-971C-4D6E-9C1A-625035B3E8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9C58F-C802-405D-84E8-4D6ECE4931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65A3C-892C-439B-8638-49502F981B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DCF3E-0950-4CF9-974E-7B1734CEBA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E5731-93CC-4892-9235-2C271464D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9DABC-2149-4AF4-86D9-94CBBFDD0E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796E3-992B-4DAA-81D5-730DA971C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F481B-2064-428E-87F4-9F2FA2324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86B5A-A330-49F5-9034-5139DC8CBC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71FC6-5B79-440A-95A6-49F11D2D3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A2723-C894-42E9-9DAA-E6501AA7FE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E047666-0CD2-4B1A-92AB-A5640084C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1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Standard_deviation_diagram.png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Statistics  Outline</a:t>
            </a:r>
          </a:p>
        </p:txBody>
      </p:sp>
      <p:sp>
        <p:nvSpPr>
          <p:cNvPr id="2053" name="Rectangle 5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812800" indent="-812800" eaLnBrk="1" hangingPunct="1">
              <a:lnSpc>
                <a:spcPct val="90000"/>
              </a:lnSpc>
              <a:buFont typeface="Wingdings" pitchFamily="2" charset="2"/>
              <a:buAutoNum type="romanUcPeriod"/>
              <a:defRPr/>
            </a:pPr>
            <a:r>
              <a:rPr lang="en-US" sz="2400" smtClean="0"/>
              <a:t>Types of Error</a:t>
            </a:r>
          </a:p>
          <a:p>
            <a:pPr marL="812800" indent="-8128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/>
              <a:t>	A. Systematic vs. random</a:t>
            </a:r>
          </a:p>
          <a:p>
            <a:pPr marL="812800" indent="-8128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/>
              <a:t>II. Statistics</a:t>
            </a:r>
          </a:p>
          <a:p>
            <a:pPr marL="812800" indent="-8128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/>
              <a:t>	A. Ways to describe a population</a:t>
            </a:r>
          </a:p>
          <a:p>
            <a:pPr marL="812800" indent="-8128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/>
              <a:t>		     1. Distribution</a:t>
            </a:r>
          </a:p>
          <a:p>
            <a:pPr marL="812800" indent="-8128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/>
              <a:t>		     2. Mean, median, mode</a:t>
            </a:r>
          </a:p>
          <a:p>
            <a:pPr marL="812800" indent="-8128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/>
              <a:t>	      3. Standard deviation</a:t>
            </a:r>
          </a:p>
          <a:p>
            <a:pPr marL="812800" indent="-8128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/>
              <a:t>	B. Standard deviation and probability</a:t>
            </a:r>
          </a:p>
          <a:p>
            <a:pPr marL="812800" indent="-8128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/>
              <a:t>	C. Significance testing</a:t>
            </a:r>
          </a:p>
          <a:p>
            <a:pPr marL="812800" indent="-8128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/>
              <a:t>	D. Q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Standard deviation &amp;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Z statistic is used to calculate the probability of a value lying within a certain range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Z = </a:t>
            </a:r>
            <a:r>
              <a:rPr lang="en-US" u="sng" dirty="0" smtClean="0"/>
              <a:t>value – mean</a:t>
            </a:r>
            <a:r>
              <a:rPr lang="en-US" dirty="0" smtClean="0"/>
              <a:t>		z statistic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          std. dev. 	assumes Gaussian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						distribution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Is there a significant difference between my data sets?</a:t>
            </a: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defRPr/>
            </a:pPr>
            <a:r>
              <a:rPr lang="en-US" dirty="0" smtClean="0"/>
              <a:t>t test answers this question</a:t>
            </a:r>
          </a:p>
          <a:p>
            <a:pPr marL="990600" lvl="1" indent="-533400" eaLnBrk="1" hangingPunct="1">
              <a:defRPr/>
            </a:pPr>
            <a:endParaRPr lang="en-US" dirty="0" smtClean="0"/>
          </a:p>
          <a:p>
            <a:pPr marL="990600" lvl="1" indent="-533400" eaLnBrk="1" hangingPunct="1">
              <a:buFont typeface="Wingdings" pitchFamily="2" charset="2"/>
              <a:buAutoNum type="arabicParenR"/>
              <a:defRPr/>
            </a:pPr>
            <a:r>
              <a:rPr lang="en-US" dirty="0" smtClean="0"/>
              <a:t>t test with known value</a:t>
            </a:r>
          </a:p>
          <a:p>
            <a:pPr marL="990600" lvl="1" indent="-533400" eaLnBrk="1" hangingPunct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i="1" dirty="0" smtClean="0">
                <a:solidFill>
                  <a:schemeClr val="folHlink"/>
                </a:solidFill>
              </a:rPr>
              <a:t>used when the true value is known</a:t>
            </a:r>
          </a:p>
          <a:p>
            <a:pPr marL="990600" lvl="1" indent="-533400" eaLnBrk="1" hangingPunct="1">
              <a:buFont typeface="Wingdings" pitchFamily="2" charset="2"/>
              <a:buAutoNum type="arabicParenR"/>
              <a:defRPr/>
            </a:pPr>
            <a:r>
              <a:rPr lang="en-US" dirty="0" smtClean="0"/>
              <a:t>Paired t test</a:t>
            </a:r>
          </a:p>
          <a:p>
            <a:pPr marL="990600" lvl="1" indent="-533400" eaLnBrk="1" hangingPunct="1">
              <a:buFont typeface="Wingdings" pitchFamily="2" charset="2"/>
              <a:buAutoNum type="arabicParenR"/>
              <a:defRPr/>
            </a:pPr>
            <a:r>
              <a:rPr lang="en-US" dirty="0" smtClean="0"/>
              <a:t>Unpaired t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Known value t test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 new procedure for the rapid determination of sulfur in kerosenes was tested on a sample known, from its method of preparation, to contain 0.123% sulfur.  The results were 0.112, 0.118, 0.115, and 0.119.  Do the data indicate there is a bias in the method?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Meaning of t values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If t</a:t>
            </a:r>
            <a:r>
              <a:rPr lang="en-US" baseline="-25000" smtClean="0"/>
              <a:t>exp</a:t>
            </a:r>
            <a:r>
              <a:rPr lang="en-US" smtClean="0"/>
              <a:t> &gt; t</a:t>
            </a:r>
            <a:r>
              <a:rPr lang="en-US" baseline="-25000" smtClean="0"/>
              <a:t>critical</a:t>
            </a:r>
            <a:r>
              <a:rPr lang="en-US" smtClean="0"/>
              <a:t> difference is significant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If t</a:t>
            </a:r>
            <a:r>
              <a:rPr lang="en-US" baseline="-25000" smtClean="0"/>
              <a:t>exp</a:t>
            </a:r>
            <a:r>
              <a:rPr lang="en-US" smtClean="0"/>
              <a:t> &lt; t</a:t>
            </a:r>
            <a:r>
              <a:rPr lang="en-US" baseline="-25000" smtClean="0"/>
              <a:t>critical</a:t>
            </a:r>
            <a:r>
              <a:rPr lang="en-US" smtClean="0"/>
              <a:t> difference is not significant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Paired t test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/>
              <a:t>Used when comparing 2 methods, 2 analysts, 2 labs, etc.  Used when a relationship between the two determinations is expected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Unpaired t test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Used when comparing 2 data sets where no relationship between individual determinations is expected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Q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Way to get rid of spurious data</a:t>
            </a:r>
          </a:p>
          <a:p>
            <a:pPr>
              <a:defRPr/>
            </a:pPr>
            <a:r>
              <a:rPr lang="en-US" dirty="0" smtClean="0"/>
              <a:t>Can only be used once on a particular data set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Q = </a:t>
            </a:r>
            <a:r>
              <a:rPr lang="en-US" u="sng" dirty="0" smtClean="0"/>
              <a:t>gap	</a:t>
            </a:r>
            <a:r>
              <a:rPr lang="en-US" dirty="0" smtClean="0"/>
              <a:t>	If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obs</a:t>
            </a:r>
            <a:r>
              <a:rPr lang="en-US" dirty="0" smtClean="0"/>
              <a:t> &gt;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table</a:t>
            </a:r>
            <a:r>
              <a:rPr lang="en-US" dirty="0" smtClean="0"/>
              <a:t> the value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dirty="0" smtClean="0"/>
              <a:t>    range	can be rejected w/ specified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				degree of confidence	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I. Types of Error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lphaUcPeriod"/>
              <a:defRPr/>
            </a:pPr>
            <a:r>
              <a:rPr lang="en-US" dirty="0" smtClean="0"/>
              <a:t>Systematic vs. random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dirty="0" smtClean="0"/>
              <a:t>	Systematic error: Consistent error that theoretically can be detected and corrected.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dirty="0" smtClean="0"/>
              <a:t>How can you detect a systematic error?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Examples of systematic error: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Random error: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Cannot be eliminated.  It is due to the physical limitations of the measurement.  </a:t>
            </a:r>
          </a:p>
          <a:p>
            <a:pPr eaLnBrk="1" hangingPunct="1">
              <a:defRPr/>
            </a:pPr>
            <a:r>
              <a:rPr lang="en-US" smtClean="0"/>
              <a:t>Example: reading the buret by different people, electrical noise, 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i="1" smtClean="0"/>
              <a:t>Seatbelt study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II. Statistics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lphaUcPeriod"/>
              <a:defRPr/>
            </a:pPr>
            <a:r>
              <a:rPr lang="en-US" smtClean="0"/>
              <a:t>Ways to describe a population: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mtClean="0"/>
              <a:t>	I. Distribution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mtClean="0"/>
              <a:t>	Bimodal</a:t>
            </a:r>
          </a:p>
        </p:txBody>
      </p:sp>
      <p:sp>
        <p:nvSpPr>
          <p:cNvPr id="10244" name="Rectangle 4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3081" name="Picture 6" descr="image0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2438400"/>
            <a:ext cx="4876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Skewed distribution</a:t>
            </a: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14340" name="Picture 5" descr="skew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286000"/>
            <a:ext cx="48768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Gaussian distribution (also called normal distribution)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4101" name="Picture 5" descr="gaussia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2133600"/>
            <a:ext cx="5791200" cy="370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2. Ways to describe a population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Mean: average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Median: central data point in a data set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Mode: the most frequent data point in a data set.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For a perfectly Gaussian distribution, mean, median, mode are exactly the same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i="1" smtClean="0"/>
              <a:t>Income study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Statistics and Probability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6154" name="Picture 5" descr="Dark blue is less than one standard deviation from the mean.  For the normal distribution, this accounts for about 68% of the set while two standard deviations from the mean (blue and brown) account for about 95% and three standard deviations (blue, brown and green) account for about 99.7%.">
            <a:hlinkClick r:id="rId3" tooltip="Dark blue is less than one standard deviation from the mean.  For the normal distribution, this accounts for about 68% of the set while two standard deviations from the mean (blue and brown) account for about 95% and three standard deviations (blue, brown and green) account for about 99.7%.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1676400"/>
            <a:ext cx="883920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5" name="Text Box 6"/>
          <p:cNvSpPr txBox="1">
            <a:spLocks noChangeArrowheads="1"/>
          </p:cNvSpPr>
          <p:nvPr/>
        </p:nvSpPr>
        <p:spPr bwMode="auto">
          <a:xfrm>
            <a:off x="2514600" y="5334000"/>
            <a:ext cx="518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Standard deviations from the mean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1170</TotalTime>
  <Words>314</Words>
  <Application>Microsoft Office PowerPoint</Application>
  <PresentationFormat>On-screen Show (4:3)</PresentationFormat>
  <Paragraphs>76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Arial Black</vt:lpstr>
      <vt:lpstr>Wingdings</vt:lpstr>
      <vt:lpstr>Calibri</vt:lpstr>
      <vt:lpstr>Glass Layers</vt:lpstr>
      <vt:lpstr>Statistics  Outline</vt:lpstr>
      <vt:lpstr>I. Types of Error</vt:lpstr>
      <vt:lpstr>Examples of systematic error:</vt:lpstr>
      <vt:lpstr>Random error:</vt:lpstr>
      <vt:lpstr>II. Statistics</vt:lpstr>
      <vt:lpstr>Skewed distribution</vt:lpstr>
      <vt:lpstr>Gaussian distribution (also called normal distribution)</vt:lpstr>
      <vt:lpstr>2. Ways to describe a population</vt:lpstr>
      <vt:lpstr>Statistics and Probability</vt:lpstr>
      <vt:lpstr>Standard deviation &amp; probability</vt:lpstr>
      <vt:lpstr>Is there a significant difference between my data sets?</vt:lpstr>
      <vt:lpstr>Known value t test</vt:lpstr>
      <vt:lpstr>Meaning of t values</vt:lpstr>
      <vt:lpstr>Paired t test</vt:lpstr>
      <vt:lpstr>Unpaired t test</vt:lpstr>
      <vt:lpstr>Q Test</vt:lpstr>
    </vt:vector>
  </TitlesOfParts>
  <Company>wsu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 Outline</dc:title>
  <dc:creator>wsu</dc:creator>
  <cp:lastModifiedBy>wsu</cp:lastModifiedBy>
  <cp:revision>64</cp:revision>
  <dcterms:created xsi:type="dcterms:W3CDTF">2006-09-05T12:53:20Z</dcterms:created>
  <dcterms:modified xsi:type="dcterms:W3CDTF">2008-09-22T16:33:06Z</dcterms:modified>
</cp:coreProperties>
</file>