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ED3D-63B4-4122-8F33-73505F92747B}" type="datetimeFigureOut">
              <a:rPr lang="en-US" smtClean="0"/>
              <a:t>9/22/2008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E614-C35A-44E7-AADF-C38856FB6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ED3D-63B4-4122-8F33-73505F92747B}" type="datetimeFigureOut">
              <a:rPr lang="en-US" smtClean="0"/>
              <a:t>9/22/2008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E614-C35A-44E7-AADF-C38856FB6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ED3D-63B4-4122-8F33-73505F92747B}" type="datetimeFigureOut">
              <a:rPr lang="en-US" smtClean="0"/>
              <a:t>9/22/2008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E614-C35A-44E7-AADF-C38856FB6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AC3AC-9EC3-410F-9359-4902F14A5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B627F-B2EA-46B6-A5D8-589904577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F13F1-5709-4C05-8278-2FC5330F7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99427-6372-4C83-BAF2-EC80E610B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ED3D-63B4-4122-8F33-73505F92747B}" type="datetimeFigureOut">
              <a:rPr lang="en-US" smtClean="0"/>
              <a:t>9/22/2008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E614-C35A-44E7-AADF-C38856FB6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ED3D-63B4-4122-8F33-73505F92747B}" type="datetimeFigureOut">
              <a:rPr lang="en-US" smtClean="0"/>
              <a:t>9/22/2008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E614-C35A-44E7-AADF-C38856FB6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ED3D-63B4-4122-8F33-73505F92747B}" type="datetimeFigureOut">
              <a:rPr lang="en-US" smtClean="0"/>
              <a:t>9/22/2008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E614-C35A-44E7-AADF-C38856FB6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ED3D-63B4-4122-8F33-73505F92747B}" type="datetimeFigureOut">
              <a:rPr lang="en-US" smtClean="0"/>
              <a:t>9/22/2008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E614-C35A-44E7-AADF-C38856FB6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ED3D-63B4-4122-8F33-73505F92747B}" type="datetimeFigureOut">
              <a:rPr lang="en-US" smtClean="0"/>
              <a:t>9/22/2008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E614-C35A-44E7-AADF-C38856FB6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ED3D-63B4-4122-8F33-73505F92747B}" type="datetimeFigureOut">
              <a:rPr lang="en-US" smtClean="0"/>
              <a:t>9/22/2008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E614-C35A-44E7-AADF-C38856FB6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ED3D-63B4-4122-8F33-73505F92747B}" type="datetimeFigureOut">
              <a:rPr lang="en-US" smtClean="0"/>
              <a:t>9/22/2008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E614-C35A-44E7-AADF-C38856FB6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ED3D-63B4-4122-8F33-73505F92747B}" type="datetimeFigureOut">
              <a:rPr lang="en-US" smtClean="0"/>
              <a:t>9/22/2008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E614-C35A-44E7-AADF-C38856FB6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AED3D-63B4-4122-8F33-73505F92747B}" type="datetimeFigureOut">
              <a:rPr lang="en-US" smtClean="0"/>
              <a:t>9/22/2008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9E614-C35A-44E7-AADF-C38856FB6E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illsbury.mpls.k12.mn.us/sites/b645152b-73e2-4740-bc71-a17ed048819c/uploads/target.gif" TargetMode="Externa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2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Microsoft_Office_Excel_Chart4.xls"/><Relationship Id="rId4" Type="http://schemas.openxmlformats.org/officeDocument/2006/relationships/oleObject" Target="../embeddings/Microsoft_Office_Excel_Chart3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5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Chart6.xls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Which error is our legal system specifically designed to address?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029200" cy="21717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Legal system is designed to minimize Type I errors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A Type I error would be to conclude that a person is guilty when, in fact they are innocent.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Since a person is presumed innocent until proven guilty, the decision limit is set such that there is a low probability that an innocent person will be convicted.</a:t>
            </a:r>
          </a:p>
        </p:txBody>
      </p:sp>
      <p:pic>
        <p:nvPicPr>
          <p:cNvPr id="20487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3962400"/>
            <a:ext cx="2895600" cy="2171700"/>
          </a:xfrm>
        </p:spPr>
      </p:pic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676400"/>
            <a:ext cx="265747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810000" y="3962400"/>
            <a:ext cx="4419600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Legal system does not explicitly address Type II errors</a:t>
            </a:r>
          </a:p>
          <a:p>
            <a:pPr>
              <a:spcBef>
                <a:spcPct val="50000"/>
              </a:spcBef>
            </a:pPr>
            <a:r>
              <a:rPr lang="en-US"/>
              <a:t>A type II error is concluding that a person is innocent when in fact they are guilty.</a:t>
            </a:r>
          </a:p>
          <a:p>
            <a:pPr>
              <a:spcBef>
                <a:spcPct val="50000"/>
              </a:spcBef>
            </a:pPr>
            <a:r>
              <a:rPr lang="en-US"/>
              <a:t>The result is while few innocent people are found guilty, many more guilty people are set free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/>
      <p:bldP spid="2048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Precision vs. Accuracy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1129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</p:txBody>
      </p:sp>
      <p:sp>
        <p:nvSpPr>
          <p:cNvPr id="11296" name="Rectangle 6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</p:txBody>
      </p:sp>
      <p:sp>
        <p:nvSpPr>
          <p:cNvPr id="11297" name="Rectangle 7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</p:txBody>
      </p:sp>
      <p:sp>
        <p:nvSpPr>
          <p:cNvPr id="11298" name="Rectangle 8"/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</p:txBody>
      </p:sp>
      <p:pic>
        <p:nvPicPr>
          <p:cNvPr id="11299" name="Picture 10" descr="Target money for our school!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685800"/>
            <a:ext cx="276066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00" name="Picture 12" descr="Target money for our school!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990600"/>
            <a:ext cx="265906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01" name="Picture 14" descr="Target money for our school!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3733800"/>
            <a:ext cx="265906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02" name="Picture 16" descr="Target money for our school!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3810000"/>
            <a:ext cx="25527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Which type of error is more difficult to address? 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Delaney clause of 1958 –</a:t>
            </a:r>
          </a:p>
          <a:p>
            <a:pPr lvl="1" eaLnBrk="1" hangingPunct="1"/>
            <a:r>
              <a:rPr lang="en-US" smtClean="0"/>
              <a:t>No additive [in processed food] shall be deemed to be safe if it is found to induce cancer when ingested by man or animal…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z="2000" i="1" smtClean="0"/>
              <a:t>No detectable level of pesticide may remain in processed food even if that level is far below what will cause cancer.</a:t>
            </a:r>
          </a:p>
          <a:p>
            <a:pPr lvl="1" eaLnBrk="1" hangingPunct="1"/>
            <a:r>
              <a:rPr lang="en-US" sz="2000" i="1" smtClean="0"/>
              <a:t>Detection limits have improved significantly 10</a:t>
            </a:r>
            <a:r>
              <a:rPr lang="en-US" sz="2000" i="1" baseline="30000" smtClean="0"/>
              <a:t>3</a:t>
            </a:r>
            <a:r>
              <a:rPr lang="en-US" sz="2000" i="1" smtClean="0"/>
              <a:t> – 10</a:t>
            </a:r>
            <a:r>
              <a:rPr lang="en-US" sz="2000" i="1" baseline="30000" smtClean="0"/>
              <a:t>6</a:t>
            </a:r>
            <a:r>
              <a:rPr lang="en-US" sz="2000" i="1" smtClean="0"/>
              <a:t> better what may have been acceptable in 1958 may now by 10</a:t>
            </a:r>
            <a:r>
              <a:rPr lang="en-US" sz="2000" i="1" baseline="30000" smtClean="0"/>
              <a:t>6</a:t>
            </a:r>
            <a:r>
              <a:rPr lang="en-US" sz="2000" i="1" smtClean="0"/>
              <a:t>x over limit</a:t>
            </a:r>
          </a:p>
          <a:p>
            <a:pPr lvl="1" eaLnBrk="1" hangingPunct="1"/>
            <a:r>
              <a:rPr lang="en-US" sz="2000" i="1" smtClean="0"/>
              <a:t>In 1996 it was changed to be based on health 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Wise Use of Statistics</a:t>
            </a: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Statistics is useful because it gives us a measure of how much confidence we have in our data.</a:t>
            </a:r>
          </a:p>
          <a:p>
            <a:pPr eaLnBrk="1" hangingPunct="1"/>
            <a:r>
              <a:rPr lang="en-US" smtClean="0"/>
              <a:t>As a scientist, the most important thing you can do when reporting data is give an idea of its degree of uncertainty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>
            <p:ph idx="1"/>
          </p:nvPr>
        </p:nvGraphicFramePr>
        <p:xfrm>
          <a:off x="304800" y="661988"/>
          <a:ext cx="8839200" cy="5686425"/>
        </p:xfrm>
        <a:graphic>
          <a:graphicData uri="http://schemas.openxmlformats.org/presentationml/2006/ole">
            <p:oleObj spid="_x0000_s2050" name="Chart" r:id="rId3" imgW="3686251" imgH="237164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457200" y="381000"/>
          <a:ext cx="4953000" cy="3186113"/>
        </p:xfrm>
        <a:graphic>
          <a:graphicData uri="http://schemas.openxmlformats.org/presentationml/2006/ole">
            <p:oleObj spid="_x0000_s3074" name="Chart" r:id="rId3" imgW="3686251" imgH="2371649" progId="Excel.Chart.8">
              <p:embed/>
            </p:oleObj>
          </a:graphicData>
        </a:graphic>
      </p:graphicFrame>
      <p:graphicFrame>
        <p:nvGraphicFramePr>
          <p:cNvPr id="9219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457200" y="3429000"/>
          <a:ext cx="4800600" cy="3094038"/>
        </p:xfrm>
        <a:graphic>
          <a:graphicData uri="http://schemas.openxmlformats.org/presentationml/2006/ole">
            <p:oleObj spid="_x0000_s3075" name="Chart" r:id="rId4" imgW="3695700" imgH="2381402" progId="Excel.Chart.8">
              <p:embed/>
            </p:oleObj>
          </a:graphicData>
        </a:graphic>
      </p:graphicFrame>
      <p:graphicFrame>
        <p:nvGraphicFramePr>
          <p:cNvPr id="9220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5011738" y="1524000"/>
          <a:ext cx="4132262" cy="2662238"/>
        </p:xfrm>
        <a:graphic>
          <a:graphicData uri="http://schemas.openxmlformats.org/presentationml/2006/ole">
            <p:oleObj spid="_x0000_s3076" name="Chart" r:id="rId5" imgW="3695700" imgH="2381402" progId="Excel.Chart.8">
              <p:embed/>
            </p:oleObj>
          </a:graphicData>
        </a:graphic>
      </p:graphicFrame>
      <p:sp>
        <p:nvSpPr>
          <p:cNvPr id="9222" name="Text Box 10"/>
          <p:cNvSpPr txBox="1">
            <a:spLocks noChangeArrowheads="1"/>
          </p:cNvSpPr>
          <p:nvPr/>
        </p:nvSpPr>
        <p:spPr bwMode="auto">
          <a:xfrm>
            <a:off x="1600200" y="2286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Symbol" pitchFamily="18" charset="2"/>
              </a:rPr>
              <a:t>m</a:t>
            </a:r>
            <a:r>
              <a:rPr lang="en-US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3733800" y="1143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pg</a:t>
            </a:r>
          </a:p>
        </p:txBody>
      </p:sp>
      <p:sp>
        <p:nvSpPr>
          <p:cNvPr id="9224" name="Text Box 12"/>
          <p:cNvSpPr txBox="1">
            <a:spLocks noChangeArrowheads="1"/>
          </p:cNvSpPr>
          <p:nvPr/>
        </p:nvSpPr>
        <p:spPr bwMode="auto">
          <a:xfrm>
            <a:off x="1752600" y="51816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mm</a:t>
            </a:r>
          </a:p>
        </p:txBody>
      </p:sp>
      <p:sp>
        <p:nvSpPr>
          <p:cNvPr id="9225" name="Text Box 13"/>
          <p:cNvSpPr txBox="1">
            <a:spLocks noChangeArrowheads="1"/>
          </p:cNvSpPr>
          <p:nvPr/>
        </p:nvSpPr>
        <p:spPr bwMode="auto">
          <a:xfrm>
            <a:off x="3200400" y="4191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Sub-</a:t>
            </a:r>
            <a:r>
              <a:rPr lang="en-US">
                <a:solidFill>
                  <a:schemeClr val="bg1"/>
                </a:solidFill>
                <a:latin typeface="Symbol" pitchFamily="18" charset="2"/>
              </a:rPr>
              <a:t>m</a:t>
            </a:r>
            <a:r>
              <a:rPr lang="en-US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226" name="Text Box 14"/>
          <p:cNvSpPr txBox="1">
            <a:spLocks noChangeArrowheads="1"/>
          </p:cNvSpPr>
          <p:nvPr/>
        </p:nvSpPr>
        <p:spPr bwMode="auto">
          <a:xfrm>
            <a:off x="5943600" y="27432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Hours or days</a:t>
            </a:r>
          </a:p>
        </p:txBody>
      </p:sp>
      <p:sp>
        <p:nvSpPr>
          <p:cNvPr id="9227" name="Text Box 15"/>
          <p:cNvSpPr txBox="1">
            <a:spLocks noChangeArrowheads="1"/>
          </p:cNvSpPr>
          <p:nvPr/>
        </p:nvSpPr>
        <p:spPr bwMode="auto">
          <a:xfrm>
            <a:off x="76962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fs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graphicFrame>
        <p:nvGraphicFramePr>
          <p:cNvPr id="10242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4648200" y="1524000"/>
          <a:ext cx="4038600" cy="4495800"/>
        </p:xfrm>
        <a:graphic>
          <a:graphicData uri="http://schemas.openxmlformats.org/presentationml/2006/ole">
            <p:oleObj spid="_x0000_s4098" name="Chart" r:id="rId3" imgW="4667402" imgH="2371649" progId="Excel.Chart.8">
              <p:embed/>
            </p:oleObj>
          </a:graphicData>
        </a:graphic>
      </p:graphicFrame>
      <p:graphicFrame>
        <p:nvGraphicFramePr>
          <p:cNvPr id="10243" name="Object 9"/>
          <p:cNvGraphicFramePr>
            <a:graphicFrameLocks noChangeAspect="1"/>
          </p:cNvGraphicFramePr>
          <p:nvPr>
            <p:ph sz="half" idx="1"/>
          </p:nvPr>
        </p:nvGraphicFramePr>
        <p:xfrm>
          <a:off x="457200" y="1447800"/>
          <a:ext cx="4038600" cy="4648200"/>
        </p:xfrm>
        <a:graphic>
          <a:graphicData uri="http://schemas.openxmlformats.org/presentationml/2006/ole">
            <p:oleObj spid="_x0000_s4099" name="Chart" r:id="rId4" imgW="4667402" imgH="237164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Limitations of Science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arenR"/>
            </a:pPr>
            <a:r>
              <a:rPr lang="en-US" smtClean="0"/>
              <a:t>Human epidemiological data is rarely complete at low levels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en-US" smtClean="0"/>
              <a:t>Animal data is usually at the top end, may not always be valid to extrapolate to humans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en-US" smtClean="0"/>
              <a:t>Extrapolation:  Never extrapolate more than one order of magnitude from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en-US" sz="4000" smtClean="0"/>
          </a:p>
        </p:txBody>
      </p:sp>
      <p:sp>
        <p:nvSpPr>
          <p:cNvPr id="20483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8200" y="381000"/>
            <a:ext cx="4038600" cy="5715000"/>
          </a:xfrm>
        </p:spPr>
        <p:txBody>
          <a:bodyPr/>
          <a:lstStyle/>
          <a:p>
            <a:pPr eaLnBrk="1" hangingPunct="1"/>
            <a:r>
              <a:rPr lang="en-US" sz="1600" smtClean="0"/>
              <a:t>Alcohol 130</a:t>
            </a:r>
            <a:br>
              <a:rPr lang="en-US" sz="1600" smtClean="0"/>
            </a:br>
            <a:r>
              <a:rPr lang="en-US" sz="1600" smtClean="0"/>
              <a:t>Suicide 95</a:t>
            </a:r>
            <a:br>
              <a:rPr lang="en-US" sz="1600" smtClean="0"/>
            </a:br>
            <a:r>
              <a:rPr lang="en-US" sz="1600" smtClean="0"/>
              <a:t>Homicide 90</a:t>
            </a:r>
            <a:br>
              <a:rPr lang="en-US" sz="1600" smtClean="0"/>
            </a:br>
            <a:r>
              <a:rPr lang="en-US" sz="1600" smtClean="0"/>
              <a:t>Occupational Accidents 74</a:t>
            </a:r>
            <a:br>
              <a:rPr lang="en-US" sz="1600" smtClean="0"/>
            </a:br>
            <a:r>
              <a:rPr lang="en-US" sz="1600" smtClean="0"/>
              <a:t>Small cars (vs standard size) 50</a:t>
            </a:r>
            <a:br>
              <a:rPr lang="en-US" sz="1600" smtClean="0"/>
            </a:br>
            <a:r>
              <a:rPr lang="en-US" sz="1600" smtClean="0"/>
              <a:t>Drowning 40</a:t>
            </a:r>
            <a:br>
              <a:rPr lang="en-US" sz="1600" smtClean="0"/>
            </a:br>
            <a:r>
              <a:rPr lang="en-US" sz="1600" smtClean="0"/>
              <a:t>Raising speed limit, 55 to 65 mph 40</a:t>
            </a:r>
            <a:br>
              <a:rPr lang="en-US" sz="1600" smtClean="0"/>
            </a:br>
            <a:r>
              <a:rPr lang="en-US" sz="1600" smtClean="0"/>
              <a:t>Falls 39</a:t>
            </a:r>
            <a:br>
              <a:rPr lang="en-US" sz="1600" smtClean="0"/>
            </a:br>
            <a:r>
              <a:rPr lang="en-US" sz="1600" smtClean="0"/>
              <a:t>Poison + suffocation + asphyxiation 37</a:t>
            </a:r>
            <a:br>
              <a:rPr lang="en-US" sz="1600" smtClean="0"/>
            </a:br>
            <a:r>
              <a:rPr lang="en-US" sz="1600" smtClean="0"/>
              <a:t>Fire, burns 27</a:t>
            </a:r>
            <a:br>
              <a:rPr lang="en-US" sz="1600" smtClean="0"/>
            </a:br>
            <a:r>
              <a:rPr lang="en-US" sz="1600" smtClean="0"/>
              <a:t>Radiation worker entire adult life 12</a:t>
            </a:r>
            <a:br>
              <a:rPr lang="en-US" sz="1600" smtClean="0"/>
            </a:br>
            <a:r>
              <a:rPr lang="en-US" sz="1600" smtClean="0"/>
              <a:t>Firearms 11</a:t>
            </a:r>
            <a:br>
              <a:rPr lang="en-US" sz="1600" smtClean="0"/>
            </a:br>
            <a:r>
              <a:rPr lang="en-US" sz="1600" smtClean="0"/>
              <a:t>Diet drinks, one per day for life 2</a:t>
            </a:r>
            <a:br>
              <a:rPr lang="en-US" sz="1600" smtClean="0"/>
            </a:br>
            <a:r>
              <a:rPr lang="en-US" sz="1600" b="1" smtClean="0"/>
              <a:t>All electric power nuclear (UCS) 1.5</a:t>
            </a:r>
            <a:br>
              <a:rPr lang="en-US" sz="1600" b="1" smtClean="0"/>
            </a:br>
            <a:r>
              <a:rPr lang="en-US" sz="1600" smtClean="0"/>
              <a:t>Hurricanes and tornadoes 1</a:t>
            </a:r>
            <a:br>
              <a:rPr lang="en-US" sz="1600" smtClean="0"/>
            </a:br>
            <a:r>
              <a:rPr lang="en-US" sz="1600" smtClean="0"/>
              <a:t>Airline crashes 1</a:t>
            </a:r>
            <a:br>
              <a:rPr lang="en-US" sz="1600" smtClean="0"/>
            </a:br>
            <a:r>
              <a:rPr lang="en-US" sz="1600" b="1" smtClean="0"/>
              <a:t>Hydroelectric power (dam failures) 0.5</a:t>
            </a:r>
            <a:br>
              <a:rPr lang="en-US" sz="1600" b="1" smtClean="0"/>
            </a:br>
            <a:r>
              <a:rPr lang="en-US" sz="1600" smtClean="0"/>
              <a:t>Lifetime at nuclear power plant 0.4</a:t>
            </a:r>
            <a:br>
              <a:rPr lang="en-US" sz="1600" smtClean="0"/>
            </a:br>
            <a:r>
              <a:rPr lang="en-US" sz="1600" b="1" smtClean="0"/>
              <a:t>All electric power nuclear (NRC) 0.03</a:t>
            </a:r>
            <a:r>
              <a:rPr lang="en-US" sz="3200" b="1" smtClean="0"/>
              <a:t/>
            </a:r>
            <a:br>
              <a:rPr lang="en-US" sz="3200" b="1" smtClean="0"/>
            </a:br>
            <a:endParaRPr lang="en-US" sz="3200" b="1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81000"/>
            <a:ext cx="46482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b="1" smtClean="0"/>
              <a:t>Average Loss of Life Expectancy (LLE)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Activity, risk, or state and associated LLE in days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Being male 2800</a:t>
            </a:r>
            <a:br>
              <a:rPr lang="en-US" sz="1800" smtClean="0"/>
            </a:br>
            <a:r>
              <a:rPr lang="en-US" sz="1800" smtClean="0"/>
              <a:t>Heart disease 2100</a:t>
            </a:r>
            <a:br>
              <a:rPr lang="en-US" sz="1800" smtClean="0"/>
            </a:br>
            <a:r>
              <a:rPr lang="en-US" sz="1800" smtClean="0"/>
              <a:t>Being unmarried 2000</a:t>
            </a:r>
            <a:br>
              <a:rPr lang="en-US" sz="1800" smtClean="0"/>
            </a:br>
            <a:r>
              <a:rPr lang="en-US" sz="1800" smtClean="0"/>
              <a:t>Being black (as compared to white) 2000</a:t>
            </a:r>
            <a:br>
              <a:rPr lang="en-US" sz="1800" smtClean="0"/>
            </a:br>
            <a:r>
              <a:rPr lang="en-US" sz="1800" smtClean="0"/>
              <a:t>Smoking cigarettes (1 pack/day) 1600</a:t>
            </a:r>
            <a:br>
              <a:rPr lang="en-US" sz="1800" smtClean="0"/>
            </a:br>
            <a:r>
              <a:rPr lang="en-US" sz="1800" smtClean="0"/>
              <a:t>Coal Mining 1100</a:t>
            </a:r>
            <a:br>
              <a:rPr lang="en-US" sz="1800" smtClean="0"/>
            </a:br>
            <a:r>
              <a:rPr lang="en-US" sz="1800" smtClean="0"/>
              <a:t>Cancer 980</a:t>
            </a:r>
            <a:br>
              <a:rPr lang="en-US" sz="1800" smtClean="0"/>
            </a:br>
            <a:r>
              <a:rPr lang="en-US" sz="1800" smtClean="0"/>
              <a:t>30 lb overweight 900</a:t>
            </a:r>
            <a:br>
              <a:rPr lang="en-US" sz="1800" smtClean="0"/>
            </a:br>
            <a:r>
              <a:rPr lang="en-US" sz="1800" smtClean="0"/>
              <a:t>Grade school dropout 800</a:t>
            </a:r>
            <a:br>
              <a:rPr lang="en-US" sz="1800" smtClean="0"/>
            </a:br>
            <a:r>
              <a:rPr lang="en-US" sz="1800" smtClean="0"/>
              <a:t>Being poor 700</a:t>
            </a:r>
            <a:br>
              <a:rPr lang="en-US" sz="1800" smtClean="0"/>
            </a:br>
            <a:r>
              <a:rPr lang="en-US" sz="1800" smtClean="0"/>
              <a:t>Stroke 520</a:t>
            </a:r>
            <a:br>
              <a:rPr lang="en-US" sz="1800" smtClean="0"/>
            </a:br>
            <a:r>
              <a:rPr lang="en-US" sz="1800" smtClean="0"/>
              <a:t>15 lb overweight 450</a:t>
            </a:r>
            <a:br>
              <a:rPr lang="en-US" sz="1800" smtClean="0"/>
            </a:br>
            <a:r>
              <a:rPr lang="en-US" sz="1800" smtClean="0"/>
              <a:t>All accidents 435</a:t>
            </a:r>
            <a:br>
              <a:rPr lang="en-US" sz="1800" smtClean="0"/>
            </a:br>
            <a:r>
              <a:rPr lang="en-US" sz="1800" smtClean="0"/>
              <a:t>Vietnam army duty 400</a:t>
            </a:r>
            <a:br>
              <a:rPr lang="en-US" sz="1800" smtClean="0"/>
            </a:br>
            <a:r>
              <a:rPr lang="en-US" sz="1800" smtClean="0"/>
              <a:t>Living in southeastern U.S. 350</a:t>
            </a:r>
            <a:br>
              <a:rPr lang="en-US" sz="1800" smtClean="0"/>
            </a:br>
            <a:r>
              <a:rPr lang="en-US" sz="1800" smtClean="0"/>
              <a:t>Construction worker (accidents) 320</a:t>
            </a:r>
            <a:br>
              <a:rPr lang="en-US" sz="1800" smtClean="0"/>
            </a:br>
            <a:r>
              <a:rPr lang="en-US" sz="1800" smtClean="0"/>
              <a:t>Driving a car (risk of accidents) 200</a:t>
            </a:r>
            <a:br>
              <a:rPr lang="en-US" sz="1800" smtClean="0"/>
            </a:br>
            <a:r>
              <a:rPr lang="en-US" sz="1800" smtClean="0"/>
              <a:t>Pneumonia and influenza 130</a:t>
            </a:r>
            <a:br>
              <a:rPr lang="en-US" sz="1800" smtClean="0"/>
            </a:b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Panic Inducing Medical News</a:t>
            </a:r>
          </a:p>
        </p:txBody>
      </p:sp>
      <p:graphicFrame>
        <p:nvGraphicFramePr>
          <p:cNvPr id="27701" name="Group 5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897757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Column 1 can cause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Column 2 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Column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Fatty foods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cancer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Twins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Stress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Spontaneous remission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Arthritis sufferers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Red wine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Glaucoma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out of 10 women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Day care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Hypothermia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 Computer terminals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Depression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Overweight smokers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 Coffee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Sexual dysfunction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 between 25 and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 Smoking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feeling of well being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Two income families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 Exercise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Heart 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children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413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Microsoft Office Excel Chart</vt:lpstr>
      <vt:lpstr>Which error is our legal system specifically designed to address?</vt:lpstr>
      <vt:lpstr>Which type of error is more difficult to address?  </vt:lpstr>
      <vt:lpstr>Wise Use of Statistics</vt:lpstr>
      <vt:lpstr>Slide 4</vt:lpstr>
      <vt:lpstr>Slide 5</vt:lpstr>
      <vt:lpstr>Slide 6</vt:lpstr>
      <vt:lpstr>Limitations of Science</vt:lpstr>
      <vt:lpstr>Slide 8</vt:lpstr>
      <vt:lpstr>Panic Inducing Medical News</vt:lpstr>
      <vt:lpstr>Precision vs. Accuracy 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error is our legal system specifically designed to address?</dc:title>
  <dc:creator>wsu</dc:creator>
  <cp:lastModifiedBy>wsu</cp:lastModifiedBy>
  <cp:revision>1</cp:revision>
  <dcterms:created xsi:type="dcterms:W3CDTF">2008-09-22T16:34:49Z</dcterms:created>
  <dcterms:modified xsi:type="dcterms:W3CDTF">2008-09-22T16:35:29Z</dcterms:modified>
</cp:coreProperties>
</file>