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2E1A-8D34-4F6F-910B-1DD5C7558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4DEE-C7B9-4490-8E90-624FAC53D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5D88-FF9E-44F4-849E-786FA2036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7D21-492B-4088-9C9C-C9A7D8918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9FD7B-3FD8-43E4-94C4-E9E2888BD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F07D-8C7D-48BA-9EB5-CCEE7D64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3B92-3684-4C27-9BEC-E95A73CC2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6C5A-3021-44E5-BCCF-A931A8590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0C2C7-3E36-4401-9CA4-6E195CD50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CB90-98F1-4796-A93C-04592BE62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B823-92B1-4B6F-B988-E04CCBACD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9C90A-E63E-433B-8432-FCA757456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20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8D489F-8811-4D4B-8A49-3AD2CA7A3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emrut.mam.gov.tr/english/projects/Determination_Toxic_Phytoplankton_omerli_files/image00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Concentration Units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543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Molarity</a:t>
            </a:r>
          </a:p>
          <a:p>
            <a:pPr eaLnBrk="1" hangingPunct="1">
              <a:defRPr/>
            </a:pPr>
            <a:r>
              <a:rPr lang="en-US" smtClean="0"/>
              <a:t>Formality:</a:t>
            </a:r>
          </a:p>
          <a:p>
            <a:pPr eaLnBrk="1" hangingPunct="1">
              <a:defRPr/>
            </a:pPr>
            <a:r>
              <a:rPr lang="en-US" smtClean="0"/>
              <a:t>Normality</a:t>
            </a:r>
          </a:p>
          <a:p>
            <a:pPr eaLnBrk="1" hangingPunct="1">
              <a:defRPr/>
            </a:pPr>
            <a:r>
              <a:rPr lang="en-US" smtClean="0"/>
              <a:t>What is the molarity of a 6N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solution?</a:t>
            </a:r>
          </a:p>
          <a:p>
            <a:pPr eaLnBrk="1" hangingPunct="1">
              <a:defRPr/>
            </a:pPr>
            <a:r>
              <a:rPr lang="en-US" smtClean="0"/>
              <a:t>How do you make 100mL of a 4N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solution from conc.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the best sampling scheme for my project?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Consider</a:t>
            </a:r>
          </a:p>
          <a:p>
            <a:pPr lvl="1" eaLnBrk="1" hangingPunct="1">
              <a:defRPr/>
            </a:pPr>
            <a:r>
              <a:rPr lang="en-US" smtClean="0"/>
              <a:t>Costs</a:t>
            </a:r>
          </a:p>
          <a:p>
            <a:pPr lvl="1" eaLnBrk="1" hangingPunct="1">
              <a:defRPr/>
            </a:pPr>
            <a:r>
              <a:rPr lang="en-US" smtClean="0"/>
              <a:t>Use of data</a:t>
            </a:r>
          </a:p>
          <a:p>
            <a:pPr lvl="1" eaLnBrk="1" hangingPunct="1">
              <a:defRPr/>
            </a:pPr>
            <a:r>
              <a:rPr lang="en-US" smtClean="0"/>
              <a:t>Heterogenity of system</a:t>
            </a:r>
          </a:p>
          <a:p>
            <a:pPr lvl="1" eaLnBrk="1" hangingPunct="1">
              <a:defRPr/>
            </a:pPr>
            <a:r>
              <a:rPr lang="en-US" smtClean="0"/>
              <a:t>Pollutant mobility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buFontTx/>
              <a:buNone/>
              <a:defRPr/>
            </a:pPr>
            <a:r>
              <a:rPr lang="en-US" i="1" smtClean="0"/>
              <a:t>Most projects will require more than one sampling strategy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Sampling strategy?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4341" name="Picture 8" descr="image0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0"/>
            <a:ext cx="41290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photo4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227388"/>
            <a:ext cx="419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Sampling strategy?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5364" name="Picture 4" descr="llakeguardia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81200"/>
            <a:ext cx="35623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rw_n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057400"/>
            <a:ext cx="3810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Quality control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543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Contamination</a:t>
            </a:r>
          </a:p>
          <a:p>
            <a:pPr eaLnBrk="1" hangingPunct="1">
              <a:defRPr/>
            </a:pPr>
            <a:r>
              <a:rPr lang="en-US" smtClean="0"/>
              <a:t>Preservation and storage</a:t>
            </a:r>
          </a:p>
          <a:p>
            <a:pPr eaLnBrk="1" hangingPunct="1">
              <a:defRPr/>
            </a:pPr>
            <a:r>
              <a:rPr lang="en-US" smtClean="0"/>
              <a:t>Duplicates:  10% duplicate amount necessary</a:t>
            </a:r>
          </a:p>
          <a:p>
            <a:pPr eaLnBrk="1" hangingPunct="1">
              <a:defRPr/>
            </a:pPr>
            <a:r>
              <a:rPr lang="en-US" smtClean="0"/>
              <a:t>Split samples</a:t>
            </a:r>
          </a:p>
          <a:p>
            <a:pPr eaLnBrk="1" hangingPunct="1">
              <a:defRPr/>
            </a:pPr>
            <a:r>
              <a:rPr lang="en-US" smtClean="0"/>
              <a:t>Reagent blank</a:t>
            </a:r>
          </a:p>
          <a:p>
            <a:pPr eaLnBrk="1" hangingPunct="1">
              <a:defRPr/>
            </a:pPr>
            <a:r>
              <a:rPr lang="en-US" smtClean="0"/>
              <a:t>Method blank</a:t>
            </a:r>
          </a:p>
          <a:p>
            <a:pPr eaLnBrk="1" hangingPunct="1">
              <a:defRPr/>
            </a:pPr>
            <a:r>
              <a:rPr lang="en-US" smtClean="0"/>
              <a:t>Matrix spike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Quality Control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Blind field duplicates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Field QC checks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Field blanks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Trip blanks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Field records documentation requirements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Name of sample collector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Date and time of sampling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Field conditions: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Sample type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Label with requested analytical parameters and preservation technique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mtClean="0"/>
              <a:t>Chain of custody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Difficult in real world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</a:t>
            </a:r>
            <a:r>
              <a:rPr lang="en-US" baseline="-25000" smtClean="0"/>
              <a:t>o</a:t>
            </a:r>
            <a:r>
              <a:rPr lang="en-US" baseline="30000" smtClean="0"/>
              <a:t>2</a:t>
            </a:r>
            <a:r>
              <a:rPr lang="en-US" smtClean="0"/>
              <a:t> = s</a:t>
            </a:r>
            <a:r>
              <a:rPr lang="en-US" baseline="-25000" smtClean="0"/>
              <a:t>m</a:t>
            </a:r>
            <a:r>
              <a:rPr lang="en-US" baseline="30000" smtClean="0"/>
              <a:t>2</a:t>
            </a:r>
            <a:r>
              <a:rPr lang="en-US" smtClean="0"/>
              <a:t> + s</a:t>
            </a:r>
            <a:r>
              <a:rPr lang="en-US" baseline="-25000" smtClean="0"/>
              <a:t>s</a:t>
            </a:r>
            <a:r>
              <a:rPr lang="en-US" baseline="30000" smtClean="0"/>
              <a:t>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Where: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s</a:t>
            </a:r>
            <a:r>
              <a:rPr lang="en-US" baseline="-25000" smtClean="0"/>
              <a:t>o</a:t>
            </a:r>
            <a:r>
              <a:rPr lang="en-US" baseline="30000" smtClean="0"/>
              <a:t>2</a:t>
            </a:r>
            <a:r>
              <a:rPr lang="en-US" smtClean="0"/>
              <a:t> = overall variance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s = standard deviation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s</a:t>
            </a:r>
            <a:r>
              <a:rPr lang="en-US" baseline="-25000" smtClean="0"/>
              <a:t>m</a:t>
            </a:r>
            <a:r>
              <a:rPr lang="en-US" baseline="30000" smtClean="0"/>
              <a:t>2</a:t>
            </a:r>
            <a:r>
              <a:rPr lang="en-US" smtClean="0"/>
              <a:t> = variance of analytical method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s</a:t>
            </a:r>
            <a:r>
              <a:rPr lang="en-US" baseline="-25000" smtClean="0"/>
              <a:t>s</a:t>
            </a:r>
            <a:r>
              <a:rPr lang="en-US" baseline="30000" smtClean="0"/>
              <a:t>2</a:t>
            </a:r>
            <a:r>
              <a:rPr lang="en-US" smtClean="0"/>
              <a:t> = variance of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Cork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l___l___l___l___l___l___l___l___l___l___l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0   10  20   30  40   50  60  70   80  90   100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Rubber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l___l___l___l___l___l___l___l___l___l___l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0   10  20   30  40   50  60  70   80  90   100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Sampling alone can introduce significant error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Sampling error will be significant whenever the # of defining units becomes too few</a:t>
            </a:r>
          </a:p>
          <a:p>
            <a:pPr eaLnBrk="1" hangingPunct="1">
              <a:defRPr/>
            </a:pPr>
            <a:r>
              <a:rPr lang="en-US" sz="2800" smtClean="0"/>
              <a:t>Std. deviation associated with sampling can be defined as: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-25000" smtClean="0"/>
              <a:t>n</a:t>
            </a:r>
            <a:r>
              <a:rPr lang="en-US" sz="2800" smtClean="0"/>
              <a:t> =  npq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n = # of particles taken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p = probability of drawing A = n</a:t>
            </a:r>
            <a:r>
              <a:rPr lang="en-US" sz="2800" baseline="-25000" smtClean="0"/>
              <a:t>A</a:t>
            </a:r>
            <a:r>
              <a:rPr lang="en-US" sz="2800" smtClean="0"/>
              <a:t>/(n</a:t>
            </a:r>
            <a:r>
              <a:rPr lang="en-US" sz="2800" baseline="-25000" smtClean="0"/>
              <a:t>A</a:t>
            </a:r>
            <a:r>
              <a:rPr lang="en-US" sz="2800" smtClean="0"/>
              <a:t> + n</a:t>
            </a:r>
            <a:r>
              <a:rPr lang="en-US" sz="2800" baseline="-25000" smtClean="0"/>
              <a:t>B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q = probability of drawing B = n</a:t>
            </a:r>
            <a:r>
              <a:rPr lang="en-US" sz="2800" baseline="-25000" smtClean="0"/>
              <a:t>B</a:t>
            </a:r>
            <a:r>
              <a:rPr lang="en-US" sz="2800" smtClean="0"/>
              <a:t>/(n</a:t>
            </a:r>
            <a:r>
              <a:rPr lang="en-US" sz="2800" baseline="-25000" smtClean="0"/>
              <a:t>A</a:t>
            </a:r>
            <a:r>
              <a:rPr lang="en-US" sz="2800" smtClean="0"/>
              <a:t> + n</a:t>
            </a:r>
            <a:r>
              <a:rPr lang="en-US" sz="2800" baseline="-25000" smtClean="0"/>
              <a:t>B</a:t>
            </a:r>
            <a:r>
              <a:rPr lang="en-US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Grab and Composite Samples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Grab: Individual sample collected at a particular time and place – example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Limitations: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Composite: Mixture of grab samples taken over a period of time – example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Limitations: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composite or not composite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Compositing Demo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66344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Analysis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Mixed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Mean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Std.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do you know when you have taken enough samples?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Sampling Schemes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Random: no operator bias, least uncertainty, largest # of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Stratified: judgemental, requires least # of samples, used most often, based on prior knowledge, most uncertainty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Systematic: 1</a:t>
            </a:r>
            <a:r>
              <a:rPr lang="en-US" baseline="30000" smtClean="0"/>
              <a:t>st</a:t>
            </a:r>
            <a:r>
              <a:rPr lang="en-US" smtClean="0"/>
              <a:t> sample is randomly chosen, after that taken at fixed time &amp; space intervals     Lake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691</TotalTime>
  <Words>380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Tahoma</vt:lpstr>
      <vt:lpstr>Arial</vt:lpstr>
      <vt:lpstr>Wingdings</vt:lpstr>
      <vt:lpstr>Calibri</vt:lpstr>
      <vt:lpstr>Symbol</vt:lpstr>
      <vt:lpstr>Shimmer</vt:lpstr>
      <vt:lpstr>Concentration Units</vt:lpstr>
      <vt:lpstr>Sampling</vt:lpstr>
      <vt:lpstr>Cork</vt:lpstr>
      <vt:lpstr>Sampling alone can introduce significant error</vt:lpstr>
      <vt:lpstr>Grab and Composite Samples</vt:lpstr>
      <vt:lpstr>To composite or not composite</vt:lpstr>
      <vt:lpstr>Compositing Demo</vt:lpstr>
      <vt:lpstr>How do you know when you have taken enough samples?</vt:lpstr>
      <vt:lpstr>Types of Sampling Schemes</vt:lpstr>
      <vt:lpstr>What is the best sampling scheme for my project?</vt:lpstr>
      <vt:lpstr>Sampling strategy?</vt:lpstr>
      <vt:lpstr>Sampling strategy?</vt:lpstr>
      <vt:lpstr>Quality control</vt:lpstr>
      <vt:lpstr>Quality Control</vt:lpstr>
      <vt:lpstr>Field records documentation requirements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Units</dc:title>
  <dc:creator>wsu</dc:creator>
  <cp:lastModifiedBy>wsu</cp:lastModifiedBy>
  <cp:revision>38</cp:revision>
  <dcterms:created xsi:type="dcterms:W3CDTF">2006-08-30T18:31:47Z</dcterms:created>
  <dcterms:modified xsi:type="dcterms:W3CDTF">2008-09-22T16:33:33Z</dcterms:modified>
</cp:coreProperties>
</file>