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45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4580"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45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D6D7D60-E0E4-4554-B187-39AC5FF40F1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965DA-D305-4925-94C3-410D1A77BDF7}" type="slidenum">
              <a:rPr lang="en-US"/>
              <a:pPr/>
              <a:t>1</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Go over chromatography exercise first.</a:t>
            </a:r>
          </a:p>
          <a:p>
            <a:r>
              <a:rPr lang="en-US"/>
              <a:t>The different dyes in the black markers had different water solubilities.  This allowed them to be separated.  Chromatography makes use of all different types of properties in order to get separation between components in a mixture.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FAA246-5AF9-4A75-92F3-12BC2BD85AD2}" type="slidenum">
              <a:rPr lang="en-US"/>
              <a:pPr/>
              <a:t>2</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After do analogy, ask them what property was being used for separation?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74D03-4C89-4AC7-A07F-1D42FA659A1D}" type="slidenum">
              <a:rPr lang="en-US"/>
              <a:pPr/>
              <a:t>5</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Define condensation:  gas going from atmosphere into liquid phase  opposite?  Evaporation: moving from liquid phase into gas phase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F84B7-F042-4075-8490-6A09DFC3062D}" type="slidenum">
              <a:rPr lang="en-US"/>
              <a:pPr/>
              <a:t>6</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After talk about this page, ask them what would happen if had two components in mixture.  Draw a chromatogram with increasing temperature on x axis and quantity of material on y axis.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0A70B-03A3-46EB-AE10-BE6A7908D772}" type="slidenum">
              <a:rPr lang="en-US"/>
              <a:pPr/>
              <a:t>7</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There are 3 main types of chromatographic analysis that are most useful for forensic analysis, gas chromatography, liquid chromatography and thin layer chromatography</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6350"/>
            <a:ext cx="9140825" cy="6851650"/>
            <a:chOff x="0" y="4"/>
            <a:chExt cx="5758" cy="4316"/>
          </a:xfrm>
        </p:grpSpPr>
        <p:grpSp>
          <p:nvGrpSpPr>
            <p:cNvPr id="23555" name="Group 3"/>
            <p:cNvGrpSpPr>
              <a:grpSpLocks/>
            </p:cNvGrpSpPr>
            <p:nvPr/>
          </p:nvGrpSpPr>
          <p:grpSpPr bwMode="auto">
            <a:xfrm>
              <a:off x="0" y="1161"/>
              <a:ext cx="5758" cy="3159"/>
              <a:chOff x="0" y="1161"/>
              <a:chExt cx="5758" cy="3159"/>
            </a:xfrm>
          </p:grpSpPr>
          <p:sp>
            <p:nvSpPr>
              <p:cNvPr id="2355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355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2355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355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356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23561" name="Group 9"/>
            <p:cNvGrpSpPr>
              <a:grpSpLocks/>
            </p:cNvGrpSpPr>
            <p:nvPr/>
          </p:nvGrpSpPr>
          <p:grpSpPr bwMode="auto">
            <a:xfrm>
              <a:off x="348" y="4"/>
              <a:ext cx="5410" cy="4316"/>
              <a:chOff x="348" y="4"/>
              <a:chExt cx="5410" cy="4316"/>
            </a:xfrm>
          </p:grpSpPr>
          <p:sp>
            <p:nvSpPr>
              <p:cNvPr id="2356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356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56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356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356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356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356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356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23570" name="Rectangle 18"/>
          <p:cNvSpPr>
            <a:spLocks noGrp="1" noChangeArrowheads="1"/>
          </p:cNvSpPr>
          <p:nvPr>
            <p:ph type="dt" sz="quarter" idx="2"/>
          </p:nvPr>
        </p:nvSpPr>
        <p:spPr/>
        <p:txBody>
          <a:bodyPr/>
          <a:lstStyle>
            <a:lvl1pPr>
              <a:defRPr/>
            </a:lvl1pPr>
          </a:lstStyle>
          <a:p>
            <a:endParaRPr lang="en-US"/>
          </a:p>
        </p:txBody>
      </p:sp>
      <p:sp>
        <p:nvSpPr>
          <p:cNvPr id="2357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23572" name="Rectangle 20"/>
          <p:cNvSpPr>
            <a:spLocks noGrp="1" noChangeArrowheads="1"/>
          </p:cNvSpPr>
          <p:nvPr>
            <p:ph type="sldNum" sz="quarter" idx="4"/>
          </p:nvPr>
        </p:nvSpPr>
        <p:spPr/>
        <p:txBody>
          <a:bodyPr/>
          <a:lstStyle>
            <a:lvl1pPr>
              <a:defRPr/>
            </a:lvl1pPr>
          </a:lstStyle>
          <a:p>
            <a:fld id="{A434B475-6263-4EED-AA25-5A0B7E48D8C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D8A4E5-5951-49ED-A2C8-8E58AD38471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93388-5E52-4BC9-BCAC-A00C5FBD4E6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1066800" y="4114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8DD3E4FB-3531-45A1-B80C-EC4D56E2804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AD1A9933-E9B9-4163-8A5C-873FA59FCF0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0668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066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4290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705600" y="6248400"/>
            <a:ext cx="1905000" cy="457200"/>
          </a:xfrm>
        </p:spPr>
        <p:txBody>
          <a:bodyPr/>
          <a:lstStyle>
            <a:lvl1pPr>
              <a:defRPr/>
            </a:lvl1pPr>
          </a:lstStyle>
          <a:p>
            <a:fld id="{E4071A81-9117-488A-A0BC-8A888E98A8F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0CAC35-12D6-432C-8544-E4B0A23B3F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BF4DF4-5E0D-478F-AB1A-F0F92BCC63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D33F9B-B434-4980-A7C5-69AE2E52F98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428F117-C250-45AA-973A-B0B87C1EC1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9FD753-B099-4E13-90FF-CE5B41D2E6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405D67B-2796-4021-9FA3-62D31AFB51E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6E66D3-6F71-4524-B49E-7A568E214F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250F95-46F9-44BF-A618-26070653557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6350"/>
            <a:ext cx="9140825" cy="6851650"/>
            <a:chOff x="0" y="4"/>
            <a:chExt cx="5758" cy="4316"/>
          </a:xfrm>
        </p:grpSpPr>
        <p:sp>
          <p:nvSpPr>
            <p:cNvPr id="2253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253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22533" name="Group 5"/>
            <p:cNvGrpSpPr>
              <a:grpSpLocks/>
            </p:cNvGrpSpPr>
            <p:nvPr userDrawn="1"/>
          </p:nvGrpSpPr>
          <p:grpSpPr bwMode="auto">
            <a:xfrm>
              <a:off x="0" y="4"/>
              <a:ext cx="5758" cy="4316"/>
              <a:chOff x="0" y="4"/>
              <a:chExt cx="5758" cy="4316"/>
            </a:xfrm>
          </p:grpSpPr>
          <p:sp>
            <p:nvSpPr>
              <p:cNvPr id="2253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253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253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253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253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253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254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2254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254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254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4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4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2254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2254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5BDD159F-2CE6-4E75-A4D5-A4974857D2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hyperlink" Target="http://course1.winona.edu/jfranz/movies/elution.mov"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Chromatography</a:t>
            </a:r>
          </a:p>
        </p:txBody>
      </p:sp>
      <p:sp>
        <p:nvSpPr>
          <p:cNvPr id="2051" name="Rectangle 3"/>
          <p:cNvSpPr>
            <a:spLocks noGrp="1" noChangeArrowheads="1"/>
          </p:cNvSpPr>
          <p:nvPr>
            <p:ph type="subTitle" idx="1"/>
          </p:nvPr>
        </p:nvSpPr>
        <p:spPr/>
        <p:txBody>
          <a:bodyPr/>
          <a:lstStyle/>
          <a:p>
            <a:r>
              <a:rPr lang="en-US"/>
              <a:t>Way to separate components in a mixture</a:t>
            </a:r>
          </a:p>
        </p:txBody>
      </p:sp>
      <p:pic>
        <p:nvPicPr>
          <p:cNvPr id="2053" name="Picture 5" descr="chromatogram"/>
          <p:cNvPicPr>
            <a:picLocks noChangeAspect="1" noChangeArrowheads="1"/>
          </p:cNvPicPr>
          <p:nvPr/>
        </p:nvPicPr>
        <p:blipFill>
          <a:blip r:embed="rId3"/>
          <a:srcRect/>
          <a:stretch>
            <a:fillRect/>
          </a:stretch>
        </p:blipFill>
        <p:spPr bwMode="auto">
          <a:xfrm>
            <a:off x="4876800" y="0"/>
            <a:ext cx="4267200" cy="25336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Chromatography Analogy</a:t>
            </a:r>
          </a:p>
        </p:txBody>
      </p:sp>
      <p:sp>
        <p:nvSpPr>
          <p:cNvPr id="26628" name="Rectangle 4"/>
          <p:cNvSpPr>
            <a:spLocks noGrp="1" noChangeArrowheads="1"/>
          </p:cNvSpPr>
          <p:nvPr>
            <p:ph sz="quarter" idx="1"/>
          </p:nvPr>
        </p:nvSpPr>
        <p:spPr/>
        <p:txBody>
          <a:bodyPr/>
          <a:lstStyle/>
          <a:p>
            <a:endParaRPr lang="en-US" sz="2400"/>
          </a:p>
        </p:txBody>
      </p:sp>
      <p:sp>
        <p:nvSpPr>
          <p:cNvPr id="26629" name="Rectangle 5"/>
          <p:cNvSpPr>
            <a:spLocks noGrp="1" noChangeArrowheads="1"/>
          </p:cNvSpPr>
          <p:nvPr>
            <p:ph sz="quarter" idx="2"/>
          </p:nvPr>
        </p:nvSpPr>
        <p:spPr/>
        <p:txBody>
          <a:bodyPr/>
          <a:lstStyle/>
          <a:p>
            <a:endParaRPr lang="en-US" sz="2400"/>
          </a:p>
        </p:txBody>
      </p:sp>
      <p:sp>
        <p:nvSpPr>
          <p:cNvPr id="26630" name="Rectangle 6"/>
          <p:cNvSpPr>
            <a:spLocks noGrp="1" noChangeArrowheads="1"/>
          </p:cNvSpPr>
          <p:nvPr>
            <p:ph type="body" sz="half" idx="3"/>
          </p:nvPr>
        </p:nvSpPr>
        <p:spPr>
          <a:xfrm>
            <a:off x="1066800" y="4419600"/>
            <a:ext cx="7543800" cy="1676400"/>
          </a:xfrm>
        </p:spPr>
        <p:txBody>
          <a:bodyPr/>
          <a:lstStyle/>
          <a:p>
            <a:r>
              <a:rPr lang="en-US" sz="2800"/>
              <a:t>Sinner, saint, agnostic, or hypocrite, who will get to the end of Main Street first?</a:t>
            </a:r>
          </a:p>
        </p:txBody>
      </p:sp>
      <p:pic>
        <p:nvPicPr>
          <p:cNvPr id="26632" name="Picture 8" descr="church_cartoon2medgif"/>
          <p:cNvPicPr>
            <a:picLocks noChangeAspect="1" noChangeArrowheads="1"/>
          </p:cNvPicPr>
          <p:nvPr/>
        </p:nvPicPr>
        <p:blipFill>
          <a:blip r:embed="rId3"/>
          <a:srcRect/>
          <a:stretch>
            <a:fillRect/>
          </a:stretch>
        </p:blipFill>
        <p:spPr bwMode="auto">
          <a:xfrm>
            <a:off x="1905000" y="1752600"/>
            <a:ext cx="1663700" cy="2590800"/>
          </a:xfrm>
          <a:prstGeom prst="rect">
            <a:avLst/>
          </a:prstGeom>
          <a:noFill/>
        </p:spPr>
      </p:pic>
      <p:pic>
        <p:nvPicPr>
          <p:cNvPr id="26634" name="Picture 10" descr="cartoon_bobs_bar"/>
          <p:cNvPicPr>
            <a:picLocks noChangeAspect="1" noChangeArrowheads="1"/>
          </p:cNvPicPr>
          <p:nvPr/>
        </p:nvPicPr>
        <p:blipFill>
          <a:blip r:embed="rId4"/>
          <a:srcRect/>
          <a:stretch>
            <a:fillRect/>
          </a:stretch>
        </p:blipFill>
        <p:spPr bwMode="auto">
          <a:xfrm>
            <a:off x="5105400" y="1600200"/>
            <a:ext cx="3654425" cy="27416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How are things separated in chromatography?</a:t>
            </a:r>
          </a:p>
        </p:txBody>
      </p:sp>
      <p:sp>
        <p:nvSpPr>
          <p:cNvPr id="29699" name="Rectangle 3"/>
          <p:cNvSpPr>
            <a:spLocks noGrp="1" noChangeArrowheads="1"/>
          </p:cNvSpPr>
          <p:nvPr>
            <p:ph type="body" idx="1"/>
          </p:nvPr>
        </p:nvSpPr>
        <p:spPr/>
        <p:txBody>
          <a:bodyPr/>
          <a:lstStyle/>
          <a:p>
            <a:r>
              <a:rPr lang="en-US"/>
              <a:t>Based on different properties</a:t>
            </a:r>
          </a:p>
          <a:p>
            <a:pPr lvl="1"/>
            <a:r>
              <a:rPr lang="en-US"/>
              <a:t>Water solubility</a:t>
            </a:r>
          </a:p>
          <a:p>
            <a:pPr lvl="1"/>
            <a:r>
              <a:rPr lang="en-US"/>
              <a:t>Gas solubility</a:t>
            </a:r>
          </a:p>
          <a:p>
            <a:pPr lvl="1"/>
            <a:r>
              <a:rPr lang="en-US"/>
              <a:t>Solubility in a certain chemical like ethanol</a:t>
            </a:r>
          </a:p>
          <a:p>
            <a:pPr lvl="1"/>
            <a:r>
              <a:rPr lang="en-US"/>
              <a:t>Boiling point</a:t>
            </a:r>
          </a:p>
          <a:p>
            <a:pPr lvl="1"/>
            <a:r>
              <a:rPr lang="en-US"/>
              <a:t>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Spearmint Oil Demonstration</a:t>
            </a:r>
          </a:p>
        </p:txBody>
      </p:sp>
      <p:sp>
        <p:nvSpPr>
          <p:cNvPr id="30723" name="Rectangle 3"/>
          <p:cNvSpPr>
            <a:spLocks noGrp="1" noChangeArrowheads="1"/>
          </p:cNvSpPr>
          <p:nvPr>
            <p:ph sz="half" idx="1"/>
          </p:nvPr>
        </p:nvSpPr>
        <p:spPr>
          <a:xfrm>
            <a:off x="1066800" y="1981200"/>
            <a:ext cx="3702050" cy="4114800"/>
          </a:xfrm>
        </p:spPr>
        <p:txBody>
          <a:bodyPr/>
          <a:lstStyle/>
          <a:p>
            <a:r>
              <a:rPr lang="en-US" sz="2800"/>
              <a:t>What would happen to spearmint oil in a closed container?</a:t>
            </a:r>
          </a:p>
          <a:p>
            <a:r>
              <a:rPr lang="en-US" sz="2800"/>
              <a:t>System would eventually reach equilibrium where rate of evaporation and condensation are equal</a:t>
            </a:r>
          </a:p>
        </p:txBody>
      </p:sp>
      <p:sp>
        <p:nvSpPr>
          <p:cNvPr id="30724" name="Rectangle 4"/>
          <p:cNvSpPr>
            <a:spLocks noGrp="1" noChangeArrowheads="1"/>
          </p:cNvSpPr>
          <p:nvPr>
            <p:ph sz="quarter" idx="2"/>
          </p:nvPr>
        </p:nvSpPr>
        <p:spPr>
          <a:xfrm>
            <a:off x="4908550" y="1981200"/>
            <a:ext cx="3702050" cy="1987550"/>
          </a:xfrm>
        </p:spPr>
        <p:txBody>
          <a:bodyPr/>
          <a:lstStyle/>
          <a:p>
            <a:endParaRPr lang="en-US" sz="2400"/>
          </a:p>
        </p:txBody>
      </p:sp>
      <p:sp>
        <p:nvSpPr>
          <p:cNvPr id="30725" name="Rectangle 5"/>
          <p:cNvSpPr>
            <a:spLocks noGrp="1" noChangeArrowheads="1"/>
          </p:cNvSpPr>
          <p:nvPr>
            <p:ph sz="quarter" idx="3"/>
          </p:nvPr>
        </p:nvSpPr>
        <p:spPr>
          <a:xfrm>
            <a:off x="4908550" y="4106863"/>
            <a:ext cx="3702050" cy="1989137"/>
          </a:xfrm>
        </p:spPr>
        <p:txBody>
          <a:bodyPr/>
          <a:lstStyle/>
          <a:p>
            <a:r>
              <a:rPr lang="en-US" sz="2400"/>
              <a:t>Chromatography has its basis in the fact that chemical substances tend to partially escape into surrounding environment, like spearmint oil here</a:t>
            </a:r>
          </a:p>
        </p:txBody>
      </p:sp>
      <p:pic>
        <p:nvPicPr>
          <p:cNvPr id="30726" name="Picture 6" descr="liqint"/>
          <p:cNvPicPr>
            <a:picLocks noChangeAspect="1" noChangeArrowheads="1" noCrop="1"/>
          </p:cNvPicPr>
          <p:nvPr/>
        </p:nvPicPr>
        <p:blipFill>
          <a:blip r:embed="rId2"/>
          <a:srcRect/>
          <a:stretch>
            <a:fillRect/>
          </a:stretch>
        </p:blipFill>
        <p:spPr bwMode="auto">
          <a:xfrm>
            <a:off x="5715000" y="1905000"/>
            <a:ext cx="1704975" cy="1704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381000" y="2133600"/>
            <a:ext cx="8229600" cy="4525963"/>
          </a:xfrm>
        </p:spPr>
        <p:txBody>
          <a:bodyPr/>
          <a:lstStyle/>
          <a:p>
            <a:pPr>
              <a:lnSpc>
                <a:spcPct val="80000"/>
              </a:lnSpc>
              <a:buFont typeface="Wingdings" pitchFamily="2" charset="2"/>
              <a:buNone/>
            </a:pPr>
            <a:r>
              <a:rPr lang="en-US" sz="2800"/>
              <a:t>	If spearmint oil is in closed container, some of the gas molecules will eventually strike the condensed phase and condense back into it. </a:t>
            </a:r>
          </a:p>
          <a:p>
            <a:pPr>
              <a:lnSpc>
                <a:spcPct val="80000"/>
              </a:lnSpc>
            </a:pPr>
            <a:r>
              <a:rPr lang="en-US" sz="2800"/>
              <a:t>When the rate of </a:t>
            </a:r>
            <a:r>
              <a:rPr lang="en-US" sz="2800" u="sng"/>
              <a:t>condensation</a:t>
            </a:r>
            <a:r>
              <a:rPr lang="en-US" sz="2800"/>
              <a:t> of the gas becomes equal to the rate of evaporation of the liquid or solid, the amount of gas, liquid and/or solid no longer changes. </a:t>
            </a:r>
          </a:p>
          <a:p>
            <a:pPr>
              <a:lnSpc>
                <a:spcPct val="80000"/>
              </a:lnSpc>
            </a:pPr>
            <a:r>
              <a:rPr lang="en-US" sz="2800"/>
              <a:t>The gas in the container is in </a:t>
            </a:r>
            <a:r>
              <a:rPr lang="en-US" sz="2800" b="1" i="1"/>
              <a:t>equilibrium</a:t>
            </a:r>
            <a:r>
              <a:rPr lang="en-US" sz="2800"/>
              <a:t> with the liquid or solid. </a:t>
            </a:r>
          </a:p>
          <a:p>
            <a:pPr>
              <a:lnSpc>
                <a:spcPct val="80000"/>
              </a:lnSpc>
            </a:pPr>
            <a:r>
              <a:rPr lang="en-US" sz="2800"/>
              <a:t>The pressure exerted by the gas in equilibrium with a solid or liquid in a closed container at a given temperature is called the vapor pressure. </a:t>
            </a:r>
          </a:p>
        </p:txBody>
      </p:sp>
      <p:pic>
        <p:nvPicPr>
          <p:cNvPr id="31747" name="Picture 3" descr="liqint"/>
          <p:cNvPicPr>
            <a:picLocks noChangeAspect="1" noChangeArrowheads="1" noCrop="1"/>
          </p:cNvPicPr>
          <p:nvPr>
            <p:ph type="title"/>
          </p:nvPr>
        </p:nvPicPr>
        <p:blipFill>
          <a:blip r:embed="rId3"/>
          <a:srcRect/>
          <a:stretch>
            <a:fillRect/>
          </a:stretch>
        </p:blipFill>
        <p:spPr>
          <a:xfrm>
            <a:off x="3505200" y="304800"/>
            <a:ext cx="1790700" cy="17907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sz="quarter"/>
          </p:nvPr>
        </p:nvSpPr>
        <p:spPr/>
        <p:txBody>
          <a:bodyPr/>
          <a:lstStyle/>
          <a:p>
            <a:r>
              <a:rPr lang="en-US"/>
              <a:t>Effect of Temperature</a:t>
            </a:r>
          </a:p>
        </p:txBody>
      </p:sp>
      <p:sp>
        <p:nvSpPr>
          <p:cNvPr id="32771" name="Rectangle 3"/>
          <p:cNvSpPr>
            <a:spLocks noGrp="1" noChangeArrowheads="1"/>
          </p:cNvSpPr>
          <p:nvPr>
            <p:ph sz="quarter" idx="1"/>
          </p:nvPr>
        </p:nvSpPr>
        <p:spPr>
          <a:xfrm>
            <a:off x="1066800" y="1981200"/>
            <a:ext cx="3702050" cy="1987550"/>
          </a:xfrm>
        </p:spPr>
        <p:txBody>
          <a:bodyPr/>
          <a:lstStyle/>
          <a:p>
            <a:endParaRPr lang="en-US" sz="2400"/>
          </a:p>
        </p:txBody>
      </p:sp>
      <p:sp>
        <p:nvSpPr>
          <p:cNvPr id="32772" name="Rectangle 4"/>
          <p:cNvSpPr>
            <a:spLocks noGrp="1" noChangeArrowheads="1"/>
          </p:cNvSpPr>
          <p:nvPr>
            <p:ph sz="quarter" idx="2"/>
          </p:nvPr>
        </p:nvSpPr>
        <p:spPr>
          <a:xfrm>
            <a:off x="4908550" y="1981200"/>
            <a:ext cx="3702050" cy="1987550"/>
          </a:xfrm>
        </p:spPr>
        <p:txBody>
          <a:bodyPr/>
          <a:lstStyle/>
          <a:p>
            <a:endParaRPr lang="en-US" sz="2400"/>
          </a:p>
        </p:txBody>
      </p:sp>
      <p:sp>
        <p:nvSpPr>
          <p:cNvPr id="32773" name="Rectangle 5"/>
          <p:cNvSpPr>
            <a:spLocks noGrp="1" noChangeArrowheads="1"/>
          </p:cNvSpPr>
          <p:nvPr>
            <p:ph sz="quarter" idx="3"/>
          </p:nvPr>
        </p:nvSpPr>
        <p:spPr>
          <a:xfrm>
            <a:off x="1066800" y="3352800"/>
            <a:ext cx="7543800" cy="2743200"/>
          </a:xfrm>
        </p:spPr>
        <p:txBody>
          <a:bodyPr/>
          <a:lstStyle/>
          <a:p>
            <a:r>
              <a:rPr lang="en-US" sz="2400"/>
              <a:t>At higher temperature, more molecules have enough energy to escape from the liquid or solid. At a lower temperature, fewer molecules have sufficient energy to escape from the liquid or solid.</a:t>
            </a:r>
          </a:p>
          <a:p>
            <a:r>
              <a:rPr lang="en-US" sz="2400"/>
              <a:t>High vapor pressure at high temp, low vapor pressure at low temp.</a:t>
            </a:r>
          </a:p>
          <a:p>
            <a:r>
              <a:rPr lang="en-US" sz="2400"/>
              <a:t>Two components in mixture?  Each would have its own vapor pressure, go into gas at different temperatures</a:t>
            </a:r>
          </a:p>
        </p:txBody>
      </p:sp>
      <p:sp>
        <p:nvSpPr>
          <p:cNvPr id="32774" name="Rectangle 6"/>
          <p:cNvSpPr>
            <a:spLocks noGrp="1" noChangeArrowheads="1"/>
          </p:cNvSpPr>
          <p:nvPr>
            <p:ph sz="quarter" idx="4"/>
          </p:nvPr>
        </p:nvSpPr>
        <p:spPr>
          <a:xfrm>
            <a:off x="4908550" y="4106863"/>
            <a:ext cx="3702050" cy="1989137"/>
          </a:xfrm>
        </p:spPr>
        <p:txBody>
          <a:bodyPr/>
          <a:lstStyle/>
          <a:p>
            <a:endParaRPr lang="en-US" sz="2400"/>
          </a:p>
        </p:txBody>
      </p:sp>
      <p:sp>
        <p:nvSpPr>
          <p:cNvPr id="32775" name="Rectangle 7"/>
          <p:cNvSpPr>
            <a:spLocks noGrp="1" noChangeArrowheads="1"/>
          </p:cNvSpPr>
          <p:nvPr>
            <p:ph type="body" idx="4294967295"/>
          </p:nvPr>
        </p:nvSpPr>
        <p:spPr>
          <a:xfrm>
            <a:off x="0" y="5943600"/>
            <a:ext cx="304800" cy="182563"/>
          </a:xfrm>
        </p:spPr>
        <p:txBody>
          <a:bodyPr/>
          <a:lstStyle/>
          <a:p>
            <a:pPr>
              <a:lnSpc>
                <a:spcPct val="80000"/>
              </a:lnSpc>
              <a:buFont typeface="Wingdings" pitchFamily="2" charset="2"/>
              <a:buNone/>
            </a:pPr>
            <a:endParaRPr lang="en-US" sz="800"/>
          </a:p>
        </p:txBody>
      </p:sp>
      <p:pic>
        <p:nvPicPr>
          <p:cNvPr id="32776" name="Picture 8" descr="liqintlo"/>
          <p:cNvPicPr>
            <a:picLocks noChangeAspect="1" noChangeArrowheads="1" noCrop="1"/>
          </p:cNvPicPr>
          <p:nvPr/>
        </p:nvPicPr>
        <p:blipFill>
          <a:blip r:embed="rId3"/>
          <a:srcRect/>
          <a:stretch>
            <a:fillRect/>
          </a:stretch>
        </p:blipFill>
        <p:spPr bwMode="auto">
          <a:xfrm>
            <a:off x="1676400" y="1752600"/>
            <a:ext cx="1704975" cy="1704975"/>
          </a:xfrm>
          <a:prstGeom prst="rect">
            <a:avLst/>
          </a:prstGeom>
          <a:noFill/>
        </p:spPr>
      </p:pic>
      <p:pic>
        <p:nvPicPr>
          <p:cNvPr id="32777" name="Picture 9" descr="liqinthi"/>
          <p:cNvPicPr>
            <a:picLocks noChangeAspect="1" noChangeArrowheads="1" noCrop="1"/>
          </p:cNvPicPr>
          <p:nvPr/>
        </p:nvPicPr>
        <p:blipFill>
          <a:blip r:embed="rId4"/>
          <a:srcRect/>
          <a:stretch>
            <a:fillRect/>
          </a:stretch>
        </p:blipFill>
        <p:spPr bwMode="auto">
          <a:xfrm>
            <a:off x="5867400" y="1828800"/>
            <a:ext cx="1704975" cy="1704975"/>
          </a:xfrm>
          <a:prstGeom prst="rect">
            <a:avLst/>
          </a:prstGeom>
          <a:noFill/>
        </p:spPr>
      </p:pic>
      <p:sp>
        <p:nvSpPr>
          <p:cNvPr id="32778" name="Text Box 10"/>
          <p:cNvSpPr txBox="1">
            <a:spLocks noChangeArrowheads="1"/>
          </p:cNvSpPr>
          <p:nvPr/>
        </p:nvSpPr>
        <p:spPr bwMode="auto">
          <a:xfrm>
            <a:off x="1371600" y="1447800"/>
            <a:ext cx="2667000" cy="366713"/>
          </a:xfrm>
          <a:prstGeom prst="rect">
            <a:avLst/>
          </a:prstGeom>
          <a:noFill/>
          <a:ln w="9525">
            <a:noFill/>
            <a:miter lim="800000"/>
            <a:headEnd/>
            <a:tailEnd/>
          </a:ln>
          <a:effectLst/>
        </p:spPr>
        <p:txBody>
          <a:bodyPr>
            <a:spAutoFit/>
          </a:bodyPr>
          <a:lstStyle/>
          <a:p>
            <a:pPr>
              <a:spcBef>
                <a:spcPct val="50000"/>
              </a:spcBef>
            </a:pPr>
            <a:r>
              <a:rPr lang="en-US">
                <a:latin typeface="Arial" charset="0"/>
              </a:rPr>
              <a:t>Lower Temperature</a:t>
            </a:r>
          </a:p>
        </p:txBody>
      </p:sp>
      <p:sp>
        <p:nvSpPr>
          <p:cNvPr id="32779" name="Text Box 11"/>
          <p:cNvSpPr txBox="1">
            <a:spLocks noChangeArrowheads="1"/>
          </p:cNvSpPr>
          <p:nvPr/>
        </p:nvSpPr>
        <p:spPr bwMode="auto">
          <a:xfrm>
            <a:off x="5486400" y="1371600"/>
            <a:ext cx="2362200" cy="366713"/>
          </a:xfrm>
          <a:prstGeom prst="rect">
            <a:avLst/>
          </a:prstGeom>
          <a:noFill/>
          <a:ln w="9525">
            <a:noFill/>
            <a:miter lim="800000"/>
            <a:headEnd/>
            <a:tailEnd/>
          </a:ln>
          <a:effectLst/>
        </p:spPr>
        <p:txBody>
          <a:bodyPr>
            <a:spAutoFit/>
          </a:bodyPr>
          <a:lstStyle/>
          <a:p>
            <a:pPr>
              <a:spcBef>
                <a:spcPct val="50000"/>
              </a:spcBef>
            </a:pPr>
            <a:r>
              <a:rPr lang="en-US">
                <a:latin typeface="Arial" charset="0"/>
              </a:rPr>
              <a:t>Higher Temperature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Chromatography is dynamic</a:t>
            </a:r>
          </a:p>
        </p:txBody>
      </p:sp>
      <p:sp>
        <p:nvSpPr>
          <p:cNvPr id="35844" name="Rectangle 4"/>
          <p:cNvSpPr>
            <a:spLocks noGrp="1" noChangeArrowheads="1"/>
          </p:cNvSpPr>
          <p:nvPr>
            <p:ph sz="half" idx="1"/>
          </p:nvPr>
        </p:nvSpPr>
        <p:spPr/>
        <p:txBody>
          <a:bodyPr/>
          <a:lstStyle/>
          <a:p>
            <a:r>
              <a:rPr lang="en-US" sz="2400"/>
              <a:t>In chromatography, one component is always moving</a:t>
            </a:r>
          </a:p>
          <a:p>
            <a:r>
              <a:rPr lang="en-US" sz="2000"/>
              <a:t>Think of chromatography as a race, starting line all components mixed together, as race progresses, materials that have preference for the moving phase will pull ahead of substances that prefer stationary phase</a:t>
            </a:r>
          </a:p>
        </p:txBody>
      </p:sp>
      <p:sp>
        <p:nvSpPr>
          <p:cNvPr id="35848" name="Rectangle 8"/>
          <p:cNvSpPr>
            <a:spLocks noGrp="1" noChangeArrowheads="1"/>
          </p:cNvSpPr>
          <p:nvPr>
            <p:ph sz="quarter" idx="2"/>
          </p:nvPr>
        </p:nvSpPr>
        <p:spPr/>
        <p:txBody>
          <a:bodyPr/>
          <a:lstStyle/>
          <a:p>
            <a:r>
              <a:rPr lang="en-US" sz="2400">
                <a:hlinkClick r:id="rId3"/>
              </a:rPr>
              <a:t>Chromatography movie</a:t>
            </a:r>
            <a:endParaRPr lang="en-US" sz="2400"/>
          </a:p>
        </p:txBody>
      </p:sp>
      <p:sp>
        <p:nvSpPr>
          <p:cNvPr id="35849" name="Rectangle 9"/>
          <p:cNvSpPr>
            <a:spLocks noGrp="1" noChangeArrowheads="1"/>
          </p:cNvSpPr>
          <p:nvPr>
            <p:ph sz="quarter" idx="3"/>
          </p:nvPr>
        </p:nvSpPr>
        <p:spPr/>
        <p:txBody>
          <a:bodyPr/>
          <a:lstStyle/>
          <a:p>
            <a:r>
              <a:rPr lang="en-US" sz="2400"/>
              <a:t>Which balls (molecules) have a greater affinity for mobile phase?  Blue or yellow?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Gas chromatography</a:t>
            </a:r>
          </a:p>
        </p:txBody>
      </p:sp>
      <p:sp>
        <p:nvSpPr>
          <p:cNvPr id="39939"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432</TotalTime>
  <Words>392</Words>
  <Application>Microsoft Office PowerPoint</Application>
  <PresentationFormat>On-screen Show (4:3)</PresentationFormat>
  <Paragraphs>42</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Tahoma</vt:lpstr>
      <vt:lpstr>Times New Roman</vt:lpstr>
      <vt:lpstr>Wingdings</vt:lpstr>
      <vt:lpstr>Shimmer</vt:lpstr>
      <vt:lpstr>Chromatography</vt:lpstr>
      <vt:lpstr>Chromatography Analogy</vt:lpstr>
      <vt:lpstr>How are things separated in chromatography?</vt:lpstr>
      <vt:lpstr>Spearmint Oil Demonstration</vt:lpstr>
      <vt:lpstr>Slide 5</vt:lpstr>
      <vt:lpstr>Effect of Temperature</vt:lpstr>
      <vt:lpstr>Chromatography is dynamic</vt:lpstr>
      <vt:lpstr>Gas chromatography</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Chromatography</dc:title>
  <dc:creator>wsu</dc:creator>
  <cp:lastModifiedBy>wsu</cp:lastModifiedBy>
  <cp:revision>5</cp:revision>
  <dcterms:created xsi:type="dcterms:W3CDTF">2006-04-06T14:11:23Z</dcterms:created>
  <dcterms:modified xsi:type="dcterms:W3CDTF">2009-04-22T17:56:40Z</dcterms:modified>
</cp:coreProperties>
</file>