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9" r:id="rId3"/>
    <p:sldId id="288" r:id="rId4"/>
    <p:sldId id="268" r:id="rId5"/>
    <p:sldId id="267" r:id="rId6"/>
    <p:sldId id="266" r:id="rId7"/>
    <p:sldId id="265" r:id="rId8"/>
    <p:sldId id="287" r:id="rId9"/>
    <p:sldId id="295" r:id="rId10"/>
    <p:sldId id="264" r:id="rId11"/>
    <p:sldId id="289" r:id="rId12"/>
    <p:sldId id="290" r:id="rId13"/>
    <p:sldId id="291" r:id="rId14"/>
    <p:sldId id="292" r:id="rId15"/>
    <p:sldId id="293" r:id="rId16"/>
    <p:sldId id="294" r:id="rId17"/>
    <p:sldId id="263" r:id="rId18"/>
    <p:sldId id="262" r:id="rId19"/>
    <p:sldId id="271" r:id="rId20"/>
    <p:sldId id="272" r:id="rId21"/>
    <p:sldId id="283" r:id="rId22"/>
    <p:sldId id="284" r:id="rId23"/>
    <p:sldId id="285" r:id="rId24"/>
    <p:sldId id="296" r:id="rId25"/>
    <p:sldId id="297" r:id="rId26"/>
    <p:sldId id="298" r:id="rId27"/>
    <p:sldId id="299" r:id="rId28"/>
    <p:sldId id="278" r:id="rId29"/>
    <p:sldId id="280" r:id="rId30"/>
    <p:sldId id="300" r:id="rId31"/>
    <p:sldId id="281" r:id="rId32"/>
    <p:sldId id="279" r:id="rId33"/>
    <p:sldId id="286" r:id="rId3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00"/>
    <a:srgbClr val="CC0000"/>
    <a:srgbClr val="33CC33"/>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5A3B83-7CE8-4F9B-90FA-1CCFAE6B90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30CA7D1-22B2-42A6-97E0-A54A9AE34EA9}" type="slidenum">
              <a:rPr lang="en-US" smtClean="0"/>
              <a:pPr/>
              <a:t>5</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Possible for a DNA synthesizer to actually synthesize the same piece of DNA with this information alone</a:t>
            </a:r>
          </a:p>
          <a:p>
            <a:pPr eaLnBrk="1" hangingPunct="1"/>
            <a:r>
              <a:rPr lang="en-US" smtClean="0"/>
              <a:t>The particular sequence of the DNA can code for many properties of the body’s cells.  Large portions of our DNA are identical or very similar for all humans and we actually share a lot of the same DNA with all animals, even all plants and bacteria but certain portions of the DNA contain a lot of uniqueness among individuals</a:t>
            </a:r>
          </a:p>
          <a:p>
            <a:pPr eaLnBrk="1" hangingPunct="1"/>
            <a:r>
              <a:rPr lang="en-US" smtClean="0"/>
              <a:t>Some DNA encodes for nothing that we know about, we call this junk DNA</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FA275CE-1EDC-45FB-B2F1-C893CC600EC0}" type="slidenum">
              <a:rPr lang="en-US" smtClean="0"/>
              <a:pPr/>
              <a:t>21</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Composed of junk DNA</a:t>
            </a:r>
          </a:p>
          <a:p>
            <a:pPr eaLnBrk="1" hangingPunct="1"/>
            <a:r>
              <a:rPr lang="en-US" smtClean="0"/>
              <a:t>Strands are a lot shorter than found in typical RFLP procedures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7ED062F-653D-42CA-98ED-97FD4BBC85A9}" type="slidenum">
              <a:rPr lang="en-US" smtClean="0"/>
              <a:pPr/>
              <a:t>26</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b="1" smtClean="0"/>
              <a:t>Case Wrap Up</a:t>
            </a:r>
          </a:p>
          <a:p>
            <a:pPr eaLnBrk="1" hangingPunct="1"/>
            <a:r>
              <a:rPr lang="en-US" smtClean="0"/>
              <a:t>I wrap up the case with a description of what really happened. During the arrest of Matthew Hardman, a knife was found in his coat pocket, but there was no visible blood on it. DNA testing of the damaged knife handle however revealed two sources of DNA, one matching Hardman and a partial profile matching the victim. In the meantime, further forensics work on the partial profile from the windowsill improved the discrimination to one in five million and finally to one in 73 million. The picture was complete when police searched Hardman’s home and found magazines as well as evidence the computer had been used to access Internet sites featuring vampires and how to become one. Matthew Hardman was found guilty of the murder of Mabel Leyshon at Mold Crown Court on August 2, 2002, and sentenced to life imprisonment.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BC4CE94-21AE-4029-989D-5378EC243210}" type="slidenum">
              <a:rPr lang="en-US" smtClean="0"/>
              <a:pPr/>
              <a:t>28</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All discussion of DNA analysis up to this time has been about nuclear DNA, this is found in cell’s nucleus and is inherited from father and mother.  Mitochondrial DNA is found outside nucleus in mitochondria and is inherited solely from mother.</a:t>
            </a:r>
          </a:p>
          <a:p>
            <a:pPr eaLnBrk="1" hangingPunct="1"/>
            <a:r>
              <a:rPr lang="en-US" smtClean="0"/>
              <a:t>For someone who is long deceased and it is difficult to get a reference sample, it may be possible to get a reference sample from someone of the same maternal line.</a:t>
            </a:r>
          </a:p>
          <a:p>
            <a:pPr eaLnBrk="1" hangingPunct="1"/>
            <a:r>
              <a:rPr lang="en-US" smtClean="0"/>
              <a:t>Its utility in forensic cases has been limited because it is much more difficult to do so not many labs are skilled enough also a database differentiating individuals is, at this time rather limited.</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6CA2C08-3080-483F-B71A-D129C24D5873}" type="slidenum">
              <a:rPr lang="en-US" smtClean="0"/>
              <a:pPr/>
              <a:t>6</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b="1" smtClean="0"/>
              <a:t>Unless it has been purified, our DNA is actually not a loosely tangled string as illustrated but rather is well organized and packaged into what are called chromosomes.  A chromosome is a tightly folded bundle of DNA.  Chromosomes are most visible when cells divide.  In a microscope, chromosomes look something like this without the numbers and letters:</a:t>
            </a:r>
            <a:r>
              <a:rPr lang="en-US"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116A91E-978A-457F-86D2-1ADEC0B716C8}" type="slidenum">
              <a:rPr lang="en-US" smtClean="0"/>
              <a:pPr/>
              <a:t>7</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b="1" smtClean="0"/>
              <a:t>What is a Chromosome?</a:t>
            </a:r>
            <a:endParaRPr lang="en-US" smtClean="0"/>
          </a:p>
          <a:p>
            <a:pPr eaLnBrk="1" hangingPunct="1"/>
            <a:r>
              <a:rPr lang="en-US" smtClean="0"/>
              <a:t>When a cell is getting ready to divide creating two daughter cells, it packs its DNA into bundles called chromosomes.  Chromosomes are just bundles of DNA.  For humans, there are consistently 23 pairs of chromosomes, each with a consistent size and shape.  Chromosomes are numbered.  Chromosome number 1 is the largest chromosome; chromosome number 2 a little smaller and so on.  Among the 23 pairs of chromosomes there is a pair called the sex chromosomes.  This is something of a misnomer, since there are many functions on the "sex" chromosomes that have nothing to do with sex.  In females, the sex-chromosome pair consists of two similar size chromosomes called X chromosomes.   Males have one X and one small Y chromosome</a:t>
            </a:r>
          </a:p>
          <a:p>
            <a:pPr eaLnBrk="1" hangingPunct="1"/>
            <a:r>
              <a:rPr lang="en-US" b="1" smtClean="0"/>
              <a:t>What are alleles?</a:t>
            </a:r>
            <a:endParaRPr lang="en-US" smtClean="0"/>
          </a:p>
          <a:p>
            <a:pPr eaLnBrk="1" hangingPunct="1"/>
            <a:r>
              <a:rPr lang="en-US" smtClean="0"/>
              <a:t>Alleles (ALL-EELS') are just variations at a particular site on a chromosome.  Since each chromosome has a similar chromosome partner (except for males with their X and Y chromosomes) each locus is duplicated.  Loci can vary a bit.  If a person has two identical versions of the locus, they are said to be homozygous (HOMO-Z-EYE'-GUS).  If there is a difference, they are said to be heterozygous (HETERO-Z-EYE'-GUS). Example brown or blue eyes, right or left handed bring them into discussion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r>
              <a:rPr lang="en-US" smtClean="0"/>
              <a:t>Answer A</a:t>
            </a:r>
          </a:p>
        </p:txBody>
      </p:sp>
      <p:sp>
        <p:nvSpPr>
          <p:cNvPr id="39940" name="Slide Number Placeholder 3"/>
          <p:cNvSpPr>
            <a:spLocks noGrp="1"/>
          </p:cNvSpPr>
          <p:nvPr>
            <p:ph type="sldNum" sz="quarter" idx="5"/>
          </p:nvPr>
        </p:nvSpPr>
        <p:spPr>
          <a:noFill/>
        </p:spPr>
        <p:txBody>
          <a:bodyPr/>
          <a:lstStyle/>
          <a:p>
            <a:fld id="{BD42662B-A4A9-4024-8544-61A1FE566571}"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r>
              <a:rPr lang="en-US" smtClean="0"/>
              <a:t>Answer E</a:t>
            </a:r>
          </a:p>
        </p:txBody>
      </p:sp>
      <p:sp>
        <p:nvSpPr>
          <p:cNvPr id="40964" name="Slide Number Placeholder 3"/>
          <p:cNvSpPr>
            <a:spLocks noGrp="1"/>
          </p:cNvSpPr>
          <p:nvPr>
            <p:ph type="sldNum" sz="quarter" idx="5"/>
          </p:nvPr>
        </p:nvSpPr>
        <p:spPr>
          <a:noFill/>
        </p:spPr>
        <p:txBody>
          <a:bodyPr/>
          <a:lstStyle/>
          <a:p>
            <a:fld id="{E3357A9B-26C6-4B25-9EF9-0B6DBCAA76E6}"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F69820D-E3E2-4907-A573-253CBD470C9C}" type="slidenum">
              <a:rPr lang="en-US" smtClean="0"/>
              <a:pPr/>
              <a:t>10</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RFLP also called DNA fingerprinting or DNA profiling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51D43EB-4A62-4DCB-8B14-21AD8B09D92E}" type="slidenum">
              <a:rPr lang="en-US" smtClean="0"/>
              <a:pPr/>
              <a:t>11</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DNA has conserved and variable regions of DNA, the conserved are the same for every person and the variable differ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E0DB771-2BBF-443B-9D71-74789FBEAC4D}" type="slidenum">
              <a:rPr lang="en-US" smtClean="0"/>
              <a:pPr/>
              <a:t>17</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When a match is found, there is no question that the donor was at the scene of the crime. It’s very conclusive and finalizing.</a:t>
            </a:r>
          </a:p>
          <a:p>
            <a:pPr eaLnBrk="1" hangingPunct="1"/>
            <a:r>
              <a:rPr lang="en-US" dirty="0" smtClean="0"/>
              <a:t>Unfortunately, the RFLP requires many sample cells from the crime scene like several strands of hair or large splatters of blood.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2EA48DA-5225-4C58-AA48-82B8B8561BB4}" type="slidenum">
              <a:rPr lang="en-US" smtClean="0"/>
              <a:pPr/>
              <a:t>19</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Certain DNA strands will have different sizes and random repeat sections based on gender.  For example the amelogenin gene which codes for the enamel on teeth will be 112 base pairs long in males (AMELY) and only 106 base pairs long when it is on the x chromosome (AMELX)</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8AD7F9-CE6A-4229-91DD-441E8767EE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CC43D-E540-4186-9AB2-C47843C185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FF8258-AA73-48D6-BCDF-D6FD516E967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643CE3C-3387-4922-85D4-6EFE8802F20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E38AAE-6FB4-45EE-B1BB-8CAC62501FD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BDD4903-41A0-4A70-8ED3-6EDB950FBCB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0A340F-93AE-4BD3-AEFB-F1147631D6A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E6093E-87A2-4CE8-9A6E-4C372BF357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07CD8B-A4C9-4100-9C0A-3B3C1B70CA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2BAFF3-766A-401E-9CC8-5FB2F622CE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F50C69-CEE0-44AE-8716-F370F19173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F28F4D4-787D-43D3-BAEE-5F104FD64A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D89C84-D795-42DD-86FD-560E9F1ED9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D9F337D-273B-4E99-8019-671A91CDDF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681B50-F707-452E-9701-D39AB1866B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075EE-D4E3-408B-B114-9C99AEBFF5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787D605-4255-4724-9BBA-18B233F66C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2" Type="http://schemas.openxmlformats.org/officeDocument/2006/relationships/hyperlink" Target="http://www.dnalc.org/ddnalc/resources/pcr.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hyperlink" Target="http://images.google.com/imgres?imgurl=http://www.ksu.edu/ksuphoto/newwebsite/academics-large/dna_testing_Jun-20,-2000-29.jpg&amp;imgrefurl=http://www.ksu.edu/ksuphoto/newwebsite/academics-large/dna_testing.htm&amp;h=309&amp;w=432&amp;sz=103&amp;tbnid=pamU6X34jcfCfM:&amp;tbnh=87&amp;tbnw=123&amp;hl=en&amp;start=1&amp;prev=/images%3Fq%3DDNA%2Btesting%26svnum%3D10%26hl%3Den%26lr%3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m/imgres?imgurl=http://www.usc.edu/dept/LAS/biosci/Caron_lab/MO/images/rflp.jpg&amp;imgrefurl=http://www.usc.edu/dept/LAS/biosci/Caron_lab/MO/prot_rflp.html&amp;h=350&amp;w=400&amp;sz=16&amp;tbnid=ux1uHdcBAxsCGM:&amp;tbnh=105&amp;tbnw=120&amp;hl=en&amp;start=6&amp;prev=/images%3Fq%3DRFLP%26svnum%3D10%26hl%3Den%26lr%3D" TargetMode="External"/><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hyperlink" Target="http://www.dnalc.org/ddnalc/resources/electrophoresis.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imgres?imgurl=http://www.linnaeus.uu.se/online/fysik/mikrokosmos/gifs/dna.gif&amp;imgrefurl=http://www.linnaeus.uu.se/online/fysik/mikrokosmos/fylevande.html&amp;h=500&amp;w=500&amp;sz=43&amp;tbnid=wy_uUPE2bsyxhM:&amp;tbnh=127&amp;tbnw=127&amp;hl=en&amp;start=7&amp;prev=/images%3Fq%3DDNA%26svnum%3D10%26hl%3Den%26lr%3D" TargetMode="External"/><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science.uniserve.edu/au/mirror/biolproject/human_bio/problem_sets/DNA_forensics_1/02Q.html" TargetMode="External"/><Relationship Id="rId2" Type="http://schemas.openxmlformats.org/officeDocument/2006/relationships/hyperlink" Target="http://science.uniserve.edu/au/mirror/biolproject/human_bio/problem_sets/DNA_forensics_1/03Q.html" TargetMode="Externa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www.forteantimes.com/articles/112/anastasia.jpg&amp;imgrefurl=http://www.forteantimes.com/articles/112_anas.shtml&amp;h=258&amp;w=177&amp;sz=17&amp;hl=en&amp;start=1&amp;um=1&amp;tbnid=BZOYGcT-Jwp9fM:&amp;tbnh=112&amp;tbnw=77&amp;prev=/images%3Fq%3Danastasia%2Bromanov%26svnum%3D10%26um%3D1%26hl%3Den%26rls%3DGGLR,GGLR:2006-21,GGLR:en%26sa%3DX"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www.biologycorner.com/resources/DNA-colored.gif&amp;imgrefurl=http://www.biologycorner.com/images.php&amp;h=545&amp;w=394&amp;sz=34&amp;tbnid=a4Nxge58PVPKLM:&amp;tbnh=130&amp;tbnw=93&amp;hl=en&amp;start=2&amp;prev=/images%3Fq%3DDNA%26svnum%3D10%26hl%3Den%26lr%3D" TargetMode="External"/><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57200"/>
            <a:ext cx="7772400" cy="1470025"/>
          </a:xfrm>
        </p:spPr>
        <p:txBody>
          <a:bodyPr/>
          <a:lstStyle/>
          <a:p>
            <a:pPr eaLnBrk="1" hangingPunct="1"/>
            <a:r>
              <a:rPr lang="en-US" smtClean="0">
                <a:solidFill>
                  <a:schemeClr val="bg1"/>
                </a:solidFill>
              </a:rPr>
              <a:t>DNA Technology in Forensic Settings</a:t>
            </a:r>
          </a:p>
        </p:txBody>
      </p:sp>
      <p:sp>
        <p:nvSpPr>
          <p:cNvPr id="3075" name="Rectangle 3"/>
          <p:cNvSpPr>
            <a:spLocks noGrp="1" noChangeArrowheads="1"/>
          </p:cNvSpPr>
          <p:nvPr>
            <p:ph type="subTitle" idx="1"/>
          </p:nvPr>
        </p:nvSpPr>
        <p:spPr/>
        <p:txBody>
          <a:bodyPr/>
          <a:lstStyle/>
          <a:p>
            <a:pPr eaLnBrk="1" hangingPunct="1"/>
            <a:r>
              <a:rPr lang="en-US" smtClean="0"/>
              <a:t>http://learn.genetics.utah.edu/units/biotech/gel/</a:t>
            </a:r>
          </a:p>
        </p:txBody>
      </p:sp>
      <p:pic>
        <p:nvPicPr>
          <p:cNvPr id="3076" name="Picture 5" descr="j0305275[1]"/>
          <p:cNvPicPr>
            <a:picLocks noChangeAspect="1" noChangeArrowheads="1"/>
          </p:cNvPicPr>
          <p:nvPr/>
        </p:nvPicPr>
        <p:blipFill>
          <a:blip r:embed="rId2"/>
          <a:srcRect/>
          <a:stretch>
            <a:fillRect/>
          </a:stretch>
        </p:blipFill>
        <p:spPr bwMode="auto">
          <a:xfrm>
            <a:off x="3276600" y="1905000"/>
            <a:ext cx="2338388"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title"/>
          </p:nvPr>
        </p:nvSpPr>
        <p:spPr/>
        <p:txBody>
          <a:bodyPr/>
          <a:lstStyle/>
          <a:p>
            <a:pPr eaLnBrk="1" hangingPunct="1"/>
            <a:r>
              <a:rPr lang="en-US" sz="4000" smtClean="0">
                <a:solidFill>
                  <a:schemeClr val="bg1"/>
                </a:solidFill>
              </a:rPr>
              <a:t>What does this have to do with forensic DNA testing?</a:t>
            </a:r>
          </a:p>
        </p:txBody>
      </p:sp>
      <p:sp>
        <p:nvSpPr>
          <p:cNvPr id="11267" name="Rectangle 6"/>
          <p:cNvSpPr>
            <a:spLocks noGrp="1" noChangeArrowheads="1"/>
          </p:cNvSpPr>
          <p:nvPr>
            <p:ph type="body" sz="half" idx="1"/>
          </p:nvPr>
        </p:nvSpPr>
        <p:spPr/>
        <p:txBody>
          <a:bodyPr/>
          <a:lstStyle/>
          <a:p>
            <a:pPr eaLnBrk="1" hangingPunct="1"/>
            <a:r>
              <a:rPr lang="en-US" sz="2400" smtClean="0">
                <a:solidFill>
                  <a:schemeClr val="bg1"/>
                </a:solidFill>
              </a:rPr>
              <a:t>All DNA testing makes use of these properties of DNA to work</a:t>
            </a:r>
          </a:p>
          <a:p>
            <a:pPr eaLnBrk="1" hangingPunct="1"/>
            <a:r>
              <a:rPr lang="en-US" sz="2400" smtClean="0">
                <a:solidFill>
                  <a:schemeClr val="bg1"/>
                </a:solidFill>
              </a:rPr>
              <a:t>Two main types:</a:t>
            </a:r>
          </a:p>
          <a:p>
            <a:pPr lvl="1" eaLnBrk="1" hangingPunct="1"/>
            <a:r>
              <a:rPr lang="en-US" sz="2000" smtClean="0">
                <a:solidFill>
                  <a:schemeClr val="bg1"/>
                </a:solidFill>
              </a:rPr>
              <a:t>RFLP (Restriction fragment length polymorphism) </a:t>
            </a:r>
          </a:p>
          <a:p>
            <a:pPr lvl="1" eaLnBrk="1" hangingPunct="1"/>
            <a:r>
              <a:rPr lang="en-US" sz="2000" smtClean="0">
                <a:solidFill>
                  <a:schemeClr val="bg1"/>
                </a:solidFill>
              </a:rPr>
              <a:t>STR (short tandem repeats)</a:t>
            </a:r>
          </a:p>
          <a:p>
            <a:pPr lvl="1" eaLnBrk="1" hangingPunct="1">
              <a:buFontTx/>
              <a:buNone/>
            </a:pPr>
            <a:r>
              <a:rPr lang="en-US" sz="2000" smtClean="0">
                <a:solidFill>
                  <a:schemeClr val="bg1"/>
                </a:solidFill>
              </a:rPr>
              <a:t>Both often make use of PCR (Polymerase chain reaction)</a:t>
            </a:r>
          </a:p>
        </p:txBody>
      </p:sp>
      <p:sp>
        <p:nvSpPr>
          <p:cNvPr id="11268" name="Rectangle 7"/>
          <p:cNvSpPr>
            <a:spLocks noGrp="1" noChangeArrowheads="1"/>
          </p:cNvSpPr>
          <p:nvPr>
            <p:ph type="body" sz="half" idx="2"/>
          </p:nvPr>
        </p:nvSpPr>
        <p:spPr/>
        <p:txBody>
          <a:bodyPr/>
          <a:lstStyle/>
          <a:p>
            <a:pPr eaLnBrk="1" hangingPunct="1"/>
            <a:endParaRPr lang="en-US" sz="2400" smtClean="0"/>
          </a:p>
        </p:txBody>
      </p:sp>
      <p:pic>
        <p:nvPicPr>
          <p:cNvPr id="11269" name="Picture 4"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pic>
        <p:nvPicPr>
          <p:cNvPr id="11270" name="Picture 9" descr="Paternity Testing"/>
          <p:cNvPicPr>
            <a:picLocks noChangeAspect="1" noChangeArrowheads="1"/>
          </p:cNvPicPr>
          <p:nvPr/>
        </p:nvPicPr>
        <p:blipFill>
          <a:blip r:embed="rId4"/>
          <a:srcRect/>
          <a:stretch>
            <a:fillRect/>
          </a:stretch>
        </p:blipFill>
        <p:spPr bwMode="auto">
          <a:xfrm>
            <a:off x="4800600" y="1828800"/>
            <a:ext cx="3005138"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chemeClr val="bg1"/>
                </a:solidFill>
              </a:rPr>
              <a:t>What is PCR?</a:t>
            </a:r>
          </a:p>
        </p:txBody>
      </p:sp>
      <p:sp>
        <p:nvSpPr>
          <p:cNvPr id="12291" name="Rectangle 3"/>
          <p:cNvSpPr>
            <a:spLocks noGrp="1" noChangeArrowheads="1"/>
          </p:cNvSpPr>
          <p:nvPr>
            <p:ph type="body" sz="half" idx="1"/>
          </p:nvPr>
        </p:nvSpPr>
        <p:spPr/>
        <p:txBody>
          <a:bodyPr/>
          <a:lstStyle/>
          <a:p>
            <a:pPr eaLnBrk="1" hangingPunct="1">
              <a:lnSpc>
                <a:spcPct val="90000"/>
              </a:lnSpc>
            </a:pPr>
            <a:r>
              <a:rPr lang="en-US" sz="2400" smtClean="0">
                <a:solidFill>
                  <a:schemeClr val="bg1"/>
                </a:solidFill>
              </a:rPr>
              <a:t>A way to increase the amount of DNA available for typing – does not actually type the DNA itself</a:t>
            </a:r>
          </a:p>
          <a:p>
            <a:pPr eaLnBrk="1" hangingPunct="1">
              <a:lnSpc>
                <a:spcPct val="90000"/>
              </a:lnSpc>
            </a:pPr>
            <a:r>
              <a:rPr lang="en-US" sz="2400" smtClean="0">
                <a:solidFill>
                  <a:schemeClr val="bg1"/>
                </a:solidFill>
              </a:rPr>
              <a:t>It amplifies the variable regions of DNA</a:t>
            </a:r>
          </a:p>
          <a:p>
            <a:pPr eaLnBrk="1" hangingPunct="1">
              <a:lnSpc>
                <a:spcPct val="90000"/>
              </a:lnSpc>
            </a:pPr>
            <a:r>
              <a:rPr lang="en-US" sz="2400" smtClean="0">
                <a:solidFill>
                  <a:schemeClr val="bg1"/>
                </a:solidFill>
              </a:rPr>
              <a:t>Allows old, damaged, or miniscule quantities to be used</a:t>
            </a:r>
          </a:p>
        </p:txBody>
      </p:sp>
      <p:sp>
        <p:nvSpPr>
          <p:cNvPr id="12292" name="Rectangle 4"/>
          <p:cNvSpPr>
            <a:spLocks noGrp="1" noChangeArrowheads="1"/>
          </p:cNvSpPr>
          <p:nvPr>
            <p:ph sz="half" idx="2"/>
          </p:nvPr>
        </p:nvSpPr>
        <p:spPr/>
        <p:txBody>
          <a:bodyPr/>
          <a:lstStyle/>
          <a:p>
            <a:pPr eaLnBrk="1" hangingPunct="1">
              <a:buFontTx/>
              <a:buNone/>
            </a:pPr>
            <a:endParaRPr lang="en-US" sz="2800" smtClean="0"/>
          </a:p>
        </p:txBody>
      </p:sp>
      <p:sp>
        <p:nvSpPr>
          <p:cNvPr id="1229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73734" name="Group 6"/>
          <p:cNvGraphicFramePr>
            <a:graphicFrameLocks noGrp="1"/>
          </p:cNvGraphicFramePr>
          <p:nvPr/>
        </p:nvGraphicFramePr>
        <p:xfrm>
          <a:off x="0" y="0"/>
          <a:ext cx="5340350" cy="3673475"/>
        </p:xfrm>
        <a:graphic>
          <a:graphicData uri="http://schemas.openxmlformats.org/drawingml/2006/table">
            <a:tbl>
              <a:tblPr/>
              <a:tblGrid>
                <a:gridCol w="5340350"/>
              </a:tblGrid>
              <a:tr h="3673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pitchFamily="34" charset="0"/>
                          <a:cs typeface="Arial" charset="0"/>
                        </a:rPr>
                        <a:t>  </a:t>
                      </a:r>
                      <a:r>
                        <a:rPr kumimoji="0" lang="en-US" sz="22500" b="0" i="0" u="none" strike="noStrike" cap="none" normalizeH="0" baseline="0" smtClean="0">
                          <a:ln>
                            <a:noFill/>
                          </a:ln>
                          <a:solidFill>
                            <a:schemeClr val="tx1"/>
                          </a:solidFill>
                          <a:effectLst/>
                          <a:latin typeface="Verdana" pitchFamily="34" charset="0"/>
                          <a:cs typeface="Arial" charset="0"/>
                        </a:rPr>
                        <a:t> </a:t>
                      </a:r>
                      <a:r>
                        <a:rPr kumimoji="0" lang="en-US" sz="1000" b="0" i="0" u="none" strike="noStrike" cap="none" normalizeH="0" baseline="0" smtClean="0">
                          <a:ln>
                            <a:noFill/>
                          </a:ln>
                          <a:solidFill>
                            <a:schemeClr val="tx1"/>
                          </a:solidFill>
                          <a:effectLst/>
                          <a:latin typeface="Verdana" pitchFamily="34" charset="0"/>
                          <a:cs typeface="Arial" charset="0"/>
                        </a:rPr>
                        <a:t>                                                                                                                 </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12296" name="Rectangle 12"/>
          <p:cNvSpPr>
            <a:spLocks noChangeArrowheads="1"/>
          </p:cNvSpPr>
          <p:nvPr/>
        </p:nvSpPr>
        <p:spPr bwMode="auto">
          <a:xfrm>
            <a:off x="0" y="3673475"/>
            <a:ext cx="285750" cy="534988"/>
          </a:xfrm>
          <a:prstGeom prst="rect">
            <a:avLst/>
          </a:prstGeom>
          <a:noFill/>
          <a:ln w="9525">
            <a:noFill/>
            <a:miter lim="800000"/>
            <a:headEnd/>
            <a:tailEnd/>
          </a:ln>
        </p:spPr>
        <p:txBody>
          <a:bodyPr wrap="none" anchor="ctr">
            <a:spAutoFit/>
          </a:bodyPr>
          <a:lstStyle/>
          <a:p>
            <a:r>
              <a:rPr lang="en-US" sz="1100"/>
              <a:t/>
            </a:r>
            <a:br>
              <a:rPr lang="en-US" sz="1100"/>
            </a:br>
            <a:r>
              <a:rPr lang="en-US" sz="1100"/>
              <a:t> </a:t>
            </a:r>
            <a:r>
              <a:rPr lang="en-US"/>
              <a:t> </a:t>
            </a:r>
          </a:p>
        </p:txBody>
      </p:sp>
      <p:pic>
        <p:nvPicPr>
          <p:cNvPr id="12297" name="Picture 13" descr="riley"/>
          <p:cNvPicPr>
            <a:picLocks noChangeAspect="1" noChangeArrowheads="1"/>
          </p:cNvPicPr>
          <p:nvPr/>
        </p:nvPicPr>
        <p:blipFill>
          <a:blip r:embed="rId3"/>
          <a:srcRect/>
          <a:stretch>
            <a:fillRect/>
          </a:stretch>
        </p:blipFill>
        <p:spPr bwMode="auto">
          <a:xfrm>
            <a:off x="1447800" y="3200400"/>
            <a:ext cx="6400800" cy="3429000"/>
          </a:xfrm>
          <a:prstGeom prst="rect">
            <a:avLst/>
          </a:prstGeom>
          <a:solidFill>
            <a:schemeClr val="accent1"/>
          </a:solidFill>
          <a:ln w="9525">
            <a:noFill/>
            <a:miter lim="800000"/>
            <a:headEnd/>
            <a:tailEnd/>
          </a:ln>
        </p:spPr>
      </p:pic>
      <p:pic>
        <p:nvPicPr>
          <p:cNvPr id="12298" name="Picture 14" descr="j0305275[1]"/>
          <p:cNvPicPr>
            <a:picLocks noChangeAspect="1" noChangeArrowheads="1"/>
          </p:cNvPicPr>
          <p:nvPr/>
        </p:nvPicPr>
        <p:blipFill>
          <a:blip r:embed="rId4"/>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solidFill>
                  <a:schemeClr val="bg1"/>
                </a:solidFill>
              </a:rPr>
              <a:t>PCR Replicates like DNA does</a:t>
            </a:r>
          </a:p>
        </p:txBody>
      </p:sp>
      <p:sp>
        <p:nvSpPr>
          <p:cNvPr id="13315" name="Rectangle 3"/>
          <p:cNvSpPr>
            <a:spLocks noGrp="1" noChangeArrowheads="1"/>
          </p:cNvSpPr>
          <p:nvPr>
            <p:ph type="body" idx="1"/>
          </p:nvPr>
        </p:nvSpPr>
        <p:spPr/>
        <p:txBody>
          <a:bodyPr/>
          <a:lstStyle/>
          <a:p>
            <a:pPr eaLnBrk="1" hangingPunct="1"/>
            <a:r>
              <a:rPr lang="en-US" smtClean="0">
                <a:hlinkClick r:id="rId2"/>
              </a:rPr>
              <a:t>http://www.dnalc.org/ddnalc/resources/pcr.html</a:t>
            </a:r>
            <a:r>
              <a:rPr lang="en-US" smtClean="0"/>
              <a:t>   Animation of PCR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solidFill>
                  <a:schemeClr val="bg1"/>
                </a:solidFill>
              </a:rPr>
              <a:t>PCR Contamination</a:t>
            </a:r>
          </a:p>
        </p:txBody>
      </p:sp>
      <p:sp>
        <p:nvSpPr>
          <p:cNvPr id="14339" name="Rectangle 3"/>
          <p:cNvSpPr>
            <a:spLocks noGrp="1" noChangeArrowheads="1"/>
          </p:cNvSpPr>
          <p:nvPr>
            <p:ph type="body" idx="1"/>
          </p:nvPr>
        </p:nvSpPr>
        <p:spPr/>
        <p:txBody>
          <a:bodyPr/>
          <a:lstStyle/>
          <a:p>
            <a:pPr eaLnBrk="1" hangingPunct="1"/>
            <a:r>
              <a:rPr lang="en-US" smtClean="0">
                <a:solidFill>
                  <a:schemeClr val="bg1"/>
                </a:solidFill>
              </a:rPr>
              <a:t>Can be a very serious problem</a:t>
            </a:r>
          </a:p>
          <a:p>
            <a:pPr eaLnBrk="1" hangingPunct="1"/>
            <a:r>
              <a:rPr lang="en-US" smtClean="0">
                <a:solidFill>
                  <a:schemeClr val="bg1"/>
                </a:solidFill>
              </a:rPr>
              <a:t>A single piece of DNA can be amplified to billions of copies in 3 hours</a:t>
            </a:r>
          </a:p>
          <a:p>
            <a:pPr eaLnBrk="1" hangingPunct="1"/>
            <a:r>
              <a:rPr lang="en-US" smtClean="0">
                <a:solidFill>
                  <a:schemeClr val="bg1"/>
                </a:solidFill>
              </a:rPr>
              <a:t>Contamination will nullify the evidence</a:t>
            </a:r>
          </a:p>
          <a:p>
            <a:pPr eaLnBrk="1" hangingPunct="1"/>
            <a:r>
              <a:rPr lang="en-US" smtClean="0">
                <a:solidFill>
                  <a:schemeClr val="bg1"/>
                </a:solidFill>
              </a:rPr>
              <a:t>Proper quality control procedures must be in place</a:t>
            </a:r>
          </a:p>
        </p:txBody>
      </p:sp>
      <p:pic>
        <p:nvPicPr>
          <p:cNvPr id="14340"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solidFill>
                  <a:schemeClr val="bg1"/>
                </a:solidFill>
              </a:rPr>
              <a:t>Read Part 1 of the Case of the Druid Dracula</a:t>
            </a:r>
          </a:p>
        </p:txBody>
      </p:sp>
      <p:sp>
        <p:nvSpPr>
          <p:cNvPr id="15363" name="Rectangle 3"/>
          <p:cNvSpPr>
            <a:spLocks noGrp="1" noChangeArrowheads="1"/>
          </p:cNvSpPr>
          <p:nvPr>
            <p:ph type="body" idx="1"/>
          </p:nvPr>
        </p:nvSpPr>
        <p:spPr>
          <a:xfrm>
            <a:off x="457200" y="1600200"/>
            <a:ext cx="8686800" cy="4525963"/>
          </a:xfrm>
        </p:spPr>
        <p:txBody>
          <a:bodyPr/>
          <a:lstStyle/>
          <a:p>
            <a:pPr eaLnBrk="1" hangingPunct="1">
              <a:lnSpc>
                <a:spcPct val="80000"/>
              </a:lnSpc>
              <a:buFontTx/>
              <a:buNone/>
            </a:pPr>
            <a:r>
              <a:rPr lang="en-US" sz="1600" smtClean="0">
                <a:solidFill>
                  <a:schemeClr val="bg1"/>
                </a:solidFill>
              </a:rPr>
              <a:t>1. DNA differences can be used to identify people. For example, there is a gene found on both the X and Y chromosomes called amelogenin, but the version of the gene found on the X and Y chromosomes differs in length, so it can be used to tell if a blood stain, such as the one found on the windowsill inside Mable Lyshon’s house, was left by a man or woman. This stretch of nucleotides shows one strand of the DNA double helix for the amelogenin gene; what is the sequence of the other complementary strand?</a:t>
            </a:r>
            <a:br>
              <a:rPr lang="en-US" sz="1600" smtClean="0">
                <a:solidFill>
                  <a:schemeClr val="bg1"/>
                </a:solidFill>
              </a:rPr>
            </a:br>
            <a:r>
              <a:rPr lang="en-US" sz="1600" smtClean="0">
                <a:solidFill>
                  <a:schemeClr val="bg1"/>
                </a:solidFill>
              </a:rPr>
              <a:t>5′CCCTGGGCTCTGTAAAGAATAGTGTGTTGATTCTTTATCCCAGATGTTTCTAAGTG3′</a:t>
            </a:r>
            <a:br>
              <a:rPr lang="en-US" sz="1600" smtClean="0">
                <a:solidFill>
                  <a:schemeClr val="bg1"/>
                </a:solidFill>
              </a:rPr>
            </a:br>
            <a:endParaRPr lang="en-US" sz="1600" smtClean="0">
              <a:solidFill>
                <a:schemeClr val="bg1"/>
              </a:solidFill>
            </a:endParaRPr>
          </a:p>
          <a:p>
            <a:pPr eaLnBrk="1" hangingPunct="1">
              <a:lnSpc>
                <a:spcPct val="80000"/>
              </a:lnSpc>
              <a:buFontTx/>
              <a:buNone/>
            </a:pPr>
            <a:r>
              <a:rPr lang="en-US" sz="1600" smtClean="0">
                <a:solidFill>
                  <a:schemeClr val="bg1"/>
                </a:solidFill>
              </a:rPr>
              <a:t>a.3′ACTGTTAGATTTCCCTTTTTAGGTCTAGGTCCGTCGGCCTTATTTCCGAGGAATAA5′ </a:t>
            </a:r>
          </a:p>
          <a:p>
            <a:pPr eaLnBrk="1" hangingPunct="1">
              <a:lnSpc>
                <a:spcPct val="80000"/>
              </a:lnSpc>
              <a:buFontTx/>
              <a:buNone/>
            </a:pPr>
            <a:endParaRPr lang="en-US" sz="1600" smtClean="0">
              <a:solidFill>
                <a:schemeClr val="bg1"/>
              </a:solidFill>
            </a:endParaRPr>
          </a:p>
          <a:p>
            <a:pPr eaLnBrk="1" hangingPunct="1">
              <a:lnSpc>
                <a:spcPct val="80000"/>
              </a:lnSpc>
              <a:buFontTx/>
              <a:buNone/>
            </a:pPr>
            <a:r>
              <a:rPr lang="en-US" sz="1600" smtClean="0">
                <a:solidFill>
                  <a:schemeClr val="bg1"/>
                </a:solidFill>
              </a:rPr>
              <a:t>b.3′GGGACCCGAGACATTTCTTATCACACAACTAAGAAATAGGGTTTACAAAGATTCAC5′ </a:t>
            </a:r>
          </a:p>
          <a:p>
            <a:pPr eaLnBrk="1" hangingPunct="1">
              <a:lnSpc>
                <a:spcPct val="80000"/>
              </a:lnSpc>
              <a:buFontTx/>
              <a:buNone/>
            </a:pPr>
            <a:endParaRPr lang="en-US" sz="1600" smtClean="0">
              <a:solidFill>
                <a:schemeClr val="bg1"/>
              </a:solidFill>
            </a:endParaRPr>
          </a:p>
          <a:p>
            <a:pPr eaLnBrk="1" hangingPunct="1">
              <a:lnSpc>
                <a:spcPct val="80000"/>
              </a:lnSpc>
              <a:buFontTx/>
              <a:buNone/>
            </a:pPr>
            <a:r>
              <a:rPr lang="en-US" sz="1600" smtClean="0">
                <a:solidFill>
                  <a:schemeClr val="bg1"/>
                </a:solidFill>
              </a:rPr>
              <a:t>c.5′GGGACCCGAGACATTTCTTATCACACAACTAAGAAATAGGGTTTACAAAGATTCAC3′ </a:t>
            </a:r>
          </a:p>
          <a:p>
            <a:pPr eaLnBrk="1" hangingPunct="1">
              <a:lnSpc>
                <a:spcPct val="80000"/>
              </a:lnSpc>
              <a:buFontTx/>
              <a:buNone/>
            </a:pPr>
            <a:endParaRPr lang="en-US" sz="1600" smtClean="0">
              <a:solidFill>
                <a:schemeClr val="bg1"/>
              </a:solidFill>
            </a:endParaRPr>
          </a:p>
          <a:p>
            <a:pPr eaLnBrk="1" hangingPunct="1">
              <a:lnSpc>
                <a:spcPct val="80000"/>
              </a:lnSpc>
              <a:buFontTx/>
              <a:buNone/>
            </a:pPr>
            <a:r>
              <a:rPr lang="en-US" sz="1600" smtClean="0">
                <a:solidFill>
                  <a:schemeClr val="bg1"/>
                </a:solidFill>
              </a:rPr>
              <a:t>d.3′CCCTGGGCTCTGTAAAGAATAGTGTGTTGATTCTTTATCCCAGATGTTTCTAAGTG5′ </a:t>
            </a:r>
          </a:p>
          <a:p>
            <a:pPr eaLnBrk="1" hangingPunct="1">
              <a:lnSpc>
                <a:spcPct val="80000"/>
              </a:lnSpc>
              <a:buFontTx/>
              <a:buNone/>
            </a:pPr>
            <a:endParaRPr lang="en-US" sz="1600" smtClean="0">
              <a:solidFill>
                <a:schemeClr val="bg1"/>
              </a:solidFill>
            </a:endParaRPr>
          </a:p>
          <a:p>
            <a:pPr eaLnBrk="1" hangingPunct="1">
              <a:lnSpc>
                <a:spcPct val="80000"/>
              </a:lnSpc>
              <a:buFontTx/>
              <a:buNone/>
            </a:pPr>
            <a:r>
              <a:rPr lang="en-US" sz="1600" smtClean="0">
                <a:solidFill>
                  <a:schemeClr val="bg1"/>
                </a:solidFill>
              </a:rPr>
              <a:t>e.5′CCCTGGGCTCTGTAAAGAATAGTGTGTTGATTCTTTATCCCAGATGTTTCTAAGTG3′ </a:t>
            </a:r>
          </a:p>
          <a:p>
            <a:pPr eaLnBrk="1" hangingPunct="1">
              <a:lnSpc>
                <a:spcPct val="80000"/>
              </a:lnSpc>
            </a:pPr>
            <a:endParaRPr lang="en-US" sz="160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sz="2000" smtClean="0">
                <a:solidFill>
                  <a:schemeClr val="bg1"/>
                </a:solidFill>
              </a:rPr>
              <a:t>2. To assist the investigators with the crime, you will need to perform Polymerase Chain Reaction (PCR) to create copies of this gene so the sizes can be compared to determine if the blood was from a man or woman. During PCR it will be necessary to break the hydrogen bonds of the base pairs. Where are those hydrogen bonds normally found?</a:t>
            </a:r>
            <a:br>
              <a:rPr lang="en-US" sz="2000" smtClean="0">
                <a:solidFill>
                  <a:schemeClr val="bg1"/>
                </a:solidFill>
              </a:rPr>
            </a:br>
            <a:endParaRPr lang="en-US" sz="2000" smtClean="0">
              <a:solidFill>
                <a:schemeClr val="bg1"/>
              </a:solidFill>
            </a:endParaRPr>
          </a:p>
          <a:p>
            <a:pPr eaLnBrk="1" hangingPunct="1">
              <a:lnSpc>
                <a:spcPct val="80000"/>
              </a:lnSpc>
              <a:buFontTx/>
              <a:buNone/>
            </a:pPr>
            <a:r>
              <a:rPr lang="en-US" sz="2000" smtClean="0">
                <a:solidFill>
                  <a:schemeClr val="bg1"/>
                </a:solidFill>
              </a:rPr>
              <a:t>a.Between two nitrogen-containing bases in a single strand of DNA. </a:t>
            </a:r>
          </a:p>
          <a:p>
            <a:pPr eaLnBrk="1" hangingPunct="1">
              <a:lnSpc>
                <a:spcPct val="80000"/>
              </a:lnSpc>
              <a:buFontTx/>
              <a:buNone/>
            </a:pPr>
            <a:r>
              <a:rPr lang="en-US" sz="2000" smtClean="0">
                <a:solidFill>
                  <a:schemeClr val="bg1"/>
                </a:solidFill>
              </a:rPr>
              <a:t>b.Between the phosphate and sugar of the same nucleotide. </a:t>
            </a:r>
          </a:p>
          <a:p>
            <a:pPr eaLnBrk="1" hangingPunct="1">
              <a:lnSpc>
                <a:spcPct val="80000"/>
              </a:lnSpc>
              <a:buFontTx/>
              <a:buNone/>
            </a:pPr>
            <a:r>
              <a:rPr lang="en-US" sz="2000" smtClean="0">
                <a:solidFill>
                  <a:schemeClr val="bg1"/>
                </a:solidFill>
              </a:rPr>
              <a:t>c.Between the sugar of one nucleotide and the phosphate of a different nucleotide. </a:t>
            </a:r>
          </a:p>
          <a:p>
            <a:pPr eaLnBrk="1" hangingPunct="1">
              <a:lnSpc>
                <a:spcPct val="80000"/>
              </a:lnSpc>
              <a:buFontTx/>
              <a:buNone/>
            </a:pPr>
            <a:r>
              <a:rPr lang="en-US" sz="2000" smtClean="0">
                <a:solidFill>
                  <a:schemeClr val="bg1"/>
                </a:solidFill>
              </a:rPr>
              <a:t>d.Between one nitrogen-containing base on a single strand of DNA and another nitrogen-containing base on the complementary strand of DNA. </a:t>
            </a:r>
          </a:p>
          <a:p>
            <a:pPr eaLnBrk="1" hangingPunct="1">
              <a:lnSpc>
                <a:spcPct val="80000"/>
              </a:lnSpc>
              <a:buFontTx/>
              <a:buNone/>
            </a:pPr>
            <a:r>
              <a:rPr lang="en-US" sz="2000" smtClean="0">
                <a:solidFill>
                  <a:schemeClr val="bg1"/>
                </a:solidFill>
              </a:rPr>
              <a:t>e.Between one phosphate on a single strand of DNA and a sugar on the complementary strand of DNA. </a:t>
            </a:r>
          </a:p>
          <a:p>
            <a:pPr eaLnBrk="1" hangingPunct="1">
              <a:lnSpc>
                <a:spcPct val="80000"/>
              </a:lnSpc>
            </a:pPr>
            <a:endParaRPr lang="en-US" sz="20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lnSpc>
                <a:spcPct val="80000"/>
              </a:lnSpc>
              <a:buFontTx/>
              <a:buNone/>
            </a:pPr>
            <a:r>
              <a:rPr lang="en-US" sz="2000" smtClean="0">
                <a:solidFill>
                  <a:schemeClr val="bg1"/>
                </a:solidFill>
              </a:rPr>
              <a:t>3. PCR creates copies of DNA using the exact same mechanism used by your cells to copy their own DNA (replication). Place the steps listed below in the order in which they occur during replication:</a:t>
            </a:r>
            <a:br>
              <a:rPr lang="en-US" sz="2000" smtClean="0">
                <a:solidFill>
                  <a:schemeClr val="bg1"/>
                </a:solidFill>
              </a:rPr>
            </a:br>
            <a:r>
              <a:rPr lang="en-US" sz="2000" smtClean="0">
                <a:solidFill>
                  <a:schemeClr val="bg1"/>
                </a:solidFill>
              </a:rPr>
              <a:t>A) two strands, one new and one original template, wind together to form the double helix.</a:t>
            </a:r>
            <a:br>
              <a:rPr lang="en-US" sz="2000" smtClean="0">
                <a:solidFill>
                  <a:schemeClr val="bg1"/>
                </a:solidFill>
              </a:rPr>
            </a:br>
            <a:r>
              <a:rPr lang="en-US" sz="2000" smtClean="0">
                <a:solidFill>
                  <a:schemeClr val="bg1"/>
                </a:solidFill>
              </a:rPr>
              <a:t>B) short stretch of primer (~20 nucleotides exactly complementary to the gene that is going to be copied) is made.</a:t>
            </a:r>
            <a:br>
              <a:rPr lang="en-US" sz="2000" smtClean="0">
                <a:solidFill>
                  <a:schemeClr val="bg1"/>
                </a:solidFill>
              </a:rPr>
            </a:br>
            <a:r>
              <a:rPr lang="en-US" sz="2000" smtClean="0">
                <a:solidFill>
                  <a:schemeClr val="bg1"/>
                </a:solidFill>
              </a:rPr>
              <a:t>C) separation of the double helix from two parental DNA strands.</a:t>
            </a:r>
            <a:br>
              <a:rPr lang="en-US" sz="2000" smtClean="0">
                <a:solidFill>
                  <a:schemeClr val="bg1"/>
                </a:solidFill>
              </a:rPr>
            </a:br>
            <a:r>
              <a:rPr lang="en-US" sz="2000" smtClean="0">
                <a:solidFill>
                  <a:schemeClr val="bg1"/>
                </a:solidFill>
              </a:rPr>
              <a:t>D) use of parental DNA as a template so that nucleotides are covalently bonded together to form a new chain that is complementary to the bases on the original template.</a:t>
            </a:r>
            <a:br>
              <a:rPr lang="en-US" sz="2000" smtClean="0">
                <a:solidFill>
                  <a:schemeClr val="bg1"/>
                </a:solidFill>
              </a:rPr>
            </a:br>
            <a:endParaRPr lang="en-US" sz="2000" smtClean="0">
              <a:solidFill>
                <a:schemeClr val="bg1"/>
              </a:solidFill>
            </a:endParaRPr>
          </a:p>
          <a:p>
            <a:pPr eaLnBrk="1" hangingPunct="1">
              <a:lnSpc>
                <a:spcPct val="80000"/>
              </a:lnSpc>
              <a:buFontTx/>
              <a:buNone/>
            </a:pPr>
            <a:r>
              <a:rPr lang="en-US" sz="2000" smtClean="0">
                <a:solidFill>
                  <a:schemeClr val="bg1"/>
                </a:solidFill>
              </a:rPr>
              <a:t>		a.) A, B, C, D </a:t>
            </a:r>
          </a:p>
          <a:p>
            <a:pPr eaLnBrk="1" hangingPunct="1">
              <a:lnSpc>
                <a:spcPct val="80000"/>
              </a:lnSpc>
              <a:buFontTx/>
              <a:buNone/>
            </a:pPr>
            <a:r>
              <a:rPr lang="en-US" sz="2000" smtClean="0">
                <a:solidFill>
                  <a:schemeClr val="bg1"/>
                </a:solidFill>
              </a:rPr>
              <a:t>		b.) B, C, A, D </a:t>
            </a:r>
          </a:p>
          <a:p>
            <a:pPr eaLnBrk="1" hangingPunct="1">
              <a:lnSpc>
                <a:spcPct val="80000"/>
              </a:lnSpc>
              <a:buFontTx/>
              <a:buNone/>
            </a:pPr>
            <a:r>
              <a:rPr lang="en-US" sz="2000" smtClean="0">
                <a:solidFill>
                  <a:schemeClr val="bg1"/>
                </a:solidFill>
              </a:rPr>
              <a:t>		c.) D, B, C, A </a:t>
            </a:r>
          </a:p>
          <a:p>
            <a:pPr eaLnBrk="1" hangingPunct="1">
              <a:lnSpc>
                <a:spcPct val="80000"/>
              </a:lnSpc>
              <a:buFontTx/>
              <a:buNone/>
            </a:pPr>
            <a:r>
              <a:rPr lang="en-US" sz="2000" smtClean="0">
                <a:solidFill>
                  <a:schemeClr val="bg1"/>
                </a:solidFill>
              </a:rPr>
              <a:t>		d.) C, B, D, A </a:t>
            </a:r>
          </a:p>
          <a:p>
            <a:pPr eaLnBrk="1" hangingPunct="1">
              <a:lnSpc>
                <a:spcPct val="80000"/>
              </a:lnSpc>
            </a:pPr>
            <a:endParaRPr lang="en-US" sz="200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eaLnBrk="1" hangingPunct="1"/>
            <a:r>
              <a:rPr lang="en-US" smtClean="0">
                <a:solidFill>
                  <a:schemeClr val="bg1"/>
                </a:solidFill>
              </a:rPr>
              <a:t>RFLP uses</a:t>
            </a:r>
          </a:p>
        </p:txBody>
      </p:sp>
      <p:sp>
        <p:nvSpPr>
          <p:cNvPr id="18435" name="Rectangle 6"/>
          <p:cNvSpPr>
            <a:spLocks noGrp="1" noChangeArrowheads="1"/>
          </p:cNvSpPr>
          <p:nvPr>
            <p:ph sz="half" idx="1"/>
          </p:nvPr>
        </p:nvSpPr>
        <p:spPr/>
        <p:txBody>
          <a:bodyPr/>
          <a:lstStyle/>
          <a:p>
            <a:pPr eaLnBrk="1" hangingPunct="1"/>
            <a:r>
              <a:rPr lang="en-US" sz="2800" smtClean="0">
                <a:solidFill>
                  <a:schemeClr val="bg1"/>
                </a:solidFill>
              </a:rPr>
              <a:t>Requires more sample and fresh sample if used alone</a:t>
            </a:r>
          </a:p>
          <a:p>
            <a:pPr eaLnBrk="1" hangingPunct="1"/>
            <a:r>
              <a:rPr lang="en-US" sz="2800" smtClean="0">
                <a:solidFill>
                  <a:schemeClr val="bg1"/>
                </a:solidFill>
              </a:rPr>
              <a:t>It examines more base pairs that have a high probability of being unique to individual</a:t>
            </a:r>
          </a:p>
          <a:p>
            <a:pPr eaLnBrk="1" hangingPunct="1"/>
            <a:r>
              <a:rPr lang="en-US" sz="2800" smtClean="0">
                <a:solidFill>
                  <a:schemeClr val="bg1"/>
                </a:solidFill>
              </a:rPr>
              <a:t>Used in DNA lab coming up</a:t>
            </a:r>
          </a:p>
          <a:p>
            <a:pPr eaLnBrk="1" hangingPunct="1"/>
            <a:endParaRPr lang="en-US" sz="2800" smtClean="0">
              <a:solidFill>
                <a:schemeClr val="bg1"/>
              </a:solidFill>
            </a:endParaRPr>
          </a:p>
        </p:txBody>
      </p:sp>
      <p:sp>
        <p:nvSpPr>
          <p:cNvPr id="18436" name="Rectangle 7"/>
          <p:cNvSpPr>
            <a:spLocks noGrp="1" noChangeArrowheads="1"/>
          </p:cNvSpPr>
          <p:nvPr>
            <p:ph sz="quarter" idx="2"/>
          </p:nvPr>
        </p:nvSpPr>
        <p:spPr/>
        <p:txBody>
          <a:bodyPr/>
          <a:lstStyle/>
          <a:p>
            <a:pPr eaLnBrk="1" hangingPunct="1"/>
            <a:r>
              <a:rPr lang="en-US" sz="2800" smtClean="0">
                <a:solidFill>
                  <a:schemeClr val="bg1"/>
                </a:solidFill>
              </a:rPr>
              <a:t>The test takes anywhere from 3 weeks to three months to complete, also.</a:t>
            </a:r>
            <a:r>
              <a:rPr lang="en-US" sz="2400" smtClean="0"/>
              <a:t> </a:t>
            </a:r>
          </a:p>
        </p:txBody>
      </p:sp>
      <p:sp>
        <p:nvSpPr>
          <p:cNvPr id="18437" name="Rectangle 8"/>
          <p:cNvSpPr>
            <a:spLocks noGrp="1" noChangeArrowheads="1"/>
          </p:cNvSpPr>
          <p:nvPr>
            <p:ph sz="quarter" idx="3"/>
          </p:nvPr>
        </p:nvSpPr>
        <p:spPr/>
        <p:txBody>
          <a:bodyPr/>
          <a:lstStyle/>
          <a:p>
            <a:pPr eaLnBrk="1" hangingPunct="1"/>
            <a:endParaRPr lang="en-US" sz="2400" smtClean="0"/>
          </a:p>
        </p:txBody>
      </p:sp>
      <p:pic>
        <p:nvPicPr>
          <p:cNvPr id="18438" name="Picture 4"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pic>
        <p:nvPicPr>
          <p:cNvPr id="18439" name="Picture 10" descr="dna_testing_Jun-20,-2000-29">
            <a:hlinkClick r:id="rId4"/>
          </p:cNvPr>
          <p:cNvPicPr>
            <a:picLocks noChangeAspect="1" noChangeArrowheads="1"/>
          </p:cNvPicPr>
          <p:nvPr/>
        </p:nvPicPr>
        <p:blipFill>
          <a:blip r:embed="rId5"/>
          <a:srcRect/>
          <a:stretch>
            <a:fillRect/>
          </a:stretch>
        </p:blipFill>
        <p:spPr bwMode="auto">
          <a:xfrm>
            <a:off x="4648200" y="3886200"/>
            <a:ext cx="3276600" cy="231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p:txBody>
          <a:bodyPr/>
          <a:lstStyle/>
          <a:p>
            <a:pPr eaLnBrk="1" hangingPunct="1"/>
            <a:r>
              <a:rPr lang="en-US" smtClean="0">
                <a:solidFill>
                  <a:schemeClr val="bg1"/>
                </a:solidFill>
              </a:rPr>
              <a:t>How is RFLP done?</a:t>
            </a:r>
          </a:p>
        </p:txBody>
      </p:sp>
      <p:sp>
        <p:nvSpPr>
          <p:cNvPr id="19459" name="Rectangle 6"/>
          <p:cNvSpPr>
            <a:spLocks noGrp="1" noChangeArrowheads="1"/>
          </p:cNvSpPr>
          <p:nvPr>
            <p:ph sz="half" idx="1"/>
          </p:nvPr>
        </p:nvSpPr>
        <p:spPr/>
        <p:txBody>
          <a:bodyPr/>
          <a:lstStyle/>
          <a:p>
            <a:pPr eaLnBrk="1" hangingPunct="1">
              <a:buFontTx/>
              <a:buNone/>
            </a:pPr>
            <a:r>
              <a:rPr lang="en-US" sz="2800" smtClean="0">
                <a:solidFill>
                  <a:schemeClr val="bg1"/>
                </a:solidFill>
              </a:rPr>
              <a:t>1.</a:t>
            </a:r>
            <a:r>
              <a:rPr lang="en-US" sz="2800" smtClean="0"/>
              <a:t> </a:t>
            </a:r>
            <a:r>
              <a:rPr lang="en-US" sz="2800" smtClean="0">
                <a:solidFill>
                  <a:schemeClr val="bg1"/>
                </a:solidFill>
              </a:rPr>
              <a:t>DNA from crime-scene evidence is cut with a restriction enzyme</a:t>
            </a:r>
          </a:p>
          <a:p>
            <a:pPr eaLnBrk="1" hangingPunct="1"/>
            <a:r>
              <a:rPr lang="en-US" sz="2800" smtClean="0">
                <a:solidFill>
                  <a:schemeClr val="bg1"/>
                </a:solidFill>
              </a:rPr>
              <a:t>Restriction enzyme recognizes a particular short sequence of DNA that is likely to occur many times in a given cell’s DNA such as AATT</a:t>
            </a:r>
          </a:p>
        </p:txBody>
      </p:sp>
      <p:sp>
        <p:nvSpPr>
          <p:cNvPr id="19460" name="Rectangle 11"/>
          <p:cNvSpPr>
            <a:spLocks noGrp="1" noChangeArrowheads="1"/>
          </p:cNvSpPr>
          <p:nvPr>
            <p:ph sz="quarter" idx="2"/>
          </p:nvPr>
        </p:nvSpPr>
        <p:spPr/>
        <p:txBody>
          <a:bodyPr/>
          <a:lstStyle/>
          <a:p>
            <a:pPr eaLnBrk="1" hangingPunct="1"/>
            <a:endParaRPr lang="en-US" sz="2400" smtClean="0"/>
          </a:p>
        </p:txBody>
      </p:sp>
      <p:sp>
        <p:nvSpPr>
          <p:cNvPr id="19461" name="Rectangle 8"/>
          <p:cNvSpPr>
            <a:spLocks noGrp="1" noChangeArrowheads="1"/>
          </p:cNvSpPr>
          <p:nvPr>
            <p:ph sz="quarter" idx="3"/>
          </p:nvPr>
        </p:nvSpPr>
        <p:spPr/>
        <p:txBody>
          <a:bodyPr/>
          <a:lstStyle/>
          <a:p>
            <a:pPr eaLnBrk="1" hangingPunct="1"/>
            <a:r>
              <a:rPr lang="en-US" sz="2400" smtClean="0">
                <a:solidFill>
                  <a:schemeClr val="bg1"/>
                </a:solidFill>
              </a:rPr>
              <a:t>In order for RFLP to work, the analyst needs thousands of cells.  If all are present from a single individual, they will be cut in the same place.</a:t>
            </a:r>
          </a:p>
        </p:txBody>
      </p:sp>
      <p:pic>
        <p:nvPicPr>
          <p:cNvPr id="19462"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pic>
        <p:nvPicPr>
          <p:cNvPr id="19463" name="Picture 10" descr="rflp">
            <a:hlinkClick r:id="rId3"/>
          </p:cNvPr>
          <p:cNvPicPr>
            <a:picLocks noChangeAspect="1" noChangeArrowheads="1"/>
          </p:cNvPicPr>
          <p:nvPr/>
        </p:nvPicPr>
        <p:blipFill>
          <a:blip r:embed="rId4"/>
          <a:srcRect/>
          <a:stretch>
            <a:fillRect/>
          </a:stretch>
        </p:blipFill>
        <p:spPr bwMode="auto">
          <a:xfrm>
            <a:off x="5715000" y="1524000"/>
            <a:ext cx="274320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pPr eaLnBrk="1" hangingPunct="1"/>
            <a:r>
              <a:rPr lang="en-US" smtClean="0">
                <a:solidFill>
                  <a:schemeClr val="bg1"/>
                </a:solidFill>
              </a:rPr>
              <a:t>How is RFLP done? (cont.)</a:t>
            </a:r>
          </a:p>
        </p:txBody>
      </p:sp>
      <p:sp>
        <p:nvSpPr>
          <p:cNvPr id="20483" name="Rectangle 6"/>
          <p:cNvSpPr>
            <a:spLocks noGrp="1" noChangeArrowheads="1"/>
          </p:cNvSpPr>
          <p:nvPr>
            <p:ph sz="half" idx="1"/>
          </p:nvPr>
        </p:nvSpPr>
        <p:spPr/>
        <p:txBody>
          <a:bodyPr/>
          <a:lstStyle/>
          <a:p>
            <a:pPr eaLnBrk="1" hangingPunct="1"/>
            <a:r>
              <a:rPr lang="en-US" sz="2400" smtClean="0">
                <a:solidFill>
                  <a:schemeClr val="bg1"/>
                </a:solidFill>
              </a:rPr>
              <a:t>Cut DNA is sorted on gel by </a:t>
            </a:r>
            <a:r>
              <a:rPr lang="en-US" sz="2400" smtClean="0">
                <a:solidFill>
                  <a:schemeClr val="bg1"/>
                </a:solidFill>
                <a:hlinkClick r:id="rId3"/>
              </a:rPr>
              <a:t>electrophoresis</a:t>
            </a:r>
            <a:endParaRPr lang="en-US" sz="2400" smtClean="0">
              <a:solidFill>
                <a:schemeClr val="bg1"/>
              </a:solidFill>
            </a:endParaRPr>
          </a:p>
          <a:p>
            <a:pPr eaLnBrk="1" hangingPunct="1"/>
            <a:r>
              <a:rPr lang="en-US" sz="2400" smtClean="0">
                <a:solidFill>
                  <a:schemeClr val="bg1"/>
                </a:solidFill>
              </a:rPr>
              <a:t>Gel allows small fragments to travel faster than large ones</a:t>
            </a:r>
          </a:p>
          <a:p>
            <a:pPr eaLnBrk="1" hangingPunct="1"/>
            <a:r>
              <a:rPr lang="en-US" sz="2400" smtClean="0">
                <a:solidFill>
                  <a:schemeClr val="bg1"/>
                </a:solidFill>
              </a:rPr>
              <a:t>Location of DNA is visualized by staining or blotting</a:t>
            </a:r>
          </a:p>
          <a:p>
            <a:pPr eaLnBrk="1" hangingPunct="1"/>
            <a:r>
              <a:rPr lang="en-US" sz="2400" smtClean="0">
                <a:solidFill>
                  <a:schemeClr val="bg1"/>
                </a:solidFill>
              </a:rPr>
              <a:t>Sizes of fragments are compared between different samples</a:t>
            </a:r>
          </a:p>
          <a:p>
            <a:pPr eaLnBrk="1" hangingPunct="1"/>
            <a:endParaRPr lang="en-US" sz="2400" smtClean="0">
              <a:solidFill>
                <a:schemeClr val="bg1"/>
              </a:solidFill>
            </a:endParaRPr>
          </a:p>
        </p:txBody>
      </p:sp>
      <p:sp>
        <p:nvSpPr>
          <p:cNvPr id="20484" name="Rectangle 8"/>
          <p:cNvSpPr>
            <a:spLocks noGrp="1" noChangeArrowheads="1"/>
          </p:cNvSpPr>
          <p:nvPr>
            <p:ph sz="quarter" idx="2"/>
          </p:nvPr>
        </p:nvSpPr>
        <p:spPr/>
        <p:txBody>
          <a:bodyPr/>
          <a:lstStyle/>
          <a:p>
            <a:pPr eaLnBrk="1" hangingPunct="1"/>
            <a:endParaRPr lang="en-US" sz="2400" smtClean="0"/>
          </a:p>
        </p:txBody>
      </p:sp>
      <p:sp>
        <p:nvSpPr>
          <p:cNvPr id="20485" name="Rectangle 9"/>
          <p:cNvSpPr>
            <a:spLocks noGrp="1" noChangeArrowheads="1"/>
          </p:cNvSpPr>
          <p:nvPr>
            <p:ph sz="quarter" idx="3"/>
          </p:nvPr>
        </p:nvSpPr>
        <p:spPr>
          <a:xfrm>
            <a:off x="4648200" y="3962400"/>
            <a:ext cx="4038600" cy="2187575"/>
          </a:xfrm>
        </p:spPr>
        <p:txBody>
          <a:bodyPr/>
          <a:lstStyle/>
          <a:p>
            <a:pPr eaLnBrk="1" hangingPunct="1"/>
            <a:endParaRPr lang="en-US" sz="2400" smtClean="0"/>
          </a:p>
        </p:txBody>
      </p:sp>
      <p:pic>
        <p:nvPicPr>
          <p:cNvPr id="20486" name="Picture 4" descr="j0305275[1]"/>
          <p:cNvPicPr>
            <a:picLocks noChangeAspect="1" noChangeArrowheads="1"/>
          </p:cNvPicPr>
          <p:nvPr/>
        </p:nvPicPr>
        <p:blipFill>
          <a:blip r:embed="rId4"/>
          <a:srcRect/>
          <a:stretch>
            <a:fillRect/>
          </a:stretch>
        </p:blipFill>
        <p:spPr bwMode="auto">
          <a:xfrm>
            <a:off x="8239125" y="0"/>
            <a:ext cx="904875" cy="1828800"/>
          </a:xfrm>
          <a:prstGeom prst="rect">
            <a:avLst/>
          </a:prstGeom>
          <a:noFill/>
          <a:ln w="9525">
            <a:noFill/>
            <a:miter lim="800000"/>
            <a:headEnd/>
            <a:tailEnd/>
          </a:ln>
        </p:spPr>
      </p:pic>
      <p:pic>
        <p:nvPicPr>
          <p:cNvPr id="20487" name="Picture 11" descr="Ch9C1"/>
          <p:cNvPicPr>
            <a:picLocks noChangeAspect="1" noChangeArrowheads="1"/>
          </p:cNvPicPr>
          <p:nvPr/>
        </p:nvPicPr>
        <p:blipFill>
          <a:blip r:embed="rId5"/>
          <a:srcRect/>
          <a:stretch>
            <a:fillRect/>
          </a:stretch>
        </p:blipFill>
        <p:spPr bwMode="auto">
          <a:xfrm>
            <a:off x="4648200" y="1600200"/>
            <a:ext cx="4114800" cy="4572000"/>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en-US" smtClean="0">
                <a:solidFill>
                  <a:schemeClr val="bg1"/>
                </a:solidFill>
              </a:rPr>
              <a:t>What is DNA?</a:t>
            </a:r>
          </a:p>
        </p:txBody>
      </p:sp>
      <p:sp>
        <p:nvSpPr>
          <p:cNvPr id="4099" name="Rectangle 6"/>
          <p:cNvSpPr>
            <a:spLocks noGrp="1" noChangeArrowheads="1"/>
          </p:cNvSpPr>
          <p:nvPr>
            <p:ph type="body" sz="half" idx="1"/>
          </p:nvPr>
        </p:nvSpPr>
        <p:spPr/>
        <p:txBody>
          <a:bodyPr/>
          <a:lstStyle/>
          <a:p>
            <a:pPr eaLnBrk="1" hangingPunct="1"/>
            <a:r>
              <a:rPr lang="en-US" smtClean="0">
                <a:solidFill>
                  <a:schemeClr val="bg1"/>
                </a:solidFill>
              </a:rPr>
              <a:t>Deoxyribonucleic acid (DNA) is material that governs inheritance of eye color, hair color, stature, and many other traits</a:t>
            </a:r>
          </a:p>
          <a:p>
            <a:pPr eaLnBrk="1" hangingPunct="1"/>
            <a:r>
              <a:rPr lang="en-US" smtClean="0">
                <a:solidFill>
                  <a:schemeClr val="bg1"/>
                </a:solidFill>
              </a:rPr>
              <a:t>Is unique for each individual except for identical twins</a:t>
            </a:r>
          </a:p>
        </p:txBody>
      </p:sp>
      <p:sp>
        <p:nvSpPr>
          <p:cNvPr id="4100" name="Rectangle 7"/>
          <p:cNvSpPr>
            <a:spLocks noGrp="1" noChangeArrowheads="1"/>
          </p:cNvSpPr>
          <p:nvPr>
            <p:ph type="body" sz="half" idx="2"/>
          </p:nvPr>
        </p:nvSpPr>
        <p:spPr/>
        <p:txBody>
          <a:bodyPr/>
          <a:lstStyle/>
          <a:p>
            <a:pPr eaLnBrk="1" hangingPunct="1"/>
            <a:endParaRPr lang="en-US" smtClean="0"/>
          </a:p>
        </p:txBody>
      </p:sp>
      <p:pic>
        <p:nvPicPr>
          <p:cNvPr id="4101"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pic>
        <p:nvPicPr>
          <p:cNvPr id="4102" name="Picture 11" descr="dna">
            <a:hlinkClick r:id="rId3"/>
          </p:cNvPr>
          <p:cNvPicPr>
            <a:picLocks noChangeAspect="1" noChangeArrowheads="1"/>
          </p:cNvPicPr>
          <p:nvPr/>
        </p:nvPicPr>
        <p:blipFill>
          <a:blip r:embed="rId4"/>
          <a:srcRect/>
          <a:stretch>
            <a:fillRect/>
          </a:stretch>
        </p:blipFill>
        <p:spPr bwMode="auto">
          <a:xfrm>
            <a:off x="5334000" y="1524000"/>
            <a:ext cx="3267075" cy="3267075"/>
          </a:xfrm>
          <a:prstGeom prst="rect">
            <a:avLst/>
          </a:prstGeom>
          <a:noFill/>
          <a:ln w="9525">
            <a:noFill/>
            <a:miter lim="800000"/>
            <a:headEnd/>
            <a:tailEnd/>
          </a:ln>
        </p:spPr>
      </p:pic>
      <p:sp>
        <p:nvSpPr>
          <p:cNvPr id="4103" name="Text Box 12"/>
          <p:cNvSpPr txBox="1">
            <a:spLocks noChangeArrowheads="1"/>
          </p:cNvSpPr>
          <p:nvPr/>
        </p:nvSpPr>
        <p:spPr bwMode="auto">
          <a:xfrm>
            <a:off x="4343400" y="4953000"/>
            <a:ext cx="4343400" cy="1311275"/>
          </a:xfrm>
          <a:prstGeom prst="rect">
            <a:avLst/>
          </a:prstGeom>
          <a:noFill/>
          <a:ln w="9525">
            <a:noFill/>
            <a:miter lim="800000"/>
            <a:headEnd/>
            <a:tailEnd/>
          </a:ln>
        </p:spPr>
        <p:txBody>
          <a:bodyPr>
            <a:spAutoFit/>
          </a:bodyPr>
          <a:lstStyle/>
          <a:p>
            <a:pPr>
              <a:spcBef>
                <a:spcPct val="50000"/>
              </a:spcBef>
            </a:pPr>
            <a:r>
              <a:rPr lang="en-US" sz="2000">
                <a:solidFill>
                  <a:schemeClr val="bg1"/>
                </a:solidFill>
              </a:rPr>
              <a:t>Just about every cell in our human body contains a complete DNA profile (exception </a:t>
            </a:r>
            <a:r>
              <a:rPr lang="en-US" sz="2000" u="sng">
                <a:solidFill>
                  <a:schemeClr val="bg1"/>
                </a:solidFill>
              </a:rPr>
              <a:t>red</a:t>
            </a:r>
            <a:r>
              <a:rPr lang="en-US" sz="2000">
                <a:solidFill>
                  <a:schemeClr val="bg1"/>
                </a:solidFill>
              </a:rPr>
              <a:t> blood cells, egg and sperm cells)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smtClean="0">
                <a:hlinkClick r:id="rId2"/>
              </a:rPr>
              <a:t>RFLP Problems</a:t>
            </a:r>
            <a:r>
              <a:rPr lang="en-US" smtClean="0"/>
              <a:t/>
            </a:r>
            <a:br>
              <a:rPr lang="en-US" smtClean="0"/>
            </a:br>
            <a:r>
              <a:rPr lang="en-US" smtClean="0"/>
              <a:t>http://www.biology.arizona.edu/Human_bio/problem_sets/DNA_forensics_1/01Q.html</a:t>
            </a:r>
          </a:p>
        </p:txBody>
      </p:sp>
      <p:sp>
        <p:nvSpPr>
          <p:cNvPr id="21507" name="Rectangle 3"/>
          <p:cNvSpPr>
            <a:spLocks noGrp="1" noChangeArrowheads="1"/>
          </p:cNvSpPr>
          <p:nvPr>
            <p:ph type="subTitle" idx="1"/>
          </p:nvPr>
        </p:nvSpPr>
        <p:spPr/>
        <p:txBody>
          <a:bodyPr/>
          <a:lstStyle/>
          <a:p>
            <a:pPr eaLnBrk="1" hangingPunct="1"/>
            <a:r>
              <a:rPr lang="en-US" smtClean="0">
                <a:solidFill>
                  <a:schemeClr val="bg1"/>
                </a:solidFill>
                <a:hlinkClick r:id="rId3"/>
              </a:rPr>
              <a:t>Another example</a:t>
            </a:r>
            <a:endParaRPr lang="en-US" smtClean="0">
              <a:solidFill>
                <a:schemeClr val="bg1"/>
              </a:solidFill>
            </a:endParaRPr>
          </a:p>
        </p:txBody>
      </p:sp>
      <p:pic>
        <p:nvPicPr>
          <p:cNvPr id="21508" name="Picture 4" descr="j0305275[1]"/>
          <p:cNvPicPr>
            <a:picLocks noChangeAspect="1" noChangeArrowheads="1"/>
          </p:cNvPicPr>
          <p:nvPr/>
        </p:nvPicPr>
        <p:blipFill>
          <a:blip r:embed="rId4"/>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chemeClr val="bg1"/>
                </a:solidFill>
              </a:rPr>
              <a:t>What is STR?</a:t>
            </a:r>
          </a:p>
        </p:txBody>
      </p:sp>
      <p:sp>
        <p:nvSpPr>
          <p:cNvPr id="22531" name="Rectangle 4"/>
          <p:cNvSpPr>
            <a:spLocks noGrp="1" noChangeArrowheads="1"/>
          </p:cNvSpPr>
          <p:nvPr>
            <p:ph sz="half" idx="1"/>
          </p:nvPr>
        </p:nvSpPr>
        <p:spPr/>
        <p:txBody>
          <a:bodyPr/>
          <a:lstStyle/>
          <a:p>
            <a:pPr eaLnBrk="1" hangingPunct="1"/>
            <a:r>
              <a:rPr lang="en-US" sz="2800" smtClean="0">
                <a:solidFill>
                  <a:schemeClr val="bg1"/>
                </a:solidFill>
              </a:rPr>
              <a:t>STR (short tandem repeats): Region of a DNA molecule that contains short segments that repeat over and over again</a:t>
            </a:r>
          </a:p>
          <a:p>
            <a:pPr eaLnBrk="1" hangingPunct="1"/>
            <a:r>
              <a:rPr lang="en-US" sz="2800" smtClean="0">
                <a:solidFill>
                  <a:schemeClr val="bg1"/>
                </a:solidFill>
              </a:rPr>
              <a:t>The STR strand is short, less than 400 base pairs in length</a:t>
            </a:r>
          </a:p>
        </p:txBody>
      </p:sp>
      <p:sp>
        <p:nvSpPr>
          <p:cNvPr id="22532" name="Rectangle 6"/>
          <p:cNvSpPr>
            <a:spLocks noGrp="1" noChangeArrowheads="1"/>
          </p:cNvSpPr>
          <p:nvPr>
            <p:ph sz="quarter" idx="2"/>
          </p:nvPr>
        </p:nvSpPr>
        <p:spPr>
          <a:xfrm>
            <a:off x="4648200" y="1600200"/>
            <a:ext cx="4343400" cy="2185988"/>
          </a:xfrm>
        </p:spPr>
        <p:txBody>
          <a:bodyPr/>
          <a:lstStyle/>
          <a:p>
            <a:pPr eaLnBrk="1" hangingPunct="1">
              <a:buFontTx/>
              <a:buNone/>
            </a:pPr>
            <a:r>
              <a:rPr lang="en-US" sz="2800" b="1" smtClean="0">
                <a:solidFill>
                  <a:srgbClr val="FFFF00"/>
                </a:solidFill>
              </a:rPr>
              <a:t>AGCTAGCTAGCTAGCT</a:t>
            </a:r>
          </a:p>
        </p:txBody>
      </p:sp>
      <p:sp>
        <p:nvSpPr>
          <p:cNvPr id="22533" name="Rectangle 7"/>
          <p:cNvSpPr>
            <a:spLocks noGrp="1" noChangeArrowheads="1"/>
          </p:cNvSpPr>
          <p:nvPr>
            <p:ph sz="quarter" idx="3"/>
          </p:nvPr>
        </p:nvSpPr>
        <p:spPr>
          <a:xfrm>
            <a:off x="4648200" y="2590800"/>
            <a:ext cx="4038600" cy="3535363"/>
          </a:xfrm>
        </p:spPr>
        <p:txBody>
          <a:bodyPr/>
          <a:lstStyle/>
          <a:p>
            <a:pPr eaLnBrk="1" hangingPunct="1"/>
            <a:r>
              <a:rPr lang="en-US" sz="2400" smtClean="0">
                <a:solidFill>
                  <a:schemeClr val="bg1"/>
                </a:solidFill>
              </a:rPr>
              <a:t>Short length makes the DNA less susceptible to degradation</a:t>
            </a:r>
          </a:p>
          <a:p>
            <a:pPr eaLnBrk="1" hangingPunct="1"/>
            <a:r>
              <a:rPr lang="en-US" sz="2400" smtClean="0">
                <a:solidFill>
                  <a:schemeClr val="bg1"/>
                </a:solidFill>
              </a:rPr>
              <a:t>Their short length makes them ideal candidates for PCR, thereby overcoming the limited size of sample often encountered in crime scene samples</a:t>
            </a:r>
          </a:p>
        </p:txBody>
      </p:sp>
      <p:pic>
        <p:nvPicPr>
          <p:cNvPr id="22534" name="Picture 8"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solidFill>
                  <a:schemeClr val="bg1"/>
                </a:solidFill>
              </a:rPr>
              <a:t>How is STR done?</a:t>
            </a:r>
          </a:p>
        </p:txBody>
      </p:sp>
      <p:sp>
        <p:nvSpPr>
          <p:cNvPr id="23555" name="Rectangle 6"/>
          <p:cNvSpPr>
            <a:spLocks noGrp="1" noChangeArrowheads="1"/>
          </p:cNvSpPr>
          <p:nvPr>
            <p:ph sz="quarter" idx="1"/>
          </p:nvPr>
        </p:nvSpPr>
        <p:spPr/>
        <p:txBody>
          <a:bodyPr/>
          <a:lstStyle/>
          <a:p>
            <a:pPr eaLnBrk="1" hangingPunct="1"/>
            <a:endParaRPr lang="en-US" sz="2400" smtClean="0"/>
          </a:p>
        </p:txBody>
      </p:sp>
      <p:sp>
        <p:nvSpPr>
          <p:cNvPr id="23556" name="Rectangle 5"/>
          <p:cNvSpPr>
            <a:spLocks noGrp="1" noChangeArrowheads="1"/>
          </p:cNvSpPr>
          <p:nvPr>
            <p:ph sz="quarter" idx="2"/>
          </p:nvPr>
        </p:nvSpPr>
        <p:spPr/>
        <p:txBody>
          <a:bodyPr/>
          <a:lstStyle/>
          <a:p>
            <a:pPr eaLnBrk="1" hangingPunct="1"/>
            <a:endParaRPr lang="en-US" sz="2400" smtClean="0"/>
          </a:p>
        </p:txBody>
      </p:sp>
      <p:sp>
        <p:nvSpPr>
          <p:cNvPr id="23557" name="Rectangle 7"/>
          <p:cNvSpPr>
            <a:spLocks noGrp="1" noChangeArrowheads="1"/>
          </p:cNvSpPr>
          <p:nvPr>
            <p:ph sz="half" idx="3"/>
          </p:nvPr>
        </p:nvSpPr>
        <p:spPr>
          <a:xfrm>
            <a:off x="3124200" y="1600200"/>
            <a:ext cx="6019800" cy="4525963"/>
          </a:xfrm>
        </p:spPr>
        <p:txBody>
          <a:bodyPr/>
          <a:lstStyle/>
          <a:p>
            <a:pPr eaLnBrk="1" hangingPunct="1"/>
            <a:r>
              <a:rPr lang="en-US" sz="2400" smtClean="0">
                <a:solidFill>
                  <a:schemeClr val="bg1"/>
                </a:solidFill>
              </a:rPr>
              <a:t>The particular sequence sought is extracted and amplified from sample</a:t>
            </a:r>
          </a:p>
          <a:p>
            <a:pPr eaLnBrk="1" hangingPunct="1"/>
            <a:r>
              <a:rPr lang="en-US" sz="2400" smtClean="0">
                <a:solidFill>
                  <a:schemeClr val="bg1"/>
                </a:solidFill>
              </a:rPr>
              <a:t>Sample is separated on gel</a:t>
            </a:r>
          </a:p>
          <a:p>
            <a:pPr eaLnBrk="1" hangingPunct="1"/>
            <a:r>
              <a:rPr lang="en-US" sz="2400" smtClean="0">
                <a:solidFill>
                  <a:schemeClr val="bg1"/>
                </a:solidFill>
              </a:rPr>
              <a:t>The distance STR has migrated on gel correlates with number of repeats</a:t>
            </a:r>
          </a:p>
          <a:p>
            <a:pPr eaLnBrk="1" hangingPunct="1"/>
            <a:r>
              <a:rPr lang="en-US" sz="2400" smtClean="0">
                <a:solidFill>
                  <a:schemeClr val="bg1"/>
                </a:solidFill>
              </a:rPr>
              <a:t># of repeats individual has for particular locus will vary</a:t>
            </a:r>
          </a:p>
          <a:p>
            <a:pPr eaLnBrk="1" hangingPunct="1"/>
            <a:r>
              <a:rPr lang="en-US" sz="2400" smtClean="0">
                <a:solidFill>
                  <a:schemeClr val="bg1"/>
                </a:solidFill>
              </a:rPr>
              <a:t>Frequency of STR sequences must be known for given population</a:t>
            </a:r>
          </a:p>
          <a:p>
            <a:pPr eaLnBrk="1" hangingPunct="1"/>
            <a:endParaRPr lang="en-US" sz="2400" smtClean="0">
              <a:solidFill>
                <a:schemeClr val="bg1"/>
              </a:solidFill>
            </a:endParaRPr>
          </a:p>
        </p:txBody>
      </p:sp>
      <p:pic>
        <p:nvPicPr>
          <p:cNvPr id="23558" name="Picture 9" descr="A forensic scientist is shown using a sophisticated computer system to examine and type DNA samples."/>
          <p:cNvPicPr>
            <a:picLocks noChangeAspect="1" noChangeArrowheads="1"/>
          </p:cNvPicPr>
          <p:nvPr/>
        </p:nvPicPr>
        <p:blipFill>
          <a:blip r:embed="rId2"/>
          <a:srcRect/>
          <a:stretch>
            <a:fillRect/>
          </a:stretch>
        </p:blipFill>
        <p:spPr bwMode="auto">
          <a:xfrm>
            <a:off x="533400" y="1676400"/>
            <a:ext cx="2571750" cy="1952625"/>
          </a:xfrm>
          <a:prstGeom prst="rect">
            <a:avLst/>
          </a:prstGeom>
          <a:noFill/>
          <a:ln w="9525">
            <a:noFill/>
            <a:miter lim="800000"/>
            <a:headEnd/>
            <a:tailEnd/>
          </a:ln>
        </p:spPr>
      </p:pic>
      <p:pic>
        <p:nvPicPr>
          <p:cNvPr id="23559" name="Picture 10"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solidFill>
                  <a:schemeClr val="bg1"/>
                </a:solidFill>
              </a:rPr>
              <a:t>How are the results of an STR analysis used?</a:t>
            </a:r>
          </a:p>
        </p:txBody>
      </p:sp>
      <p:sp>
        <p:nvSpPr>
          <p:cNvPr id="24579" name="Rectangle 5"/>
          <p:cNvSpPr>
            <a:spLocks noGrp="1" noChangeArrowheads="1"/>
          </p:cNvSpPr>
          <p:nvPr>
            <p:ph type="body" sz="half" idx="2"/>
          </p:nvPr>
        </p:nvSpPr>
        <p:spPr/>
        <p:txBody>
          <a:bodyPr/>
          <a:lstStyle/>
          <a:p>
            <a:pPr eaLnBrk="1" hangingPunct="1">
              <a:lnSpc>
                <a:spcPct val="90000"/>
              </a:lnSpc>
            </a:pPr>
            <a:r>
              <a:rPr lang="en-US" sz="2400" smtClean="0">
                <a:solidFill>
                  <a:schemeClr val="bg1"/>
                </a:solidFill>
              </a:rPr>
              <a:t>What is the likelihood that two, otherwise unrelated African-Americans would have the same TH01 signature?</a:t>
            </a:r>
          </a:p>
          <a:p>
            <a:pPr eaLnBrk="1" hangingPunct="1">
              <a:lnSpc>
                <a:spcPct val="90000"/>
              </a:lnSpc>
            </a:pPr>
            <a:r>
              <a:rPr lang="en-US" sz="2400" smtClean="0">
                <a:solidFill>
                  <a:schemeClr val="bg1"/>
                </a:solidFill>
              </a:rPr>
              <a:t>Same TH01 and TPOX?</a:t>
            </a:r>
          </a:p>
          <a:p>
            <a:pPr eaLnBrk="1" hangingPunct="1">
              <a:lnSpc>
                <a:spcPct val="90000"/>
              </a:lnSpc>
            </a:pPr>
            <a:r>
              <a:rPr lang="en-US" sz="2400" smtClean="0">
                <a:solidFill>
                  <a:schemeClr val="bg1"/>
                </a:solidFill>
              </a:rPr>
              <a:t>Same TH01, TPOX, and vWA?</a:t>
            </a:r>
          </a:p>
          <a:p>
            <a:pPr eaLnBrk="1" hangingPunct="1">
              <a:lnSpc>
                <a:spcPct val="90000"/>
              </a:lnSpc>
            </a:pPr>
            <a:r>
              <a:rPr lang="en-US" sz="2400" smtClean="0">
                <a:solidFill>
                  <a:schemeClr val="bg1"/>
                </a:solidFill>
              </a:rPr>
              <a:t>What certainty would you like to see in these numbers before you convict?</a:t>
            </a:r>
          </a:p>
        </p:txBody>
      </p:sp>
      <p:graphicFrame>
        <p:nvGraphicFramePr>
          <p:cNvPr id="57389" name="Group 45"/>
          <p:cNvGraphicFramePr>
            <a:graphicFrameLocks noGrp="1"/>
          </p:cNvGraphicFramePr>
          <p:nvPr>
            <p:ph sz="half" idx="1"/>
          </p:nvPr>
        </p:nvGraphicFramePr>
        <p:xfrm>
          <a:off x="457200" y="1600200"/>
          <a:ext cx="4038600" cy="4525965"/>
        </p:xfrm>
        <a:graphic>
          <a:graphicData uri="http://schemas.openxmlformats.org/drawingml/2006/table">
            <a:tbl>
              <a:tblPr/>
              <a:tblGrid>
                <a:gridCol w="1219200"/>
                <a:gridCol w="1371600"/>
                <a:gridCol w="1447800"/>
              </a:tblGrid>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STR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African-American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U.S. Caucasian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S3s1358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vWA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FGA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TH01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0.109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TPOX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Arial" charset="0"/>
                        </a:rPr>
                        <a:t>0.195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90" name="Text Box 46"/>
          <p:cNvSpPr txBox="1">
            <a:spLocks noChangeArrowheads="1"/>
          </p:cNvSpPr>
          <p:nvPr/>
        </p:nvSpPr>
        <p:spPr bwMode="auto">
          <a:xfrm>
            <a:off x="1219200" y="2667000"/>
            <a:ext cx="6400800" cy="1190625"/>
          </a:xfrm>
          <a:prstGeom prst="rect">
            <a:avLst/>
          </a:prstGeom>
          <a:noFill/>
          <a:ln w="9525">
            <a:noFill/>
            <a:miter lim="800000"/>
            <a:headEnd/>
            <a:tailEnd/>
          </a:ln>
        </p:spPr>
        <p:txBody>
          <a:bodyPr>
            <a:spAutoFit/>
          </a:bodyPr>
          <a:lstStyle/>
          <a:p>
            <a:pPr algn="ctr">
              <a:spcBef>
                <a:spcPct val="50000"/>
              </a:spcBef>
            </a:pPr>
            <a:r>
              <a:rPr lang="en-US" sz="3600">
                <a:solidFill>
                  <a:srgbClr val="FFFF00"/>
                </a:solidFill>
              </a:rPr>
              <a:t>Must know frequency of STR sequence for given population</a:t>
            </a:r>
          </a:p>
        </p:txBody>
      </p:sp>
      <p:pic>
        <p:nvPicPr>
          <p:cNvPr id="24611" name="Picture 47"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endParaRPr lang="en-US" smtClean="0"/>
          </a:p>
        </p:txBody>
      </p:sp>
      <p:sp>
        <p:nvSpPr>
          <p:cNvPr id="25603" name="Rectangle 5"/>
          <p:cNvSpPr>
            <a:spLocks noGrp="1" noChangeArrowheads="1"/>
          </p:cNvSpPr>
          <p:nvPr>
            <p:ph sz="half" idx="1"/>
          </p:nvPr>
        </p:nvSpPr>
        <p:spPr/>
        <p:txBody>
          <a:bodyPr/>
          <a:lstStyle/>
          <a:p>
            <a:pPr eaLnBrk="1" hangingPunct="1"/>
            <a:endParaRPr lang="en-US" sz="2800" smtClean="0"/>
          </a:p>
        </p:txBody>
      </p:sp>
      <p:sp>
        <p:nvSpPr>
          <p:cNvPr id="25604" name="Rectangle 3"/>
          <p:cNvSpPr>
            <a:spLocks noGrp="1" noChangeArrowheads="1"/>
          </p:cNvSpPr>
          <p:nvPr>
            <p:ph type="body" sz="half" idx="2"/>
          </p:nvPr>
        </p:nvSpPr>
        <p:spPr>
          <a:xfrm>
            <a:off x="457200" y="4648200"/>
            <a:ext cx="8229600" cy="1477963"/>
          </a:xfrm>
        </p:spPr>
        <p:txBody>
          <a:bodyPr/>
          <a:lstStyle/>
          <a:p>
            <a:pPr eaLnBrk="1" hangingPunct="1">
              <a:buFontTx/>
              <a:buNone/>
            </a:pPr>
            <a:r>
              <a:rPr lang="en-US" sz="2800" smtClean="0">
                <a:solidFill>
                  <a:schemeClr val="bg1"/>
                </a:solidFill>
              </a:rPr>
              <a:t>Which of the above (A or B) represents the profile of a man?</a:t>
            </a:r>
            <a:r>
              <a:rPr lang="en-US" sz="2800" smtClean="0"/>
              <a:t> </a:t>
            </a:r>
          </a:p>
          <a:p>
            <a:pPr eaLnBrk="1" hangingPunct="1">
              <a:buFontTx/>
              <a:buNone/>
            </a:pPr>
            <a:endParaRPr lang="en-US" sz="2800" smtClean="0"/>
          </a:p>
          <a:p>
            <a:pPr algn="ctr" eaLnBrk="1" hangingPunct="1">
              <a:buFontTx/>
              <a:buNone/>
            </a:pPr>
            <a:r>
              <a:rPr lang="en-US" sz="2800" smtClean="0">
                <a:solidFill>
                  <a:srgbClr val="FFFF00"/>
                </a:solidFill>
              </a:rPr>
              <a:t>Back to the Case of the Druid Dracula</a:t>
            </a:r>
          </a:p>
        </p:txBody>
      </p:sp>
      <p:pic>
        <p:nvPicPr>
          <p:cNvPr id="25605" name="Picture 7" descr="Amelogenin"/>
          <p:cNvPicPr>
            <a:picLocks noChangeAspect="1" noChangeArrowheads="1"/>
          </p:cNvPicPr>
          <p:nvPr/>
        </p:nvPicPr>
        <p:blipFill>
          <a:blip r:embed="rId2"/>
          <a:srcRect/>
          <a:stretch>
            <a:fillRect/>
          </a:stretch>
        </p:blipFill>
        <p:spPr bwMode="auto">
          <a:xfrm>
            <a:off x="1914525" y="304800"/>
            <a:ext cx="5314950" cy="372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title"/>
          </p:nvPr>
        </p:nvSpPr>
        <p:spPr/>
        <p:txBody>
          <a:bodyPr/>
          <a:lstStyle/>
          <a:p>
            <a:pPr eaLnBrk="1" hangingPunct="1"/>
            <a:endParaRPr lang="en-US" smtClean="0"/>
          </a:p>
        </p:txBody>
      </p:sp>
      <p:sp>
        <p:nvSpPr>
          <p:cNvPr id="26627" name="Rectangle 7"/>
          <p:cNvSpPr>
            <a:spLocks noGrp="1" noChangeArrowheads="1"/>
          </p:cNvSpPr>
          <p:nvPr>
            <p:ph sz="half" idx="1"/>
          </p:nvPr>
        </p:nvSpPr>
        <p:spPr/>
        <p:txBody>
          <a:bodyPr/>
          <a:lstStyle/>
          <a:p>
            <a:pPr eaLnBrk="1" hangingPunct="1"/>
            <a:endParaRPr lang="en-US" smtClean="0"/>
          </a:p>
        </p:txBody>
      </p:sp>
      <p:sp>
        <p:nvSpPr>
          <p:cNvPr id="26628" name="Rectangle 8"/>
          <p:cNvSpPr>
            <a:spLocks noGrp="1" noChangeArrowheads="1"/>
          </p:cNvSpPr>
          <p:nvPr>
            <p:ph sz="half" idx="2"/>
          </p:nvPr>
        </p:nvSpPr>
        <p:spPr>
          <a:xfrm>
            <a:off x="6248400" y="1600200"/>
            <a:ext cx="2362200" cy="4525963"/>
          </a:xfrm>
        </p:spPr>
        <p:txBody>
          <a:bodyPr/>
          <a:lstStyle/>
          <a:p>
            <a:pPr eaLnBrk="1" hangingPunct="1"/>
            <a:r>
              <a:rPr lang="en-US" smtClean="0">
                <a:solidFill>
                  <a:schemeClr val="bg1"/>
                </a:solidFill>
              </a:rPr>
              <a:t>Did suspect 1 or 2 commit the crime?</a:t>
            </a:r>
            <a:br>
              <a:rPr lang="en-US" smtClean="0">
                <a:solidFill>
                  <a:schemeClr val="bg1"/>
                </a:solidFill>
              </a:rPr>
            </a:br>
            <a:endParaRPr lang="en-US" smtClean="0">
              <a:solidFill>
                <a:schemeClr val="bg1"/>
              </a:solidFill>
            </a:endParaRPr>
          </a:p>
          <a:p>
            <a:pPr eaLnBrk="1" hangingPunct="1"/>
            <a:r>
              <a:rPr lang="en-US" smtClean="0">
                <a:solidFill>
                  <a:schemeClr val="bg1"/>
                </a:solidFill>
              </a:rPr>
              <a:t>suspect #1 </a:t>
            </a:r>
          </a:p>
          <a:p>
            <a:pPr eaLnBrk="1" hangingPunct="1"/>
            <a:r>
              <a:rPr lang="en-US" smtClean="0">
                <a:solidFill>
                  <a:schemeClr val="bg1"/>
                </a:solidFill>
              </a:rPr>
              <a:t>suspect #2</a:t>
            </a:r>
            <a:r>
              <a:rPr lang="en-US" smtClean="0"/>
              <a:t> </a:t>
            </a:r>
          </a:p>
        </p:txBody>
      </p:sp>
      <p:pic>
        <p:nvPicPr>
          <p:cNvPr id="26629" name="Picture 5" descr="Electrophoresis"/>
          <p:cNvPicPr>
            <a:picLocks noChangeAspect="1" noChangeArrowheads="1"/>
          </p:cNvPicPr>
          <p:nvPr/>
        </p:nvPicPr>
        <p:blipFill>
          <a:blip r:embed="rId2"/>
          <a:srcRect/>
          <a:stretch>
            <a:fillRect/>
          </a:stretch>
        </p:blipFill>
        <p:spPr bwMode="auto">
          <a:xfrm>
            <a:off x="381000" y="428625"/>
            <a:ext cx="5715000" cy="600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smtClean="0"/>
          </a:p>
        </p:txBody>
      </p:sp>
      <p:sp>
        <p:nvSpPr>
          <p:cNvPr id="27651" name="Rectangle 3"/>
          <p:cNvSpPr>
            <a:spLocks noGrp="1" noChangeArrowheads="1"/>
          </p:cNvSpPr>
          <p:nvPr>
            <p:ph type="body" idx="1"/>
          </p:nvPr>
        </p:nvSpPr>
        <p:spPr>
          <a:xfrm>
            <a:off x="457200" y="304800"/>
            <a:ext cx="8229600" cy="5821363"/>
          </a:xfrm>
        </p:spPr>
        <p:txBody>
          <a:bodyPr/>
          <a:lstStyle/>
          <a:p>
            <a:pPr eaLnBrk="1" hangingPunct="1">
              <a:lnSpc>
                <a:spcPct val="80000"/>
              </a:lnSpc>
              <a:buFontTx/>
              <a:buNone/>
            </a:pPr>
            <a:r>
              <a:rPr lang="en-US" sz="2800" smtClean="0">
                <a:solidFill>
                  <a:schemeClr val="bg1"/>
                </a:solidFill>
              </a:rPr>
              <a:t>2. There are only a few different numbers of repeats that are seen in our population—only 5 different TPOX STRs for example. By testing thousands of DNA samples, researchers know the distribution of these different STRs in the general population; those allele frequencies are shown in the table below. Using these frequencies, one can determine the probability that someone else at random would have the same matching pattern. For example, what is the likelihood that someone else at random would have the same pattern of Matthew Hardman (a 5 and 7 repeat for the THO1 STR)?</a:t>
            </a:r>
          </a:p>
          <a:p>
            <a:pPr eaLnBrk="1" hangingPunct="1">
              <a:lnSpc>
                <a:spcPct val="80000"/>
              </a:lnSpc>
              <a:buFontTx/>
              <a:buNone/>
            </a:pPr>
            <a:endParaRPr lang="en-US" sz="2800" smtClean="0">
              <a:solidFill>
                <a:schemeClr val="bg1"/>
              </a:solidFill>
            </a:endParaRPr>
          </a:p>
          <a:p>
            <a:pPr eaLnBrk="1" hangingPunct="1">
              <a:lnSpc>
                <a:spcPct val="80000"/>
              </a:lnSpc>
              <a:buFontTx/>
              <a:buNone/>
            </a:pPr>
            <a:r>
              <a:rPr lang="en-US" sz="2800" smtClean="0">
                <a:solidFill>
                  <a:schemeClr val="bg1"/>
                </a:solidFill>
              </a:rPr>
              <a:t>A.1/200  B. 1/206  C. 1/1200 D. 1/2600 E. 1/20060</a:t>
            </a:r>
            <a:r>
              <a:rPr lang="en-US" sz="2800" smtClean="0"/>
              <a:t> </a:t>
            </a:r>
          </a:p>
          <a:p>
            <a:pPr eaLnBrk="1" hangingPunct="1">
              <a:lnSpc>
                <a:spcPct val="80000"/>
              </a:lnSpc>
              <a:buFontTx/>
              <a:buAutoNum type="arabicPeriod" startAt="5"/>
            </a:pPr>
            <a:endParaRPr lang="en-US" sz="280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type="body" idx="1"/>
          </p:nvPr>
        </p:nvSpPr>
        <p:spPr/>
        <p:txBody>
          <a:bodyPr/>
          <a:lstStyle/>
          <a:p>
            <a:pPr eaLnBrk="1" hangingPunct="1">
              <a:buFontTx/>
              <a:buNone/>
            </a:pPr>
            <a:r>
              <a:rPr lang="en-US" sz="2800" smtClean="0">
                <a:solidFill>
                  <a:schemeClr val="bg1"/>
                </a:solidFill>
              </a:rPr>
              <a:t>3. What is the probability that someone else at random would have that same pattern of THO1 5 &amp; 7, TPOX 8 &amp; 9, and CSF1PO 11 &amp; 12?</a:t>
            </a:r>
            <a:br>
              <a:rPr lang="en-US" sz="2800" smtClean="0">
                <a:solidFill>
                  <a:schemeClr val="bg1"/>
                </a:solidFill>
              </a:rPr>
            </a:br>
            <a:endParaRPr lang="en-US" sz="2800" smtClean="0">
              <a:solidFill>
                <a:schemeClr val="bg1"/>
              </a:solidFill>
            </a:endParaRPr>
          </a:p>
          <a:p>
            <a:pPr eaLnBrk="1" hangingPunct="1">
              <a:buFontTx/>
              <a:buNone/>
            </a:pPr>
            <a:r>
              <a:rPr lang="en-US" sz="2800" smtClean="0">
                <a:solidFill>
                  <a:schemeClr val="bg1"/>
                </a:solidFill>
              </a:rPr>
              <a:t>a. 1/1600 </a:t>
            </a:r>
          </a:p>
          <a:p>
            <a:pPr eaLnBrk="1" hangingPunct="1">
              <a:buFontTx/>
              <a:buNone/>
            </a:pPr>
            <a:r>
              <a:rPr lang="en-US" sz="2800" smtClean="0">
                <a:solidFill>
                  <a:schemeClr val="bg1"/>
                </a:solidFill>
              </a:rPr>
              <a:t>b. 1/7200 </a:t>
            </a:r>
          </a:p>
          <a:p>
            <a:pPr eaLnBrk="1" hangingPunct="1">
              <a:buFontTx/>
              <a:buNone/>
            </a:pPr>
            <a:r>
              <a:rPr lang="en-US" sz="2800" smtClean="0">
                <a:solidFill>
                  <a:schemeClr val="bg1"/>
                </a:solidFill>
              </a:rPr>
              <a:t>c. 1/17600 </a:t>
            </a:r>
          </a:p>
          <a:p>
            <a:pPr eaLnBrk="1" hangingPunct="1">
              <a:buFontTx/>
              <a:buNone/>
            </a:pPr>
            <a:r>
              <a:rPr lang="en-US" sz="2800" smtClean="0">
                <a:solidFill>
                  <a:schemeClr val="bg1"/>
                </a:solidFill>
              </a:rPr>
              <a:t>d. 1/172800 </a:t>
            </a:r>
          </a:p>
          <a:p>
            <a:pPr eaLnBrk="1" hangingPunct="1">
              <a:buFontTx/>
              <a:buNone/>
            </a:pPr>
            <a:r>
              <a:rPr lang="en-US" sz="2800" smtClean="0">
                <a:solidFill>
                  <a:schemeClr val="bg1"/>
                </a:solidFill>
              </a:rPr>
              <a:t>e. 1/1555200</a:t>
            </a:r>
            <a:r>
              <a:rPr lang="en-US" sz="2800" smtClean="0"/>
              <a:t> </a:t>
            </a:r>
          </a:p>
          <a:p>
            <a:pPr eaLnBrk="1" hangingPunct="1"/>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p:txBody>
          <a:bodyPr/>
          <a:lstStyle/>
          <a:p>
            <a:pPr eaLnBrk="1" hangingPunct="1"/>
            <a:r>
              <a:rPr lang="en-US" smtClean="0">
                <a:solidFill>
                  <a:schemeClr val="bg1"/>
                </a:solidFill>
              </a:rPr>
              <a:t>Mitochondrial DNA</a:t>
            </a:r>
          </a:p>
        </p:txBody>
      </p:sp>
      <p:sp>
        <p:nvSpPr>
          <p:cNvPr id="29699" name="Rectangle 6"/>
          <p:cNvSpPr>
            <a:spLocks noGrp="1" noChangeArrowheads="1"/>
          </p:cNvSpPr>
          <p:nvPr>
            <p:ph type="body" sz="half" idx="1"/>
          </p:nvPr>
        </p:nvSpPr>
        <p:spPr/>
        <p:txBody>
          <a:bodyPr/>
          <a:lstStyle/>
          <a:p>
            <a:pPr eaLnBrk="1" hangingPunct="1"/>
            <a:endParaRPr lang="en-US" sz="2400" smtClean="0"/>
          </a:p>
        </p:txBody>
      </p:sp>
      <p:sp>
        <p:nvSpPr>
          <p:cNvPr id="29700" name="Rectangle 7"/>
          <p:cNvSpPr>
            <a:spLocks noGrp="1" noChangeArrowheads="1"/>
          </p:cNvSpPr>
          <p:nvPr>
            <p:ph type="body" sz="half" idx="2"/>
          </p:nvPr>
        </p:nvSpPr>
        <p:spPr/>
        <p:txBody>
          <a:bodyPr/>
          <a:lstStyle/>
          <a:p>
            <a:pPr eaLnBrk="1" hangingPunct="1"/>
            <a:r>
              <a:rPr lang="en-US" sz="2400" smtClean="0">
                <a:solidFill>
                  <a:schemeClr val="bg1"/>
                </a:solidFill>
              </a:rPr>
              <a:t>Found outside nucleus</a:t>
            </a:r>
          </a:p>
          <a:p>
            <a:pPr eaLnBrk="1" hangingPunct="1"/>
            <a:r>
              <a:rPr lang="en-US" sz="2400" smtClean="0">
                <a:solidFill>
                  <a:schemeClr val="bg1"/>
                </a:solidFill>
              </a:rPr>
              <a:t>Inherited solely from mother</a:t>
            </a:r>
          </a:p>
          <a:p>
            <a:pPr eaLnBrk="1" hangingPunct="1"/>
            <a:r>
              <a:rPr lang="en-US" sz="2400" smtClean="0">
                <a:solidFill>
                  <a:schemeClr val="bg1"/>
                </a:solidFill>
              </a:rPr>
              <a:t>Every cell contains hundreds to thousands of mitochondria therefore there are hundreds to thousands of copies of mtDNA in every cell vs. just one copy of nuclear DNA in each cell</a:t>
            </a:r>
          </a:p>
        </p:txBody>
      </p:sp>
      <p:pic>
        <p:nvPicPr>
          <p:cNvPr id="29701" name="Picture 4"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pic>
        <p:nvPicPr>
          <p:cNvPr id="29702" name="Picture 9" descr="eury-cell"/>
          <p:cNvPicPr>
            <a:picLocks noChangeAspect="1" noChangeArrowheads="1"/>
          </p:cNvPicPr>
          <p:nvPr/>
        </p:nvPicPr>
        <p:blipFill>
          <a:blip r:embed="rId4"/>
          <a:srcRect/>
          <a:stretch>
            <a:fillRect/>
          </a:stretch>
        </p:blipFill>
        <p:spPr bwMode="auto">
          <a:xfrm>
            <a:off x="609600" y="1600200"/>
            <a:ext cx="3810000" cy="3495675"/>
          </a:xfrm>
          <a:prstGeom prst="rect">
            <a:avLst/>
          </a:prstGeom>
          <a:solidFill>
            <a:schemeClr val="accent1"/>
          </a:solidFill>
          <a:ln w="9525">
            <a:noFill/>
            <a:miter lim="800000"/>
            <a:headEnd/>
            <a:tailEnd/>
          </a:ln>
        </p:spPr>
      </p:pic>
      <p:sp>
        <p:nvSpPr>
          <p:cNvPr id="29703" name="Text Box 10"/>
          <p:cNvSpPr txBox="1">
            <a:spLocks noChangeArrowheads="1"/>
          </p:cNvSpPr>
          <p:nvPr/>
        </p:nvSpPr>
        <p:spPr bwMode="auto">
          <a:xfrm>
            <a:off x="609600" y="5118100"/>
            <a:ext cx="3657600" cy="1739900"/>
          </a:xfrm>
          <a:prstGeom prst="rect">
            <a:avLst/>
          </a:prstGeom>
          <a:noFill/>
          <a:ln w="9525">
            <a:noFill/>
            <a:miter lim="800000"/>
            <a:headEnd/>
            <a:tailEnd/>
          </a:ln>
        </p:spPr>
        <p:txBody>
          <a:bodyPr>
            <a:spAutoFit/>
          </a:bodyPr>
          <a:lstStyle/>
          <a:p>
            <a:pPr>
              <a:spcBef>
                <a:spcPct val="50000"/>
              </a:spcBef>
            </a:pPr>
            <a:r>
              <a:rPr lang="en-US">
                <a:solidFill>
                  <a:schemeClr val="bg1"/>
                </a:solidFill>
              </a:rPr>
              <a:t>Useful in situations where nuclear DNA is degraded by age or fire, not present in large enough amounts (hair shafts), or when a reference sample cannot be obtained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pPr eaLnBrk="1" hangingPunct="1"/>
            <a:r>
              <a:rPr lang="en-US" smtClean="0">
                <a:solidFill>
                  <a:schemeClr val="bg1"/>
                </a:solidFill>
              </a:rPr>
              <a:t>Using DNA to Solve Crimes</a:t>
            </a:r>
          </a:p>
        </p:txBody>
      </p:sp>
      <p:sp>
        <p:nvSpPr>
          <p:cNvPr id="30723" name="Rectangle 7"/>
          <p:cNvSpPr>
            <a:spLocks noGrp="1" noChangeArrowheads="1"/>
          </p:cNvSpPr>
          <p:nvPr>
            <p:ph type="body" sz="half" idx="1"/>
          </p:nvPr>
        </p:nvSpPr>
        <p:spPr/>
        <p:txBody>
          <a:bodyPr/>
          <a:lstStyle/>
          <a:p>
            <a:pPr eaLnBrk="1" hangingPunct="1">
              <a:lnSpc>
                <a:spcPct val="90000"/>
              </a:lnSpc>
            </a:pPr>
            <a:r>
              <a:rPr lang="en-US" smtClean="0">
                <a:solidFill>
                  <a:schemeClr val="bg1"/>
                </a:solidFill>
              </a:rPr>
              <a:t>CODIS Combined DNA Index System:  Allows investigators to compare DNA types recovered from crime scenes with DNA from convicted sex offenders and other criminals</a:t>
            </a:r>
          </a:p>
        </p:txBody>
      </p:sp>
      <p:sp>
        <p:nvSpPr>
          <p:cNvPr id="30724" name="Rectangle 8"/>
          <p:cNvSpPr>
            <a:spLocks noGrp="1" noChangeArrowheads="1"/>
          </p:cNvSpPr>
          <p:nvPr>
            <p:ph type="body" sz="half" idx="2"/>
          </p:nvPr>
        </p:nvSpPr>
        <p:spPr/>
        <p:txBody>
          <a:bodyPr/>
          <a:lstStyle/>
          <a:p>
            <a:pPr eaLnBrk="1" hangingPunct="1">
              <a:lnSpc>
                <a:spcPct val="90000"/>
              </a:lnSpc>
            </a:pPr>
            <a:r>
              <a:rPr lang="en-US" smtClean="0">
                <a:solidFill>
                  <a:schemeClr val="bg1"/>
                </a:solidFill>
              </a:rPr>
              <a:t>Has allowed thousands of crimes to be linked and solved</a:t>
            </a:r>
          </a:p>
          <a:p>
            <a:pPr eaLnBrk="1" hangingPunct="1">
              <a:lnSpc>
                <a:spcPct val="90000"/>
              </a:lnSpc>
            </a:pPr>
            <a:r>
              <a:rPr lang="en-US" smtClean="0">
                <a:solidFill>
                  <a:schemeClr val="bg1"/>
                </a:solidFill>
              </a:rPr>
              <a:t>Currently 13 STRs are encoded into CODIS</a:t>
            </a:r>
          </a:p>
          <a:p>
            <a:pPr eaLnBrk="1" hangingPunct="1">
              <a:lnSpc>
                <a:spcPct val="90000"/>
              </a:lnSpc>
            </a:pPr>
            <a:r>
              <a:rPr lang="en-US" smtClean="0">
                <a:solidFill>
                  <a:schemeClr val="bg1"/>
                </a:solidFill>
              </a:rPr>
              <a:t>Has allowed 373 case matches since its advent</a:t>
            </a:r>
          </a:p>
        </p:txBody>
      </p:sp>
      <p:pic>
        <p:nvPicPr>
          <p:cNvPr id="30725"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ln>
            <a:solidFill>
              <a:schemeClr val="bg1"/>
            </a:solidFill>
          </a:ln>
        </p:spPr>
        <p:txBody>
          <a:bodyPr/>
          <a:lstStyle/>
          <a:p>
            <a:pPr eaLnBrk="1" hangingPunct="1"/>
            <a:r>
              <a:rPr lang="en-US" smtClean="0">
                <a:solidFill>
                  <a:schemeClr val="bg1"/>
                </a:solidFill>
              </a:rPr>
              <a:t>Chemical Structure of DNA</a:t>
            </a:r>
          </a:p>
        </p:txBody>
      </p:sp>
      <p:sp>
        <p:nvSpPr>
          <p:cNvPr id="5123" name="Rectangle 5"/>
          <p:cNvSpPr>
            <a:spLocks noGrp="1" noChangeArrowheads="1"/>
          </p:cNvSpPr>
          <p:nvPr>
            <p:ph type="body" sz="half" idx="1"/>
          </p:nvPr>
        </p:nvSpPr>
        <p:spPr/>
        <p:txBody>
          <a:bodyPr/>
          <a:lstStyle/>
          <a:p>
            <a:pPr eaLnBrk="1" hangingPunct="1"/>
            <a:endParaRPr lang="en-US" smtClean="0"/>
          </a:p>
        </p:txBody>
      </p:sp>
      <p:sp>
        <p:nvSpPr>
          <p:cNvPr id="5124" name="Rectangle 6"/>
          <p:cNvSpPr>
            <a:spLocks noGrp="1" noChangeArrowheads="1"/>
          </p:cNvSpPr>
          <p:nvPr>
            <p:ph type="body" sz="half" idx="2"/>
          </p:nvPr>
        </p:nvSpPr>
        <p:spPr/>
        <p:txBody>
          <a:bodyPr/>
          <a:lstStyle/>
          <a:p>
            <a:pPr eaLnBrk="1" hangingPunct="1"/>
            <a:endParaRPr lang="en-US" smtClean="0"/>
          </a:p>
        </p:txBody>
      </p:sp>
      <p:pic>
        <p:nvPicPr>
          <p:cNvPr id="5125" name="Picture 8" descr="image007"/>
          <p:cNvPicPr>
            <a:picLocks noChangeAspect="1" noChangeArrowheads="1"/>
          </p:cNvPicPr>
          <p:nvPr/>
        </p:nvPicPr>
        <p:blipFill>
          <a:blip r:embed="rId2"/>
          <a:srcRect/>
          <a:stretch>
            <a:fillRect/>
          </a:stretch>
        </p:blipFill>
        <p:spPr bwMode="auto">
          <a:xfrm>
            <a:off x="609600" y="1600200"/>
            <a:ext cx="6477000" cy="437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
          <p:cNvSpPr>
            <a:spLocks noGrp="1" noChangeArrowheads="1"/>
          </p:cNvSpPr>
          <p:nvPr>
            <p:ph type="title"/>
          </p:nvPr>
        </p:nvSpPr>
        <p:spPr/>
        <p:txBody>
          <a:bodyPr/>
          <a:lstStyle/>
          <a:p>
            <a:pPr eaLnBrk="1" hangingPunct="1"/>
            <a:endParaRPr lang="en-US" smtClean="0"/>
          </a:p>
        </p:txBody>
      </p:sp>
      <p:sp>
        <p:nvSpPr>
          <p:cNvPr id="31747" name="Rectangle 3"/>
          <p:cNvSpPr>
            <a:spLocks noGrp="1" noChangeArrowheads="1"/>
          </p:cNvSpPr>
          <p:nvPr>
            <p:ph type="body" sz="half" idx="1"/>
          </p:nvPr>
        </p:nvSpPr>
        <p:spPr/>
        <p:txBody>
          <a:bodyPr/>
          <a:lstStyle/>
          <a:p>
            <a:pPr algn="ctr" eaLnBrk="1" hangingPunct="1">
              <a:buFontTx/>
              <a:buNone/>
            </a:pPr>
            <a:r>
              <a:rPr lang="en-US" smtClean="0">
                <a:solidFill>
                  <a:schemeClr val="bg1"/>
                </a:solidFill>
              </a:rPr>
              <a:t>Case study:  Using mtDNA to establish identity in the case of Anastasia Romanov</a:t>
            </a:r>
          </a:p>
        </p:txBody>
      </p:sp>
      <p:sp>
        <p:nvSpPr>
          <p:cNvPr id="31748" name="Rectangle 11"/>
          <p:cNvSpPr>
            <a:spLocks noGrp="1" noChangeArrowheads="1"/>
          </p:cNvSpPr>
          <p:nvPr>
            <p:ph sz="half" idx="2"/>
          </p:nvPr>
        </p:nvSpPr>
        <p:spPr/>
        <p:txBody>
          <a:bodyPr/>
          <a:lstStyle/>
          <a:p>
            <a:pPr eaLnBrk="1" hangingPunct="1"/>
            <a:endParaRPr lang="en-US" sz="2800" smtClean="0"/>
          </a:p>
        </p:txBody>
      </p:sp>
      <p:pic>
        <p:nvPicPr>
          <p:cNvPr id="31749" name="Picture 9" descr="anastasia">
            <a:hlinkClick r:id="rId2"/>
          </p:cNvPr>
          <p:cNvPicPr>
            <a:picLocks noChangeAspect="1" noChangeArrowheads="1"/>
          </p:cNvPicPr>
          <p:nvPr/>
        </p:nvPicPr>
        <p:blipFill>
          <a:blip r:embed="rId3"/>
          <a:srcRect/>
          <a:stretch>
            <a:fillRect/>
          </a:stretch>
        </p:blipFill>
        <p:spPr bwMode="auto">
          <a:xfrm>
            <a:off x="3549650" y="2819400"/>
            <a:ext cx="2043113"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pPr eaLnBrk="1" hangingPunct="1"/>
            <a:r>
              <a:rPr lang="en-US" smtClean="0">
                <a:solidFill>
                  <a:schemeClr val="bg1"/>
                </a:solidFill>
              </a:rPr>
              <a:t>Case Study: Two Peas in a Pod</a:t>
            </a:r>
          </a:p>
        </p:txBody>
      </p:sp>
      <p:sp>
        <p:nvSpPr>
          <p:cNvPr id="32771" name="Rectangle 3"/>
          <p:cNvSpPr>
            <a:spLocks noGrp="1" noChangeArrowheads="1"/>
          </p:cNvSpPr>
          <p:nvPr>
            <p:ph type="subTitle" idx="1"/>
          </p:nvPr>
        </p:nvSpPr>
        <p:spPr/>
        <p:txBody>
          <a:bodyPr/>
          <a:lstStyle/>
          <a:p>
            <a:pPr eaLnBrk="1" hangingPunct="1"/>
            <a:r>
              <a:rPr lang="en-US" smtClean="0">
                <a:solidFill>
                  <a:schemeClr val="bg1"/>
                </a:solidFill>
              </a:rPr>
              <a:t>The Case of Questionable Twins</a:t>
            </a:r>
          </a:p>
        </p:txBody>
      </p:sp>
      <p:pic>
        <p:nvPicPr>
          <p:cNvPr id="32772"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p:txBody>
          <a:bodyPr/>
          <a:lstStyle/>
          <a:p>
            <a:pPr eaLnBrk="1" hangingPunct="1"/>
            <a:endParaRPr lang="en-US" smtClean="0"/>
          </a:p>
        </p:txBody>
      </p:sp>
      <p:sp>
        <p:nvSpPr>
          <p:cNvPr id="33795" name="Rectangle 6"/>
          <p:cNvSpPr>
            <a:spLocks noGrp="1" noChangeArrowheads="1"/>
          </p:cNvSpPr>
          <p:nvPr>
            <p:ph sz="half" idx="1"/>
          </p:nvPr>
        </p:nvSpPr>
        <p:spPr/>
        <p:txBody>
          <a:bodyPr/>
          <a:lstStyle/>
          <a:p>
            <a:pPr eaLnBrk="1" hangingPunct="1"/>
            <a:endParaRPr lang="en-US" smtClean="0"/>
          </a:p>
        </p:txBody>
      </p:sp>
      <p:sp>
        <p:nvSpPr>
          <p:cNvPr id="33796" name="Rectangle 7"/>
          <p:cNvSpPr>
            <a:spLocks noGrp="1" noChangeArrowheads="1"/>
          </p:cNvSpPr>
          <p:nvPr>
            <p:ph sz="half" idx="2"/>
          </p:nvPr>
        </p:nvSpPr>
        <p:spPr/>
        <p:txBody>
          <a:bodyPr/>
          <a:lstStyle/>
          <a:p>
            <a:pPr eaLnBrk="1" hangingPunct="1"/>
            <a:endParaRPr lang="en-US" smtClean="0"/>
          </a:p>
        </p:txBody>
      </p:sp>
      <p:pic>
        <p:nvPicPr>
          <p:cNvPr id="33797"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pic>
        <p:nvPicPr>
          <p:cNvPr id="33798" name="Picture 9" descr="[Expanded Picture]"/>
          <p:cNvPicPr>
            <a:picLocks noChangeAspect="1" noChangeArrowheads="1"/>
          </p:cNvPicPr>
          <p:nvPr/>
        </p:nvPicPr>
        <p:blipFill>
          <a:blip r:embed="rId3"/>
          <a:srcRect/>
          <a:stretch>
            <a:fillRect/>
          </a:stretch>
        </p:blipFill>
        <p:spPr bwMode="auto">
          <a:xfrm>
            <a:off x="2971800" y="1600200"/>
            <a:ext cx="5200650" cy="405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pic>
        <p:nvPicPr>
          <p:cNvPr id="34819" name="Picture 4" descr="[Expanded Picture]"/>
          <p:cNvPicPr>
            <a:picLocks noChangeAspect="1" noChangeArrowheads="1"/>
          </p:cNvPicPr>
          <p:nvPr>
            <p:ph type="body" idx="1"/>
          </p:nvPr>
        </p:nvPicPr>
        <p:blipFill>
          <a:blip r:embed="rId2"/>
          <a:srcRect/>
          <a:stretch>
            <a:fillRect/>
          </a:stretch>
        </p:blipFill>
        <p:spPr>
          <a:xfrm>
            <a:off x="2922588" y="1600200"/>
            <a:ext cx="3297237" cy="452596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lstStyle/>
          <a:p>
            <a:pPr eaLnBrk="1" hangingPunct="1"/>
            <a:r>
              <a:rPr lang="en-US" smtClean="0">
                <a:solidFill>
                  <a:schemeClr val="bg1"/>
                </a:solidFill>
              </a:rPr>
              <a:t>What is DNA composed of?</a:t>
            </a:r>
          </a:p>
        </p:txBody>
      </p:sp>
      <p:sp>
        <p:nvSpPr>
          <p:cNvPr id="6147" name="Rectangle 6"/>
          <p:cNvSpPr>
            <a:spLocks noGrp="1" noChangeArrowheads="1"/>
          </p:cNvSpPr>
          <p:nvPr>
            <p:ph sz="half" idx="1"/>
          </p:nvPr>
        </p:nvSpPr>
        <p:spPr/>
        <p:txBody>
          <a:bodyPr/>
          <a:lstStyle/>
          <a:p>
            <a:pPr eaLnBrk="1" hangingPunct="1"/>
            <a:endParaRPr lang="en-US" smtClean="0"/>
          </a:p>
        </p:txBody>
      </p:sp>
      <p:sp>
        <p:nvSpPr>
          <p:cNvPr id="6148" name="Rectangle 7"/>
          <p:cNvSpPr>
            <a:spLocks noGrp="1" noChangeArrowheads="1"/>
          </p:cNvSpPr>
          <p:nvPr>
            <p:ph sz="half" idx="2"/>
          </p:nvPr>
        </p:nvSpPr>
        <p:spPr>
          <a:xfrm>
            <a:off x="1981200" y="1600200"/>
            <a:ext cx="3962400" cy="4525963"/>
          </a:xfrm>
        </p:spPr>
        <p:txBody>
          <a:bodyPr/>
          <a:lstStyle/>
          <a:p>
            <a:pPr eaLnBrk="1" hangingPunct="1"/>
            <a:endParaRPr lang="en-US" smtClean="0">
              <a:solidFill>
                <a:schemeClr val="bg1"/>
              </a:solidFill>
            </a:endParaRPr>
          </a:p>
        </p:txBody>
      </p:sp>
      <p:pic>
        <p:nvPicPr>
          <p:cNvPr id="6149" name="Picture 4" descr="j0305275[1]"/>
          <p:cNvPicPr>
            <a:picLocks noChangeAspect="1" noChangeArrowheads="1"/>
          </p:cNvPicPr>
          <p:nvPr/>
        </p:nvPicPr>
        <p:blipFill>
          <a:blip r:embed="rId2"/>
          <a:srcRect/>
          <a:stretch>
            <a:fillRect/>
          </a:stretch>
        </p:blipFill>
        <p:spPr bwMode="auto">
          <a:xfrm>
            <a:off x="8239125" y="0"/>
            <a:ext cx="904875" cy="1828800"/>
          </a:xfrm>
          <a:prstGeom prst="rect">
            <a:avLst/>
          </a:prstGeom>
          <a:noFill/>
          <a:ln w="9525">
            <a:noFill/>
            <a:miter lim="800000"/>
            <a:headEnd/>
            <a:tailEnd/>
          </a:ln>
        </p:spPr>
      </p:pic>
      <p:pic>
        <p:nvPicPr>
          <p:cNvPr id="6150" name="Picture 9" descr="DNA-colored">
            <a:hlinkClick r:id="rId3"/>
          </p:cNvPr>
          <p:cNvPicPr>
            <a:picLocks noChangeAspect="1" noChangeArrowheads="1"/>
          </p:cNvPicPr>
          <p:nvPr/>
        </p:nvPicPr>
        <p:blipFill>
          <a:blip r:embed="rId4"/>
          <a:srcRect/>
          <a:stretch>
            <a:fillRect/>
          </a:stretch>
        </p:blipFill>
        <p:spPr bwMode="auto">
          <a:xfrm>
            <a:off x="457200" y="1600200"/>
            <a:ext cx="2347913" cy="3276600"/>
          </a:xfrm>
          <a:prstGeom prst="rect">
            <a:avLst/>
          </a:prstGeom>
          <a:noFill/>
          <a:ln w="9525">
            <a:noFill/>
            <a:miter lim="800000"/>
            <a:headEnd/>
            <a:tailEnd/>
          </a:ln>
        </p:spPr>
      </p:pic>
      <p:sp>
        <p:nvSpPr>
          <p:cNvPr id="6151" name="Text Box 13"/>
          <p:cNvSpPr txBox="1">
            <a:spLocks noChangeArrowheads="1"/>
          </p:cNvSpPr>
          <p:nvPr/>
        </p:nvSpPr>
        <p:spPr bwMode="auto">
          <a:xfrm>
            <a:off x="1981200" y="1600200"/>
            <a:ext cx="2057400" cy="366713"/>
          </a:xfrm>
          <a:prstGeom prst="rect">
            <a:avLst/>
          </a:prstGeom>
          <a:noFill/>
          <a:ln w="9525">
            <a:noFill/>
            <a:miter lim="800000"/>
            <a:headEnd/>
            <a:tailEnd/>
          </a:ln>
        </p:spPr>
        <p:txBody>
          <a:bodyPr>
            <a:spAutoFit/>
          </a:bodyPr>
          <a:lstStyle/>
          <a:p>
            <a:pPr>
              <a:spcBef>
                <a:spcPct val="50000"/>
              </a:spcBef>
            </a:pPr>
            <a:r>
              <a:rPr lang="en-US"/>
              <a:t>A</a:t>
            </a:r>
          </a:p>
        </p:txBody>
      </p:sp>
      <p:sp>
        <p:nvSpPr>
          <p:cNvPr id="6152" name="Text Box 14"/>
          <p:cNvSpPr txBox="1">
            <a:spLocks noChangeArrowheads="1"/>
          </p:cNvSpPr>
          <p:nvPr/>
        </p:nvSpPr>
        <p:spPr bwMode="auto">
          <a:xfrm>
            <a:off x="2057400" y="1676400"/>
            <a:ext cx="1828800" cy="366713"/>
          </a:xfrm>
          <a:prstGeom prst="rect">
            <a:avLst/>
          </a:prstGeom>
          <a:noFill/>
          <a:ln w="9525">
            <a:noFill/>
            <a:miter lim="800000"/>
            <a:headEnd/>
            <a:tailEnd/>
          </a:ln>
        </p:spPr>
        <p:txBody>
          <a:bodyPr>
            <a:spAutoFit/>
          </a:bodyPr>
          <a:lstStyle/>
          <a:p>
            <a:pPr>
              <a:spcBef>
                <a:spcPct val="50000"/>
              </a:spcBef>
            </a:pPr>
            <a:r>
              <a:rPr lang="en-US"/>
              <a:t>Adenine (A) </a:t>
            </a:r>
          </a:p>
        </p:txBody>
      </p:sp>
      <p:sp>
        <p:nvSpPr>
          <p:cNvPr id="6153" name="Text Box 16"/>
          <p:cNvSpPr txBox="1">
            <a:spLocks noChangeArrowheads="1"/>
          </p:cNvSpPr>
          <p:nvPr/>
        </p:nvSpPr>
        <p:spPr bwMode="auto">
          <a:xfrm>
            <a:off x="1905000" y="1676400"/>
            <a:ext cx="3962400" cy="2100263"/>
          </a:xfrm>
          <a:prstGeom prst="rect">
            <a:avLst/>
          </a:prstGeom>
          <a:solidFill>
            <a:schemeClr val="bg1"/>
          </a:solidFill>
          <a:ln w="9525">
            <a:noFill/>
            <a:miter lim="800000"/>
            <a:headEnd/>
            <a:tailEnd/>
          </a:ln>
        </p:spPr>
        <p:txBody>
          <a:bodyPr>
            <a:spAutoFit/>
          </a:bodyPr>
          <a:lstStyle/>
          <a:p>
            <a:r>
              <a:rPr lang="en-US" sz="2400">
                <a:solidFill>
                  <a:srgbClr val="33CC33"/>
                </a:solidFill>
              </a:rPr>
              <a:t>adenine (A)</a:t>
            </a:r>
            <a:r>
              <a:rPr lang="en-US" sz="2400"/>
              <a:t> is always matched with </a:t>
            </a:r>
            <a:r>
              <a:rPr lang="en-US" sz="2400">
                <a:solidFill>
                  <a:srgbClr val="CC0000"/>
                </a:solidFill>
              </a:rPr>
              <a:t>thymine (T)</a:t>
            </a:r>
            <a:r>
              <a:rPr lang="en-US" sz="2400"/>
              <a:t> </a:t>
            </a:r>
          </a:p>
          <a:p>
            <a:r>
              <a:rPr lang="en-US" sz="2400">
                <a:solidFill>
                  <a:srgbClr val="FFFF00"/>
                </a:solidFill>
              </a:rPr>
              <a:t>cytosine (C)</a:t>
            </a:r>
            <a:r>
              <a:rPr lang="en-US" sz="2400"/>
              <a:t> is always matched with </a:t>
            </a:r>
            <a:r>
              <a:rPr lang="en-US" sz="2400">
                <a:solidFill>
                  <a:srgbClr val="CC0099"/>
                </a:solidFill>
              </a:rPr>
              <a:t>guanine (G)</a:t>
            </a:r>
          </a:p>
          <a:p>
            <a:pPr>
              <a:spcBef>
                <a:spcPct val="50000"/>
              </a:spcBef>
            </a:pPr>
            <a:endParaRPr lang="en-US" sz="2400"/>
          </a:p>
        </p:txBody>
      </p:sp>
      <p:sp>
        <p:nvSpPr>
          <p:cNvPr id="6154" name="Text Box 17"/>
          <p:cNvSpPr txBox="1">
            <a:spLocks noChangeArrowheads="1"/>
          </p:cNvSpPr>
          <p:nvPr/>
        </p:nvSpPr>
        <p:spPr bwMode="auto">
          <a:xfrm>
            <a:off x="2133600" y="3276600"/>
            <a:ext cx="6781800" cy="3378200"/>
          </a:xfrm>
          <a:prstGeom prst="rect">
            <a:avLst/>
          </a:prstGeom>
          <a:solidFill>
            <a:srgbClr val="0000CC"/>
          </a:solidFill>
          <a:ln w="9525">
            <a:noFill/>
            <a:miter lim="800000"/>
            <a:headEnd/>
            <a:tailEnd/>
          </a:ln>
        </p:spPr>
        <p:txBody>
          <a:bodyPr>
            <a:spAutoFit/>
          </a:bodyPr>
          <a:lstStyle/>
          <a:p>
            <a:pPr>
              <a:spcBef>
                <a:spcPct val="50000"/>
              </a:spcBef>
            </a:pPr>
            <a:r>
              <a:rPr lang="en-US" sz="2400">
                <a:solidFill>
                  <a:schemeClr val="bg1"/>
                </a:solidFill>
              </a:rPr>
              <a:t>These are called base pairs and they are the building blocks of DNA</a:t>
            </a:r>
          </a:p>
          <a:p>
            <a:pPr>
              <a:spcBef>
                <a:spcPct val="50000"/>
              </a:spcBef>
            </a:pPr>
            <a:r>
              <a:rPr lang="en-US" sz="2400">
                <a:solidFill>
                  <a:schemeClr val="bg1"/>
                </a:solidFill>
              </a:rPr>
              <a:t>The order these building blocks appear in a particular strand of DNA is always the same for an individual but is unique between individuals</a:t>
            </a:r>
          </a:p>
          <a:p>
            <a:pPr>
              <a:spcBef>
                <a:spcPct val="50000"/>
              </a:spcBef>
            </a:pPr>
            <a:r>
              <a:rPr lang="en-US" sz="2400">
                <a:solidFill>
                  <a:schemeClr val="bg1"/>
                </a:solidFill>
              </a:rPr>
              <a:t>The particular order of the DNA base pairs is what is capitalized on in order to identify an individual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p:txBody>
          <a:bodyPr/>
          <a:lstStyle/>
          <a:p>
            <a:pPr eaLnBrk="1" hangingPunct="1"/>
            <a:r>
              <a:rPr lang="en-US" smtClean="0">
                <a:solidFill>
                  <a:schemeClr val="bg1"/>
                </a:solidFill>
              </a:rPr>
              <a:t>AATTGCCTTTAAAAT</a:t>
            </a:r>
          </a:p>
        </p:txBody>
      </p:sp>
      <p:sp>
        <p:nvSpPr>
          <p:cNvPr id="1028" name="Rectangle 3"/>
          <p:cNvSpPr>
            <a:spLocks noGrp="1" noChangeArrowheads="1"/>
          </p:cNvSpPr>
          <p:nvPr>
            <p:ph type="subTitle" idx="1"/>
          </p:nvPr>
        </p:nvSpPr>
        <p:spPr/>
        <p:txBody>
          <a:bodyPr/>
          <a:lstStyle/>
          <a:p>
            <a:pPr eaLnBrk="1" hangingPunct="1"/>
            <a:r>
              <a:rPr lang="en-US" smtClean="0">
                <a:solidFill>
                  <a:schemeClr val="bg1"/>
                </a:solidFill>
              </a:rPr>
              <a:t>Way to describe a piece of DNA</a:t>
            </a:r>
          </a:p>
        </p:txBody>
      </p:sp>
      <p:pic>
        <p:nvPicPr>
          <p:cNvPr id="1029" name="Picture 4" descr="j0305275[1]"/>
          <p:cNvPicPr>
            <a:picLocks noChangeAspect="1" noChangeArrowheads="1"/>
          </p:cNvPicPr>
          <p:nvPr/>
        </p:nvPicPr>
        <p:blipFill>
          <a:blip r:embed="rId4"/>
          <a:srcRect/>
          <a:stretch>
            <a:fillRect/>
          </a:stretch>
        </p:blipFill>
        <p:spPr bwMode="auto">
          <a:xfrm>
            <a:off x="8239125" y="0"/>
            <a:ext cx="904875" cy="1828800"/>
          </a:xfrm>
          <a:prstGeom prst="rect">
            <a:avLst/>
          </a:prstGeom>
          <a:noFill/>
          <a:ln w="9525">
            <a:noFill/>
            <a:miter lim="800000"/>
            <a:headEnd/>
            <a:tailEnd/>
          </a:ln>
        </p:spPr>
      </p:pic>
      <p:sp>
        <p:nvSpPr>
          <p:cNvPr id="13317" name="Text Box 5"/>
          <p:cNvSpPr txBox="1">
            <a:spLocks noChangeArrowheads="1"/>
          </p:cNvSpPr>
          <p:nvPr/>
        </p:nvSpPr>
        <p:spPr bwMode="auto">
          <a:xfrm>
            <a:off x="1143000" y="4724400"/>
            <a:ext cx="6858000" cy="1187450"/>
          </a:xfrm>
          <a:prstGeom prst="rect">
            <a:avLst/>
          </a:prstGeom>
          <a:noFill/>
          <a:ln w="9525">
            <a:noFill/>
            <a:miter lim="800000"/>
            <a:headEnd/>
            <a:tailEnd/>
          </a:ln>
        </p:spPr>
        <p:txBody>
          <a:bodyPr>
            <a:spAutoFit/>
          </a:bodyPr>
          <a:lstStyle/>
          <a:p>
            <a:pPr algn="ctr">
              <a:spcBef>
                <a:spcPct val="50000"/>
              </a:spcBef>
            </a:pPr>
            <a:r>
              <a:rPr lang="en-US" sz="2400" i="1">
                <a:solidFill>
                  <a:schemeClr val="bg1"/>
                </a:solidFill>
              </a:rPr>
              <a:t>The DNA code, or genetic code is passed through sperm and egg from the parents to the offspring</a:t>
            </a:r>
          </a:p>
        </p:txBody>
      </p:sp>
      <p:sp>
        <p:nvSpPr>
          <p:cNvPr id="13320" name="Text Box 8"/>
          <p:cNvSpPr txBox="1">
            <a:spLocks noChangeArrowheads="1"/>
          </p:cNvSpPr>
          <p:nvPr/>
        </p:nvSpPr>
        <p:spPr bwMode="auto">
          <a:xfrm>
            <a:off x="6858000" y="1295400"/>
            <a:ext cx="1981200" cy="1187450"/>
          </a:xfrm>
          <a:prstGeom prst="rect">
            <a:avLst/>
          </a:prstGeom>
          <a:noFill/>
          <a:ln w="9525">
            <a:noFill/>
            <a:miter lim="800000"/>
            <a:headEnd/>
            <a:tailEnd/>
          </a:ln>
        </p:spPr>
        <p:txBody>
          <a:bodyPr>
            <a:spAutoFit/>
          </a:bodyPr>
          <a:lstStyle/>
          <a:p>
            <a:pPr>
              <a:spcBef>
                <a:spcPct val="50000"/>
              </a:spcBef>
            </a:pPr>
            <a:r>
              <a:rPr lang="en-US" sz="2400">
                <a:solidFill>
                  <a:schemeClr val="bg1"/>
                </a:solidFill>
              </a:rPr>
              <a:t>Locus: Location in DNA strand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txBody>
          <a:bodyPr/>
          <a:lstStyle/>
          <a:p>
            <a:pPr eaLnBrk="1" hangingPunct="1"/>
            <a:endParaRPr lang="en-US" smtClean="0"/>
          </a:p>
        </p:txBody>
      </p:sp>
      <p:pic>
        <p:nvPicPr>
          <p:cNvPr id="7171" name="Picture 4"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pic>
        <p:nvPicPr>
          <p:cNvPr id="7172" name="Picture 7" descr="riley"/>
          <p:cNvPicPr>
            <a:picLocks noChangeAspect="1" noChangeArrowheads="1"/>
          </p:cNvPicPr>
          <p:nvPr/>
        </p:nvPicPr>
        <p:blipFill>
          <a:blip r:embed="rId4"/>
          <a:srcRect/>
          <a:stretch>
            <a:fillRect/>
          </a:stretch>
        </p:blipFill>
        <p:spPr bwMode="auto">
          <a:xfrm>
            <a:off x="1828800" y="766763"/>
            <a:ext cx="5486400" cy="5324475"/>
          </a:xfrm>
          <a:prstGeom prst="rect">
            <a:avLst/>
          </a:prstGeom>
          <a:solidFill>
            <a:schemeClr val="accent1"/>
          </a:solid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smtClean="0">
                <a:solidFill>
                  <a:schemeClr val="bg1"/>
                </a:solidFill>
              </a:rPr>
              <a:t>What are chromosomes?</a:t>
            </a:r>
          </a:p>
        </p:txBody>
      </p:sp>
      <p:sp>
        <p:nvSpPr>
          <p:cNvPr id="8195" name="Rectangle 6"/>
          <p:cNvSpPr>
            <a:spLocks noGrp="1" noChangeArrowheads="1"/>
          </p:cNvSpPr>
          <p:nvPr>
            <p:ph sz="half" idx="1"/>
          </p:nvPr>
        </p:nvSpPr>
        <p:spPr/>
        <p:txBody>
          <a:bodyPr/>
          <a:lstStyle/>
          <a:p>
            <a:pPr eaLnBrk="1" hangingPunct="1"/>
            <a:r>
              <a:rPr lang="en-US" sz="2800" smtClean="0">
                <a:solidFill>
                  <a:schemeClr val="bg1"/>
                </a:solidFill>
              </a:rPr>
              <a:t>Bundled DNA when cells are getting ready to divide</a:t>
            </a:r>
          </a:p>
          <a:p>
            <a:pPr eaLnBrk="1" hangingPunct="1"/>
            <a:r>
              <a:rPr lang="en-US" sz="2800" smtClean="0">
                <a:solidFill>
                  <a:schemeClr val="bg1"/>
                </a:solidFill>
              </a:rPr>
              <a:t>There are 23 pairs of chromosomes in human DNA including one pair of sex chromosomes</a:t>
            </a:r>
          </a:p>
          <a:p>
            <a:pPr eaLnBrk="1" hangingPunct="1"/>
            <a:r>
              <a:rPr lang="en-US" sz="2800" smtClean="0">
                <a:solidFill>
                  <a:schemeClr val="bg1"/>
                </a:solidFill>
              </a:rPr>
              <a:t>Females two X chromosomes</a:t>
            </a:r>
            <a:br>
              <a:rPr lang="en-US" sz="2800" smtClean="0">
                <a:solidFill>
                  <a:schemeClr val="bg1"/>
                </a:solidFill>
              </a:rPr>
            </a:br>
            <a:r>
              <a:rPr lang="en-US" sz="2800" smtClean="0">
                <a:solidFill>
                  <a:schemeClr val="bg1"/>
                </a:solidFill>
              </a:rPr>
              <a:t>Male one X one Y</a:t>
            </a:r>
          </a:p>
        </p:txBody>
      </p:sp>
      <p:sp>
        <p:nvSpPr>
          <p:cNvPr id="8196" name="Rectangle 8"/>
          <p:cNvSpPr>
            <a:spLocks noGrp="1" noChangeArrowheads="1"/>
          </p:cNvSpPr>
          <p:nvPr>
            <p:ph sz="quarter" idx="3"/>
          </p:nvPr>
        </p:nvSpPr>
        <p:spPr>
          <a:xfrm>
            <a:off x="4419600" y="3938588"/>
            <a:ext cx="4724400" cy="2187575"/>
          </a:xfrm>
        </p:spPr>
        <p:txBody>
          <a:bodyPr/>
          <a:lstStyle/>
          <a:p>
            <a:pPr eaLnBrk="1" hangingPunct="1"/>
            <a:r>
              <a:rPr lang="en-US" sz="2400" smtClean="0">
                <a:solidFill>
                  <a:schemeClr val="bg1"/>
                </a:solidFill>
              </a:rPr>
              <a:t>Alleles variations on particular site on a chromosome</a:t>
            </a:r>
          </a:p>
          <a:p>
            <a:pPr eaLnBrk="1" hangingPunct="1"/>
            <a:r>
              <a:rPr lang="en-US" sz="2400" smtClean="0">
                <a:solidFill>
                  <a:schemeClr val="bg1"/>
                </a:solidFill>
              </a:rPr>
              <a:t>If alleles are identical at a particular locus, person is homozygous for trait, if not person is heterozygous for trait</a:t>
            </a:r>
          </a:p>
        </p:txBody>
      </p:sp>
      <p:pic>
        <p:nvPicPr>
          <p:cNvPr id="8197" name="Picture 4" descr="j0305275[1]"/>
          <p:cNvPicPr>
            <a:picLocks noChangeAspect="1" noChangeArrowheads="1"/>
          </p:cNvPicPr>
          <p:nvPr/>
        </p:nvPicPr>
        <p:blipFill>
          <a:blip r:embed="rId3"/>
          <a:srcRect/>
          <a:stretch>
            <a:fillRect/>
          </a:stretch>
        </p:blipFill>
        <p:spPr bwMode="auto">
          <a:xfrm>
            <a:off x="8239125" y="0"/>
            <a:ext cx="904875" cy="1828800"/>
          </a:xfrm>
          <a:prstGeom prst="rect">
            <a:avLst/>
          </a:prstGeom>
          <a:noFill/>
          <a:ln w="9525">
            <a:noFill/>
            <a:miter lim="800000"/>
            <a:headEnd/>
            <a:tailEnd/>
          </a:ln>
        </p:spPr>
      </p:pic>
      <p:sp>
        <p:nvSpPr>
          <p:cNvPr id="8198" name="Rectangle 9"/>
          <p:cNvSpPr>
            <a:spLocks noGrp="1" noChangeArrowheads="1"/>
          </p:cNvSpPr>
          <p:nvPr>
            <p:ph sz="quarter" idx="2"/>
          </p:nvPr>
        </p:nvSpPr>
        <p:spPr/>
        <p:txBody>
          <a:bodyPr/>
          <a:lstStyle/>
          <a:p>
            <a:pPr eaLnBrk="1" hangingPunct="1"/>
            <a:endParaRPr lang="en-US" sz="2400" smtClean="0"/>
          </a:p>
        </p:txBody>
      </p:sp>
      <p:pic>
        <p:nvPicPr>
          <p:cNvPr id="8199" name="Picture 11" descr="riley"/>
          <p:cNvPicPr>
            <a:picLocks noChangeAspect="1" noChangeArrowheads="1"/>
          </p:cNvPicPr>
          <p:nvPr/>
        </p:nvPicPr>
        <p:blipFill>
          <a:blip r:embed="rId4"/>
          <a:srcRect/>
          <a:stretch>
            <a:fillRect/>
          </a:stretch>
        </p:blipFill>
        <p:spPr bwMode="auto">
          <a:xfrm>
            <a:off x="4800600" y="1600200"/>
            <a:ext cx="3495675" cy="2227263"/>
          </a:xfrm>
          <a:prstGeom prst="rect">
            <a:avLst/>
          </a:prstGeom>
          <a:solidFill>
            <a:schemeClr val="accent1"/>
          </a:solid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chemeClr val="bg1"/>
                </a:solidFill>
              </a:rPr>
              <a:t>Quick Check</a:t>
            </a:r>
          </a:p>
        </p:txBody>
      </p:sp>
      <p:sp>
        <p:nvSpPr>
          <p:cNvPr id="9219"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sz="2800" smtClean="0">
                <a:solidFill>
                  <a:schemeClr val="bg1"/>
                </a:solidFill>
              </a:rPr>
              <a:t>DNA is composed of nucleotides that are joined together by covalent bonds between which two portions of each nucleotide?</a:t>
            </a:r>
          </a:p>
          <a:p>
            <a:pPr marL="609600" indent="-609600" eaLnBrk="1" hangingPunct="1">
              <a:lnSpc>
                <a:spcPct val="80000"/>
              </a:lnSpc>
              <a:buFontTx/>
              <a:buNone/>
            </a:pPr>
            <a:r>
              <a:rPr lang="en-US" sz="2800" smtClean="0">
                <a:solidFill>
                  <a:schemeClr val="bg1"/>
                </a:solidFill>
              </a:rPr>
              <a:t>	a. between deoxyribose and a phosphate group</a:t>
            </a:r>
          </a:p>
          <a:p>
            <a:pPr marL="609600" indent="-609600" eaLnBrk="1" hangingPunct="1">
              <a:lnSpc>
                <a:spcPct val="80000"/>
              </a:lnSpc>
              <a:buFontTx/>
              <a:buNone/>
            </a:pPr>
            <a:r>
              <a:rPr lang="en-US" sz="2800" smtClean="0">
                <a:solidFill>
                  <a:schemeClr val="bg1"/>
                </a:solidFill>
              </a:rPr>
              <a:t>	b. between the two deoxyribose groups</a:t>
            </a:r>
          </a:p>
          <a:p>
            <a:pPr marL="609600" indent="-609600" eaLnBrk="1" hangingPunct="1">
              <a:lnSpc>
                <a:spcPct val="80000"/>
              </a:lnSpc>
              <a:buFontTx/>
              <a:buNone/>
            </a:pPr>
            <a:r>
              <a:rPr lang="en-US" sz="2800" smtClean="0">
                <a:solidFill>
                  <a:schemeClr val="bg1"/>
                </a:solidFill>
              </a:rPr>
              <a:t>	c. between the nitrogen containing groups</a:t>
            </a:r>
          </a:p>
          <a:p>
            <a:pPr marL="609600" indent="-609600" eaLnBrk="1" hangingPunct="1">
              <a:lnSpc>
                <a:spcPct val="80000"/>
              </a:lnSpc>
              <a:buFontTx/>
              <a:buNone/>
            </a:pPr>
            <a:r>
              <a:rPr lang="en-US" sz="2800" smtClean="0">
                <a:solidFill>
                  <a:schemeClr val="bg1"/>
                </a:solidFill>
              </a:rPr>
              <a:t>	d. between a phosphate group and the nitrogen containing ring</a:t>
            </a:r>
          </a:p>
          <a:p>
            <a:pPr marL="609600" indent="-609600" eaLnBrk="1" hangingPunct="1">
              <a:lnSpc>
                <a:spcPct val="80000"/>
              </a:lnSpc>
              <a:buFontTx/>
              <a:buNone/>
            </a:pPr>
            <a:r>
              <a:rPr lang="en-US" sz="2800" smtClean="0">
                <a:solidFill>
                  <a:schemeClr val="bg1"/>
                </a:solidFill>
              </a:rPr>
              <a:t>	e. beween the phosphate groups of the two nucleotides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chemeClr val="bg1"/>
                </a:solidFill>
              </a:rPr>
              <a:t>Quick Check continued</a:t>
            </a:r>
          </a:p>
        </p:txBody>
      </p:sp>
      <p:sp>
        <p:nvSpPr>
          <p:cNvPr id="10243" name="Rectangle 3"/>
          <p:cNvSpPr>
            <a:spLocks noGrp="1" noChangeArrowheads="1"/>
          </p:cNvSpPr>
          <p:nvPr>
            <p:ph type="body" idx="1"/>
          </p:nvPr>
        </p:nvSpPr>
        <p:spPr/>
        <p:txBody>
          <a:bodyPr/>
          <a:lstStyle/>
          <a:p>
            <a:pPr eaLnBrk="1" hangingPunct="1">
              <a:buFontTx/>
              <a:buNone/>
            </a:pPr>
            <a:r>
              <a:rPr lang="en-US" smtClean="0">
                <a:solidFill>
                  <a:schemeClr val="bg1"/>
                </a:solidFill>
              </a:rPr>
              <a:t>2. In the hydrogen bonds between nitrogen containing bases ___________.</a:t>
            </a:r>
          </a:p>
          <a:p>
            <a:pPr eaLnBrk="1" hangingPunct="1">
              <a:buFontTx/>
              <a:buNone/>
            </a:pPr>
            <a:r>
              <a:rPr lang="en-US" smtClean="0">
                <a:solidFill>
                  <a:schemeClr val="bg1"/>
                </a:solidFill>
              </a:rPr>
              <a:t>	a. A always pairs with C</a:t>
            </a:r>
          </a:p>
          <a:p>
            <a:pPr eaLnBrk="1" hangingPunct="1">
              <a:buFontTx/>
              <a:buNone/>
            </a:pPr>
            <a:r>
              <a:rPr lang="en-US" smtClean="0">
                <a:solidFill>
                  <a:schemeClr val="bg1"/>
                </a:solidFill>
              </a:rPr>
              <a:t>	b. A always pairs with G</a:t>
            </a:r>
          </a:p>
          <a:p>
            <a:pPr eaLnBrk="1" hangingPunct="1">
              <a:buFontTx/>
              <a:buNone/>
            </a:pPr>
            <a:r>
              <a:rPr lang="en-US" smtClean="0">
                <a:solidFill>
                  <a:schemeClr val="bg1"/>
                </a:solidFill>
              </a:rPr>
              <a:t>	c. C always pairs with T</a:t>
            </a:r>
          </a:p>
          <a:p>
            <a:pPr eaLnBrk="1" hangingPunct="1">
              <a:buFontTx/>
              <a:buNone/>
            </a:pPr>
            <a:r>
              <a:rPr lang="en-US" smtClean="0">
                <a:solidFill>
                  <a:schemeClr val="bg1"/>
                </a:solidFill>
              </a:rPr>
              <a:t>	d. G always pairs with T</a:t>
            </a:r>
          </a:p>
          <a:p>
            <a:pPr eaLnBrk="1" hangingPunct="1">
              <a:buFontTx/>
              <a:buNone/>
            </a:pPr>
            <a:r>
              <a:rPr lang="en-US" smtClean="0">
                <a:solidFill>
                  <a:schemeClr val="bg1"/>
                </a:solidFill>
              </a:rPr>
              <a:t>	e. G always pairs with 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2203</Words>
  <Application>Microsoft Office PowerPoint</Application>
  <PresentationFormat>On-screen Show (4:3)</PresentationFormat>
  <Paragraphs>194</Paragraphs>
  <Slides>33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Verdana</vt:lpstr>
      <vt:lpstr>Default Design</vt:lpstr>
      <vt:lpstr>DNA Technology in Forensic Settings</vt:lpstr>
      <vt:lpstr>What is DNA?</vt:lpstr>
      <vt:lpstr>Chemical Structure of DNA</vt:lpstr>
      <vt:lpstr>What is DNA composed of?</vt:lpstr>
      <vt:lpstr>AATTGCCTTTAAAAT</vt:lpstr>
      <vt:lpstr>Slide 6</vt:lpstr>
      <vt:lpstr>What are chromosomes?</vt:lpstr>
      <vt:lpstr>Quick Check</vt:lpstr>
      <vt:lpstr>Quick Check continued</vt:lpstr>
      <vt:lpstr>What does this have to do with forensic DNA testing?</vt:lpstr>
      <vt:lpstr>What is PCR?</vt:lpstr>
      <vt:lpstr>PCR Replicates like DNA does</vt:lpstr>
      <vt:lpstr>PCR Contamination</vt:lpstr>
      <vt:lpstr>Read Part 1 of the Case of the Druid Dracula</vt:lpstr>
      <vt:lpstr>Slide 15</vt:lpstr>
      <vt:lpstr>Slide 16</vt:lpstr>
      <vt:lpstr>RFLP uses</vt:lpstr>
      <vt:lpstr>How is RFLP done?</vt:lpstr>
      <vt:lpstr>How is RFLP done? (cont.)</vt:lpstr>
      <vt:lpstr>RFLP Problems http://www.biology.arizona.edu/Human_bio/problem_sets/DNA_forensics_1/01Q.html</vt:lpstr>
      <vt:lpstr>What is STR?</vt:lpstr>
      <vt:lpstr>How is STR done?</vt:lpstr>
      <vt:lpstr>How are the results of an STR analysis used?</vt:lpstr>
      <vt:lpstr>Slide 24</vt:lpstr>
      <vt:lpstr>Slide 25</vt:lpstr>
      <vt:lpstr>Slide 26</vt:lpstr>
      <vt:lpstr>Slide 27</vt:lpstr>
      <vt:lpstr>Mitochondrial DNA</vt:lpstr>
      <vt:lpstr>Using DNA to Solve Crimes</vt:lpstr>
      <vt:lpstr>Slide 30</vt:lpstr>
      <vt:lpstr>Case Study: Two Peas in a Pod</vt:lpstr>
      <vt:lpstr>Slide 32</vt:lpstr>
      <vt:lpstr>Slide 33</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Technology in Forensic Settings</dc:title>
  <dc:creator>wsu</dc:creator>
  <cp:lastModifiedBy>wsu</cp:lastModifiedBy>
  <cp:revision>23</cp:revision>
  <dcterms:created xsi:type="dcterms:W3CDTF">2006-03-14T16:34:58Z</dcterms:created>
  <dcterms:modified xsi:type="dcterms:W3CDTF">2009-04-22T17:56:20Z</dcterms:modified>
</cp:coreProperties>
</file>