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6"/>
  </p:notesMasterIdLst>
  <p:sldIdLst>
    <p:sldId id="256" r:id="rId2"/>
    <p:sldId id="257" r:id="rId3"/>
    <p:sldId id="258" r:id="rId4"/>
    <p:sldId id="281" r:id="rId5"/>
    <p:sldId id="259" r:id="rId6"/>
    <p:sldId id="260" r:id="rId7"/>
    <p:sldId id="261" r:id="rId8"/>
    <p:sldId id="280" r:id="rId9"/>
    <p:sldId id="270" r:id="rId10"/>
    <p:sldId id="263" r:id="rId11"/>
    <p:sldId id="262" r:id="rId12"/>
    <p:sldId id="264" r:id="rId13"/>
    <p:sldId id="266" r:id="rId14"/>
    <p:sldId id="265" r:id="rId15"/>
    <p:sldId id="267" r:id="rId16"/>
    <p:sldId id="275" r:id="rId17"/>
    <p:sldId id="271" r:id="rId18"/>
    <p:sldId id="277" r:id="rId19"/>
    <p:sldId id="273" r:id="rId20"/>
    <p:sldId id="274" r:id="rId21"/>
    <p:sldId id="268" r:id="rId22"/>
    <p:sldId id="278" r:id="rId23"/>
    <p:sldId id="279" r:id="rId24"/>
    <p:sldId id="269"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Black" pitchFamily="34" charset="0"/>
        <a:ea typeface="+mn-ea"/>
        <a:cs typeface="Arial" charset="0"/>
      </a:defRPr>
    </a:lvl1pPr>
    <a:lvl2pPr marL="457200" algn="l" rtl="0" fontAlgn="base">
      <a:spcBef>
        <a:spcPct val="0"/>
      </a:spcBef>
      <a:spcAft>
        <a:spcPct val="0"/>
      </a:spcAft>
      <a:defRPr kern="1200">
        <a:solidFill>
          <a:schemeClr val="tx1"/>
        </a:solidFill>
        <a:latin typeface="Arial Black" pitchFamily="34" charset="0"/>
        <a:ea typeface="+mn-ea"/>
        <a:cs typeface="Arial" charset="0"/>
      </a:defRPr>
    </a:lvl2pPr>
    <a:lvl3pPr marL="914400" algn="l" rtl="0" fontAlgn="base">
      <a:spcBef>
        <a:spcPct val="0"/>
      </a:spcBef>
      <a:spcAft>
        <a:spcPct val="0"/>
      </a:spcAft>
      <a:defRPr kern="1200">
        <a:solidFill>
          <a:schemeClr val="tx1"/>
        </a:solidFill>
        <a:latin typeface="Arial Black" pitchFamily="34" charset="0"/>
        <a:ea typeface="+mn-ea"/>
        <a:cs typeface="Arial" charset="0"/>
      </a:defRPr>
    </a:lvl3pPr>
    <a:lvl4pPr marL="1371600" algn="l" rtl="0" fontAlgn="base">
      <a:spcBef>
        <a:spcPct val="0"/>
      </a:spcBef>
      <a:spcAft>
        <a:spcPct val="0"/>
      </a:spcAft>
      <a:defRPr kern="1200">
        <a:solidFill>
          <a:schemeClr val="tx1"/>
        </a:solidFill>
        <a:latin typeface="Arial Black" pitchFamily="34" charset="0"/>
        <a:ea typeface="+mn-ea"/>
        <a:cs typeface="Arial" charset="0"/>
      </a:defRPr>
    </a:lvl4pPr>
    <a:lvl5pPr marL="1828800" algn="l" rtl="0" fontAlgn="base">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66FF"/>
    <a:srgbClr val="66FF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765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7129482-1CD2-402F-9BB8-F097F5D80B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1DC4491-5BD4-4E6E-B29D-CB55181EE993}" type="slidenum">
              <a:rPr lang="en-US" smtClean="0"/>
              <a:pPr/>
              <a:t>2</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Fireflies, light sticks, wintergreen lifesavers, fireworks, and luminol (used for the forensic examination of where blood might have been) all emit light when atoms or molecules in an excited state return to the ground state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D6E33B5-86DA-4301-99D9-8CF011A95620}" type="slidenum">
              <a:rPr lang="en-US" smtClean="0"/>
              <a:pPr/>
              <a:t>23</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Disadvantage of this technique is it is not that sensitive</a:t>
            </a:r>
          </a:p>
          <a:p>
            <a:pPr eaLnBrk="1" hangingPunct="1"/>
            <a:r>
              <a:rPr lang="en-US" smtClean="0"/>
              <a:t>Advantage is it tells you how elements are combined in substance</a:t>
            </a:r>
          </a:p>
          <a:p>
            <a:pPr eaLnBrk="1" hangingPunct="1"/>
            <a:r>
              <a:rPr lang="en-US" smtClean="0"/>
              <a:t>These are x-ray powder diffraction patterns of narcotics</a:t>
            </a:r>
          </a:p>
          <a:p>
            <a:pPr eaLnBrk="1" hangingPunct="1"/>
            <a:r>
              <a:rPr lang="en-US" smtClean="0"/>
              <a:t>End of lecture for today</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9A15726-7D47-4429-8F88-16A6912586FD}" type="slidenum">
              <a:rPr lang="en-US" smtClean="0"/>
              <a:pPr/>
              <a:t>24</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Case of Robert Curley brings up another interesting point.  What did he die of?  (Thalium poisoning)  Where else was Thalium detected?  Thermos bottle, his wife, and step daughter.  Why did Robert die but not his wife and step daughter?  Because he had higher levels of thallium in him than they did.  This brings us to something called the LD50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99B5FE6-9B88-48B9-9729-2D95F9113985}" type="slidenum">
              <a:rPr lang="en-US" smtClean="0"/>
              <a:pPr/>
              <a:t>3</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What all of the molecules or atoms in the previous slide have in common is that somehow they were excited from the ground state up to the excited state.  This might be done by black light in the case of luminol or it might be done with heat from a mini-explosion in fireworks.  The different colors in fireworks comes from different metals that are present in the firework </a:t>
            </a:r>
            <a:r>
              <a:rPr lang="en-US" b="1" smtClean="0"/>
              <a:t>RED: Strontium compounds; YELLOW: Sodium compounds; GREEN: Barium compounds; BLUE: Copper compounds plus a chlorine producer; PURPLE: a mixture of strontium and copper compounds; GOLD: charcoal or lampblack; SILVER: burning titanium, aluminum or magnesium powder or flakes.</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36BBBF8-5746-4B0B-981F-7EE131B6CD96}" type="slidenum">
              <a:rPr lang="en-US" smtClean="0"/>
              <a:pPr/>
              <a:t>5</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The potential energy stored in gasoline is converted into mechanical energy every time you drive your car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D0499B8-4385-43C0-A0D2-2D8B017EA49F}" type="slidenum">
              <a:rPr lang="en-US" smtClean="0"/>
              <a:pPr/>
              <a:t>6</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It is possible to go 25mph, 35mph, 30mph, 31,31,257mph etc. but microscopically energy is only available at discrete energy levels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902C531-AF45-4567-81A5-0FC1F3B963BA}" type="slidenum">
              <a:rPr lang="en-US" smtClean="0"/>
              <a:pPr/>
              <a:t>7</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Explain this picture  What happens to a molecule, like luminol is it becomes excited by an external source, a UV lamp, an electron from luminol will take that excess energy a go from the ground state to the excited state, increasing the amount of potential energy available.  The molecule wants to get rid of the excess energy and it can do it by releasing it in the form of heat or light or a combination of the two but it can only get rid of it in discrete steps, each step corresponds to a energy step  Light has specific measurements of wavelength, each wavelength corresponds to a different color so when an electron goes from one level to another the step size will dictate the color.  Hi</a:t>
            </a:r>
          </a:p>
          <a:p>
            <a:pPr eaLnBrk="1" hangingPunct="1"/>
            <a:r>
              <a:rPr lang="en-US" smtClean="0"/>
              <a:t>High energy  blue</a:t>
            </a:r>
          </a:p>
          <a:p>
            <a:pPr eaLnBrk="1" hangingPunct="1"/>
            <a:r>
              <a:rPr lang="en-US" smtClean="0"/>
              <a:t>Low energy red</a:t>
            </a:r>
          </a:p>
          <a:p>
            <a:pPr eaLnBrk="1" hangingPunct="1"/>
            <a:r>
              <a:rPr lang="en-US" smtClean="0"/>
              <a:t>In between colors intermediate energy</a:t>
            </a:r>
          </a:p>
          <a:p>
            <a:pPr eaLnBrk="1" hangingPunct="1"/>
            <a:r>
              <a:rPr lang="en-US" smtClean="0"/>
              <a:t>Energy of the transition E = hf where E = energy; h= Planck’s constant; f = frequency</a:t>
            </a:r>
          </a:p>
          <a:p>
            <a:pPr eaLnBrk="1" hangingPunct="1"/>
            <a:r>
              <a:rPr lang="en-US" smtClean="0"/>
              <a:t>Frequency is related to the wavelength of light f = c/w  where c=speed of light; w=wavelength of light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BBBE53D-9109-4462-99E4-603505E1B014}" type="slidenum">
              <a:rPr lang="en-US" smtClean="0"/>
              <a:pPr/>
              <a:t>10</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Explain flame test</a:t>
            </a:r>
          </a:p>
          <a:p>
            <a:pPr eaLnBrk="1" hangingPunct="1"/>
            <a:r>
              <a:rPr lang="en-US" smtClean="0"/>
              <a:t>The size of the gap from the ground state to the excited state is different for Na vs. K vs. Li</a:t>
            </a:r>
          </a:p>
          <a:p>
            <a:pPr eaLnBrk="1" hangingPunct="1"/>
            <a:r>
              <a:rPr lang="en-US" smtClean="0"/>
              <a:t>We are inputting energy into the atom from the flame, allowing the electrons to go from the ground state to the excited state, the atoms are then losing the energy falling back down to the ground state</a:t>
            </a:r>
          </a:p>
          <a:p>
            <a:pPr eaLnBrk="1" hangingPunct="1"/>
            <a:r>
              <a:rPr lang="en-US" smtClean="0"/>
              <a:t>The color of the light emitted reveals something about the identity of the material being heated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696FAC7-0B43-4474-B1B2-712C453817A8}" type="slidenum">
              <a:rPr lang="en-US" smtClean="0"/>
              <a:pPr/>
              <a:t>11</a:t>
            </a:fld>
            <a:endParaRPr 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Explain this model, center is nucleus of atom, rings are places an electron can occupy these are called orbitals  An electron is excited from one orbital to the next by addition of energy, then it releases this energy and the electron falls back, releasing light at the same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87954E4-C4FB-45F9-84B7-2DDC80AEA66D}" type="slidenum">
              <a:rPr lang="en-US" smtClean="0"/>
              <a:pPr/>
              <a:t>17</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Arsenic-rich ground water is a serious threat to 20 million people in Bangladesh. </a:t>
            </a:r>
            <a:r>
              <a:rPr lang="en-US" i="1" smtClean="0"/>
              <a:t>Solar oxidation and removal of arsenic</a:t>
            </a:r>
            <a:r>
              <a:rPr lang="en-US" smtClean="0"/>
              <a:t> (SORAS) is a simple method that uses irradiation of water with sunlight in PET plastic, or other UV transparent bottles, to reduce arsenic levels in drinking water.  </a:t>
            </a:r>
          </a:p>
          <a:p>
            <a:pPr eaLnBrk="1" hangingPunct="1"/>
            <a:r>
              <a:rPr lang="en-US" smtClean="0"/>
              <a:t>Groundwater in Bangladesh contains Fe2+ ions and Fe3+ ions. Fe3+ forms an insoluble hydroxide precipitate. Arsenic with an oxidation state of three, As(III), is only weakly adsorbed but arsenic with an oxidation state of five, As(V), is strongly adsorbed to the surface of iron(III) hydroxide particles as they precipitate out of solution.</a:t>
            </a:r>
          </a:p>
          <a:p>
            <a:pPr eaLnBrk="1" hangingPunct="1"/>
            <a:r>
              <a:rPr lang="en-US" smtClean="0"/>
              <a:t>  The SORAS method involves adding about 6 drops of lemon juice to a litre of water in a 1.5 L PET bottle. The bottle is shaken vigorously for 30 seconds, then placed horizontally in sunlight for 4 to 5 hours. The UV energy, oxygen and water in the bottle produce oxidising conditions: </a:t>
            </a:r>
          </a:p>
          <a:p>
            <a:pPr eaLnBrk="1" hangingPunct="1"/>
            <a:r>
              <a:rPr lang="en-US" smtClean="0"/>
              <a:t>At the end of the day, the bottle is stood vertically. The As5+ is adsorbed onto the surface of the brown Fe(OH)3 as it precipitates overnight. The next morning, the liquid is decanted off or filtered through fine cloth leaving the last 100 mL, containing iron(III) hydroxide and arsenic(V), to be discarded. The citric acid from the lemon juice enhances the photochemical oxidation of the arsenic(III) and leads to much faster formation and settling out of precipitate. </a:t>
            </a:r>
          </a:p>
          <a:p>
            <a:pPr eaLnBrk="1" hangingPunct="1"/>
            <a:r>
              <a:rPr lang="en-US" smtClean="0"/>
              <a:t>Here are data that can be used to produce an AAS calibration graph for the arsenic levels in this study.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0CA85C7-D18C-478A-A56E-CD33A1EC63E1}" type="slidenum">
              <a:rPr lang="en-US" smtClean="0"/>
              <a:pPr/>
              <a:t>22</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Conclusions from these results:  There is evidence of 2 bullets, one at composition of 815ppm Sb &amp; 9.3 ppm Ag &amp; 2</a:t>
            </a:r>
            <a:r>
              <a:rPr lang="en-US" baseline="30000" smtClean="0"/>
              <a:t>nd</a:t>
            </a:r>
            <a:r>
              <a:rPr lang="en-US" smtClean="0"/>
              <a:t> at 622 ppm Sb &amp; 8.1 ppm Ag  These were analyzed by neutron activation analysis.</a:t>
            </a:r>
          </a:p>
          <a:p>
            <a:pPr eaLnBrk="1" hangingPunct="1"/>
            <a:r>
              <a:rPr lang="en-US" smtClean="0"/>
              <a:t>Both bullets have a composition highly consistent with WCC/MC bullet lead although other sources cannot be entirely ruled out.</a:t>
            </a:r>
          </a:p>
          <a:p>
            <a:pPr eaLnBrk="1" hangingPunct="1"/>
            <a:r>
              <a:rPr lang="en-US" smtClean="0"/>
              <a:t>The bullet found in the Connally stretcher also damaged Connally’s wrist.  The absence of bullet fragments from the back wounds of Kennedy and Connally  prevented any effort at linking these wounds to the stretcher bullet.</a:t>
            </a:r>
          </a:p>
          <a:p>
            <a:pPr eaLnBrk="1" hangingPunct="1"/>
            <a:r>
              <a:rPr lang="en-US" smtClean="0"/>
              <a:t>Is there a database of different bullet manufacturer’s and the elemental composition?  No, it is unrealistic.  Does evidence whose value cannot be statistically defined have a place in a legal proceeding?  A 1999 ruling by the New Jersey Supreme Court ruled that it indeed does have a place.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8"/>
              <a:ext cx="4299" cy="3371"/>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2" y="3149"/>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69"/>
                      <a:ext cx="754" cy="34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8"/>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3"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6"/>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4"/>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45"/>
                  <p:cNvGrpSpPr>
                    <a:grpSpLocks/>
                  </p:cNvGrpSpPr>
                  <p:nvPr/>
                </p:nvGrpSpPr>
                <p:grpSpPr bwMode="auto">
                  <a:xfrm>
                    <a:off x="97" y="1563"/>
                    <a:ext cx="2339" cy="656"/>
                    <a:chOff x="23" y="1591"/>
                    <a:chExt cx="2339" cy="656"/>
                  </a:xfrm>
                </p:grpSpPr>
                <p:sp>
                  <p:nvSpPr>
                    <p:cNvPr id="109" name="Freeform 46"/>
                    <p:cNvSpPr>
                      <a:spLocks/>
                    </p:cNvSpPr>
                    <p:nvPr/>
                  </p:nvSpPr>
                  <p:spPr bwMode="hidden">
                    <a:xfrm rot="21136207" flipH="1">
                      <a:off x="818" y="1591"/>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3" y="1758"/>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5"/>
                      <a:ext cx="754" cy="34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90"/>
                      <a:ext cx="662"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7" y="74"/>
                    <a:ext cx="778" cy="1515"/>
                    <a:chOff x="1633" y="102"/>
                    <a:chExt cx="778" cy="1515"/>
                  </a:xfrm>
                </p:grpSpPr>
                <p:sp>
                  <p:nvSpPr>
                    <p:cNvPr id="97" name="Freeform 64"/>
                    <p:cNvSpPr>
                      <a:spLocks/>
                    </p:cNvSpPr>
                    <p:nvPr/>
                  </p:nvSpPr>
                  <p:spPr bwMode="hidden">
                    <a:xfrm rot="3473776" flipH="1">
                      <a:off x="1753" y="959"/>
                      <a:ext cx="110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6" y="229"/>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1"/>
                    <a:ext cx="635" cy="1534"/>
                    <a:chOff x="1935" y="29"/>
                    <a:chExt cx="635" cy="1534"/>
                  </a:xfrm>
                </p:grpSpPr>
                <p:sp>
                  <p:nvSpPr>
                    <p:cNvPr id="95" name="Freeform 67"/>
                    <p:cNvSpPr>
                      <a:spLocks/>
                    </p:cNvSpPr>
                    <p:nvPr/>
                  </p:nvSpPr>
                  <p:spPr bwMode="hidden">
                    <a:xfrm rot="4126480" flipH="1">
                      <a:off x="1932" y="925"/>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2"/>
                      <a:ext cx="663"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5"/>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4" y="13"/>
                    <a:ext cx="638" cy="1520"/>
                    <a:chOff x="2800" y="41"/>
                    <a:chExt cx="638" cy="1520"/>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09" y="182"/>
                      <a:ext cx="570"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10" y="134"/>
                    <a:ext cx="1015" cy="1463"/>
                    <a:chOff x="2936" y="162"/>
                    <a:chExt cx="1015" cy="1463"/>
                  </a:xfrm>
                </p:grpSpPr>
                <p:sp>
                  <p:nvSpPr>
                    <p:cNvPr id="87" name="Freeform 81"/>
                    <p:cNvSpPr>
                      <a:spLocks/>
                    </p:cNvSpPr>
                    <p:nvPr/>
                  </p:nvSpPr>
                  <p:spPr bwMode="hidden">
                    <a:xfrm rot="-2777260">
                      <a:off x="2493" y="913"/>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2"/>
                      <a:ext cx="621"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84"/>
                    <p:cNvSpPr>
                      <a:spLocks/>
                    </p:cNvSpPr>
                    <p:nvPr/>
                  </p:nvSpPr>
                  <p:spPr bwMode="hidden">
                    <a:xfrm rot="-4903748">
                      <a:off x="2297"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9"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5"/>
                      <a:ext cx="172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11"/>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5"/>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60" y="1960"/>
                    <a:ext cx="460" cy="2329"/>
                    <a:chOff x="1953" y="1988"/>
                    <a:chExt cx="493" cy="2604"/>
                  </a:xfrm>
                </p:grpSpPr>
                <p:sp>
                  <p:nvSpPr>
                    <p:cNvPr id="79" name="Freeform 93"/>
                    <p:cNvSpPr>
                      <a:spLocks/>
                    </p:cNvSpPr>
                    <p:nvPr/>
                  </p:nvSpPr>
                  <p:spPr bwMode="hidden">
                    <a:xfrm rot="16782062" flipH="1">
                      <a:off x="1440" y="2693"/>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31" y="3896"/>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5"/>
                      <a:ext cx="924"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5" y="1839"/>
                    <a:ext cx="881" cy="2424"/>
                    <a:chOff x="3181" y="1867"/>
                    <a:chExt cx="881" cy="2424"/>
                  </a:xfrm>
                </p:grpSpPr>
                <p:sp>
                  <p:nvSpPr>
                    <p:cNvPr id="75" name="Freeform 99"/>
                    <p:cNvSpPr>
                      <a:spLocks/>
                    </p:cNvSpPr>
                    <p:nvPr/>
                  </p:nvSpPr>
                  <p:spPr bwMode="hidden">
                    <a:xfrm rot="3745735">
                      <a:off x="2506" y="2542"/>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7" y="3615"/>
                      <a:ext cx="884"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6"/>
                    <a:ext cx="621" cy="2385"/>
                    <a:chOff x="3006" y="1984"/>
                    <a:chExt cx="621" cy="2385"/>
                  </a:xfrm>
                </p:grpSpPr>
                <p:sp>
                  <p:nvSpPr>
                    <p:cNvPr id="73" name="Freeform 102"/>
                    <p:cNvSpPr>
                      <a:spLocks/>
                    </p:cNvSpPr>
                    <p:nvPr/>
                  </p:nvSpPr>
                  <p:spPr bwMode="hidden">
                    <a:xfrm rot="4286818">
                      <a:off x="2329" y="2661"/>
                      <a:ext cx="160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4"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1"/>
                    <a:ext cx="404" cy="2221"/>
                    <a:chOff x="2819" y="2099"/>
                    <a:chExt cx="404" cy="2221"/>
                  </a:xfrm>
                </p:grpSpPr>
                <p:sp>
                  <p:nvSpPr>
                    <p:cNvPr id="71" name="Freeform 105"/>
                    <p:cNvSpPr>
                      <a:spLocks/>
                    </p:cNvSpPr>
                    <p:nvPr/>
                  </p:nvSpPr>
                  <p:spPr bwMode="hidden">
                    <a:xfrm rot="4898956">
                      <a:off x="2206" y="2712"/>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6" y="3732"/>
                      <a:ext cx="790" cy="3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2" y="2107"/>
                    <a:ext cx="428" cy="2185"/>
                    <a:chOff x="2287" y="2135"/>
                    <a:chExt cx="428" cy="2185"/>
                  </a:xfrm>
                </p:grpSpPr>
                <p:sp>
                  <p:nvSpPr>
                    <p:cNvPr id="69" name="Freeform 108"/>
                    <p:cNvSpPr>
                      <a:spLocks/>
                    </p:cNvSpPr>
                    <p:nvPr/>
                  </p:nvSpPr>
                  <p:spPr bwMode="hidden">
                    <a:xfrm rot="5755659">
                      <a:off x="1902"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7" y="1601"/>
                    <a:ext cx="2017"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8" y="1181"/>
                    <a:ext cx="1426"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3" y="812"/>
                    <a:ext cx="2541"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3"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9"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9" y="1529"/>
                  <a:ext cx="443"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8327"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832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31668C1B-2959-4884-8BB6-E6AA354944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9FC64B24-13E5-4A1D-9270-28738311EA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9679FDC4-8B3F-45A4-A6AD-4E557B71E3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7D7D756B-B4C3-4D65-8A44-50B0BF8C01C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7172DF08-824C-4DF4-A868-D3FA5DB6FF9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9"/>
          <p:cNvSpPr>
            <a:spLocks noGrp="1" noChangeArrowheads="1"/>
          </p:cNvSpPr>
          <p:nvPr>
            <p:ph type="dt" sz="half" idx="10"/>
          </p:nvPr>
        </p:nvSpPr>
        <p:spPr>
          <a:ln/>
        </p:spPr>
        <p:txBody>
          <a:bodyPr/>
          <a:lstStyle>
            <a:lvl1pPr>
              <a:defRPr/>
            </a:lvl1pPr>
          </a:lstStyle>
          <a:p>
            <a:pPr>
              <a:defRPr/>
            </a:pPr>
            <a:endParaRPr lang="en-US"/>
          </a:p>
        </p:txBody>
      </p:sp>
      <p:sp>
        <p:nvSpPr>
          <p:cNvPr id="7" name="Rectangle 140"/>
          <p:cNvSpPr>
            <a:spLocks noGrp="1" noChangeArrowheads="1"/>
          </p:cNvSpPr>
          <p:nvPr>
            <p:ph type="ftr" sz="quarter" idx="11"/>
          </p:nvPr>
        </p:nvSpPr>
        <p:spPr>
          <a:ln/>
        </p:spPr>
        <p:txBody>
          <a:bodyPr/>
          <a:lstStyle>
            <a:lvl1pPr>
              <a:defRPr/>
            </a:lvl1pPr>
          </a:lstStyle>
          <a:p>
            <a:pPr>
              <a:defRPr/>
            </a:pPr>
            <a:endParaRPr lang="en-US"/>
          </a:p>
        </p:txBody>
      </p:sp>
      <p:sp>
        <p:nvSpPr>
          <p:cNvPr id="8" name="Rectangle 141"/>
          <p:cNvSpPr>
            <a:spLocks noGrp="1" noChangeArrowheads="1"/>
          </p:cNvSpPr>
          <p:nvPr>
            <p:ph type="sldNum" sz="quarter" idx="12"/>
          </p:nvPr>
        </p:nvSpPr>
        <p:spPr>
          <a:ln/>
        </p:spPr>
        <p:txBody>
          <a:bodyPr/>
          <a:lstStyle>
            <a:lvl1pPr>
              <a:defRPr/>
            </a:lvl1pPr>
          </a:lstStyle>
          <a:p>
            <a:pPr>
              <a:defRPr/>
            </a:pPr>
            <a:fld id="{D6A66ADC-ED24-46A7-B282-3E25B89C19B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E03D468-2206-46C0-B9DA-7406961A59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9"/>
          <p:cNvSpPr>
            <a:spLocks noGrp="1" noChangeArrowheads="1"/>
          </p:cNvSpPr>
          <p:nvPr>
            <p:ph type="dt" sz="half" idx="10"/>
          </p:nvPr>
        </p:nvSpPr>
        <p:spPr>
          <a:ln/>
        </p:spPr>
        <p:txBody>
          <a:bodyPr/>
          <a:lstStyle>
            <a:lvl1pPr>
              <a:defRPr/>
            </a:lvl1pPr>
          </a:lstStyle>
          <a:p>
            <a:pPr>
              <a:defRPr/>
            </a:pPr>
            <a:endParaRPr lang="en-US"/>
          </a:p>
        </p:txBody>
      </p:sp>
      <p:sp>
        <p:nvSpPr>
          <p:cNvPr id="7" name="Rectangle 140"/>
          <p:cNvSpPr>
            <a:spLocks noGrp="1" noChangeArrowheads="1"/>
          </p:cNvSpPr>
          <p:nvPr>
            <p:ph type="ftr" sz="quarter" idx="11"/>
          </p:nvPr>
        </p:nvSpPr>
        <p:spPr>
          <a:ln/>
        </p:spPr>
        <p:txBody>
          <a:bodyPr/>
          <a:lstStyle>
            <a:lvl1pPr>
              <a:defRPr/>
            </a:lvl1pPr>
          </a:lstStyle>
          <a:p>
            <a:pPr>
              <a:defRPr/>
            </a:pPr>
            <a:endParaRPr lang="en-US"/>
          </a:p>
        </p:txBody>
      </p:sp>
      <p:sp>
        <p:nvSpPr>
          <p:cNvPr id="8" name="Rectangle 141"/>
          <p:cNvSpPr>
            <a:spLocks noGrp="1" noChangeArrowheads="1"/>
          </p:cNvSpPr>
          <p:nvPr>
            <p:ph type="sldNum" sz="quarter" idx="12"/>
          </p:nvPr>
        </p:nvSpPr>
        <p:spPr>
          <a:ln/>
        </p:spPr>
        <p:txBody>
          <a:bodyPr/>
          <a:lstStyle>
            <a:lvl1pPr>
              <a:defRPr/>
            </a:lvl1pPr>
          </a:lstStyle>
          <a:p>
            <a:pPr>
              <a:defRPr/>
            </a:pPr>
            <a:fld id="{EEF852D9-84E6-4E15-93E0-E2B2305B019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2D56BB3-9624-472A-ADA5-65ED4402D9C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C4DE809-048A-48D6-BA1C-005C9A8BE2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ED30A27-5DB8-40D2-8D6E-E09D6D0AC0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7159EA08-2C21-4F24-B3AE-662051CB3F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0F46756-C9C8-427A-A327-9215CAEE53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A9014884-44B4-4524-B7EC-AB079B8AFD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657F7909-A71B-423E-83D4-C0F5BF67A2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BEF2F589-4831-4F5F-8FE1-0FCAB595DB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7BAEE8B-91D8-49A3-94E6-06BB3E0126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33DFE14D-FE6D-427A-AB97-B7BC35AA78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6303963" y="0"/>
            <a:ext cx="2840037" cy="3254375"/>
            <a:chOff x="3115" y="0"/>
            <a:chExt cx="2170" cy="2486"/>
          </a:xfrm>
        </p:grpSpPr>
        <p:grpSp>
          <p:nvGrpSpPr>
            <p:cNvPr id="4104" name="Group 3"/>
            <p:cNvGrpSpPr>
              <a:grpSpLocks/>
            </p:cNvGrpSpPr>
            <p:nvPr/>
          </p:nvGrpSpPr>
          <p:grpSpPr bwMode="auto">
            <a:xfrm>
              <a:off x="4080" y="1910"/>
              <a:ext cx="768" cy="576"/>
              <a:chOff x="0" y="0"/>
              <a:chExt cx="768" cy="576"/>
            </a:xfrm>
          </p:grpSpPr>
          <p:sp>
            <p:nvSpPr>
              <p:cNvPr id="7172"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173"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4105" name="Group 6"/>
            <p:cNvGrpSpPr>
              <a:grpSpLocks/>
            </p:cNvGrpSpPr>
            <p:nvPr/>
          </p:nvGrpSpPr>
          <p:grpSpPr bwMode="auto">
            <a:xfrm>
              <a:off x="4257" y="1103"/>
              <a:ext cx="768" cy="576"/>
              <a:chOff x="0" y="0"/>
              <a:chExt cx="768" cy="576"/>
            </a:xfrm>
          </p:grpSpPr>
          <p:sp>
            <p:nvSpPr>
              <p:cNvPr id="7175"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176"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4106" name="Group 9"/>
            <p:cNvGrpSpPr>
              <a:grpSpLocks/>
            </p:cNvGrpSpPr>
            <p:nvPr/>
          </p:nvGrpSpPr>
          <p:grpSpPr bwMode="auto">
            <a:xfrm>
              <a:off x="3134" y="0"/>
              <a:ext cx="768" cy="576"/>
              <a:chOff x="0" y="0"/>
              <a:chExt cx="768" cy="576"/>
            </a:xfrm>
          </p:grpSpPr>
          <p:sp>
            <p:nvSpPr>
              <p:cNvPr id="717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179"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4107" name="Group 12"/>
            <p:cNvGrpSpPr>
              <a:grpSpLocks/>
            </p:cNvGrpSpPr>
            <p:nvPr/>
          </p:nvGrpSpPr>
          <p:grpSpPr bwMode="auto">
            <a:xfrm>
              <a:off x="3115" y="0"/>
              <a:ext cx="2170" cy="1702"/>
              <a:chOff x="3115" y="0"/>
              <a:chExt cx="2170" cy="1702"/>
            </a:xfrm>
          </p:grpSpPr>
          <p:grpSp>
            <p:nvGrpSpPr>
              <p:cNvPr id="4108" name="Group 13"/>
              <p:cNvGrpSpPr>
                <a:grpSpLocks/>
              </p:cNvGrpSpPr>
              <p:nvPr/>
            </p:nvGrpSpPr>
            <p:grpSpPr bwMode="auto">
              <a:xfrm>
                <a:off x="3640" y="308"/>
                <a:ext cx="1145" cy="844"/>
                <a:chOff x="1265" y="814"/>
                <a:chExt cx="2919" cy="2151"/>
              </a:xfrm>
            </p:grpSpPr>
            <p:sp>
              <p:nvSpPr>
                <p:cNvPr id="718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718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4109" name="Group 16"/>
              <p:cNvGrpSpPr>
                <a:grpSpLocks/>
              </p:cNvGrpSpPr>
              <p:nvPr/>
            </p:nvGrpSpPr>
            <p:grpSpPr bwMode="auto">
              <a:xfrm>
                <a:off x="3115" y="0"/>
                <a:ext cx="2145" cy="1702"/>
                <a:chOff x="3115" y="0"/>
                <a:chExt cx="2145" cy="1702"/>
              </a:xfrm>
            </p:grpSpPr>
            <p:grpSp>
              <p:nvGrpSpPr>
                <p:cNvPr id="4132" name="Group 17"/>
                <p:cNvGrpSpPr>
                  <a:grpSpLocks/>
                </p:cNvGrpSpPr>
                <p:nvPr/>
              </p:nvGrpSpPr>
              <p:grpSpPr bwMode="auto">
                <a:xfrm>
                  <a:off x="4505" y="589"/>
                  <a:ext cx="493" cy="912"/>
                  <a:chOff x="3471" y="1530"/>
                  <a:chExt cx="1258" cy="2327"/>
                </a:xfrm>
              </p:grpSpPr>
              <p:sp>
                <p:nvSpPr>
                  <p:cNvPr id="7186" name="Freeform 18"/>
                  <p:cNvSpPr>
                    <a:spLocks/>
                  </p:cNvSpPr>
                  <p:nvPr/>
                </p:nvSpPr>
                <p:spPr bwMode="hidden">
                  <a:xfrm rot="2711884">
                    <a:off x="2769" y="2236"/>
                    <a:ext cx="1717"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187" name="Freeform 19"/>
                  <p:cNvSpPr>
                    <a:spLocks/>
                  </p:cNvSpPr>
                  <p:nvPr/>
                </p:nvSpPr>
                <p:spPr bwMode="hidden">
                  <a:xfrm rot="2711884">
                    <a:off x="4022" y="3146"/>
                    <a:ext cx="922"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33" name="Group 20"/>
                <p:cNvGrpSpPr>
                  <a:grpSpLocks/>
                </p:cNvGrpSpPr>
                <p:nvPr/>
              </p:nvGrpSpPr>
              <p:grpSpPr bwMode="auto">
                <a:xfrm>
                  <a:off x="4267" y="781"/>
                  <a:ext cx="966" cy="522"/>
                  <a:chOff x="2864" y="2019"/>
                  <a:chExt cx="2463" cy="1332"/>
                </a:xfrm>
              </p:grpSpPr>
              <p:sp>
                <p:nvSpPr>
                  <p:cNvPr id="7189"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190"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4" name="Group 23"/>
                <p:cNvGrpSpPr>
                  <a:grpSpLocks/>
                </p:cNvGrpSpPr>
                <p:nvPr/>
              </p:nvGrpSpPr>
              <p:grpSpPr bwMode="auto">
                <a:xfrm>
                  <a:off x="4280" y="707"/>
                  <a:ext cx="971" cy="417"/>
                  <a:chOff x="2897" y="1832"/>
                  <a:chExt cx="2477" cy="1064"/>
                </a:xfrm>
              </p:grpSpPr>
              <p:sp>
                <p:nvSpPr>
                  <p:cNvPr id="7192"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193"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5" name="Group 26"/>
                <p:cNvGrpSpPr>
                  <a:grpSpLocks/>
                </p:cNvGrpSpPr>
                <p:nvPr/>
              </p:nvGrpSpPr>
              <p:grpSpPr bwMode="auto">
                <a:xfrm>
                  <a:off x="4291" y="630"/>
                  <a:ext cx="969" cy="364"/>
                  <a:chOff x="2924" y="1636"/>
                  <a:chExt cx="2472" cy="927"/>
                </a:xfrm>
              </p:grpSpPr>
              <p:sp>
                <p:nvSpPr>
                  <p:cNvPr id="7195" name="Freeform 27"/>
                  <p:cNvSpPr>
                    <a:spLocks/>
                  </p:cNvSpPr>
                  <p:nvPr/>
                </p:nvSpPr>
                <p:spPr bwMode="hidden">
                  <a:xfrm rot="1080363">
                    <a:off x="2919" y="1631"/>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196" name="Freeform 28"/>
                  <p:cNvSpPr>
                    <a:spLocks/>
                  </p:cNvSpPr>
                  <p:nvPr/>
                </p:nvSpPr>
                <p:spPr bwMode="hidden">
                  <a:xfrm rot="1080363">
                    <a:off x="4491" y="2033"/>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6" name="Group 29"/>
                <p:cNvGrpSpPr>
                  <a:grpSpLocks/>
                </p:cNvGrpSpPr>
                <p:nvPr/>
              </p:nvGrpSpPr>
              <p:grpSpPr bwMode="auto">
                <a:xfrm>
                  <a:off x="4304" y="543"/>
                  <a:ext cx="918" cy="258"/>
                  <a:chOff x="2958" y="1414"/>
                  <a:chExt cx="2342" cy="657"/>
                </a:xfrm>
              </p:grpSpPr>
              <p:sp>
                <p:nvSpPr>
                  <p:cNvPr id="7198"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199" name="Freeform 31"/>
                  <p:cNvSpPr>
                    <a:spLocks/>
                  </p:cNvSpPr>
                  <p:nvPr/>
                </p:nvSpPr>
                <p:spPr bwMode="hidden">
                  <a:xfrm rot="463793">
                    <a:off x="4470" y="1581"/>
                    <a:ext cx="829" cy="48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7" name="Group 32"/>
                <p:cNvGrpSpPr>
                  <a:grpSpLocks/>
                </p:cNvGrpSpPr>
                <p:nvPr/>
              </p:nvGrpSpPr>
              <p:grpSpPr bwMode="auto">
                <a:xfrm>
                  <a:off x="4314" y="487"/>
                  <a:ext cx="843" cy="134"/>
                  <a:chOff x="2983" y="1269"/>
                  <a:chExt cx="2150" cy="343"/>
                </a:xfrm>
              </p:grpSpPr>
              <p:sp>
                <p:nvSpPr>
                  <p:cNvPr id="7201"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02" name="Freeform 34"/>
                  <p:cNvSpPr>
                    <a:spLocks/>
                  </p:cNvSpPr>
                  <p:nvPr/>
                </p:nvSpPr>
                <p:spPr bwMode="hidden">
                  <a:xfrm rot="-84182">
                    <a:off x="4377" y="1264"/>
                    <a:ext cx="755" cy="34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8" name="Group 35"/>
                <p:cNvGrpSpPr>
                  <a:grpSpLocks/>
                </p:cNvGrpSpPr>
                <p:nvPr/>
              </p:nvGrpSpPr>
              <p:grpSpPr bwMode="auto">
                <a:xfrm>
                  <a:off x="4296" y="349"/>
                  <a:ext cx="737" cy="167"/>
                  <a:chOff x="2938" y="917"/>
                  <a:chExt cx="1879" cy="427"/>
                </a:xfrm>
              </p:grpSpPr>
              <p:sp>
                <p:nvSpPr>
                  <p:cNvPr id="7204" name="Freeform 36"/>
                  <p:cNvSpPr>
                    <a:spLocks/>
                  </p:cNvSpPr>
                  <p:nvPr/>
                </p:nvSpPr>
                <p:spPr bwMode="hidden">
                  <a:xfrm rot="-802576">
                    <a:off x="2933" y="1128"/>
                    <a:ext cx="1237" cy="2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05" name="Freeform 37"/>
                  <p:cNvSpPr>
                    <a:spLocks/>
                  </p:cNvSpPr>
                  <p:nvPr/>
                </p:nvSpPr>
                <p:spPr bwMode="hidden">
                  <a:xfrm rot="-802576">
                    <a:off x="4151" y="918"/>
                    <a:ext cx="665"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39" name="Group 38"/>
                <p:cNvGrpSpPr>
                  <a:grpSpLocks/>
                </p:cNvGrpSpPr>
                <p:nvPr/>
              </p:nvGrpSpPr>
              <p:grpSpPr bwMode="auto">
                <a:xfrm>
                  <a:off x="3394" y="637"/>
                  <a:ext cx="493" cy="912"/>
                  <a:chOff x="637" y="1653"/>
                  <a:chExt cx="1257" cy="2326"/>
                </a:xfrm>
              </p:grpSpPr>
              <p:sp>
                <p:nvSpPr>
                  <p:cNvPr id="7207" name="Freeform 39"/>
                  <p:cNvSpPr>
                    <a:spLocks/>
                  </p:cNvSpPr>
                  <p:nvPr/>
                </p:nvSpPr>
                <p:spPr bwMode="hidden">
                  <a:xfrm rot="18888116" flipH="1">
                    <a:off x="875" y="2354"/>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08"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0" name="Group 41"/>
                <p:cNvGrpSpPr>
                  <a:grpSpLocks/>
                </p:cNvGrpSpPr>
                <p:nvPr/>
              </p:nvGrpSpPr>
              <p:grpSpPr bwMode="auto">
                <a:xfrm>
                  <a:off x="3142" y="850"/>
                  <a:ext cx="966" cy="522"/>
                  <a:chOff x="-5" y="2196"/>
                  <a:chExt cx="2463" cy="1332"/>
                </a:xfrm>
              </p:grpSpPr>
              <p:sp>
                <p:nvSpPr>
                  <p:cNvPr id="7210" name="Freeform 42"/>
                  <p:cNvSpPr>
                    <a:spLocks/>
                  </p:cNvSpPr>
                  <p:nvPr/>
                </p:nvSpPr>
                <p:spPr bwMode="hidden">
                  <a:xfrm rot="19495919" flipH="1">
                    <a:off x="644" y="2196"/>
                    <a:ext cx="1809"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11" name="Freeform 43"/>
                  <p:cNvSpPr>
                    <a:spLocks/>
                  </p:cNvSpPr>
                  <p:nvPr/>
                </p:nvSpPr>
                <p:spPr bwMode="hidden">
                  <a:xfrm rot="19495919" flipH="1">
                    <a:off x="-6" y="2982"/>
                    <a:ext cx="971"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1" name="Group 44"/>
                <p:cNvGrpSpPr>
                  <a:grpSpLocks/>
                </p:cNvGrpSpPr>
                <p:nvPr/>
              </p:nvGrpSpPr>
              <p:grpSpPr bwMode="auto">
                <a:xfrm>
                  <a:off x="3124" y="777"/>
                  <a:ext cx="971" cy="417"/>
                  <a:chOff x="-52" y="2009"/>
                  <a:chExt cx="2477" cy="1064"/>
                </a:xfrm>
              </p:grpSpPr>
              <p:sp>
                <p:nvSpPr>
                  <p:cNvPr id="7213"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14" name="Freeform 46"/>
                  <p:cNvSpPr>
                    <a:spLocks/>
                  </p:cNvSpPr>
                  <p:nvPr/>
                </p:nvSpPr>
                <p:spPr bwMode="hidden">
                  <a:xfrm rot="20017085" flipH="1">
                    <a:off x="-53" y="2598"/>
                    <a:ext cx="931" cy="47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2" name="Group 47"/>
                <p:cNvGrpSpPr>
                  <a:grpSpLocks/>
                </p:cNvGrpSpPr>
                <p:nvPr/>
              </p:nvGrpSpPr>
              <p:grpSpPr bwMode="auto">
                <a:xfrm>
                  <a:off x="3115" y="700"/>
                  <a:ext cx="969" cy="363"/>
                  <a:chOff x="-74" y="1813"/>
                  <a:chExt cx="2472" cy="927"/>
                </a:xfrm>
              </p:grpSpPr>
              <p:sp>
                <p:nvSpPr>
                  <p:cNvPr id="7216" name="Freeform 48"/>
                  <p:cNvSpPr>
                    <a:spLocks/>
                  </p:cNvSpPr>
                  <p:nvPr/>
                </p:nvSpPr>
                <p:spPr bwMode="hidden">
                  <a:xfrm rot="20519637" flipH="1">
                    <a:off x="721" y="1812"/>
                    <a:ext cx="1677" cy="33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17" name="Freeform 49"/>
                  <p:cNvSpPr>
                    <a:spLocks/>
                  </p:cNvSpPr>
                  <p:nvPr/>
                </p:nvSpPr>
                <p:spPr bwMode="hidden">
                  <a:xfrm rot="20519637" flipH="1">
                    <a:off x="-74" y="2212"/>
                    <a:ext cx="900" cy="5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3" name="Group 50"/>
                <p:cNvGrpSpPr>
                  <a:grpSpLocks/>
                </p:cNvGrpSpPr>
                <p:nvPr/>
              </p:nvGrpSpPr>
              <p:grpSpPr bwMode="auto">
                <a:xfrm>
                  <a:off x="3153" y="613"/>
                  <a:ext cx="918" cy="257"/>
                  <a:chOff x="22" y="1591"/>
                  <a:chExt cx="2342" cy="657"/>
                </a:xfrm>
              </p:grpSpPr>
              <p:sp>
                <p:nvSpPr>
                  <p:cNvPr id="7219" name="Freeform 51"/>
                  <p:cNvSpPr>
                    <a:spLocks/>
                  </p:cNvSpPr>
                  <p:nvPr/>
                </p:nvSpPr>
                <p:spPr bwMode="hidden">
                  <a:xfrm rot="21136207" flipH="1">
                    <a:off x="819" y="1586"/>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20"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4" name="Group 53"/>
                <p:cNvGrpSpPr>
                  <a:grpSpLocks/>
                </p:cNvGrpSpPr>
                <p:nvPr/>
              </p:nvGrpSpPr>
              <p:grpSpPr bwMode="auto">
                <a:xfrm>
                  <a:off x="3218" y="556"/>
                  <a:ext cx="843" cy="134"/>
                  <a:chOff x="189" y="1446"/>
                  <a:chExt cx="2150" cy="343"/>
                </a:xfrm>
              </p:grpSpPr>
              <p:sp>
                <p:nvSpPr>
                  <p:cNvPr id="7222"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23" name="Freeform 55"/>
                  <p:cNvSpPr>
                    <a:spLocks/>
                  </p:cNvSpPr>
                  <p:nvPr/>
                </p:nvSpPr>
                <p:spPr bwMode="hidden">
                  <a:xfrm rot="84182" flipH="1">
                    <a:off x="189" y="1441"/>
                    <a:ext cx="755" cy="34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45" name="Group 56"/>
                <p:cNvGrpSpPr>
                  <a:grpSpLocks/>
                </p:cNvGrpSpPr>
                <p:nvPr/>
              </p:nvGrpSpPr>
              <p:grpSpPr bwMode="auto">
                <a:xfrm>
                  <a:off x="3342" y="418"/>
                  <a:ext cx="737" cy="167"/>
                  <a:chOff x="505" y="1094"/>
                  <a:chExt cx="1879" cy="427"/>
                </a:xfrm>
              </p:grpSpPr>
              <p:sp>
                <p:nvSpPr>
                  <p:cNvPr id="7225"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26"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46" name="Group 59"/>
                <p:cNvGrpSpPr>
                  <a:grpSpLocks/>
                </p:cNvGrpSpPr>
                <p:nvPr/>
              </p:nvGrpSpPr>
              <p:grpSpPr bwMode="auto">
                <a:xfrm>
                  <a:off x="3386" y="341"/>
                  <a:ext cx="725" cy="218"/>
                  <a:chOff x="616" y="899"/>
                  <a:chExt cx="1850" cy="554"/>
                </a:xfrm>
              </p:grpSpPr>
              <p:sp>
                <p:nvSpPr>
                  <p:cNvPr id="7228"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29"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47" name="Group 62"/>
                <p:cNvGrpSpPr>
                  <a:grpSpLocks/>
                </p:cNvGrpSpPr>
                <p:nvPr/>
              </p:nvGrpSpPr>
              <p:grpSpPr bwMode="auto">
                <a:xfrm>
                  <a:off x="3472" y="231"/>
                  <a:ext cx="693" cy="291"/>
                  <a:chOff x="3472" y="231"/>
                  <a:chExt cx="693" cy="291"/>
                </a:xfrm>
              </p:grpSpPr>
              <p:sp>
                <p:nvSpPr>
                  <p:cNvPr id="7231" name="Freeform 63"/>
                  <p:cNvSpPr>
                    <a:spLocks/>
                  </p:cNvSpPr>
                  <p:nvPr/>
                </p:nvSpPr>
                <p:spPr bwMode="hidden">
                  <a:xfrm rot="2028410" flipH="1">
                    <a:off x="3679"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32" name="Freeform 64"/>
                  <p:cNvSpPr>
                    <a:spLocks/>
                  </p:cNvSpPr>
                  <p:nvPr/>
                </p:nvSpPr>
                <p:spPr bwMode="hidden">
                  <a:xfrm rot="2028410" flipH="1">
                    <a:off x="3472" y="229"/>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48" name="Group 65"/>
                <p:cNvGrpSpPr>
                  <a:grpSpLocks/>
                </p:cNvGrpSpPr>
                <p:nvPr/>
              </p:nvGrpSpPr>
              <p:grpSpPr bwMode="auto">
                <a:xfrm>
                  <a:off x="3554" y="118"/>
                  <a:ext cx="664" cy="349"/>
                  <a:chOff x="3554" y="118"/>
                  <a:chExt cx="664" cy="349"/>
                </a:xfrm>
              </p:grpSpPr>
              <p:sp>
                <p:nvSpPr>
                  <p:cNvPr id="7234"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35"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49" name="Group 68"/>
                <p:cNvGrpSpPr>
                  <a:grpSpLocks/>
                </p:cNvGrpSpPr>
                <p:nvPr/>
              </p:nvGrpSpPr>
              <p:grpSpPr bwMode="auto">
                <a:xfrm>
                  <a:off x="3784" y="30"/>
                  <a:ext cx="305" cy="593"/>
                  <a:chOff x="1633" y="104"/>
                  <a:chExt cx="778" cy="1512"/>
                </a:xfrm>
              </p:grpSpPr>
              <p:sp>
                <p:nvSpPr>
                  <p:cNvPr id="7237"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38"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50" name="Group 71"/>
                <p:cNvGrpSpPr>
                  <a:grpSpLocks/>
                </p:cNvGrpSpPr>
                <p:nvPr/>
              </p:nvGrpSpPr>
              <p:grpSpPr bwMode="auto">
                <a:xfrm>
                  <a:off x="3903" y="0"/>
                  <a:ext cx="248" cy="601"/>
                  <a:chOff x="1935" y="28"/>
                  <a:chExt cx="634" cy="1534"/>
                </a:xfrm>
              </p:grpSpPr>
              <p:sp>
                <p:nvSpPr>
                  <p:cNvPr id="7240" name="Freeform 72"/>
                  <p:cNvSpPr>
                    <a:spLocks/>
                  </p:cNvSpPr>
                  <p:nvPr/>
                </p:nvSpPr>
                <p:spPr bwMode="hidden">
                  <a:xfrm rot="4126480" flipH="1">
                    <a:off x="1934" y="922"/>
                    <a:ext cx="1055"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41"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151" name="Group 74"/>
                <p:cNvGrpSpPr>
                  <a:grpSpLocks/>
                </p:cNvGrpSpPr>
                <p:nvPr/>
              </p:nvGrpSpPr>
              <p:grpSpPr bwMode="auto">
                <a:xfrm>
                  <a:off x="4251" y="252"/>
                  <a:ext cx="723" cy="222"/>
                  <a:chOff x="2822" y="672"/>
                  <a:chExt cx="1845" cy="566"/>
                </a:xfrm>
              </p:grpSpPr>
              <p:sp>
                <p:nvSpPr>
                  <p:cNvPr id="7243" name="Freeform 75"/>
                  <p:cNvSpPr>
                    <a:spLocks/>
                  </p:cNvSpPr>
                  <p:nvPr/>
                </p:nvSpPr>
                <p:spPr bwMode="hidden">
                  <a:xfrm rot="-1325434">
                    <a:off x="2817"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44" name="Freeform 76"/>
                  <p:cNvSpPr>
                    <a:spLocks/>
                  </p:cNvSpPr>
                  <p:nvPr/>
                </p:nvSpPr>
                <p:spPr bwMode="hidden">
                  <a:xfrm rot="-1325434">
                    <a:off x="4003" y="673"/>
                    <a:ext cx="659"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52" name="Group 77"/>
                <p:cNvGrpSpPr>
                  <a:grpSpLocks/>
                </p:cNvGrpSpPr>
                <p:nvPr/>
              </p:nvGrpSpPr>
              <p:grpSpPr bwMode="auto">
                <a:xfrm>
                  <a:off x="4196" y="163"/>
                  <a:ext cx="699" cy="282"/>
                  <a:chOff x="2683" y="445"/>
                  <a:chExt cx="1781" cy="717"/>
                </a:xfrm>
              </p:grpSpPr>
              <p:sp>
                <p:nvSpPr>
                  <p:cNvPr id="7246" name="Freeform 78"/>
                  <p:cNvSpPr>
                    <a:spLocks/>
                  </p:cNvSpPr>
                  <p:nvPr/>
                </p:nvSpPr>
                <p:spPr bwMode="hidden">
                  <a:xfrm rot="-1921064">
                    <a:off x="2682" y="946"/>
                    <a:ext cx="1230"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47" name="Freeform 79"/>
                  <p:cNvSpPr>
                    <a:spLocks/>
                  </p:cNvSpPr>
                  <p:nvPr/>
                </p:nvSpPr>
                <p:spPr bwMode="hidden">
                  <a:xfrm rot="-1921064">
                    <a:off x="3801" y="444"/>
                    <a:ext cx="658"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7248"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7249"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4155" name="Group 82"/>
                <p:cNvGrpSpPr>
                  <a:grpSpLocks/>
                </p:cNvGrpSpPr>
                <p:nvPr/>
              </p:nvGrpSpPr>
              <p:grpSpPr bwMode="auto">
                <a:xfrm>
                  <a:off x="4242" y="5"/>
                  <a:ext cx="251" cy="596"/>
                  <a:chOff x="2800" y="41"/>
                  <a:chExt cx="640" cy="1520"/>
                </a:xfrm>
              </p:grpSpPr>
              <p:sp>
                <p:nvSpPr>
                  <p:cNvPr id="7251" name="Freeform 83"/>
                  <p:cNvSpPr>
                    <a:spLocks/>
                  </p:cNvSpPr>
                  <p:nvPr/>
                </p:nvSpPr>
                <p:spPr bwMode="hidden">
                  <a:xfrm rot="-3857755">
                    <a:off x="2364" y="934"/>
                    <a:ext cx="1058"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52"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56" name="Group 85"/>
                <p:cNvGrpSpPr>
                  <a:grpSpLocks/>
                </p:cNvGrpSpPr>
                <p:nvPr/>
              </p:nvGrpSpPr>
              <p:grpSpPr bwMode="auto">
                <a:xfrm>
                  <a:off x="4295" y="53"/>
                  <a:ext cx="398" cy="574"/>
                  <a:chOff x="2934" y="163"/>
                  <a:chExt cx="1017" cy="1464"/>
                </a:xfrm>
              </p:grpSpPr>
              <p:sp>
                <p:nvSpPr>
                  <p:cNvPr id="7254"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55"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57" name="Group 88"/>
                <p:cNvGrpSpPr>
                  <a:grpSpLocks/>
                </p:cNvGrpSpPr>
                <p:nvPr/>
              </p:nvGrpSpPr>
              <p:grpSpPr bwMode="auto">
                <a:xfrm>
                  <a:off x="4215" y="2"/>
                  <a:ext cx="95" cy="567"/>
                  <a:chOff x="2730" y="32"/>
                  <a:chExt cx="243" cy="1448"/>
                </a:xfrm>
              </p:grpSpPr>
              <p:sp>
                <p:nvSpPr>
                  <p:cNvPr id="7257"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58"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58" name="Group 91"/>
                <p:cNvGrpSpPr>
                  <a:grpSpLocks/>
                </p:cNvGrpSpPr>
                <p:nvPr/>
              </p:nvGrpSpPr>
              <p:grpSpPr bwMode="auto">
                <a:xfrm>
                  <a:off x="3514" y="683"/>
                  <a:ext cx="425" cy="960"/>
                  <a:chOff x="943" y="1769"/>
                  <a:chExt cx="1085" cy="2450"/>
                </a:xfrm>
              </p:grpSpPr>
              <p:sp>
                <p:nvSpPr>
                  <p:cNvPr id="7260"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61" name="Freeform 93"/>
                  <p:cNvSpPr>
                    <a:spLocks/>
                  </p:cNvSpPr>
                  <p:nvPr/>
                </p:nvSpPr>
                <p:spPr bwMode="hidden">
                  <a:xfrm rot="18335692" flipH="1">
                    <a:off x="725" y="3506"/>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59" name="Group 94"/>
                <p:cNvGrpSpPr>
                  <a:grpSpLocks/>
                </p:cNvGrpSpPr>
                <p:nvPr/>
              </p:nvGrpSpPr>
              <p:grpSpPr bwMode="auto">
                <a:xfrm>
                  <a:off x="3715" y="748"/>
                  <a:ext cx="300" cy="930"/>
                  <a:chOff x="1455" y="1936"/>
                  <a:chExt cx="766" cy="2373"/>
                </a:xfrm>
              </p:grpSpPr>
              <p:sp>
                <p:nvSpPr>
                  <p:cNvPr id="7263"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64" name="Freeform 96"/>
                  <p:cNvSpPr>
                    <a:spLocks/>
                  </p:cNvSpPr>
                  <p:nvPr/>
                </p:nvSpPr>
                <p:spPr bwMode="hidden">
                  <a:xfrm rot="17542885" flipH="1">
                    <a:off x="1275" y="3634"/>
                    <a:ext cx="851"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60" name="Group 97"/>
                <p:cNvGrpSpPr>
                  <a:grpSpLocks/>
                </p:cNvGrpSpPr>
                <p:nvPr/>
              </p:nvGrpSpPr>
              <p:grpSpPr bwMode="auto">
                <a:xfrm rot="88588">
                  <a:off x="3923" y="769"/>
                  <a:ext cx="180" cy="913"/>
                  <a:chOff x="1956" y="1990"/>
                  <a:chExt cx="492" cy="2604"/>
                </a:xfrm>
              </p:grpSpPr>
              <p:sp>
                <p:nvSpPr>
                  <p:cNvPr id="7266" name="Freeform 98"/>
                  <p:cNvSpPr>
                    <a:spLocks/>
                  </p:cNvSpPr>
                  <p:nvPr/>
                </p:nvSpPr>
                <p:spPr bwMode="hidden">
                  <a:xfrm rot="16782062" flipH="1">
                    <a:off x="1435" y="2689"/>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7267" name="Freeform 99"/>
                  <p:cNvSpPr>
                    <a:spLocks/>
                  </p:cNvSpPr>
                  <p:nvPr/>
                </p:nvSpPr>
                <p:spPr bwMode="hidden">
                  <a:xfrm rot="16782062" flipH="1">
                    <a:off x="1727" y="3894"/>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61" name="Group 100"/>
                <p:cNvGrpSpPr>
                  <a:grpSpLocks/>
                </p:cNvGrpSpPr>
                <p:nvPr/>
              </p:nvGrpSpPr>
              <p:grpSpPr bwMode="auto">
                <a:xfrm>
                  <a:off x="4451" y="662"/>
                  <a:ext cx="442" cy="951"/>
                  <a:chOff x="3334" y="1717"/>
                  <a:chExt cx="1125" cy="2426"/>
                </a:xfrm>
              </p:grpSpPr>
              <p:sp>
                <p:nvSpPr>
                  <p:cNvPr id="7269"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70"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62" name="Group 103"/>
                <p:cNvGrpSpPr>
                  <a:grpSpLocks/>
                </p:cNvGrpSpPr>
                <p:nvPr/>
              </p:nvGrpSpPr>
              <p:grpSpPr bwMode="auto">
                <a:xfrm>
                  <a:off x="4391" y="721"/>
                  <a:ext cx="347" cy="951"/>
                  <a:chOff x="3181" y="1866"/>
                  <a:chExt cx="883" cy="2426"/>
                </a:xfrm>
              </p:grpSpPr>
              <p:sp>
                <p:nvSpPr>
                  <p:cNvPr id="7272" name="Freeform 104"/>
                  <p:cNvSpPr>
                    <a:spLocks/>
                  </p:cNvSpPr>
                  <p:nvPr/>
                </p:nvSpPr>
                <p:spPr bwMode="hidden">
                  <a:xfrm rot="3745735">
                    <a:off x="2506" y="2536"/>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73" name="Freeform 105"/>
                  <p:cNvSpPr>
                    <a:spLocks/>
                  </p:cNvSpPr>
                  <p:nvPr/>
                </p:nvSpPr>
                <p:spPr bwMode="hidden">
                  <a:xfrm rot="3745735">
                    <a:off x="3387" y="3610"/>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163" name="Group 106"/>
                <p:cNvGrpSpPr>
                  <a:grpSpLocks/>
                </p:cNvGrpSpPr>
                <p:nvPr/>
              </p:nvGrpSpPr>
              <p:grpSpPr bwMode="auto">
                <a:xfrm>
                  <a:off x="4323" y="767"/>
                  <a:ext cx="243" cy="935"/>
                  <a:chOff x="3006" y="1983"/>
                  <a:chExt cx="619" cy="2386"/>
                </a:xfrm>
              </p:grpSpPr>
              <p:sp>
                <p:nvSpPr>
                  <p:cNvPr id="7275" name="Freeform 107"/>
                  <p:cNvSpPr>
                    <a:spLocks/>
                  </p:cNvSpPr>
                  <p:nvPr/>
                </p:nvSpPr>
                <p:spPr bwMode="hidden">
                  <a:xfrm rot="4286818">
                    <a:off x="2328" y="2656"/>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76" name="Freeform 108"/>
                  <p:cNvSpPr>
                    <a:spLocks/>
                  </p:cNvSpPr>
                  <p:nvPr/>
                </p:nvSpPr>
                <p:spPr bwMode="hidden">
                  <a:xfrm rot="4286818">
                    <a:off x="3001" y="3741"/>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4164" name="Group 109"/>
                <p:cNvGrpSpPr>
                  <a:grpSpLocks/>
                </p:cNvGrpSpPr>
                <p:nvPr/>
              </p:nvGrpSpPr>
              <p:grpSpPr bwMode="auto">
                <a:xfrm>
                  <a:off x="4249" y="813"/>
                  <a:ext cx="159" cy="870"/>
                  <a:chOff x="2819" y="2101"/>
                  <a:chExt cx="405" cy="2219"/>
                </a:xfrm>
              </p:grpSpPr>
              <p:sp>
                <p:nvSpPr>
                  <p:cNvPr id="7278" name="Freeform 110"/>
                  <p:cNvSpPr>
                    <a:spLocks/>
                  </p:cNvSpPr>
                  <p:nvPr/>
                </p:nvSpPr>
                <p:spPr bwMode="hidden">
                  <a:xfrm rot="4898956">
                    <a:off x="2210" y="2709"/>
                    <a:ext cx="1466"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79" name="Freeform 111"/>
                  <p:cNvSpPr>
                    <a:spLocks/>
                  </p:cNvSpPr>
                  <p:nvPr/>
                </p:nvSpPr>
                <p:spPr bwMode="hidden">
                  <a:xfrm rot="4898956">
                    <a:off x="2637" y="3727"/>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4165" name="Group 112"/>
                <p:cNvGrpSpPr>
                  <a:grpSpLocks/>
                </p:cNvGrpSpPr>
                <p:nvPr/>
              </p:nvGrpSpPr>
              <p:grpSpPr bwMode="auto">
                <a:xfrm>
                  <a:off x="4045" y="826"/>
                  <a:ext cx="167" cy="857"/>
                  <a:chOff x="2287" y="2135"/>
                  <a:chExt cx="426" cy="2185"/>
                </a:xfrm>
              </p:grpSpPr>
              <p:sp>
                <p:nvSpPr>
                  <p:cNvPr id="7281"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282" name="Freeform 114"/>
                  <p:cNvSpPr>
                    <a:spLocks/>
                  </p:cNvSpPr>
                  <p:nvPr/>
                </p:nvSpPr>
                <p:spPr bwMode="hidden">
                  <a:xfrm rot="5755659">
                    <a:off x="2051" y="3784"/>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7283"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7284" name="Arc 116"/>
              <p:cNvSpPr>
                <a:spLocks/>
              </p:cNvSpPr>
              <p:nvPr/>
            </p:nvSpPr>
            <p:spPr bwMode="hidden">
              <a:xfrm flipH="1">
                <a:off x="3527" y="725"/>
                <a:ext cx="832" cy="902"/>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7285"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7286"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7287" name="Arc 119"/>
              <p:cNvSpPr>
                <a:spLocks/>
              </p:cNvSpPr>
              <p:nvPr/>
            </p:nvSpPr>
            <p:spPr bwMode="hidden">
              <a:xfrm flipH="1">
                <a:off x="3267" y="628"/>
                <a:ext cx="791" cy="930"/>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7288"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7289"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7290"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7291"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7292"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7293"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7294"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7295" name="Arc 127"/>
              <p:cNvSpPr>
                <a:spLocks/>
              </p:cNvSpPr>
              <p:nvPr/>
            </p:nvSpPr>
            <p:spPr bwMode="hidden">
              <a:xfrm flipH="1">
                <a:off x="3426" y="122"/>
                <a:ext cx="724" cy="902"/>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7296" name="Arc 128"/>
              <p:cNvSpPr>
                <a:spLocks/>
              </p:cNvSpPr>
              <p:nvPr/>
            </p:nvSpPr>
            <p:spPr bwMode="hidden">
              <a:xfrm>
                <a:off x="4199" y="502"/>
                <a:ext cx="297" cy="902"/>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7297"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7298"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7299"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7300"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7301"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7302" name="Freeform 134"/>
              <p:cNvSpPr>
                <a:spLocks/>
              </p:cNvSpPr>
              <p:nvPr/>
            </p:nvSpPr>
            <p:spPr bwMode="hidden">
              <a:xfrm>
                <a:off x="4658" y="132"/>
                <a:ext cx="260" cy="56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7303"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7304"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409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07"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308"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309"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A825AD-3E56-4BFE-8CF9-51F4C905D95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7"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cs typeface="Arial" charset="0"/>
        </a:defRPr>
      </a:lvl2pPr>
      <a:lvl3pPr algn="l" rtl="0" eaLnBrk="0" fontAlgn="base" hangingPunct="0">
        <a:spcBef>
          <a:spcPct val="0"/>
        </a:spcBef>
        <a:spcAft>
          <a:spcPct val="0"/>
        </a:spcAft>
        <a:defRPr sz="4400">
          <a:solidFill>
            <a:schemeClr val="tx2"/>
          </a:solidFill>
          <a:latin typeface="Arial Black" pitchFamily="34" charset="0"/>
          <a:cs typeface="Arial" charset="0"/>
        </a:defRPr>
      </a:lvl3pPr>
      <a:lvl4pPr algn="l" rtl="0" eaLnBrk="0" fontAlgn="base" hangingPunct="0">
        <a:spcBef>
          <a:spcPct val="0"/>
        </a:spcBef>
        <a:spcAft>
          <a:spcPct val="0"/>
        </a:spcAft>
        <a:defRPr sz="4400">
          <a:solidFill>
            <a:schemeClr val="tx2"/>
          </a:solidFill>
          <a:latin typeface="Arial Black" pitchFamily="34" charset="0"/>
          <a:cs typeface="Arial" charset="0"/>
        </a:defRPr>
      </a:lvl4pPr>
      <a:lvl5pPr algn="l" rtl="0" eaLnBrk="0" fontAlgn="base" hangingPunct="0">
        <a:spcBef>
          <a:spcPct val="0"/>
        </a:spcBef>
        <a:spcAft>
          <a:spcPct val="0"/>
        </a:spcAft>
        <a:defRPr sz="4400">
          <a:solidFill>
            <a:schemeClr val="tx2"/>
          </a:solidFill>
          <a:latin typeface="Arial Black" pitchFamily="34" charset="0"/>
          <a:cs typeface="Arial" charset="0"/>
        </a:defRPr>
      </a:lvl5pPr>
      <a:lvl6pPr marL="457200" algn="l" rtl="0" fontAlgn="base">
        <a:spcBef>
          <a:spcPct val="0"/>
        </a:spcBef>
        <a:spcAft>
          <a:spcPct val="0"/>
        </a:spcAft>
        <a:defRPr sz="4400">
          <a:solidFill>
            <a:schemeClr val="tx2"/>
          </a:solidFill>
          <a:latin typeface="Arial Black" pitchFamily="34" charset="0"/>
          <a:cs typeface="Arial" charset="0"/>
        </a:defRPr>
      </a:lvl6pPr>
      <a:lvl7pPr marL="914400" algn="l" rtl="0" fontAlgn="base">
        <a:spcBef>
          <a:spcPct val="0"/>
        </a:spcBef>
        <a:spcAft>
          <a:spcPct val="0"/>
        </a:spcAft>
        <a:defRPr sz="4400">
          <a:solidFill>
            <a:schemeClr val="tx2"/>
          </a:solidFill>
          <a:latin typeface="Arial Black" pitchFamily="34" charset="0"/>
          <a:cs typeface="Arial" charset="0"/>
        </a:defRPr>
      </a:lvl7pPr>
      <a:lvl8pPr marL="1371600" algn="l" rtl="0" fontAlgn="base">
        <a:spcBef>
          <a:spcPct val="0"/>
        </a:spcBef>
        <a:spcAft>
          <a:spcPct val="0"/>
        </a:spcAft>
        <a:defRPr sz="4400">
          <a:solidFill>
            <a:schemeClr val="tx2"/>
          </a:solidFill>
          <a:latin typeface="Arial Black" pitchFamily="34" charset="0"/>
          <a:cs typeface="Arial" charset="0"/>
        </a:defRPr>
      </a:lvl8pPr>
      <a:lvl9pPr marL="1828800" algn="l" rtl="0" fontAlgn="base">
        <a:spcBef>
          <a:spcPct val="0"/>
        </a:spcBef>
        <a:spcAft>
          <a:spcPct val="0"/>
        </a:spcAft>
        <a:defRPr sz="44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shsu.edu/~chm_tgc/sounds/AAS.mov"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oleObject" Target="../embeddings/oleObject1.bin"/><Relationship Id="rId9" Type="http://schemas.openxmlformats.org/officeDocument/2006/relationships/image" Target="http://hsc.csu.edu.au/chemistry/core/monitoring/chem943/image11.gif"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tutor.lscf.ucsb.edu/instdev/sears/biochemistry/tw-exp/x-ray_crystallography.htm"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images.google.com/imgres?imgurl=http://www.fz-juelich.de/iff/src/ism/pics/Brueckel/streuung2.jpg&amp;imgrefurl=http://www.fz-juelich.de/iff/e_ism_research/&amp;h=184&amp;w=184&amp;sz=13&amp;tbnid=CBJSr4xiIw320M:&amp;tbnh=96&amp;tbnw=96&amp;hl=en&amp;start=3&amp;prev=/images%3Fq%3Dcrystal%2Blattice%26svnum%3D10%26hl%3Den%26lr%3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cb.unibe.ch/groups/guedel/research/hug_lum_movie.htm"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video.google.com/videoplay?docid=1934896640927807416&amp;q=flame+tes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r>
              <a:rPr lang="en-US" sz="4000" smtClean="0"/>
              <a:t>Forensic Examination of Metals (and other things that emit light)</a:t>
            </a:r>
          </a:p>
        </p:txBody>
      </p:sp>
      <p:sp>
        <p:nvSpPr>
          <p:cNvPr id="6147"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sz="quarter"/>
          </p:nvPr>
        </p:nvSpPr>
        <p:spPr/>
        <p:txBody>
          <a:bodyPr/>
          <a:lstStyle/>
          <a:p>
            <a:pPr eaLnBrk="1" hangingPunct="1"/>
            <a:endParaRPr lang="en-US" smtClean="0"/>
          </a:p>
        </p:txBody>
      </p:sp>
      <p:sp>
        <p:nvSpPr>
          <p:cNvPr id="15363" name="Rectangle 10"/>
          <p:cNvSpPr>
            <a:spLocks noGrp="1" noChangeArrowheads="1"/>
          </p:cNvSpPr>
          <p:nvPr>
            <p:ph sz="quarter" idx="1"/>
          </p:nvPr>
        </p:nvSpPr>
        <p:spPr/>
        <p:txBody>
          <a:bodyPr/>
          <a:lstStyle/>
          <a:p>
            <a:pPr eaLnBrk="1" hangingPunct="1"/>
            <a:endParaRPr lang="en-US" sz="2400" smtClean="0"/>
          </a:p>
        </p:txBody>
      </p:sp>
      <p:sp>
        <p:nvSpPr>
          <p:cNvPr id="15364" name="Rectangle 11"/>
          <p:cNvSpPr>
            <a:spLocks noGrp="1" noChangeArrowheads="1"/>
          </p:cNvSpPr>
          <p:nvPr>
            <p:ph sz="quarter" idx="2"/>
          </p:nvPr>
        </p:nvSpPr>
        <p:spPr/>
        <p:txBody>
          <a:bodyPr/>
          <a:lstStyle/>
          <a:p>
            <a:pPr eaLnBrk="1" hangingPunct="1"/>
            <a:endParaRPr lang="en-US" sz="2400" smtClean="0"/>
          </a:p>
        </p:txBody>
      </p:sp>
      <p:sp>
        <p:nvSpPr>
          <p:cNvPr id="15365" name="Rectangle 12"/>
          <p:cNvSpPr>
            <a:spLocks noGrp="1" noChangeArrowheads="1"/>
          </p:cNvSpPr>
          <p:nvPr>
            <p:ph sz="quarter" idx="3"/>
          </p:nvPr>
        </p:nvSpPr>
        <p:spPr>
          <a:xfrm>
            <a:off x="685800" y="4114800"/>
            <a:ext cx="5257800" cy="1981200"/>
          </a:xfrm>
        </p:spPr>
        <p:txBody>
          <a:bodyPr/>
          <a:lstStyle/>
          <a:p>
            <a:pPr eaLnBrk="1" hangingPunct="1">
              <a:buFontTx/>
              <a:buNone/>
            </a:pPr>
            <a:r>
              <a:rPr lang="en-US" sz="2400" smtClean="0"/>
              <a:t>Sodium  Potassium	Lithium</a:t>
            </a:r>
          </a:p>
        </p:txBody>
      </p:sp>
      <p:sp>
        <p:nvSpPr>
          <p:cNvPr id="15366" name="Rectangle 13"/>
          <p:cNvSpPr>
            <a:spLocks noGrp="1" noChangeArrowheads="1"/>
          </p:cNvSpPr>
          <p:nvPr>
            <p:ph sz="quarter" idx="4"/>
          </p:nvPr>
        </p:nvSpPr>
        <p:spPr>
          <a:xfrm>
            <a:off x="5334000" y="1828800"/>
            <a:ext cx="3810000" cy="4267200"/>
          </a:xfrm>
        </p:spPr>
        <p:txBody>
          <a:bodyPr/>
          <a:lstStyle/>
          <a:p>
            <a:pPr eaLnBrk="1" hangingPunct="1"/>
            <a:r>
              <a:rPr lang="en-US" sz="2400" smtClean="0"/>
              <a:t>Which gap from the ground state to the excited state is largest?  Smallest? </a:t>
            </a:r>
          </a:p>
          <a:p>
            <a:pPr eaLnBrk="1" hangingPunct="1"/>
            <a:r>
              <a:rPr lang="en-US" sz="2400" smtClean="0"/>
              <a:t>Sodium, Potassium, or Lithium?</a:t>
            </a:r>
          </a:p>
        </p:txBody>
      </p:sp>
      <p:pic>
        <p:nvPicPr>
          <p:cNvPr id="15367" name="Picture 5" descr="NaKLiflame"/>
          <p:cNvPicPr>
            <a:picLocks noChangeAspect="1" noChangeArrowheads="1"/>
          </p:cNvPicPr>
          <p:nvPr/>
        </p:nvPicPr>
        <p:blipFill>
          <a:blip r:embed="rId3"/>
          <a:srcRect/>
          <a:stretch>
            <a:fillRect/>
          </a:stretch>
        </p:blipFill>
        <p:spPr bwMode="auto">
          <a:xfrm>
            <a:off x="685800" y="304800"/>
            <a:ext cx="4676775" cy="3741738"/>
          </a:xfrm>
          <a:prstGeom prst="rect">
            <a:avLst/>
          </a:prstGeom>
          <a:noFill/>
          <a:ln w="9525">
            <a:noFill/>
            <a:miter lim="800000"/>
            <a:headEnd/>
            <a:tailEnd/>
          </a:ln>
        </p:spPr>
      </p:pic>
      <p:sp>
        <p:nvSpPr>
          <p:cNvPr id="15368" name="Text Box 14"/>
          <p:cNvSpPr txBox="1">
            <a:spLocks noChangeArrowheads="1"/>
          </p:cNvSpPr>
          <p:nvPr/>
        </p:nvSpPr>
        <p:spPr bwMode="auto">
          <a:xfrm>
            <a:off x="914400" y="5105400"/>
            <a:ext cx="6781800" cy="1552575"/>
          </a:xfrm>
          <a:prstGeom prst="rect">
            <a:avLst/>
          </a:prstGeom>
          <a:noFill/>
          <a:ln w="9525">
            <a:noFill/>
            <a:miter lim="800000"/>
            <a:headEnd/>
            <a:tailEnd/>
          </a:ln>
        </p:spPr>
        <p:txBody>
          <a:bodyPr>
            <a:spAutoFit/>
          </a:bodyPr>
          <a:lstStyle/>
          <a:p>
            <a:pPr>
              <a:spcBef>
                <a:spcPct val="50000"/>
              </a:spcBef>
            </a:pPr>
            <a:r>
              <a:rPr lang="en-US" sz="2400"/>
              <a:t>If energy did not have discrete energy levels, what color would the light emitted be?  (Hint think about color wheel)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lstStyle/>
          <a:p>
            <a:pPr eaLnBrk="1" hangingPunct="1"/>
            <a:r>
              <a:rPr lang="en-US" smtClean="0"/>
              <a:t>Model of an Atom</a:t>
            </a:r>
          </a:p>
        </p:txBody>
      </p:sp>
      <p:sp>
        <p:nvSpPr>
          <p:cNvPr id="16387" name="Rectangle 7"/>
          <p:cNvSpPr>
            <a:spLocks noGrp="1" noChangeArrowheads="1"/>
          </p:cNvSpPr>
          <p:nvPr>
            <p:ph sz="half" idx="1"/>
          </p:nvPr>
        </p:nvSpPr>
        <p:spPr/>
        <p:txBody>
          <a:bodyPr/>
          <a:lstStyle/>
          <a:p>
            <a:pPr eaLnBrk="1" hangingPunct="1"/>
            <a:endParaRPr lang="en-US" smtClean="0"/>
          </a:p>
        </p:txBody>
      </p:sp>
      <p:sp>
        <p:nvSpPr>
          <p:cNvPr id="16388" name="Rectangle 8"/>
          <p:cNvSpPr>
            <a:spLocks noGrp="1" noChangeArrowheads="1"/>
          </p:cNvSpPr>
          <p:nvPr>
            <p:ph sz="half" idx="2"/>
          </p:nvPr>
        </p:nvSpPr>
        <p:spPr/>
        <p:txBody>
          <a:bodyPr/>
          <a:lstStyle/>
          <a:p>
            <a:pPr eaLnBrk="1" hangingPunct="1"/>
            <a:endParaRPr lang="en-US" smtClean="0"/>
          </a:p>
        </p:txBody>
      </p:sp>
      <p:pic>
        <p:nvPicPr>
          <p:cNvPr id="16389" name="Picture 5" descr="model-bohr-2"/>
          <p:cNvPicPr>
            <a:picLocks noChangeAspect="1" noChangeArrowheads="1"/>
          </p:cNvPicPr>
          <p:nvPr/>
        </p:nvPicPr>
        <p:blipFill>
          <a:blip r:embed="rId3"/>
          <a:srcRect/>
          <a:stretch>
            <a:fillRect/>
          </a:stretch>
        </p:blipFill>
        <p:spPr bwMode="auto">
          <a:xfrm>
            <a:off x="609600" y="1981200"/>
            <a:ext cx="5105400" cy="411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sz="quarter"/>
          </p:nvPr>
        </p:nvSpPr>
        <p:spPr/>
        <p:txBody>
          <a:bodyPr/>
          <a:lstStyle/>
          <a:p>
            <a:pPr eaLnBrk="1" hangingPunct="1"/>
            <a:r>
              <a:rPr lang="en-US" smtClean="0"/>
              <a:t>How can we make use of this forensically?</a:t>
            </a:r>
          </a:p>
        </p:txBody>
      </p:sp>
      <p:sp>
        <p:nvSpPr>
          <p:cNvPr id="17411" name="Rectangle 7"/>
          <p:cNvSpPr>
            <a:spLocks noGrp="1" noChangeArrowheads="1"/>
          </p:cNvSpPr>
          <p:nvPr>
            <p:ph sz="quarter" idx="1"/>
          </p:nvPr>
        </p:nvSpPr>
        <p:spPr/>
        <p:txBody>
          <a:bodyPr/>
          <a:lstStyle/>
          <a:p>
            <a:pPr eaLnBrk="1" hangingPunct="1"/>
            <a:r>
              <a:rPr lang="en-US" sz="2400" smtClean="0"/>
              <a:t>Flame tests can be used to qualitatively identify metals</a:t>
            </a:r>
          </a:p>
        </p:txBody>
      </p:sp>
      <p:sp>
        <p:nvSpPr>
          <p:cNvPr id="17412" name="Rectangle 8"/>
          <p:cNvSpPr>
            <a:spLocks noGrp="1" noChangeArrowheads="1"/>
          </p:cNvSpPr>
          <p:nvPr>
            <p:ph sz="quarter" idx="2"/>
          </p:nvPr>
        </p:nvSpPr>
        <p:spPr/>
        <p:txBody>
          <a:bodyPr/>
          <a:lstStyle/>
          <a:p>
            <a:pPr eaLnBrk="1" hangingPunct="1"/>
            <a:r>
              <a:rPr lang="en-US" sz="2400" smtClean="0"/>
              <a:t>Emission spectroscopy can qualitatively and quantitatively identify metals</a:t>
            </a:r>
          </a:p>
        </p:txBody>
      </p:sp>
      <p:sp>
        <p:nvSpPr>
          <p:cNvPr id="17413" name="Rectangle 11"/>
          <p:cNvSpPr>
            <a:spLocks noGrp="1" noChangeArrowheads="1"/>
          </p:cNvSpPr>
          <p:nvPr>
            <p:ph sz="quarter" idx="4"/>
          </p:nvPr>
        </p:nvSpPr>
        <p:spPr/>
        <p:txBody>
          <a:bodyPr/>
          <a:lstStyle/>
          <a:p>
            <a:pPr eaLnBrk="1" hangingPunct="1"/>
            <a:endParaRPr lang="en-US" sz="2400" smtClean="0"/>
          </a:p>
        </p:txBody>
      </p:sp>
      <p:pic>
        <p:nvPicPr>
          <p:cNvPr id="17414" name="Picture 18" descr="FG04_01"/>
          <p:cNvPicPr>
            <a:picLocks noChangeAspect="1" noChangeArrowheads="1"/>
          </p:cNvPicPr>
          <p:nvPr>
            <p:ph sz="quarter" idx="3"/>
          </p:nvPr>
        </p:nvPicPr>
        <p:blipFill>
          <a:blip r:embed="rId2"/>
          <a:srcRect/>
          <a:stretch>
            <a:fillRect/>
          </a:stretch>
        </p:blipFill>
        <p:spPr>
          <a:xfrm>
            <a:off x="790575" y="4114800"/>
            <a:ext cx="3600450" cy="1981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mtClean="0"/>
              <a:t>Atomic Spectra</a:t>
            </a:r>
          </a:p>
        </p:txBody>
      </p:sp>
      <p:pic>
        <p:nvPicPr>
          <p:cNvPr id="18435" name="Picture 8" descr="FG07_14"/>
          <p:cNvPicPr>
            <a:picLocks noChangeAspect="1" noChangeArrowheads="1"/>
          </p:cNvPicPr>
          <p:nvPr>
            <p:ph sz="half" idx="1"/>
          </p:nvPr>
        </p:nvPicPr>
        <p:blipFill>
          <a:blip r:embed="rId2"/>
          <a:srcRect/>
          <a:stretch>
            <a:fillRect/>
          </a:stretch>
        </p:blipFill>
        <p:spPr>
          <a:xfrm>
            <a:off x="609600" y="1447800"/>
            <a:ext cx="7239000" cy="4630738"/>
          </a:xfrm>
          <a:noFill/>
        </p:spPr>
      </p:pic>
      <p:sp>
        <p:nvSpPr>
          <p:cNvPr id="18436" name="Rectangle 9"/>
          <p:cNvSpPr>
            <a:spLocks noGrp="1" noChangeArrowheads="1"/>
          </p:cNvSpPr>
          <p:nvPr>
            <p:ph type="body" sz="half" idx="2"/>
          </p:nvPr>
        </p:nvSpPr>
        <p:spPr/>
        <p:txBody>
          <a:bodyPr/>
          <a:lstStyle/>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Metal Poisoning</a:t>
            </a:r>
          </a:p>
        </p:txBody>
      </p:sp>
      <p:sp>
        <p:nvSpPr>
          <p:cNvPr id="19459" name="Rectangle 3"/>
          <p:cNvSpPr>
            <a:spLocks noGrp="1" noChangeArrowheads="1"/>
          </p:cNvSpPr>
          <p:nvPr>
            <p:ph type="body" idx="1"/>
          </p:nvPr>
        </p:nvSpPr>
        <p:spPr/>
        <p:txBody>
          <a:bodyPr/>
          <a:lstStyle/>
          <a:p>
            <a:pPr eaLnBrk="1" hangingPunct="1">
              <a:lnSpc>
                <a:spcPct val="90000"/>
              </a:lnSpc>
            </a:pPr>
            <a:r>
              <a:rPr lang="en-US" smtClean="0"/>
              <a:t>The mysterious death of Robert Curley</a:t>
            </a:r>
          </a:p>
          <a:p>
            <a:pPr eaLnBrk="1" hangingPunct="1">
              <a:lnSpc>
                <a:spcPct val="90000"/>
              </a:lnSpc>
            </a:pPr>
            <a:endParaRPr lang="en-US" smtClean="0"/>
          </a:p>
          <a:p>
            <a:pPr lvl="1" eaLnBrk="1" hangingPunct="1">
              <a:lnSpc>
                <a:spcPct val="90000"/>
              </a:lnSpc>
            </a:pPr>
            <a:r>
              <a:rPr lang="en-US" smtClean="0"/>
              <a:t>How did Mr. Curley die?</a:t>
            </a:r>
          </a:p>
          <a:p>
            <a:pPr lvl="1" eaLnBrk="1" hangingPunct="1">
              <a:lnSpc>
                <a:spcPct val="90000"/>
              </a:lnSpc>
            </a:pPr>
            <a:r>
              <a:rPr lang="en-US" smtClean="0"/>
              <a:t>Who was responsible for his death?</a:t>
            </a:r>
          </a:p>
          <a:p>
            <a:pPr lvl="1" eaLnBrk="1" hangingPunct="1">
              <a:lnSpc>
                <a:spcPct val="90000"/>
              </a:lnSpc>
            </a:pPr>
            <a:r>
              <a:rPr lang="en-US" smtClean="0"/>
              <a:t>How was the case solved?</a:t>
            </a:r>
          </a:p>
          <a:p>
            <a:pPr lvl="1" eaLnBrk="1" hangingPunct="1">
              <a:lnSpc>
                <a:spcPct val="90000"/>
              </a:lnSpc>
            </a:pPr>
            <a:r>
              <a:rPr lang="en-US" smtClean="0"/>
              <a:t>Where was Thallium found?</a:t>
            </a:r>
          </a:p>
          <a:p>
            <a:pPr lvl="1"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Atomic Absorption Spectroscopy</a:t>
            </a:r>
          </a:p>
        </p:txBody>
      </p:sp>
      <p:sp>
        <p:nvSpPr>
          <p:cNvPr id="20483" name="Rectangle 3"/>
          <p:cNvSpPr>
            <a:spLocks noGrp="1" noChangeArrowheads="1"/>
          </p:cNvSpPr>
          <p:nvPr>
            <p:ph type="body" sz="half" idx="1"/>
          </p:nvPr>
        </p:nvSpPr>
        <p:spPr/>
        <p:txBody>
          <a:bodyPr/>
          <a:lstStyle/>
          <a:p>
            <a:pPr eaLnBrk="1" hangingPunct="1"/>
            <a:r>
              <a:rPr lang="en-US" sz="2800" smtClean="0"/>
              <a:t>Key to solving this case</a:t>
            </a:r>
          </a:p>
          <a:p>
            <a:pPr eaLnBrk="1" hangingPunct="1"/>
            <a:r>
              <a:rPr lang="en-US" sz="2800" smtClean="0"/>
              <a:t>How does this work? </a:t>
            </a:r>
            <a:r>
              <a:rPr lang="en-US" sz="2800" smtClean="0">
                <a:hlinkClick r:id="rId2"/>
              </a:rPr>
              <a:t>Movie</a:t>
            </a:r>
            <a:endParaRPr lang="en-US" sz="2800" smtClean="0"/>
          </a:p>
        </p:txBody>
      </p:sp>
      <p:sp>
        <p:nvSpPr>
          <p:cNvPr id="20484" name="Rectangle 4"/>
          <p:cNvSpPr>
            <a:spLocks noGrp="1" noChangeArrowheads="1"/>
          </p:cNvSpPr>
          <p:nvPr>
            <p:ph sz="half" idx="2"/>
          </p:nvPr>
        </p:nvSpPr>
        <p:spPr/>
        <p:txBody>
          <a:bodyPr/>
          <a:lstStyle/>
          <a:p>
            <a:pPr eaLnBrk="1" hangingPunct="1"/>
            <a:endParaRPr lang="en-US" sz="2800" smtClean="0"/>
          </a:p>
        </p:txBody>
      </p:sp>
      <p:pic>
        <p:nvPicPr>
          <p:cNvPr id="20485" name="Picture 6" descr="atomic%20absorp%20spec"/>
          <p:cNvPicPr>
            <a:picLocks noChangeAspect="1" noChangeArrowheads="1"/>
          </p:cNvPicPr>
          <p:nvPr/>
        </p:nvPicPr>
        <p:blipFill>
          <a:blip r:embed="rId3"/>
          <a:srcRect/>
          <a:stretch>
            <a:fillRect/>
          </a:stretch>
        </p:blipFill>
        <p:spPr bwMode="auto">
          <a:xfrm>
            <a:off x="2286000" y="3200400"/>
            <a:ext cx="4724400" cy="354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sp>
        <p:nvSpPr>
          <p:cNvPr id="21508" name="Rectangle 4"/>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r>
              <a:rPr lang="en-US" sz="4400">
                <a:solidFill>
                  <a:schemeClr val="tx2"/>
                </a:solidFill>
              </a:rPr>
              <a:t>Calibration Curves</a:t>
            </a:r>
          </a:p>
        </p:txBody>
      </p:sp>
      <p:sp>
        <p:nvSpPr>
          <p:cNvPr id="21509" name="Rectangle 5"/>
          <p:cNvSpPr>
            <a:spLocks noChangeArrowheads="1"/>
          </p:cNvSpPr>
          <p:nvPr/>
        </p:nvSpPr>
        <p:spPr bwMode="auto">
          <a:xfrm>
            <a:off x="457200" y="1600200"/>
            <a:ext cx="4038600" cy="4495800"/>
          </a:xfrm>
          <a:prstGeom prst="rect">
            <a:avLst/>
          </a:prstGeom>
          <a:noFill/>
          <a:ln w="9525">
            <a:noFill/>
            <a:miter lim="800000"/>
            <a:headEnd/>
            <a:tailEnd/>
          </a:ln>
        </p:spPr>
        <p:txBody>
          <a:bodyPr/>
          <a:lstStyle/>
          <a:p>
            <a:pPr marL="342900" indent="-342900">
              <a:spcBef>
                <a:spcPct val="20000"/>
              </a:spcBef>
              <a:buClr>
                <a:schemeClr val="hlink"/>
              </a:buClr>
              <a:buFontTx/>
              <a:buChar char="•"/>
            </a:pPr>
            <a:r>
              <a:rPr lang="en-US" sz="2800"/>
              <a:t>These curves relate a physical measurement to an assigned value</a:t>
            </a:r>
          </a:p>
          <a:p>
            <a:pPr marL="342900" indent="-342900">
              <a:spcBef>
                <a:spcPct val="20000"/>
              </a:spcBef>
              <a:buClr>
                <a:schemeClr val="hlink"/>
              </a:buClr>
              <a:buFontTx/>
              <a:buChar char="•"/>
            </a:pPr>
            <a:r>
              <a:rPr lang="en-US" sz="2800"/>
              <a:t>Graphical analysis of data gives an equation of a line which can then be used for unknown values</a:t>
            </a:r>
          </a:p>
        </p:txBody>
      </p:sp>
      <p:sp>
        <p:nvSpPr>
          <p:cNvPr id="60422" name="Rectangle 6"/>
          <p:cNvSpPr>
            <a:spLocks noChangeArrowheads="1"/>
          </p:cNvSpPr>
          <p:nvPr/>
        </p:nvSpPr>
        <p:spPr bwMode="auto">
          <a:xfrm>
            <a:off x="4648200" y="1600200"/>
            <a:ext cx="4038600" cy="2171700"/>
          </a:xfrm>
          <a:prstGeom prst="rect">
            <a:avLst/>
          </a:prstGeom>
          <a:noFill/>
          <a:ln w="9525">
            <a:noFill/>
            <a:miter lim="800000"/>
            <a:headEnd/>
            <a:tailEnd/>
          </a:ln>
        </p:spPr>
        <p:txBody>
          <a:bodyPr/>
          <a:lstStyle/>
          <a:p>
            <a:pPr marL="342900" indent="-342900">
              <a:spcBef>
                <a:spcPct val="20000"/>
              </a:spcBef>
              <a:buClr>
                <a:schemeClr val="hlink"/>
              </a:buClr>
            </a:pPr>
            <a:r>
              <a:rPr lang="en-US" sz="2400"/>
              <a:t>Examples: thermometers</a:t>
            </a:r>
          </a:p>
          <a:p>
            <a:pPr marL="342900" indent="-342900">
              <a:spcBef>
                <a:spcPct val="20000"/>
              </a:spcBef>
              <a:buClr>
                <a:schemeClr val="hlink"/>
              </a:buClr>
            </a:pPr>
            <a:r>
              <a:rPr lang="en-US" sz="2000"/>
              <a:t>Millimeters of Hg are calibrated with specific distances on glass thermometer</a:t>
            </a:r>
          </a:p>
        </p:txBody>
      </p:sp>
      <p:sp>
        <p:nvSpPr>
          <p:cNvPr id="60423" name="Rectangle 7"/>
          <p:cNvSpPr>
            <a:spLocks noChangeArrowheads="1"/>
          </p:cNvSpPr>
          <p:nvPr/>
        </p:nvSpPr>
        <p:spPr bwMode="auto">
          <a:xfrm>
            <a:off x="4648200" y="3924300"/>
            <a:ext cx="4038600" cy="2171700"/>
          </a:xfrm>
          <a:prstGeom prst="rect">
            <a:avLst/>
          </a:prstGeom>
          <a:noFill/>
          <a:ln w="9525">
            <a:noFill/>
            <a:miter lim="800000"/>
            <a:headEnd/>
            <a:tailEnd/>
          </a:ln>
        </p:spPr>
        <p:txBody>
          <a:bodyPr/>
          <a:lstStyle/>
          <a:p>
            <a:pPr marL="342900" indent="-342900">
              <a:spcBef>
                <a:spcPct val="20000"/>
              </a:spcBef>
              <a:buClr>
                <a:schemeClr val="hlink"/>
              </a:buClr>
              <a:buFontTx/>
              <a:buChar char="•"/>
            </a:pPr>
            <a:r>
              <a:rPr lang="en-US" sz="2000"/>
              <a:t>Speedometers: Rotations of tires are counted and related to speed displayed on dashboard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Calibration makes quantitation possible</a:t>
            </a:r>
          </a:p>
        </p:txBody>
      </p:sp>
      <p:graphicFrame>
        <p:nvGraphicFramePr>
          <p:cNvPr id="1026" name="Object 8"/>
          <p:cNvGraphicFramePr>
            <a:graphicFrameLocks noChangeAspect="1"/>
          </p:cNvGraphicFramePr>
          <p:nvPr>
            <p:ph sz="half" idx="1"/>
          </p:nvPr>
        </p:nvGraphicFramePr>
        <p:xfrm>
          <a:off x="685800" y="1981200"/>
          <a:ext cx="3810000" cy="4114800"/>
        </p:xfrm>
        <a:graphic>
          <a:graphicData uri="http://schemas.openxmlformats.org/presentationml/2006/ole">
            <p:oleObj spid="_x0000_s1026" name="Chart" r:id="rId4" imgW="3810000" imgH="4114800" progId="MSGraph.Chart.8">
              <p:embed followColorScheme="full"/>
            </p:oleObj>
          </a:graphicData>
        </a:graphic>
      </p:graphicFrame>
      <p:sp>
        <p:nvSpPr>
          <p:cNvPr id="1028" name="Rectangle 9"/>
          <p:cNvSpPr>
            <a:spLocks noGrp="1" noChangeArrowheads="1"/>
          </p:cNvSpPr>
          <p:nvPr>
            <p:ph sz="quarter" idx="2"/>
          </p:nvPr>
        </p:nvSpPr>
        <p:spPr/>
        <p:txBody>
          <a:bodyPr/>
          <a:lstStyle/>
          <a:p>
            <a:pPr eaLnBrk="1" hangingPunct="1"/>
            <a:endParaRPr lang="en-US" sz="2400" smtClean="0"/>
          </a:p>
        </p:txBody>
      </p:sp>
      <p:sp>
        <p:nvSpPr>
          <p:cNvPr id="1029" name="Rectangle 10"/>
          <p:cNvSpPr>
            <a:spLocks noGrp="1" noChangeArrowheads="1"/>
          </p:cNvSpPr>
          <p:nvPr>
            <p:ph sz="quarter" idx="3"/>
          </p:nvPr>
        </p:nvSpPr>
        <p:spPr/>
        <p:txBody>
          <a:bodyPr/>
          <a:lstStyle/>
          <a:p>
            <a:pPr eaLnBrk="1" hangingPunct="1"/>
            <a:endParaRPr lang="en-US" sz="2400" smtClean="0"/>
          </a:p>
        </p:txBody>
      </p:sp>
      <p:pic>
        <p:nvPicPr>
          <p:cNvPr id="1030" name="Picture 7" descr="a gangrene patient, simon, noakhali"/>
          <p:cNvPicPr>
            <a:picLocks noChangeAspect="1" noChangeArrowheads="1"/>
          </p:cNvPicPr>
          <p:nvPr/>
        </p:nvPicPr>
        <p:blipFill>
          <a:blip r:embed="rId5"/>
          <a:srcRect/>
          <a:stretch>
            <a:fillRect/>
          </a:stretch>
        </p:blipFill>
        <p:spPr bwMode="auto">
          <a:xfrm>
            <a:off x="6477000" y="1981200"/>
            <a:ext cx="1963738" cy="2590800"/>
          </a:xfrm>
          <a:prstGeom prst="rect">
            <a:avLst/>
          </a:prstGeom>
          <a:noFill/>
          <a:ln w="9525">
            <a:noFill/>
            <a:miter lim="800000"/>
            <a:headEnd/>
            <a:tailEnd/>
          </a:ln>
        </p:spPr>
      </p:pic>
      <p:pic>
        <p:nvPicPr>
          <p:cNvPr id="1031" name="Picture 12" descr="Old Faridpur Water Supply"/>
          <p:cNvPicPr>
            <a:picLocks noChangeAspect="1" noChangeArrowheads="1"/>
          </p:cNvPicPr>
          <p:nvPr/>
        </p:nvPicPr>
        <p:blipFill>
          <a:blip r:embed="rId6"/>
          <a:srcRect/>
          <a:stretch>
            <a:fillRect/>
          </a:stretch>
        </p:blipFill>
        <p:spPr bwMode="auto">
          <a:xfrm>
            <a:off x="4572000" y="4648200"/>
            <a:ext cx="3810000" cy="1809750"/>
          </a:xfrm>
          <a:prstGeom prst="rect">
            <a:avLst/>
          </a:prstGeom>
          <a:noFill/>
          <a:ln w="9525">
            <a:noFill/>
            <a:miter lim="800000"/>
            <a:headEnd/>
            <a:tailEnd/>
          </a:ln>
        </p:spPr>
      </p:pic>
      <p:pic>
        <p:nvPicPr>
          <p:cNvPr id="1032" name="Picture 14" descr="istockphoto_39718_blue_clear_plastic_bottle_02"/>
          <p:cNvPicPr>
            <a:picLocks noChangeAspect="1" noChangeArrowheads="1"/>
          </p:cNvPicPr>
          <p:nvPr/>
        </p:nvPicPr>
        <p:blipFill>
          <a:blip r:embed="rId7"/>
          <a:srcRect/>
          <a:stretch>
            <a:fillRect/>
          </a:stretch>
        </p:blipFill>
        <p:spPr bwMode="auto">
          <a:xfrm>
            <a:off x="4495800" y="1981200"/>
            <a:ext cx="1933575" cy="2571750"/>
          </a:xfrm>
          <a:prstGeom prst="rect">
            <a:avLst/>
          </a:prstGeom>
          <a:noFill/>
          <a:ln w="9525">
            <a:noFill/>
            <a:miter lim="800000"/>
            <a:headEnd/>
            <a:tailEnd/>
          </a:ln>
        </p:spPr>
      </p:pic>
      <p:pic>
        <p:nvPicPr>
          <p:cNvPr id="1033" name="Picture 15" descr="http://hsc.csu.edu.au/chemistry/core/monitoring/chem943/image11.gif"/>
          <p:cNvPicPr>
            <a:picLocks noChangeAspect="1" noChangeArrowheads="1"/>
          </p:cNvPicPr>
          <p:nvPr/>
        </p:nvPicPr>
        <p:blipFill>
          <a:blip r:embed="rId8" r:link="rId9"/>
          <a:srcRect/>
          <a:stretch>
            <a:fillRect/>
          </a:stretch>
        </p:blipFill>
        <p:spPr bwMode="auto">
          <a:xfrm>
            <a:off x="533400" y="1981200"/>
            <a:ext cx="3733800" cy="139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2"/>
          <p:cNvSpPr>
            <a:spLocks noGrp="1" noChangeArrowheads="1"/>
          </p:cNvSpPr>
          <p:nvPr>
            <p:ph type="title"/>
          </p:nvPr>
        </p:nvSpPr>
        <p:spPr/>
        <p:txBody>
          <a:bodyPr/>
          <a:lstStyle/>
          <a:p>
            <a:pPr eaLnBrk="1" hangingPunct="1"/>
            <a:r>
              <a:rPr lang="en-US" smtClean="0"/>
              <a:t>Calibration Curve Data</a:t>
            </a:r>
          </a:p>
        </p:txBody>
      </p:sp>
      <p:sp>
        <p:nvSpPr>
          <p:cNvPr id="2067" name="Rectangle 3"/>
          <p:cNvSpPr>
            <a:spLocks noGrp="1" noChangeArrowheads="1"/>
          </p:cNvSpPr>
          <p:nvPr>
            <p:ph type="body" sz="half" idx="2"/>
          </p:nvPr>
        </p:nvSpPr>
        <p:spPr>
          <a:xfrm>
            <a:off x="4646613" y="1524000"/>
            <a:ext cx="3811587" cy="4572000"/>
          </a:xfrm>
        </p:spPr>
        <p:txBody>
          <a:bodyPr/>
          <a:lstStyle/>
          <a:p>
            <a:pPr eaLnBrk="1" hangingPunct="1">
              <a:lnSpc>
                <a:spcPct val="90000"/>
              </a:lnSpc>
            </a:pPr>
            <a:r>
              <a:rPr lang="en-US" sz="2400" smtClean="0"/>
              <a:t>Before SORAS treatment the ground water had an absorbance of 0.28</a:t>
            </a:r>
          </a:p>
          <a:p>
            <a:pPr eaLnBrk="1" hangingPunct="1">
              <a:lnSpc>
                <a:spcPct val="90000"/>
              </a:lnSpc>
            </a:pPr>
            <a:r>
              <a:rPr lang="en-US" sz="2400" smtClean="0"/>
              <a:t>After SORAS treatment the ground water had an absorbance of 0.13</a:t>
            </a:r>
          </a:p>
          <a:p>
            <a:pPr eaLnBrk="1" hangingPunct="1">
              <a:lnSpc>
                <a:spcPct val="90000"/>
              </a:lnSpc>
            </a:pPr>
            <a:r>
              <a:rPr lang="en-US" sz="2400" smtClean="0"/>
              <a:t>What are the concentrations of As in the ground water before and after treatment?</a:t>
            </a:r>
          </a:p>
        </p:txBody>
      </p:sp>
      <p:graphicFrame>
        <p:nvGraphicFramePr>
          <p:cNvPr id="62494" name="Group 30"/>
          <p:cNvGraphicFramePr>
            <a:graphicFrameLocks noGrp="1"/>
          </p:cNvGraphicFramePr>
          <p:nvPr>
            <p:ph sz="half" idx="1"/>
          </p:nvPr>
        </p:nvGraphicFramePr>
        <p:xfrm>
          <a:off x="685800" y="1981200"/>
          <a:ext cx="4114800" cy="4191000"/>
        </p:xfrm>
        <a:graphic>
          <a:graphicData uri="http://schemas.openxmlformats.org/drawingml/2006/table">
            <a:tbl>
              <a:tblPr/>
              <a:tblGrid>
                <a:gridCol w="2179638"/>
                <a:gridCol w="1935162"/>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Total As concentration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Absorbance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50</a:t>
                      </a:r>
                      <a:r>
                        <a:rPr kumimoji="0" lang="en-US" sz="2800" b="0" i="0" u="none" strike="noStrike" cap="none" normalizeH="0" baseline="0" smtClean="0">
                          <a:ln>
                            <a:noFill/>
                          </a:ln>
                          <a:solidFill>
                            <a:schemeClr val="tx1"/>
                          </a:solidFill>
                          <a:effectLst/>
                          <a:latin typeface="Symbol" pitchFamily="18" charset="2"/>
                          <a:cs typeface="Arial" charset="0"/>
                        </a:rPr>
                        <a:t>m</a:t>
                      </a:r>
                      <a:r>
                        <a:rPr kumimoji="0" lang="en-US" sz="2800" b="0" i="0" u="none" strike="noStrike" cap="none" normalizeH="0" baseline="0" smtClean="0">
                          <a:ln>
                            <a:noFill/>
                          </a:ln>
                          <a:solidFill>
                            <a:schemeClr val="tx1"/>
                          </a:solidFill>
                          <a:effectLst/>
                          <a:latin typeface="Arial Black" pitchFamily="34" charset="0"/>
                          <a:cs typeface="Arial"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100</a:t>
                      </a:r>
                      <a:r>
                        <a:rPr kumimoji="0" lang="en-US" sz="2800" b="0" i="0" u="none" strike="noStrike" cap="none" normalizeH="0" baseline="0" smtClean="0">
                          <a:ln>
                            <a:noFill/>
                          </a:ln>
                          <a:solidFill>
                            <a:schemeClr val="tx1"/>
                          </a:solidFill>
                          <a:effectLst/>
                          <a:latin typeface="Symbol" pitchFamily="18" charset="2"/>
                          <a:cs typeface="Arial" charset="0"/>
                        </a:rPr>
                        <a:t>m</a:t>
                      </a:r>
                      <a:r>
                        <a:rPr kumimoji="0" lang="en-US" sz="2800" b="0" i="0" u="none" strike="noStrike" cap="none" normalizeH="0" baseline="0" smtClean="0">
                          <a:ln>
                            <a:noFill/>
                          </a:ln>
                          <a:solidFill>
                            <a:schemeClr val="tx1"/>
                          </a:solidFill>
                          <a:effectLst/>
                          <a:latin typeface="Arial Black" pitchFamily="34" charset="0"/>
                          <a:cs typeface="Arial"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150</a:t>
                      </a:r>
                      <a:r>
                        <a:rPr kumimoji="0" lang="en-US" sz="2800" b="0" i="0" u="none" strike="noStrike" cap="none" normalizeH="0" baseline="0" smtClean="0">
                          <a:ln>
                            <a:noFill/>
                          </a:ln>
                          <a:solidFill>
                            <a:schemeClr val="tx1"/>
                          </a:solidFill>
                          <a:effectLst/>
                          <a:latin typeface="Symbol" pitchFamily="18" charset="2"/>
                          <a:cs typeface="Arial" charset="0"/>
                        </a:rPr>
                        <a:t>m</a:t>
                      </a:r>
                      <a:r>
                        <a:rPr kumimoji="0" lang="en-US" sz="2800" b="0" i="0" u="none" strike="noStrike" cap="none" normalizeH="0" baseline="0" smtClean="0">
                          <a:ln>
                            <a:noFill/>
                          </a:ln>
                          <a:solidFill>
                            <a:schemeClr val="tx1"/>
                          </a:solidFill>
                          <a:effectLst/>
                          <a:latin typeface="Arial Black" pitchFamily="34" charset="0"/>
                          <a:cs typeface="Arial" charset="0"/>
                        </a:rPr>
                        <a:t>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0.35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2"/>
          <p:cNvSpPr>
            <a:spLocks noGrp="1" noChangeArrowheads="1"/>
          </p:cNvSpPr>
          <p:nvPr>
            <p:ph type="title"/>
          </p:nvPr>
        </p:nvSpPr>
        <p:spPr/>
        <p:txBody>
          <a:bodyPr/>
          <a:lstStyle/>
          <a:p>
            <a:pPr eaLnBrk="1" hangingPunct="1"/>
            <a:r>
              <a:rPr lang="en-US" smtClean="0"/>
              <a:t>Arsenic Concentration</a:t>
            </a:r>
          </a:p>
        </p:txBody>
      </p:sp>
      <p:sp>
        <p:nvSpPr>
          <p:cNvPr id="3083" name="Rectangle 3"/>
          <p:cNvSpPr>
            <a:spLocks noGrp="1" noChangeArrowheads="1"/>
          </p:cNvSpPr>
          <p:nvPr>
            <p:ph type="body" idx="1"/>
          </p:nvPr>
        </p:nvSpPr>
        <p:spPr/>
        <p:txBody>
          <a:bodyPr/>
          <a:lstStyle/>
          <a:p>
            <a:pPr eaLnBrk="1" hangingPunct="1">
              <a:buFont typeface="Symbol" pitchFamily="18" charset="2"/>
              <a:buChar char=""/>
            </a:pPr>
            <a:r>
              <a:rPr lang="en-US" sz="2800" smtClean="0"/>
              <a:t>People generally require about two liters of water a day and the recommended daily intake of arsenic by an adult is set at 150 micrograms (150 µg). </a:t>
            </a:r>
            <a:r>
              <a:rPr lang="en-US" sz="2800" b="1" smtClean="0"/>
              <a:t>How much arsenic would a person be expected to receive if they drink the untreated water?  If they drink the water treated by the SORAS method?</a:t>
            </a:r>
            <a:r>
              <a:rPr lang="en-US" sz="2800" smtClean="0"/>
              <a:t> </a:t>
            </a:r>
          </a:p>
          <a:p>
            <a:pPr eaLnBrk="1" hangingPunct="1"/>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sz="quarter"/>
          </p:nvPr>
        </p:nvSpPr>
        <p:spPr/>
        <p:txBody>
          <a:bodyPr/>
          <a:lstStyle/>
          <a:p>
            <a:pPr eaLnBrk="1" hangingPunct="1"/>
            <a:r>
              <a:rPr lang="en-US" smtClean="0"/>
              <a:t>Examples</a:t>
            </a:r>
          </a:p>
        </p:txBody>
      </p:sp>
      <p:sp>
        <p:nvSpPr>
          <p:cNvPr id="7171" name="Rectangle 4"/>
          <p:cNvSpPr>
            <a:spLocks noGrp="1" noChangeArrowheads="1"/>
          </p:cNvSpPr>
          <p:nvPr>
            <p:ph sz="quarter" idx="1"/>
          </p:nvPr>
        </p:nvSpPr>
        <p:spPr/>
        <p:txBody>
          <a:bodyPr/>
          <a:lstStyle/>
          <a:p>
            <a:pPr eaLnBrk="1" hangingPunct="1"/>
            <a:endParaRPr lang="en-US" sz="2400" smtClean="0"/>
          </a:p>
        </p:txBody>
      </p:sp>
      <p:sp>
        <p:nvSpPr>
          <p:cNvPr id="7172" name="Rectangle 5"/>
          <p:cNvSpPr>
            <a:spLocks noGrp="1" noChangeArrowheads="1"/>
          </p:cNvSpPr>
          <p:nvPr>
            <p:ph sz="quarter" idx="2"/>
          </p:nvPr>
        </p:nvSpPr>
        <p:spPr/>
        <p:txBody>
          <a:bodyPr/>
          <a:lstStyle/>
          <a:p>
            <a:pPr eaLnBrk="1" hangingPunct="1"/>
            <a:endParaRPr lang="en-US" sz="2400" smtClean="0"/>
          </a:p>
        </p:txBody>
      </p:sp>
      <p:sp>
        <p:nvSpPr>
          <p:cNvPr id="7173" name="Rectangle 6"/>
          <p:cNvSpPr>
            <a:spLocks noGrp="1" noChangeArrowheads="1"/>
          </p:cNvSpPr>
          <p:nvPr>
            <p:ph sz="quarter" idx="3"/>
          </p:nvPr>
        </p:nvSpPr>
        <p:spPr/>
        <p:txBody>
          <a:bodyPr/>
          <a:lstStyle/>
          <a:p>
            <a:pPr eaLnBrk="1" hangingPunct="1"/>
            <a:endParaRPr lang="en-US" sz="2400" smtClean="0"/>
          </a:p>
        </p:txBody>
      </p:sp>
      <p:sp>
        <p:nvSpPr>
          <p:cNvPr id="7174" name="Rectangle 7"/>
          <p:cNvSpPr>
            <a:spLocks noGrp="1" noChangeArrowheads="1"/>
          </p:cNvSpPr>
          <p:nvPr>
            <p:ph sz="quarter" idx="4"/>
          </p:nvPr>
        </p:nvSpPr>
        <p:spPr/>
        <p:txBody>
          <a:bodyPr/>
          <a:lstStyle/>
          <a:p>
            <a:pPr eaLnBrk="1" hangingPunct="1"/>
            <a:endParaRPr lang="en-US" sz="2400" smtClean="0"/>
          </a:p>
        </p:txBody>
      </p:sp>
      <p:pic>
        <p:nvPicPr>
          <p:cNvPr id="7175" name="Picture 9" descr="Firefly"/>
          <p:cNvPicPr>
            <a:picLocks noChangeAspect="1" noChangeArrowheads="1"/>
          </p:cNvPicPr>
          <p:nvPr/>
        </p:nvPicPr>
        <p:blipFill>
          <a:blip r:embed="rId3"/>
          <a:srcRect/>
          <a:stretch>
            <a:fillRect/>
          </a:stretch>
        </p:blipFill>
        <p:spPr bwMode="auto">
          <a:xfrm>
            <a:off x="609600" y="1447800"/>
            <a:ext cx="3924300" cy="2628900"/>
          </a:xfrm>
          <a:prstGeom prst="rect">
            <a:avLst/>
          </a:prstGeom>
          <a:noFill/>
          <a:ln w="9525">
            <a:noFill/>
            <a:miter lim="800000"/>
            <a:headEnd/>
            <a:tailEnd/>
          </a:ln>
        </p:spPr>
      </p:pic>
      <p:pic>
        <p:nvPicPr>
          <p:cNvPr id="7176" name="Picture 11" descr="Glowstick__Lightstick__Glow_Stick__Light_Stick"/>
          <p:cNvPicPr>
            <a:picLocks noChangeAspect="1" noChangeArrowheads="1"/>
          </p:cNvPicPr>
          <p:nvPr/>
        </p:nvPicPr>
        <p:blipFill>
          <a:blip r:embed="rId4"/>
          <a:srcRect/>
          <a:stretch>
            <a:fillRect/>
          </a:stretch>
        </p:blipFill>
        <p:spPr bwMode="auto">
          <a:xfrm>
            <a:off x="4648200" y="1447800"/>
            <a:ext cx="2590800" cy="2590800"/>
          </a:xfrm>
          <a:prstGeom prst="rect">
            <a:avLst/>
          </a:prstGeom>
          <a:noFill/>
          <a:ln w="9525">
            <a:noFill/>
            <a:miter lim="800000"/>
            <a:headEnd/>
            <a:tailEnd/>
          </a:ln>
        </p:spPr>
      </p:pic>
      <p:pic>
        <p:nvPicPr>
          <p:cNvPr id="7177" name="Picture 13" descr="2003-07-04"/>
          <p:cNvPicPr>
            <a:picLocks noChangeAspect="1" noChangeArrowheads="1"/>
          </p:cNvPicPr>
          <p:nvPr/>
        </p:nvPicPr>
        <p:blipFill>
          <a:blip r:embed="rId5"/>
          <a:srcRect/>
          <a:stretch>
            <a:fillRect/>
          </a:stretch>
        </p:blipFill>
        <p:spPr bwMode="auto">
          <a:xfrm>
            <a:off x="4724400" y="3829050"/>
            <a:ext cx="2295525" cy="3028950"/>
          </a:xfrm>
          <a:prstGeom prst="rect">
            <a:avLst/>
          </a:prstGeom>
          <a:noFill/>
          <a:ln w="9525">
            <a:noFill/>
            <a:miter lim="800000"/>
            <a:headEnd/>
            <a:tailEnd/>
          </a:ln>
        </p:spPr>
      </p:pic>
      <p:pic>
        <p:nvPicPr>
          <p:cNvPr id="7178" name="Picture 15" descr="luminol-crimescene"/>
          <p:cNvPicPr>
            <a:picLocks noChangeAspect="1" noChangeArrowheads="1"/>
          </p:cNvPicPr>
          <p:nvPr/>
        </p:nvPicPr>
        <p:blipFill>
          <a:blip r:embed="rId6"/>
          <a:srcRect/>
          <a:stretch>
            <a:fillRect/>
          </a:stretch>
        </p:blipFill>
        <p:spPr bwMode="auto">
          <a:xfrm>
            <a:off x="609600" y="40005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Breathalyzer</a:t>
            </a:r>
          </a:p>
        </p:txBody>
      </p:sp>
      <p:sp>
        <p:nvSpPr>
          <p:cNvPr id="22531"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462088"/>
          </a:xfrm>
        </p:spPr>
        <p:txBody>
          <a:bodyPr/>
          <a:lstStyle/>
          <a:p>
            <a:pPr eaLnBrk="1" hangingPunct="1"/>
            <a:r>
              <a:rPr lang="en-US" smtClean="0"/>
              <a:t>Other Metal Detecting Instrumentation ICP/MS</a:t>
            </a:r>
          </a:p>
        </p:txBody>
      </p:sp>
      <p:sp>
        <p:nvSpPr>
          <p:cNvPr id="23555" name="Rectangle 5"/>
          <p:cNvSpPr>
            <a:spLocks noGrp="1" noChangeArrowheads="1"/>
          </p:cNvSpPr>
          <p:nvPr>
            <p:ph sz="quarter" idx="2"/>
          </p:nvPr>
        </p:nvSpPr>
        <p:spPr/>
        <p:txBody>
          <a:bodyPr/>
          <a:lstStyle/>
          <a:p>
            <a:pPr eaLnBrk="1" hangingPunct="1"/>
            <a:endParaRPr lang="en-US" sz="2400" smtClean="0"/>
          </a:p>
        </p:txBody>
      </p:sp>
      <p:sp>
        <p:nvSpPr>
          <p:cNvPr id="23556" name="Rectangle 6"/>
          <p:cNvSpPr>
            <a:spLocks noGrp="1" noChangeArrowheads="1"/>
          </p:cNvSpPr>
          <p:nvPr>
            <p:ph sz="quarter" idx="3"/>
          </p:nvPr>
        </p:nvSpPr>
        <p:spPr/>
        <p:txBody>
          <a:bodyPr/>
          <a:lstStyle/>
          <a:p>
            <a:pPr eaLnBrk="1" hangingPunct="1"/>
            <a:endParaRPr lang="en-US" sz="2400" smtClean="0"/>
          </a:p>
        </p:txBody>
      </p:sp>
      <p:sp>
        <p:nvSpPr>
          <p:cNvPr id="23557" name="Rectangle 7"/>
          <p:cNvSpPr>
            <a:spLocks noGrp="1" noChangeArrowheads="1"/>
          </p:cNvSpPr>
          <p:nvPr>
            <p:ph sz="half" idx="1"/>
          </p:nvPr>
        </p:nvSpPr>
        <p:spPr/>
        <p:txBody>
          <a:bodyPr/>
          <a:lstStyle/>
          <a:p>
            <a:pPr eaLnBrk="1" hangingPunct="1">
              <a:buFontTx/>
              <a:buNone/>
            </a:pPr>
            <a:r>
              <a:rPr lang="en-US" sz="2000" smtClean="0"/>
              <a:t>Excitation achieved with plasma 7-10,000 </a:t>
            </a:r>
            <a:r>
              <a:rPr lang="en-US" sz="2000" baseline="30000" smtClean="0"/>
              <a:t>o</a:t>
            </a:r>
            <a:r>
              <a:rPr lang="en-US" sz="2000" smtClean="0"/>
              <a:t>C</a:t>
            </a:r>
          </a:p>
          <a:p>
            <a:pPr eaLnBrk="1" hangingPunct="1">
              <a:buFontTx/>
              <a:buNone/>
            </a:pPr>
            <a:r>
              <a:rPr lang="en-US" sz="2000" smtClean="0"/>
              <a:t>Has been used in identification &amp; characterization of bullet &amp; glass fragments</a:t>
            </a:r>
          </a:p>
          <a:p>
            <a:pPr eaLnBrk="1" hangingPunct="1">
              <a:buFontTx/>
              <a:buNone/>
            </a:pPr>
            <a:r>
              <a:rPr lang="en-US" sz="2000" i="1" smtClean="0"/>
              <a:t>Are two bullets from same manufacturer/ lot?</a:t>
            </a:r>
          </a:p>
        </p:txBody>
      </p:sp>
      <p:pic>
        <p:nvPicPr>
          <p:cNvPr id="23558" name="Picture 9" descr="icp-ms"/>
          <p:cNvPicPr>
            <a:picLocks noChangeAspect="1" noChangeArrowheads="1"/>
          </p:cNvPicPr>
          <p:nvPr/>
        </p:nvPicPr>
        <p:blipFill>
          <a:blip r:embed="rId2"/>
          <a:srcRect/>
          <a:stretch>
            <a:fillRect/>
          </a:stretch>
        </p:blipFill>
        <p:spPr bwMode="auto">
          <a:xfrm>
            <a:off x="4724400" y="1676400"/>
            <a:ext cx="3657600" cy="2927350"/>
          </a:xfrm>
          <a:prstGeom prst="rect">
            <a:avLst/>
          </a:prstGeom>
          <a:noFill/>
          <a:ln w="9525">
            <a:noFill/>
            <a:miter lim="800000"/>
            <a:headEnd/>
            <a:tailEnd/>
          </a:ln>
        </p:spPr>
      </p:pic>
      <p:pic>
        <p:nvPicPr>
          <p:cNvPr id="23559" name="Picture 11" descr="Argon plasma used to excite sample"/>
          <p:cNvPicPr>
            <a:picLocks noChangeAspect="1" noChangeArrowheads="1"/>
          </p:cNvPicPr>
          <p:nvPr/>
        </p:nvPicPr>
        <p:blipFill>
          <a:blip r:embed="rId3"/>
          <a:srcRect/>
          <a:stretch>
            <a:fillRect/>
          </a:stretch>
        </p:blipFill>
        <p:spPr bwMode="auto">
          <a:xfrm>
            <a:off x="5791200" y="4648200"/>
            <a:ext cx="1447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7"/>
          <p:cNvSpPr>
            <a:spLocks noGrp="1" noChangeArrowheads="1"/>
          </p:cNvSpPr>
          <p:nvPr>
            <p:ph type="title"/>
          </p:nvPr>
        </p:nvSpPr>
        <p:spPr/>
        <p:txBody>
          <a:bodyPr/>
          <a:lstStyle/>
          <a:p>
            <a:pPr algn="ctr" eaLnBrk="1" hangingPunct="1"/>
            <a:r>
              <a:rPr lang="en-US" sz="3200" smtClean="0"/>
              <a:t>Antimony &amp; Silver Concentrations in the Kennedy Assasination Bullets</a:t>
            </a:r>
            <a:br>
              <a:rPr lang="en-US" sz="3200" smtClean="0"/>
            </a:br>
            <a:endParaRPr lang="en-US" sz="3200" smtClean="0"/>
          </a:p>
        </p:txBody>
      </p:sp>
      <p:graphicFrame>
        <p:nvGraphicFramePr>
          <p:cNvPr id="63577" name="Group 89"/>
          <p:cNvGraphicFramePr>
            <a:graphicFrameLocks noGrp="1"/>
          </p:cNvGraphicFramePr>
          <p:nvPr>
            <p:ph idx="1"/>
          </p:nvPr>
        </p:nvGraphicFramePr>
        <p:xfrm>
          <a:off x="685800" y="1981200"/>
          <a:ext cx="7772400" cy="4206240"/>
        </p:xfrm>
        <a:graphic>
          <a:graphicData uri="http://schemas.openxmlformats.org/drawingml/2006/table">
            <a:tbl>
              <a:tblPr/>
              <a:tblGrid>
                <a:gridCol w="1219200"/>
                <a:gridCol w="1905000"/>
                <a:gridCol w="1676400"/>
                <a:gridCol w="2971800"/>
              </a:tblGrid>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chemeClr val="tx1"/>
                        </a:solidFill>
                        <a:effectLst/>
                        <a:latin typeface="Arial Black"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Silver (ppm)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Antimony (ppm)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Sample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Q1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8.8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833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Connally stretcher bullet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Q9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9.8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797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Fragments from Connally’s wrist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3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Q2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8.1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602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Large fragment from car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Q4,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7.9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621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Fragments from Kennedy’s brain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Q14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8.2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smtClean="0">
                          <a:ln>
                            <a:noFill/>
                          </a:ln>
                          <a:solidFill>
                            <a:schemeClr val="tx1"/>
                          </a:solidFill>
                          <a:effectLst/>
                          <a:latin typeface="Arial Black" pitchFamily="34" charset="0"/>
                          <a:cs typeface="Arial" charset="0"/>
                        </a:rPr>
                        <a:t>642 </a:t>
                      </a:r>
                      <a:r>
                        <a:rPr kumimoji="0" lang="en-US" sz="2800" b="0" i="0" u="sng" strike="noStrike" cap="none" normalizeH="0" baseline="0" smtClean="0">
                          <a:ln>
                            <a:noFill/>
                          </a:ln>
                          <a:solidFill>
                            <a:schemeClr val="tx1"/>
                          </a:solidFill>
                          <a:effectLst/>
                          <a:latin typeface="Arial Black" pitchFamily="34" charset="0"/>
                          <a:cs typeface="Arial" charset="0"/>
                        </a:rPr>
                        <a:t>+</a:t>
                      </a:r>
                      <a:r>
                        <a:rPr kumimoji="0" lang="en-US" sz="2800" b="0" i="0" u="none" strike="noStrike" cap="none" normalizeH="0" baseline="0" smtClean="0">
                          <a:ln>
                            <a:noFill/>
                          </a:ln>
                          <a:solidFill>
                            <a:schemeClr val="tx1"/>
                          </a:solidFill>
                          <a:effectLst/>
                          <a:latin typeface="Arial Black" pitchFamily="34" charset="0"/>
                          <a:cs typeface="Arial"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Small fragments found in car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X-Ray Diffraction</a:t>
            </a:r>
          </a:p>
        </p:txBody>
      </p:sp>
      <p:sp>
        <p:nvSpPr>
          <p:cNvPr id="25603" name="Rectangle 4"/>
          <p:cNvSpPr>
            <a:spLocks noGrp="1" noChangeArrowheads="1"/>
          </p:cNvSpPr>
          <p:nvPr>
            <p:ph sz="half" idx="1"/>
          </p:nvPr>
        </p:nvSpPr>
        <p:spPr/>
        <p:txBody>
          <a:bodyPr/>
          <a:lstStyle/>
          <a:p>
            <a:pPr eaLnBrk="1" hangingPunct="1"/>
            <a:r>
              <a:rPr lang="en-US" sz="2800" smtClean="0"/>
              <a:t>Used to identify compounds present in sample</a:t>
            </a:r>
          </a:p>
          <a:p>
            <a:pPr eaLnBrk="1" hangingPunct="1"/>
            <a:r>
              <a:rPr lang="en-US" sz="2800" smtClean="0"/>
              <a:t>Bounces X-rays off of crystal structure</a:t>
            </a:r>
          </a:p>
          <a:p>
            <a:pPr eaLnBrk="1" hangingPunct="1"/>
            <a:r>
              <a:rPr lang="en-US" sz="2800" smtClean="0">
                <a:hlinkClick r:id="rId3"/>
              </a:rPr>
              <a:t>X-ray crystal link</a:t>
            </a:r>
            <a:endParaRPr lang="en-US" sz="2800" smtClean="0"/>
          </a:p>
          <a:p>
            <a:pPr eaLnBrk="1" hangingPunct="1">
              <a:buFontTx/>
              <a:buNone/>
            </a:pPr>
            <a:endParaRPr lang="en-US" sz="2800" smtClean="0"/>
          </a:p>
        </p:txBody>
      </p:sp>
      <p:sp>
        <p:nvSpPr>
          <p:cNvPr id="25604" name="Rectangle 5"/>
          <p:cNvSpPr>
            <a:spLocks noGrp="1" noChangeArrowheads="1"/>
          </p:cNvSpPr>
          <p:nvPr>
            <p:ph sz="quarter" idx="2"/>
          </p:nvPr>
        </p:nvSpPr>
        <p:spPr/>
        <p:txBody>
          <a:bodyPr/>
          <a:lstStyle/>
          <a:p>
            <a:pPr eaLnBrk="1" hangingPunct="1">
              <a:buFontTx/>
              <a:buNone/>
            </a:pPr>
            <a:endParaRPr lang="en-US" sz="2400" smtClean="0"/>
          </a:p>
        </p:txBody>
      </p:sp>
      <p:sp>
        <p:nvSpPr>
          <p:cNvPr id="25605" name="Rectangle 6"/>
          <p:cNvSpPr>
            <a:spLocks noGrp="1" noChangeArrowheads="1"/>
          </p:cNvSpPr>
          <p:nvPr>
            <p:ph sz="quarter" idx="3"/>
          </p:nvPr>
        </p:nvSpPr>
        <p:spPr/>
        <p:txBody>
          <a:bodyPr/>
          <a:lstStyle/>
          <a:p>
            <a:pPr eaLnBrk="1" hangingPunct="1"/>
            <a:endParaRPr lang="en-US" sz="2400" smtClean="0"/>
          </a:p>
        </p:txBody>
      </p:sp>
      <p:pic>
        <p:nvPicPr>
          <p:cNvPr id="25606" name="Picture 8" descr="streuung2">
            <a:hlinkClick r:id="rId4"/>
          </p:cNvPr>
          <p:cNvPicPr>
            <a:picLocks noChangeAspect="1" noChangeArrowheads="1"/>
          </p:cNvPicPr>
          <p:nvPr/>
        </p:nvPicPr>
        <p:blipFill>
          <a:blip r:embed="rId5"/>
          <a:srcRect/>
          <a:stretch>
            <a:fillRect/>
          </a:stretch>
        </p:blipFill>
        <p:spPr bwMode="auto">
          <a:xfrm>
            <a:off x="5410200" y="1371600"/>
            <a:ext cx="2133600" cy="2133600"/>
          </a:xfrm>
          <a:prstGeom prst="rect">
            <a:avLst/>
          </a:prstGeom>
          <a:noFill/>
          <a:ln w="9525">
            <a:noFill/>
            <a:miter lim="800000"/>
            <a:headEnd/>
            <a:tailEnd/>
          </a:ln>
        </p:spPr>
      </p:pic>
      <p:pic>
        <p:nvPicPr>
          <p:cNvPr id="25607" name="Picture 10" descr="bulletin_1963-01-01_3_page005_img009_large"/>
          <p:cNvPicPr>
            <a:picLocks noChangeAspect="1" noChangeArrowheads="1"/>
          </p:cNvPicPr>
          <p:nvPr/>
        </p:nvPicPr>
        <p:blipFill>
          <a:blip r:embed="rId6"/>
          <a:srcRect/>
          <a:stretch>
            <a:fillRect/>
          </a:stretch>
        </p:blipFill>
        <p:spPr bwMode="auto">
          <a:xfrm>
            <a:off x="4495800" y="3505200"/>
            <a:ext cx="4035425" cy="30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Toxicology</a:t>
            </a:r>
          </a:p>
        </p:txBody>
      </p:sp>
      <p:sp>
        <p:nvSpPr>
          <p:cNvPr id="44035" name="Rectangle 3"/>
          <p:cNvSpPr>
            <a:spLocks noGrp="1" noChangeArrowheads="1"/>
          </p:cNvSpPr>
          <p:nvPr>
            <p:ph type="body" idx="1"/>
          </p:nvPr>
        </p:nvSpPr>
        <p:spPr/>
        <p:txBody>
          <a:bodyPr/>
          <a:lstStyle/>
          <a:p>
            <a:pPr eaLnBrk="1" hangingPunct="1"/>
            <a:r>
              <a:rPr lang="en-US" smtClean="0"/>
              <a:t>LD</a:t>
            </a:r>
            <a:r>
              <a:rPr lang="en-US" baseline="-25000" smtClean="0"/>
              <a:t>50</a:t>
            </a:r>
            <a:r>
              <a:rPr lang="en-US" smtClean="0"/>
              <a:t>:  The lethal dose which will kill 50% of the population.  Typically determined with animals for pesticides, medicines,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smtClean="0"/>
          </a:p>
        </p:txBody>
      </p:sp>
      <p:sp>
        <p:nvSpPr>
          <p:cNvPr id="8195" name="Rectangle 5"/>
          <p:cNvSpPr>
            <a:spLocks noGrp="1" noChangeArrowheads="1"/>
          </p:cNvSpPr>
          <p:nvPr>
            <p:ph type="body" sz="half" idx="1"/>
          </p:nvPr>
        </p:nvSpPr>
        <p:spPr/>
        <p:txBody>
          <a:bodyPr/>
          <a:lstStyle/>
          <a:p>
            <a:pPr eaLnBrk="1" hangingPunct="1"/>
            <a:endParaRPr lang="en-US" sz="2800" smtClean="0"/>
          </a:p>
        </p:txBody>
      </p:sp>
      <p:sp>
        <p:nvSpPr>
          <p:cNvPr id="11270" name="Rectangle 6"/>
          <p:cNvSpPr>
            <a:spLocks noGrp="1" noChangeArrowheads="1"/>
          </p:cNvSpPr>
          <p:nvPr>
            <p:ph sz="half" idx="2"/>
          </p:nvPr>
        </p:nvSpPr>
        <p:spPr>
          <a:xfrm>
            <a:off x="762000" y="4572000"/>
            <a:ext cx="7772400" cy="1981200"/>
          </a:xfrm>
        </p:spPr>
        <p:txBody>
          <a:bodyPr/>
          <a:lstStyle/>
          <a:p>
            <a:pPr eaLnBrk="1" hangingPunct="1"/>
            <a:r>
              <a:rPr lang="en-US" sz="2800" smtClean="0"/>
              <a:t>Energy:  Capacity to do work</a:t>
            </a:r>
          </a:p>
          <a:p>
            <a:pPr lvl="1" eaLnBrk="1" hangingPunct="1"/>
            <a:r>
              <a:rPr lang="en-US" sz="2400" smtClean="0"/>
              <a:t>Kinetic Energy: Energy of motion</a:t>
            </a:r>
          </a:p>
          <a:p>
            <a:pPr lvl="1" eaLnBrk="1" hangingPunct="1"/>
            <a:r>
              <a:rPr lang="en-US" sz="2400" smtClean="0"/>
              <a:t>Potential Energy: Stored energy</a:t>
            </a:r>
          </a:p>
        </p:txBody>
      </p:sp>
      <p:pic>
        <p:nvPicPr>
          <p:cNvPr id="8197" name="Picture 8" descr="el_trap2"/>
          <p:cNvPicPr>
            <a:picLocks noChangeAspect="1" noChangeArrowheads="1"/>
          </p:cNvPicPr>
          <p:nvPr/>
        </p:nvPicPr>
        <p:blipFill>
          <a:blip r:embed="rId3"/>
          <a:srcRect/>
          <a:stretch>
            <a:fillRect/>
          </a:stretch>
        </p:blipFill>
        <p:spPr bwMode="auto">
          <a:xfrm>
            <a:off x="685800" y="304800"/>
            <a:ext cx="2857500" cy="3657600"/>
          </a:xfrm>
          <a:prstGeom prst="rect">
            <a:avLst/>
          </a:prstGeom>
          <a:noFill/>
          <a:ln w="9525">
            <a:noFill/>
            <a:miter lim="800000"/>
            <a:headEnd/>
            <a:tailEnd/>
          </a:ln>
        </p:spPr>
      </p:pic>
      <p:sp>
        <p:nvSpPr>
          <p:cNvPr id="8198" name="Text Box 9"/>
          <p:cNvSpPr txBox="1">
            <a:spLocks noChangeArrowheads="1"/>
          </p:cNvSpPr>
          <p:nvPr/>
        </p:nvSpPr>
        <p:spPr bwMode="auto">
          <a:xfrm>
            <a:off x="3886200" y="1600200"/>
            <a:ext cx="2667000" cy="1739900"/>
          </a:xfrm>
          <a:prstGeom prst="rect">
            <a:avLst/>
          </a:prstGeom>
          <a:noFill/>
          <a:ln w="9525">
            <a:noFill/>
            <a:miter lim="800000"/>
            <a:headEnd/>
            <a:tailEnd/>
          </a:ln>
        </p:spPr>
        <p:txBody>
          <a:bodyPr>
            <a:spAutoFit/>
          </a:bodyPr>
          <a:lstStyle/>
          <a:p>
            <a:pPr>
              <a:spcBef>
                <a:spcPct val="50000"/>
              </a:spcBef>
            </a:pPr>
            <a:r>
              <a:rPr lang="en-US"/>
              <a:t>All of these emit light when atoms or molecules in an excited state return to the ground state</a:t>
            </a:r>
          </a:p>
        </p:txBody>
      </p:sp>
      <p:sp>
        <p:nvSpPr>
          <p:cNvPr id="8199" name="Line 10"/>
          <p:cNvSpPr>
            <a:spLocks noChangeShapeType="1"/>
          </p:cNvSpPr>
          <p:nvPr/>
        </p:nvSpPr>
        <p:spPr bwMode="auto">
          <a:xfrm flipH="1">
            <a:off x="3429000" y="3429000"/>
            <a:ext cx="1066800" cy="99060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270">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sz="quarter"/>
          </p:nvPr>
        </p:nvSpPr>
        <p:spPr/>
        <p:txBody>
          <a:bodyPr/>
          <a:lstStyle/>
          <a:p>
            <a:pPr eaLnBrk="1" hangingPunct="1"/>
            <a:r>
              <a:rPr lang="en-US" smtClean="0"/>
              <a:t>Riboflavin Demonstration</a:t>
            </a:r>
          </a:p>
        </p:txBody>
      </p:sp>
      <p:sp>
        <p:nvSpPr>
          <p:cNvPr id="9219" name="Subtitle 2"/>
          <p:cNvSpPr>
            <a:spLocks noGrp="1"/>
          </p:cNvSpPr>
          <p:nvPr>
            <p:ph type="subTitle" sz="quarter" idx="1"/>
          </p:nvPr>
        </p:nvSpPr>
        <p:spPr/>
        <p:txBody>
          <a:bodyPr/>
          <a:lstStyle/>
          <a:p>
            <a:pPr eaLnBrk="1" hangingPunct="1"/>
            <a:r>
              <a:rPr lang="en-US" smtClean="0"/>
              <a:t>Why does the riboflavin solution glow?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nvPr>
        </p:nvSpPr>
        <p:spPr/>
        <p:txBody>
          <a:bodyPr/>
          <a:lstStyle/>
          <a:p>
            <a:pPr eaLnBrk="1" hangingPunct="1"/>
            <a:r>
              <a:rPr lang="en-US" smtClean="0"/>
              <a:t>Potential Energy</a:t>
            </a:r>
          </a:p>
        </p:txBody>
      </p:sp>
      <p:sp>
        <p:nvSpPr>
          <p:cNvPr id="10243" name="Rectangle 4"/>
          <p:cNvSpPr>
            <a:spLocks noGrp="1" noChangeArrowheads="1"/>
          </p:cNvSpPr>
          <p:nvPr>
            <p:ph sz="quarter" idx="1"/>
          </p:nvPr>
        </p:nvSpPr>
        <p:spPr/>
        <p:txBody>
          <a:bodyPr/>
          <a:lstStyle/>
          <a:p>
            <a:pPr eaLnBrk="1" hangingPunct="1"/>
            <a:endParaRPr lang="en-US" sz="2400" smtClean="0"/>
          </a:p>
        </p:txBody>
      </p:sp>
      <p:sp>
        <p:nvSpPr>
          <p:cNvPr id="10244" name="Rectangle 5"/>
          <p:cNvSpPr>
            <a:spLocks noGrp="1" noChangeArrowheads="1"/>
          </p:cNvSpPr>
          <p:nvPr>
            <p:ph sz="quarter" idx="2"/>
          </p:nvPr>
        </p:nvSpPr>
        <p:spPr/>
        <p:txBody>
          <a:bodyPr/>
          <a:lstStyle/>
          <a:p>
            <a:pPr eaLnBrk="1" hangingPunct="1"/>
            <a:r>
              <a:rPr lang="en-US" sz="2400" smtClean="0"/>
              <a:t>In chemistry potential energy exists in bonds of molecules</a:t>
            </a:r>
          </a:p>
        </p:txBody>
      </p:sp>
      <p:sp>
        <p:nvSpPr>
          <p:cNvPr id="10245" name="Rectangle 6"/>
          <p:cNvSpPr>
            <a:spLocks noGrp="1" noChangeArrowheads="1"/>
          </p:cNvSpPr>
          <p:nvPr>
            <p:ph sz="quarter" idx="3"/>
          </p:nvPr>
        </p:nvSpPr>
        <p:spPr>
          <a:xfrm>
            <a:off x="0" y="4953000"/>
            <a:ext cx="5943600" cy="1371600"/>
          </a:xfrm>
        </p:spPr>
        <p:txBody>
          <a:bodyPr/>
          <a:lstStyle/>
          <a:p>
            <a:pPr eaLnBrk="1" hangingPunct="1">
              <a:buFontTx/>
              <a:buNone/>
            </a:pPr>
            <a:r>
              <a:rPr lang="en-US" sz="2400" smtClean="0"/>
              <a:t>C</a:t>
            </a:r>
            <a:r>
              <a:rPr lang="en-US" sz="2400" baseline="-25000" smtClean="0"/>
              <a:t>4</a:t>
            </a:r>
            <a:r>
              <a:rPr lang="en-US" sz="2400" smtClean="0"/>
              <a:t>H</a:t>
            </a:r>
            <a:r>
              <a:rPr lang="en-US" sz="2400" baseline="-25000" smtClean="0"/>
              <a:t>10</a:t>
            </a:r>
            <a:r>
              <a:rPr lang="en-US" sz="2400" smtClean="0"/>
              <a:t> + O</a:t>
            </a:r>
            <a:r>
              <a:rPr lang="en-US" sz="2400" baseline="-25000" smtClean="0"/>
              <a:t>2</a:t>
            </a:r>
            <a:r>
              <a:rPr lang="en-US" sz="2400" smtClean="0"/>
              <a:t> </a:t>
            </a:r>
            <a:r>
              <a:rPr lang="en-US" sz="2400" smtClean="0">
                <a:sym typeface="Wingdings" pitchFamily="2" charset="2"/>
              </a:rPr>
              <a:t> CO</a:t>
            </a:r>
            <a:r>
              <a:rPr lang="en-US" sz="2400" baseline="-25000" smtClean="0">
                <a:sym typeface="Wingdings" pitchFamily="2" charset="2"/>
              </a:rPr>
              <a:t>2</a:t>
            </a:r>
            <a:r>
              <a:rPr lang="en-US" sz="2400" smtClean="0">
                <a:sym typeface="Wingdings" pitchFamily="2" charset="2"/>
              </a:rPr>
              <a:t> + H</a:t>
            </a:r>
            <a:r>
              <a:rPr lang="en-US" sz="2400" baseline="-25000" smtClean="0">
                <a:sym typeface="Wingdings" pitchFamily="2" charset="2"/>
              </a:rPr>
              <a:t>2</a:t>
            </a:r>
            <a:r>
              <a:rPr lang="en-US" sz="2400" smtClean="0">
                <a:sym typeface="Wingdings" pitchFamily="2" charset="2"/>
              </a:rPr>
              <a:t>O + energy!</a:t>
            </a:r>
            <a:endParaRPr lang="en-US" sz="2400" smtClean="0"/>
          </a:p>
        </p:txBody>
      </p:sp>
      <p:sp>
        <p:nvSpPr>
          <p:cNvPr id="10246" name="Rectangle 7"/>
          <p:cNvSpPr>
            <a:spLocks noGrp="1" noChangeArrowheads="1"/>
          </p:cNvSpPr>
          <p:nvPr>
            <p:ph sz="quarter" idx="4"/>
          </p:nvPr>
        </p:nvSpPr>
        <p:spPr>
          <a:xfrm>
            <a:off x="5334000" y="3581400"/>
            <a:ext cx="3810000" cy="1981200"/>
          </a:xfrm>
        </p:spPr>
        <p:txBody>
          <a:bodyPr/>
          <a:lstStyle/>
          <a:p>
            <a:pPr eaLnBrk="1" hangingPunct="1"/>
            <a:r>
              <a:rPr lang="en-US" sz="2400" smtClean="0"/>
              <a:t>Whenever bonds are broken or formed there is a potential for energy to be released and the system to do work</a:t>
            </a:r>
          </a:p>
        </p:txBody>
      </p:sp>
      <p:pic>
        <p:nvPicPr>
          <p:cNvPr id="10247" name="Picture 11" descr="butane structure.gif (3359 bytes)"/>
          <p:cNvPicPr>
            <a:picLocks noChangeAspect="1" noChangeArrowheads="1"/>
          </p:cNvPicPr>
          <p:nvPr/>
        </p:nvPicPr>
        <p:blipFill>
          <a:blip r:embed="rId3"/>
          <a:srcRect/>
          <a:stretch>
            <a:fillRect/>
          </a:stretch>
        </p:blipFill>
        <p:spPr bwMode="auto">
          <a:xfrm>
            <a:off x="685800" y="1981200"/>
            <a:ext cx="3810000"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p:txBody>
          <a:bodyPr/>
          <a:lstStyle/>
          <a:p>
            <a:pPr eaLnBrk="1" hangingPunct="1"/>
            <a:endParaRPr lang="en-US" smtClean="0"/>
          </a:p>
        </p:txBody>
      </p:sp>
      <p:sp>
        <p:nvSpPr>
          <p:cNvPr id="11267" name="Rectangle 5"/>
          <p:cNvSpPr>
            <a:spLocks noGrp="1" noChangeArrowheads="1"/>
          </p:cNvSpPr>
          <p:nvPr>
            <p:ph sz="quarter" idx="1"/>
          </p:nvPr>
        </p:nvSpPr>
        <p:spPr/>
        <p:txBody>
          <a:bodyPr/>
          <a:lstStyle/>
          <a:p>
            <a:pPr eaLnBrk="1" hangingPunct="1"/>
            <a:endParaRPr lang="en-US" sz="2400" smtClean="0"/>
          </a:p>
        </p:txBody>
      </p:sp>
      <p:sp>
        <p:nvSpPr>
          <p:cNvPr id="11268" name="Rectangle 6"/>
          <p:cNvSpPr>
            <a:spLocks noGrp="1" noChangeArrowheads="1"/>
          </p:cNvSpPr>
          <p:nvPr>
            <p:ph sz="quarter" idx="2"/>
          </p:nvPr>
        </p:nvSpPr>
        <p:spPr/>
        <p:txBody>
          <a:bodyPr/>
          <a:lstStyle/>
          <a:p>
            <a:pPr eaLnBrk="1" hangingPunct="1"/>
            <a:r>
              <a:rPr lang="en-US" sz="2400" smtClean="0"/>
              <a:t>Macroscopically energy seems continuous</a:t>
            </a:r>
          </a:p>
        </p:txBody>
      </p:sp>
      <p:sp>
        <p:nvSpPr>
          <p:cNvPr id="11269" name="Rectangle 7"/>
          <p:cNvSpPr>
            <a:spLocks noGrp="1" noChangeArrowheads="1"/>
          </p:cNvSpPr>
          <p:nvPr>
            <p:ph sz="quarter" idx="3"/>
          </p:nvPr>
        </p:nvSpPr>
        <p:spPr/>
        <p:txBody>
          <a:bodyPr/>
          <a:lstStyle/>
          <a:p>
            <a:pPr eaLnBrk="1" hangingPunct="1"/>
            <a:r>
              <a:rPr lang="en-US" sz="2400" smtClean="0"/>
              <a:t>Energy a molecule can possess actually exists in discrete steps</a:t>
            </a:r>
          </a:p>
        </p:txBody>
      </p:sp>
      <p:sp>
        <p:nvSpPr>
          <p:cNvPr id="11270" name="Rectangle 8"/>
          <p:cNvSpPr>
            <a:spLocks noGrp="1" noChangeArrowheads="1"/>
          </p:cNvSpPr>
          <p:nvPr>
            <p:ph sz="quarter" idx="4"/>
          </p:nvPr>
        </p:nvSpPr>
        <p:spPr/>
        <p:txBody>
          <a:bodyPr/>
          <a:lstStyle/>
          <a:p>
            <a:pPr eaLnBrk="1" hangingPunct="1"/>
            <a:endParaRPr lang="en-US" sz="2400" smtClean="0"/>
          </a:p>
        </p:txBody>
      </p:sp>
      <p:pic>
        <p:nvPicPr>
          <p:cNvPr id="11271" name="Picture 10" descr="speedometer"/>
          <p:cNvPicPr>
            <a:picLocks noChangeAspect="1" noChangeArrowheads="1"/>
          </p:cNvPicPr>
          <p:nvPr/>
        </p:nvPicPr>
        <p:blipFill>
          <a:blip r:embed="rId3"/>
          <a:srcRect/>
          <a:stretch>
            <a:fillRect/>
          </a:stretch>
        </p:blipFill>
        <p:spPr bwMode="auto">
          <a:xfrm>
            <a:off x="1143000" y="1524000"/>
            <a:ext cx="2781300" cy="2571750"/>
          </a:xfrm>
          <a:prstGeom prst="rect">
            <a:avLst/>
          </a:prstGeom>
          <a:noFill/>
          <a:ln w="9525">
            <a:noFill/>
            <a:miter lim="800000"/>
            <a:headEnd/>
            <a:tailEnd/>
          </a:ln>
        </p:spPr>
      </p:pic>
      <p:pic>
        <p:nvPicPr>
          <p:cNvPr id="11272" name="Picture 12" descr="stairs%20003"/>
          <p:cNvPicPr>
            <a:picLocks noChangeAspect="1" noChangeArrowheads="1"/>
          </p:cNvPicPr>
          <p:nvPr/>
        </p:nvPicPr>
        <p:blipFill>
          <a:blip r:embed="rId4"/>
          <a:srcRect/>
          <a:stretch>
            <a:fillRect/>
          </a:stretch>
        </p:blipFill>
        <p:spPr bwMode="auto">
          <a:xfrm>
            <a:off x="4648200" y="3276600"/>
            <a:ext cx="3810000" cy="2859088"/>
          </a:xfrm>
          <a:prstGeom prst="rect">
            <a:avLst/>
          </a:prstGeom>
          <a:noFill/>
          <a:ln w="9525">
            <a:noFill/>
            <a:miter lim="800000"/>
            <a:headEnd/>
            <a:tailEnd/>
          </a:ln>
        </p:spPr>
      </p:pic>
      <p:sp>
        <p:nvSpPr>
          <p:cNvPr id="11273" name="Oval 13"/>
          <p:cNvSpPr>
            <a:spLocks noChangeArrowheads="1"/>
          </p:cNvSpPr>
          <p:nvPr/>
        </p:nvSpPr>
        <p:spPr bwMode="auto">
          <a:xfrm>
            <a:off x="6324600" y="3810000"/>
            <a:ext cx="5334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74" name="Oval 14"/>
          <p:cNvSpPr>
            <a:spLocks noChangeArrowheads="1"/>
          </p:cNvSpPr>
          <p:nvPr/>
        </p:nvSpPr>
        <p:spPr bwMode="auto">
          <a:xfrm>
            <a:off x="6934200" y="4191000"/>
            <a:ext cx="5334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275" name="Oval 15"/>
          <p:cNvSpPr>
            <a:spLocks noChangeArrowheads="1"/>
          </p:cNvSpPr>
          <p:nvPr/>
        </p:nvSpPr>
        <p:spPr bwMode="auto">
          <a:xfrm>
            <a:off x="6019800" y="4114800"/>
            <a:ext cx="533400" cy="228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9472" name="AutoShape 16"/>
          <p:cNvSpPr>
            <a:spLocks noChangeArrowheads="1"/>
          </p:cNvSpPr>
          <p:nvPr/>
        </p:nvSpPr>
        <p:spPr bwMode="auto">
          <a:xfrm>
            <a:off x="7543800" y="4267200"/>
            <a:ext cx="762000" cy="152400"/>
          </a:xfrm>
          <a:prstGeom prst="leftArrow">
            <a:avLst>
              <a:gd name="adj1" fmla="val 50000"/>
              <a:gd name="adj2" fmla="val 125000"/>
            </a:avLst>
          </a:prstGeom>
          <a:solidFill>
            <a:schemeClr val="accent1"/>
          </a:solidFill>
          <a:ln w="9525">
            <a:solidFill>
              <a:schemeClr val="folHlink"/>
            </a:solidFill>
            <a:miter lim="800000"/>
            <a:headEnd/>
            <a:tailEnd/>
          </a:ln>
        </p:spPr>
        <p:txBody>
          <a:bodyPr wrap="none" anchor="ctr"/>
          <a:lstStyle/>
          <a:p>
            <a:endParaRPr lang="en-US"/>
          </a:p>
        </p:txBody>
      </p:sp>
      <p:sp>
        <p:nvSpPr>
          <p:cNvPr id="19473" name="AutoShape 17"/>
          <p:cNvSpPr>
            <a:spLocks noChangeArrowheads="1"/>
          </p:cNvSpPr>
          <p:nvPr/>
        </p:nvSpPr>
        <p:spPr bwMode="auto">
          <a:xfrm>
            <a:off x="6934200" y="3810000"/>
            <a:ext cx="609600" cy="76200"/>
          </a:xfrm>
          <a:prstGeom prst="leftArrow">
            <a:avLst>
              <a:gd name="adj1" fmla="val 50000"/>
              <a:gd name="adj2" fmla="val 200000"/>
            </a:avLst>
          </a:prstGeom>
          <a:solidFill>
            <a:schemeClr val="accent1"/>
          </a:solidFill>
          <a:ln w="9525">
            <a:solidFill>
              <a:schemeClr val="folHlink"/>
            </a:solidFill>
            <a:miter lim="800000"/>
            <a:headEnd/>
            <a:tailEnd/>
          </a:ln>
        </p:spPr>
        <p:txBody>
          <a:bodyPr wrap="none" anchor="ctr"/>
          <a:lstStyle/>
          <a:p>
            <a:endParaRPr lang="en-US"/>
          </a:p>
        </p:txBody>
      </p:sp>
      <p:sp>
        <p:nvSpPr>
          <p:cNvPr id="19474" name="AutoShape 18"/>
          <p:cNvSpPr>
            <a:spLocks noChangeArrowheads="1"/>
          </p:cNvSpPr>
          <p:nvPr/>
        </p:nvSpPr>
        <p:spPr bwMode="auto">
          <a:xfrm>
            <a:off x="6172200" y="4419600"/>
            <a:ext cx="152400" cy="838200"/>
          </a:xfrm>
          <a:prstGeom prst="upArrow">
            <a:avLst>
              <a:gd name="adj1" fmla="val 50000"/>
              <a:gd name="adj2" fmla="val 137500"/>
            </a:avLst>
          </a:prstGeom>
          <a:solidFill>
            <a:schemeClr val="accent1"/>
          </a:solidFill>
          <a:ln w="9525">
            <a:solidFill>
              <a:schemeClr val="folHlink"/>
            </a:solidFill>
            <a:miter lim="800000"/>
            <a:headEnd/>
            <a:tailEnd/>
          </a:ln>
        </p:spPr>
        <p:txBody>
          <a:bodyPr vert="eaVert" wrap="none" anchor="ctr"/>
          <a:lstStyle/>
          <a:p>
            <a:endParaRPr lang="en-US"/>
          </a:p>
        </p:txBody>
      </p:sp>
      <p:sp>
        <p:nvSpPr>
          <p:cNvPr id="19475" name="Text Box 19"/>
          <p:cNvSpPr txBox="1">
            <a:spLocks noChangeArrowheads="1"/>
          </p:cNvSpPr>
          <p:nvPr/>
        </p:nvSpPr>
        <p:spPr bwMode="auto">
          <a:xfrm>
            <a:off x="6019800" y="5410200"/>
            <a:ext cx="457200" cy="946150"/>
          </a:xfrm>
          <a:prstGeom prst="rect">
            <a:avLst/>
          </a:prstGeom>
          <a:noFill/>
          <a:ln w="9525">
            <a:noFill/>
            <a:miter lim="800000"/>
            <a:headEnd/>
            <a:tailEnd/>
          </a:ln>
        </p:spPr>
        <p:txBody>
          <a:bodyPr>
            <a:spAutoFit/>
          </a:bodyPr>
          <a:lstStyle/>
          <a:p>
            <a:pPr>
              <a:spcBef>
                <a:spcPct val="50000"/>
              </a:spcBef>
            </a:pPr>
            <a:r>
              <a:rPr lang="en-US" sz="2800"/>
              <a:t>NO</a:t>
            </a:r>
          </a:p>
        </p:txBody>
      </p:sp>
      <p:sp>
        <p:nvSpPr>
          <p:cNvPr id="19476" name="Text Box 20"/>
          <p:cNvSpPr txBox="1">
            <a:spLocks noChangeArrowheads="1"/>
          </p:cNvSpPr>
          <p:nvPr/>
        </p:nvSpPr>
        <p:spPr bwMode="auto">
          <a:xfrm>
            <a:off x="7696200" y="3657600"/>
            <a:ext cx="1143000" cy="519113"/>
          </a:xfrm>
          <a:prstGeom prst="rect">
            <a:avLst/>
          </a:prstGeom>
          <a:noFill/>
          <a:ln w="9525">
            <a:noFill/>
            <a:miter lim="800000"/>
            <a:headEnd/>
            <a:tailEnd/>
          </a:ln>
        </p:spPr>
        <p:txBody>
          <a:bodyPr>
            <a:spAutoFit/>
          </a:bodyPr>
          <a:lstStyle/>
          <a:p>
            <a:pPr>
              <a:spcBef>
                <a:spcPct val="50000"/>
              </a:spcBef>
            </a:pPr>
            <a:r>
              <a:rPr lang="en-US" sz="2800"/>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9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2" grpId="0" animBg="1"/>
      <p:bldP spid="19472" grpId="1" animBg="1"/>
      <p:bldP spid="19473" grpId="0" animBg="1"/>
      <p:bldP spid="19474" grpId="0" animBg="1"/>
      <p:bldP spid="19475" grpId="0"/>
      <p:bldP spid="194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pic>
        <p:nvPicPr>
          <p:cNvPr id="12291" name="Picture 9" descr="Luminescence Step by Step (Animation, 85 kByte)"/>
          <p:cNvPicPr>
            <a:picLocks noChangeAspect="1" noChangeArrowheads="1" noCrop="1"/>
          </p:cNvPicPr>
          <p:nvPr>
            <p:ph type="body" idx="1"/>
          </p:nvPr>
        </p:nvPicPr>
        <p:blipFill>
          <a:blip r:embed="rId3"/>
          <a:srcRect/>
          <a:stretch>
            <a:fillRect/>
          </a:stretch>
        </p:blipFill>
        <p:spPr>
          <a:xfrm>
            <a:off x="685800" y="304800"/>
            <a:ext cx="6858000" cy="6113463"/>
          </a:xfrm>
          <a:noFill/>
        </p:spPr>
      </p:pic>
      <p:sp>
        <p:nvSpPr>
          <p:cNvPr id="12292" name="Text Box 10"/>
          <p:cNvSpPr txBox="1">
            <a:spLocks noChangeArrowheads="1"/>
          </p:cNvSpPr>
          <p:nvPr/>
        </p:nvSpPr>
        <p:spPr bwMode="auto">
          <a:xfrm>
            <a:off x="7010400" y="3505200"/>
            <a:ext cx="1676400" cy="366713"/>
          </a:xfrm>
          <a:prstGeom prst="rect">
            <a:avLst/>
          </a:prstGeom>
          <a:noFill/>
          <a:ln w="9525">
            <a:noFill/>
            <a:miter lim="800000"/>
            <a:headEnd/>
            <a:tailEnd/>
          </a:ln>
        </p:spPr>
        <p:txBody>
          <a:bodyPr>
            <a:spAutoFit/>
          </a:bodyPr>
          <a:lstStyle/>
          <a:p>
            <a:pPr>
              <a:spcBef>
                <a:spcPct val="50000"/>
              </a:spcBef>
            </a:pPr>
            <a:r>
              <a:rPr lang="en-US">
                <a:hlinkClick r:id="rId4"/>
              </a:rPr>
              <a:t>Link</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Example of a flame test</a:t>
            </a:r>
          </a:p>
        </p:txBody>
      </p:sp>
      <p:sp>
        <p:nvSpPr>
          <p:cNvPr id="13315" name="Rectangle 3"/>
          <p:cNvSpPr>
            <a:spLocks noGrp="1" noChangeArrowheads="1"/>
          </p:cNvSpPr>
          <p:nvPr>
            <p:ph type="body" idx="1"/>
          </p:nvPr>
        </p:nvSpPr>
        <p:spPr/>
        <p:txBody>
          <a:bodyPr/>
          <a:lstStyle/>
          <a:p>
            <a:pPr eaLnBrk="1" hangingPunct="1"/>
            <a:r>
              <a:rPr lang="en-US" smtClean="0">
                <a:hlinkClick r:id="rId2"/>
              </a:rPr>
              <a:t>Link</a:t>
            </a:r>
            <a:endParaRPr lang="en-US" smtClean="0"/>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Energy and Colors</a:t>
            </a:r>
          </a:p>
        </p:txBody>
      </p:sp>
      <p:sp>
        <p:nvSpPr>
          <p:cNvPr id="14339" name="Rectangle 8"/>
          <p:cNvSpPr>
            <a:spLocks noGrp="1" noChangeArrowheads="1"/>
          </p:cNvSpPr>
          <p:nvPr>
            <p:ph sz="quarter" idx="1"/>
          </p:nvPr>
        </p:nvSpPr>
        <p:spPr/>
        <p:txBody>
          <a:bodyPr/>
          <a:lstStyle/>
          <a:p>
            <a:pPr eaLnBrk="1" hangingPunct="1">
              <a:buFontTx/>
              <a:buNone/>
            </a:pPr>
            <a:r>
              <a:rPr lang="en-US" sz="2800" b="1" smtClean="0"/>
              <a:t>E = hf</a:t>
            </a:r>
            <a:r>
              <a:rPr lang="en-US" sz="2000" smtClean="0"/>
              <a:t>	 </a:t>
            </a:r>
          </a:p>
          <a:p>
            <a:pPr eaLnBrk="1" hangingPunct="1">
              <a:buFontTx/>
              <a:buNone/>
            </a:pPr>
            <a:r>
              <a:rPr lang="en-US" sz="2000" b="1" i="1" smtClean="0"/>
              <a:t>Where: </a:t>
            </a:r>
          </a:p>
          <a:p>
            <a:pPr eaLnBrk="1" hangingPunct="1">
              <a:buFontTx/>
              <a:buNone/>
            </a:pPr>
            <a:r>
              <a:rPr lang="en-US" sz="2000" smtClean="0"/>
              <a:t>E = energy</a:t>
            </a:r>
          </a:p>
          <a:p>
            <a:pPr eaLnBrk="1" hangingPunct="1">
              <a:buFontTx/>
              <a:buNone/>
            </a:pPr>
            <a:r>
              <a:rPr lang="en-US" sz="2000" smtClean="0"/>
              <a:t>h = Planck’s constant</a:t>
            </a:r>
          </a:p>
          <a:p>
            <a:pPr eaLnBrk="1" hangingPunct="1">
              <a:buFontTx/>
              <a:buNone/>
            </a:pPr>
            <a:r>
              <a:rPr lang="en-US" sz="2000" smtClean="0"/>
              <a:t>f = frequency</a:t>
            </a:r>
          </a:p>
          <a:p>
            <a:pPr eaLnBrk="1" hangingPunct="1">
              <a:buFontTx/>
              <a:buNone/>
            </a:pPr>
            <a:r>
              <a:rPr lang="en-US" sz="2000" smtClean="0">
                <a:solidFill>
                  <a:schemeClr val="folHlink"/>
                </a:solidFill>
              </a:rPr>
              <a:t>And</a:t>
            </a:r>
            <a:r>
              <a:rPr lang="en-US" sz="2000" smtClean="0"/>
              <a:t>  </a:t>
            </a:r>
            <a:r>
              <a:rPr lang="en-US" sz="2800" b="1" smtClean="0"/>
              <a:t>f = c/w</a:t>
            </a:r>
          </a:p>
          <a:p>
            <a:pPr eaLnBrk="1" hangingPunct="1">
              <a:buFontTx/>
              <a:buNone/>
            </a:pPr>
            <a:r>
              <a:rPr lang="en-US" sz="2000" b="1" i="1" smtClean="0"/>
              <a:t>Where:</a:t>
            </a:r>
            <a:endParaRPr lang="en-US" sz="2800" b="1" i="1" smtClean="0"/>
          </a:p>
          <a:p>
            <a:pPr eaLnBrk="1" hangingPunct="1">
              <a:buFontTx/>
              <a:buNone/>
            </a:pPr>
            <a:r>
              <a:rPr lang="en-US" sz="2000" smtClean="0"/>
              <a:t>c = speed of light</a:t>
            </a:r>
          </a:p>
          <a:p>
            <a:pPr eaLnBrk="1" hangingPunct="1">
              <a:buFontTx/>
              <a:buNone/>
            </a:pPr>
            <a:r>
              <a:rPr lang="en-US" sz="2000" smtClean="0"/>
              <a:t>w = wavelength of light</a:t>
            </a:r>
            <a:endParaRPr lang="en-US" sz="2400" smtClean="0"/>
          </a:p>
          <a:p>
            <a:pPr eaLnBrk="1" hangingPunct="1"/>
            <a:endParaRPr lang="en-US" sz="2400" smtClean="0"/>
          </a:p>
        </p:txBody>
      </p:sp>
      <p:sp>
        <p:nvSpPr>
          <p:cNvPr id="14340" name="Rectangle 7"/>
          <p:cNvSpPr>
            <a:spLocks noGrp="1" noChangeArrowheads="1"/>
          </p:cNvSpPr>
          <p:nvPr>
            <p:ph type="body" sz="half" idx="3"/>
          </p:nvPr>
        </p:nvSpPr>
        <p:spPr/>
        <p:txBody>
          <a:bodyPr/>
          <a:lstStyle/>
          <a:p>
            <a:pPr eaLnBrk="1" hangingPunct="1">
              <a:buFontTx/>
              <a:buNone/>
            </a:pPr>
            <a:endParaRPr lang="en-US" sz="2800" smtClean="0"/>
          </a:p>
        </p:txBody>
      </p:sp>
      <p:graphicFrame>
        <p:nvGraphicFramePr>
          <p:cNvPr id="47149" name="Group 45"/>
          <p:cNvGraphicFramePr>
            <a:graphicFrameLocks noGrp="1"/>
          </p:cNvGraphicFramePr>
          <p:nvPr>
            <p:ph sz="quarter" idx="2"/>
          </p:nvPr>
        </p:nvGraphicFramePr>
        <p:xfrm>
          <a:off x="4648200" y="1981200"/>
          <a:ext cx="3886200" cy="2773680"/>
        </p:xfrm>
        <a:graphic>
          <a:graphicData uri="http://schemas.openxmlformats.org/drawingml/2006/table">
            <a:tbl>
              <a:tblPr/>
              <a:tblGrid>
                <a:gridCol w="1219200"/>
                <a:gridCol w="2667000"/>
              </a:tblGrid>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Wavelength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folHlink"/>
                          </a:solidFill>
                          <a:effectLst/>
                          <a:latin typeface="Arial Black" pitchFamily="34" charset="0"/>
                          <a:cs typeface="Arial" charset="0"/>
                        </a:rPr>
                        <a:t>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folHlink"/>
                          </a:solidFill>
                          <a:effectLst/>
                          <a:latin typeface="Arial Black" pitchFamily="34" charset="0"/>
                          <a:cs typeface="Arial" charset="0"/>
                        </a:rPr>
                        <a:t>780-622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Orange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Arial Black" pitchFamily="34" charset="0"/>
                          <a:cs typeface="Arial" charset="0"/>
                        </a:rPr>
                        <a:t>622-597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FFFF66"/>
                          </a:solidFill>
                          <a:effectLst/>
                          <a:latin typeface="Arial Black" pitchFamily="34" charset="0"/>
                          <a:cs typeface="Arial"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FFFF66"/>
                          </a:solidFill>
                          <a:effectLst/>
                          <a:latin typeface="Arial Black" pitchFamily="34" charset="0"/>
                          <a:cs typeface="Arial" charset="0"/>
                        </a:rPr>
                        <a:t>597-577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66FF33"/>
                          </a:solidFill>
                          <a:effectLst/>
                          <a:latin typeface="Arial Black" pitchFamily="34" charset="0"/>
                          <a:cs typeface="Arial" charset="0"/>
                        </a:rPr>
                        <a:t>Green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66FF33"/>
                          </a:solidFill>
                          <a:effectLst/>
                          <a:latin typeface="Arial Black" pitchFamily="34" charset="0"/>
                          <a:cs typeface="Arial" charset="0"/>
                        </a:rPr>
                        <a:t>577-492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3366FF"/>
                          </a:solidFill>
                          <a:effectLst/>
                          <a:latin typeface="Arial Black" pitchFamily="34" charset="0"/>
                          <a:cs typeface="Arial" charset="0"/>
                        </a:rPr>
                        <a:t>Blue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3366FF"/>
                          </a:solidFill>
                          <a:effectLst/>
                          <a:latin typeface="Arial Black" pitchFamily="34" charset="0"/>
                          <a:cs typeface="Arial" charset="0"/>
                        </a:rPr>
                        <a:t>492-455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FF33CC"/>
                          </a:solidFill>
                          <a:effectLst/>
                          <a:latin typeface="Arial Black" pitchFamily="34" charset="0"/>
                          <a:cs typeface="Arial" charset="0"/>
                        </a:rPr>
                        <a:t>Violet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rgbClr val="FF33CC"/>
                          </a:solidFill>
                          <a:effectLst/>
                          <a:latin typeface="Arial Black" pitchFamily="34" charset="0"/>
                          <a:cs typeface="Arial" charset="0"/>
                        </a:rPr>
                        <a:t>455-390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2685</TotalTime>
  <Words>1433</Words>
  <Application>Microsoft Office PowerPoint</Application>
  <PresentationFormat>On-screen Show (4:3)</PresentationFormat>
  <Paragraphs>160</Paragraphs>
  <Slides>24</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 Black</vt:lpstr>
      <vt:lpstr>Arial</vt:lpstr>
      <vt:lpstr>Times New Roman</vt:lpstr>
      <vt:lpstr>Wingdings</vt:lpstr>
      <vt:lpstr>Symbol</vt:lpstr>
      <vt:lpstr>Fireworks</vt:lpstr>
      <vt:lpstr>Microsoft Graph Chart</vt:lpstr>
      <vt:lpstr>Forensic Examination of Metals (and other things that emit light)</vt:lpstr>
      <vt:lpstr>Examples</vt:lpstr>
      <vt:lpstr>Slide 3</vt:lpstr>
      <vt:lpstr>Riboflavin Demonstration</vt:lpstr>
      <vt:lpstr>Potential Energy</vt:lpstr>
      <vt:lpstr>Slide 6</vt:lpstr>
      <vt:lpstr>Slide 7</vt:lpstr>
      <vt:lpstr>Example of a flame test</vt:lpstr>
      <vt:lpstr>Energy and Colors</vt:lpstr>
      <vt:lpstr>Slide 10</vt:lpstr>
      <vt:lpstr>Model of an Atom</vt:lpstr>
      <vt:lpstr>How can we make use of this forensically?</vt:lpstr>
      <vt:lpstr>Atomic Spectra</vt:lpstr>
      <vt:lpstr>Metal Poisoning</vt:lpstr>
      <vt:lpstr>Atomic Absorption Spectroscopy</vt:lpstr>
      <vt:lpstr>Slide 16</vt:lpstr>
      <vt:lpstr>Calibration makes quantitation possible</vt:lpstr>
      <vt:lpstr>Calibration Curve Data</vt:lpstr>
      <vt:lpstr>Arsenic Concentration</vt:lpstr>
      <vt:lpstr>Breathalyzer</vt:lpstr>
      <vt:lpstr>Other Metal Detecting Instrumentation ICP/MS</vt:lpstr>
      <vt:lpstr>Antimony &amp; Silver Concentrations in the Kennedy Assasination Bullets </vt:lpstr>
      <vt:lpstr>X-Ray Diffraction</vt:lpstr>
      <vt:lpstr>Toxicology</vt:lpstr>
    </vt:vector>
  </TitlesOfParts>
  <Company>wsu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Examination of Metals (and other things that emit light)</dc:title>
  <dc:creator>wsu</dc:creator>
  <cp:lastModifiedBy>wsu</cp:lastModifiedBy>
  <cp:revision>28</cp:revision>
  <dcterms:created xsi:type="dcterms:W3CDTF">2006-02-15T17:49:51Z</dcterms:created>
  <dcterms:modified xsi:type="dcterms:W3CDTF">2009-04-22T17:55:43Z</dcterms:modified>
</cp:coreProperties>
</file>