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7" r:id="rId2"/>
    <p:sldId id="258" r:id="rId3"/>
    <p:sldId id="259" r:id="rId4"/>
    <p:sldId id="261" r:id="rId5"/>
    <p:sldId id="286" r:id="rId6"/>
    <p:sldId id="287" r:id="rId7"/>
    <p:sldId id="288" r:id="rId8"/>
    <p:sldId id="262" r:id="rId9"/>
    <p:sldId id="263" r:id="rId10"/>
    <p:sldId id="264" r:id="rId11"/>
    <p:sldId id="265" r:id="rId12"/>
    <p:sldId id="266" r:id="rId13"/>
    <p:sldId id="267" r:id="rId14"/>
    <p:sldId id="268" r:id="rId15"/>
    <p:sldId id="269" r:id="rId16"/>
    <p:sldId id="273" r:id="rId17"/>
    <p:sldId id="274" r:id="rId18"/>
    <p:sldId id="275" r:id="rId19"/>
    <p:sldId id="279" r:id="rId20"/>
    <p:sldId id="276" r:id="rId21"/>
    <p:sldId id="277" r:id="rId22"/>
    <p:sldId id="283" r:id="rId23"/>
    <p:sldId id="278" r:id="rId24"/>
    <p:sldId id="271" r:id="rId25"/>
    <p:sldId id="280" r:id="rId26"/>
    <p:sldId id="281" r:id="rId27"/>
    <p:sldId id="282" r:id="rId28"/>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en-US"/>
              </a:p>
            </p:txBody>
          </p:sp>
          <p:sp>
            <p:nvSpPr>
              <p:cNvPr id="17"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p>
            </p:txBody>
          </p:sp>
        </p:grpSp>
        <p:sp>
          <p:nvSpPr>
            <p:cNvPr id="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en-US"/>
            </a:p>
          </p:txBody>
        </p:sp>
        <p:sp>
          <p:nvSpPr>
            <p:cNvPr id="7"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en-US"/>
            </a:p>
          </p:txBody>
        </p:sp>
        <p:sp>
          <p:nvSpPr>
            <p:cNvPr id="8"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en-US"/>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p>
            </p:txBody>
          </p:sp>
          <p:sp>
            <p:nvSpPr>
              <p:cNvPr id="11"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12"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13"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en-US"/>
              </a:p>
            </p:txBody>
          </p:sp>
          <p:sp>
            <p:nvSpPr>
              <p:cNvPr id="14"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en-US"/>
              </a:p>
            </p:txBody>
          </p:sp>
          <p:sp>
            <p:nvSpPr>
              <p:cNvPr id="1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en-US"/>
              </a:p>
            </p:txBody>
          </p:sp>
        </p:grpSp>
      </p:grpSp>
      <p:sp>
        <p:nvSpPr>
          <p:cNvPr id="10256" name="Rectangle 16"/>
          <p:cNvSpPr>
            <a:spLocks noGrp="1" noChangeArrowheads="1"/>
          </p:cNvSpPr>
          <p:nvPr>
            <p:ph type="ctrTitle" sz="quarter"/>
          </p:nvPr>
        </p:nvSpPr>
        <p:spPr>
          <a:xfrm>
            <a:off x="1066800" y="1997075"/>
            <a:ext cx="7086600" cy="1431925"/>
          </a:xfrm>
        </p:spPr>
        <p:txBody>
          <a:bodyPr anchor="b"/>
          <a:lstStyle>
            <a:lvl1pPr>
              <a:defRPr/>
            </a:lvl1pPr>
          </a:lstStyle>
          <a:p>
            <a:r>
              <a:rPr lang="en-US"/>
              <a:t>Click to edit Master title style</a:t>
            </a:r>
          </a:p>
        </p:txBody>
      </p:sp>
      <p:sp>
        <p:nvSpPr>
          <p:cNvPr id="10257"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en-US"/>
              <a:t>Click to edit Master subtitle style</a:t>
            </a:r>
          </a:p>
        </p:txBody>
      </p:sp>
      <p:sp>
        <p:nvSpPr>
          <p:cNvPr id="18" name="Rectangle 18"/>
          <p:cNvSpPr>
            <a:spLocks noGrp="1" noChangeArrowheads="1"/>
          </p:cNvSpPr>
          <p:nvPr>
            <p:ph type="dt" sz="quarter" idx="10"/>
          </p:nvPr>
        </p:nvSpPr>
        <p:spPr/>
        <p:txBody>
          <a:bodyPr/>
          <a:lstStyle>
            <a:lvl1pPr>
              <a:defRPr/>
            </a:lvl1pPr>
          </a:lstStyle>
          <a:p>
            <a:pPr>
              <a:defRPr/>
            </a:pPr>
            <a:endParaRPr lang="en-US"/>
          </a:p>
        </p:txBody>
      </p:sp>
      <p:sp>
        <p:nvSpPr>
          <p:cNvPr id="19" name="Rectangle 19"/>
          <p:cNvSpPr>
            <a:spLocks noGrp="1" noChangeArrowheads="1"/>
          </p:cNvSpPr>
          <p:nvPr>
            <p:ph type="ftr" sz="quarter" idx="11"/>
          </p:nvPr>
        </p:nvSpPr>
        <p:spPr>
          <a:xfrm>
            <a:off x="3352800" y="6248400"/>
            <a:ext cx="2895600" cy="457200"/>
          </a:xfrm>
        </p:spPr>
        <p:txBody>
          <a:bodyPr/>
          <a:lstStyle>
            <a:lvl1pPr>
              <a:defRPr/>
            </a:lvl1pPr>
          </a:lstStyle>
          <a:p>
            <a:pPr>
              <a:defRPr/>
            </a:pPr>
            <a:endParaRPr lang="en-US"/>
          </a:p>
        </p:txBody>
      </p:sp>
      <p:sp>
        <p:nvSpPr>
          <p:cNvPr id="20" name="Rectangle 20"/>
          <p:cNvSpPr>
            <a:spLocks noGrp="1" noChangeArrowheads="1"/>
          </p:cNvSpPr>
          <p:nvPr>
            <p:ph type="sldNum" sz="quarter" idx="12"/>
          </p:nvPr>
        </p:nvSpPr>
        <p:spPr/>
        <p:txBody>
          <a:bodyPr/>
          <a:lstStyle>
            <a:lvl1pPr>
              <a:defRPr/>
            </a:lvl1pPr>
          </a:lstStyle>
          <a:p>
            <a:pPr>
              <a:defRPr/>
            </a:pPr>
            <a:fld id="{BBDF4DA4-B0D2-489A-9534-F26E4C09FA5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E7FE28E7-E7CC-49BD-91D7-BD4E8F8A767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5125C9BC-DB21-4281-8533-928C81FD099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914900" y="1981200"/>
            <a:ext cx="36957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914900" y="4114800"/>
            <a:ext cx="36957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7"/>
          <p:cNvSpPr>
            <a:spLocks noGrp="1" noChangeArrowheads="1"/>
          </p:cNvSpPr>
          <p:nvPr>
            <p:ph type="dt" sz="half" idx="10"/>
          </p:nvPr>
        </p:nvSpPr>
        <p:spPr>
          <a:ln/>
        </p:spPr>
        <p:txBody>
          <a:bodyPr/>
          <a:lstStyle>
            <a:lvl1pPr>
              <a:defRPr/>
            </a:lvl1pPr>
          </a:lstStyle>
          <a:p>
            <a:pPr>
              <a:defRPr/>
            </a:pPr>
            <a:endParaRPr lang="en-US"/>
          </a:p>
        </p:txBody>
      </p:sp>
      <p:sp>
        <p:nvSpPr>
          <p:cNvPr id="7" name="Rectangle 18"/>
          <p:cNvSpPr>
            <a:spLocks noGrp="1" noChangeArrowheads="1"/>
          </p:cNvSpPr>
          <p:nvPr>
            <p:ph type="ftr" sz="quarter" idx="11"/>
          </p:nvPr>
        </p:nvSpPr>
        <p:spPr>
          <a:ln/>
        </p:spPr>
        <p:txBody>
          <a:bodyPr/>
          <a:lstStyle>
            <a:lvl1pPr>
              <a:defRPr/>
            </a:lvl1pPr>
          </a:lstStyle>
          <a:p>
            <a:pPr>
              <a:defRPr/>
            </a:pPr>
            <a:endParaRPr lang="en-US"/>
          </a:p>
        </p:txBody>
      </p:sp>
      <p:sp>
        <p:nvSpPr>
          <p:cNvPr id="8" name="Rectangle 19"/>
          <p:cNvSpPr>
            <a:spLocks noGrp="1" noChangeArrowheads="1"/>
          </p:cNvSpPr>
          <p:nvPr>
            <p:ph type="sldNum" sz="quarter" idx="12"/>
          </p:nvPr>
        </p:nvSpPr>
        <p:spPr>
          <a:ln/>
        </p:spPr>
        <p:txBody>
          <a:bodyPr/>
          <a:lstStyle>
            <a:lvl1pPr>
              <a:defRPr/>
            </a:lvl1pPr>
          </a:lstStyle>
          <a:p>
            <a:pPr>
              <a:defRPr/>
            </a:pPr>
            <a:fld id="{68764E9A-87C0-4A1C-8F9C-F01A83860FE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1066800" y="1981200"/>
            <a:ext cx="36957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1066800" y="4114800"/>
            <a:ext cx="36957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half" idx="3"/>
          </p:nvPr>
        </p:nvSpPr>
        <p:spPr>
          <a:xfrm>
            <a:off x="4914900" y="19812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7"/>
          <p:cNvSpPr>
            <a:spLocks noGrp="1" noChangeArrowheads="1"/>
          </p:cNvSpPr>
          <p:nvPr>
            <p:ph type="dt" sz="half" idx="10"/>
          </p:nvPr>
        </p:nvSpPr>
        <p:spPr>
          <a:ln/>
        </p:spPr>
        <p:txBody>
          <a:bodyPr/>
          <a:lstStyle>
            <a:lvl1pPr>
              <a:defRPr/>
            </a:lvl1pPr>
          </a:lstStyle>
          <a:p>
            <a:pPr>
              <a:defRPr/>
            </a:pPr>
            <a:endParaRPr lang="en-US"/>
          </a:p>
        </p:txBody>
      </p:sp>
      <p:sp>
        <p:nvSpPr>
          <p:cNvPr id="7" name="Rectangle 18"/>
          <p:cNvSpPr>
            <a:spLocks noGrp="1" noChangeArrowheads="1"/>
          </p:cNvSpPr>
          <p:nvPr>
            <p:ph type="ftr" sz="quarter" idx="11"/>
          </p:nvPr>
        </p:nvSpPr>
        <p:spPr>
          <a:ln/>
        </p:spPr>
        <p:txBody>
          <a:bodyPr/>
          <a:lstStyle>
            <a:lvl1pPr>
              <a:defRPr/>
            </a:lvl1pPr>
          </a:lstStyle>
          <a:p>
            <a:pPr>
              <a:defRPr/>
            </a:pPr>
            <a:endParaRPr lang="en-US"/>
          </a:p>
        </p:txBody>
      </p:sp>
      <p:sp>
        <p:nvSpPr>
          <p:cNvPr id="8" name="Rectangle 19"/>
          <p:cNvSpPr>
            <a:spLocks noGrp="1" noChangeArrowheads="1"/>
          </p:cNvSpPr>
          <p:nvPr>
            <p:ph type="sldNum" sz="quarter" idx="12"/>
          </p:nvPr>
        </p:nvSpPr>
        <p:spPr>
          <a:ln/>
        </p:spPr>
        <p:txBody>
          <a:bodyPr/>
          <a:lstStyle>
            <a:lvl1pPr>
              <a:defRPr/>
            </a:lvl1pPr>
          </a:lstStyle>
          <a:p>
            <a:pPr>
              <a:defRPr/>
            </a:pPr>
            <a:fld id="{2698D87B-B72D-484B-901B-D60F685D2AF0}"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066800" y="304800"/>
            <a:ext cx="7543800" cy="14319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1066800" y="1981200"/>
            <a:ext cx="36957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914900" y="1981200"/>
            <a:ext cx="36957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1066800" y="4114800"/>
            <a:ext cx="36957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914900" y="4114800"/>
            <a:ext cx="36957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7"/>
          <p:cNvSpPr>
            <a:spLocks noGrp="1" noChangeArrowheads="1"/>
          </p:cNvSpPr>
          <p:nvPr>
            <p:ph type="dt" sz="half" idx="10"/>
          </p:nvPr>
        </p:nvSpPr>
        <p:spPr>
          <a:ln/>
        </p:spPr>
        <p:txBody>
          <a:bodyPr/>
          <a:lstStyle>
            <a:lvl1pPr>
              <a:defRPr/>
            </a:lvl1pPr>
          </a:lstStyle>
          <a:p>
            <a:pPr>
              <a:defRPr/>
            </a:pPr>
            <a:endParaRPr lang="en-US"/>
          </a:p>
        </p:txBody>
      </p:sp>
      <p:sp>
        <p:nvSpPr>
          <p:cNvPr id="8" name="Rectangle 18"/>
          <p:cNvSpPr>
            <a:spLocks noGrp="1" noChangeArrowheads="1"/>
          </p:cNvSpPr>
          <p:nvPr>
            <p:ph type="ftr" sz="quarter" idx="11"/>
          </p:nvPr>
        </p:nvSpPr>
        <p:spPr>
          <a:ln/>
        </p:spPr>
        <p:txBody>
          <a:bodyPr/>
          <a:lstStyle>
            <a:lvl1pPr>
              <a:defRPr/>
            </a:lvl1pPr>
          </a:lstStyle>
          <a:p>
            <a:pPr>
              <a:defRPr/>
            </a:pPr>
            <a:endParaRPr lang="en-US"/>
          </a:p>
        </p:txBody>
      </p:sp>
      <p:sp>
        <p:nvSpPr>
          <p:cNvPr id="9" name="Rectangle 19"/>
          <p:cNvSpPr>
            <a:spLocks noGrp="1" noChangeArrowheads="1"/>
          </p:cNvSpPr>
          <p:nvPr>
            <p:ph type="sldNum" sz="quarter" idx="12"/>
          </p:nvPr>
        </p:nvSpPr>
        <p:spPr>
          <a:ln/>
        </p:spPr>
        <p:txBody>
          <a:bodyPr/>
          <a:lstStyle>
            <a:lvl1pPr>
              <a:defRPr/>
            </a:lvl1pPr>
          </a:lstStyle>
          <a:p>
            <a:pPr>
              <a:defRPr/>
            </a:pPr>
            <a:fld id="{FAA6C51E-88B5-41FE-850C-B6366E4AFE9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8FA1E8B4-EEE8-4FF2-BC2F-D495F4D6AC4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D85A68F3-73D6-40DC-99C1-F1A26C19C3F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fld id="{1B493BAD-562D-4317-B449-14C52A38834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7"/>
          <p:cNvSpPr>
            <a:spLocks noGrp="1" noChangeArrowheads="1"/>
          </p:cNvSpPr>
          <p:nvPr>
            <p:ph type="dt" sz="half" idx="10"/>
          </p:nvPr>
        </p:nvSpPr>
        <p:spPr>
          <a:ln/>
        </p:spPr>
        <p:txBody>
          <a:bodyPr/>
          <a:lstStyle>
            <a:lvl1pPr>
              <a:defRPr/>
            </a:lvl1pPr>
          </a:lstStyle>
          <a:p>
            <a:pPr>
              <a:defRPr/>
            </a:pPr>
            <a:endParaRPr lang="en-US"/>
          </a:p>
        </p:txBody>
      </p:sp>
      <p:sp>
        <p:nvSpPr>
          <p:cNvPr id="8" name="Rectangle 18"/>
          <p:cNvSpPr>
            <a:spLocks noGrp="1" noChangeArrowheads="1"/>
          </p:cNvSpPr>
          <p:nvPr>
            <p:ph type="ftr" sz="quarter" idx="11"/>
          </p:nvPr>
        </p:nvSpPr>
        <p:spPr>
          <a:ln/>
        </p:spPr>
        <p:txBody>
          <a:bodyPr/>
          <a:lstStyle>
            <a:lvl1pPr>
              <a:defRPr/>
            </a:lvl1pPr>
          </a:lstStyle>
          <a:p>
            <a:pPr>
              <a:defRPr/>
            </a:pPr>
            <a:endParaRPr lang="en-US"/>
          </a:p>
        </p:txBody>
      </p:sp>
      <p:sp>
        <p:nvSpPr>
          <p:cNvPr id="9" name="Rectangle 19"/>
          <p:cNvSpPr>
            <a:spLocks noGrp="1" noChangeArrowheads="1"/>
          </p:cNvSpPr>
          <p:nvPr>
            <p:ph type="sldNum" sz="quarter" idx="12"/>
          </p:nvPr>
        </p:nvSpPr>
        <p:spPr>
          <a:ln/>
        </p:spPr>
        <p:txBody>
          <a:bodyPr/>
          <a:lstStyle>
            <a:lvl1pPr>
              <a:defRPr/>
            </a:lvl1pPr>
          </a:lstStyle>
          <a:p>
            <a:pPr>
              <a:defRPr/>
            </a:pPr>
            <a:fld id="{FCF2D371-B1D4-4893-A165-4C8DA4722DE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7"/>
          <p:cNvSpPr>
            <a:spLocks noGrp="1" noChangeArrowheads="1"/>
          </p:cNvSpPr>
          <p:nvPr>
            <p:ph type="dt" sz="half" idx="10"/>
          </p:nvPr>
        </p:nvSpPr>
        <p:spPr>
          <a:ln/>
        </p:spPr>
        <p:txBody>
          <a:bodyPr/>
          <a:lstStyle>
            <a:lvl1pPr>
              <a:defRPr/>
            </a:lvl1pPr>
          </a:lstStyle>
          <a:p>
            <a:pPr>
              <a:defRPr/>
            </a:pPr>
            <a:endParaRPr lang="en-US"/>
          </a:p>
        </p:txBody>
      </p:sp>
      <p:sp>
        <p:nvSpPr>
          <p:cNvPr id="4" name="Rectangle 18"/>
          <p:cNvSpPr>
            <a:spLocks noGrp="1" noChangeArrowheads="1"/>
          </p:cNvSpPr>
          <p:nvPr>
            <p:ph type="ftr" sz="quarter" idx="11"/>
          </p:nvPr>
        </p:nvSpPr>
        <p:spPr>
          <a:ln/>
        </p:spPr>
        <p:txBody>
          <a:bodyPr/>
          <a:lstStyle>
            <a:lvl1pPr>
              <a:defRPr/>
            </a:lvl1pPr>
          </a:lstStyle>
          <a:p>
            <a:pPr>
              <a:defRPr/>
            </a:pPr>
            <a:endParaRPr lang="en-US"/>
          </a:p>
        </p:txBody>
      </p:sp>
      <p:sp>
        <p:nvSpPr>
          <p:cNvPr id="5" name="Rectangle 19"/>
          <p:cNvSpPr>
            <a:spLocks noGrp="1" noChangeArrowheads="1"/>
          </p:cNvSpPr>
          <p:nvPr>
            <p:ph type="sldNum" sz="quarter" idx="12"/>
          </p:nvPr>
        </p:nvSpPr>
        <p:spPr>
          <a:ln/>
        </p:spPr>
        <p:txBody>
          <a:bodyPr/>
          <a:lstStyle>
            <a:lvl1pPr>
              <a:defRPr/>
            </a:lvl1pPr>
          </a:lstStyle>
          <a:p>
            <a:pPr>
              <a:defRPr/>
            </a:pPr>
            <a:fld id="{4D8EAB7C-08DA-464F-B577-2AB08750089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en-US"/>
          </a:p>
        </p:txBody>
      </p:sp>
      <p:sp>
        <p:nvSpPr>
          <p:cNvPr id="3" name="Rectangle 18"/>
          <p:cNvSpPr>
            <a:spLocks noGrp="1" noChangeArrowheads="1"/>
          </p:cNvSpPr>
          <p:nvPr>
            <p:ph type="ftr" sz="quarter" idx="11"/>
          </p:nvPr>
        </p:nvSpPr>
        <p:spPr>
          <a:ln/>
        </p:spPr>
        <p:txBody>
          <a:bodyPr/>
          <a:lstStyle>
            <a:lvl1pPr>
              <a:defRPr/>
            </a:lvl1pPr>
          </a:lstStyle>
          <a:p>
            <a:pPr>
              <a:defRPr/>
            </a:pPr>
            <a:endParaRPr lang="en-US"/>
          </a:p>
        </p:txBody>
      </p:sp>
      <p:sp>
        <p:nvSpPr>
          <p:cNvPr id="4" name="Rectangle 19"/>
          <p:cNvSpPr>
            <a:spLocks noGrp="1" noChangeArrowheads="1"/>
          </p:cNvSpPr>
          <p:nvPr>
            <p:ph type="sldNum" sz="quarter" idx="12"/>
          </p:nvPr>
        </p:nvSpPr>
        <p:spPr>
          <a:ln/>
        </p:spPr>
        <p:txBody>
          <a:bodyPr/>
          <a:lstStyle>
            <a:lvl1pPr>
              <a:defRPr/>
            </a:lvl1pPr>
          </a:lstStyle>
          <a:p>
            <a:pPr>
              <a:defRPr/>
            </a:pPr>
            <a:fld id="{06A7A462-EEB7-44D0-B075-B201625D9A2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fld id="{0363D7FD-A818-4C8D-8897-0B78CB3C0D9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fld id="{A6FE937C-7D43-4E8B-9731-DB956D6E67C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6350"/>
            <a:ext cx="9140825" cy="6851650"/>
            <a:chOff x="0" y="4"/>
            <a:chExt cx="5758" cy="4316"/>
          </a:xfrm>
        </p:grpSpPr>
        <p:sp>
          <p:nvSpPr>
            <p:cNvPr id="9219"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en-US"/>
            </a:p>
          </p:txBody>
        </p:sp>
        <p:sp>
          <p:nvSpPr>
            <p:cNvPr id="9220"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p>
          </p:txBody>
        </p:sp>
        <p:grpSp>
          <p:nvGrpSpPr>
            <p:cNvPr id="3082" name="Group 5"/>
            <p:cNvGrpSpPr>
              <a:grpSpLocks/>
            </p:cNvGrpSpPr>
            <p:nvPr userDrawn="1"/>
          </p:nvGrpSpPr>
          <p:grpSpPr bwMode="auto">
            <a:xfrm>
              <a:off x="0" y="4"/>
              <a:ext cx="5758" cy="4316"/>
              <a:chOff x="0" y="4"/>
              <a:chExt cx="5758" cy="4316"/>
            </a:xfrm>
          </p:grpSpPr>
          <p:sp>
            <p:nvSpPr>
              <p:cNvPr id="9222"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p>
            </p:txBody>
          </p:sp>
          <p:sp>
            <p:nvSpPr>
              <p:cNvPr id="9223"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9224"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9225"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en-US"/>
              </a:p>
            </p:txBody>
          </p:sp>
          <p:sp>
            <p:nvSpPr>
              <p:cNvPr id="9226"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en-US"/>
              </a:p>
            </p:txBody>
          </p:sp>
          <p:sp>
            <p:nvSpPr>
              <p:cNvPr id="9227"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en-US"/>
              </a:p>
            </p:txBody>
          </p:sp>
          <p:sp>
            <p:nvSpPr>
              <p:cNvPr id="9228"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en-US"/>
              </a:p>
            </p:txBody>
          </p:sp>
          <p:sp>
            <p:nvSpPr>
              <p:cNvPr id="9229"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en-US"/>
              </a:p>
            </p:txBody>
          </p:sp>
          <p:sp>
            <p:nvSpPr>
              <p:cNvPr id="9230"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en-US"/>
              </a:p>
            </p:txBody>
          </p:sp>
        </p:grpSp>
      </p:grpSp>
      <p:sp>
        <p:nvSpPr>
          <p:cNvPr id="9231"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32"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33"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pPr>
              <a:defRPr/>
            </a:pPr>
            <a:endParaRPr lang="en-US"/>
          </a:p>
        </p:txBody>
      </p:sp>
      <p:sp>
        <p:nvSpPr>
          <p:cNvPr id="9234"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pPr>
              <a:defRPr/>
            </a:pPr>
            <a:endParaRPr lang="en-US"/>
          </a:p>
        </p:txBody>
      </p:sp>
      <p:sp>
        <p:nvSpPr>
          <p:cNvPr id="9235"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pPr>
              <a:defRPr/>
            </a:pPr>
            <a:fld id="{FCCDAF0E-CE40-48C8-941F-D8814E667236}"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8"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Lst>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xml"/><Relationship Id="rId1" Type="http://schemas.openxmlformats.org/officeDocument/2006/relationships/vmlDrawing" Target="../drawings/vmlDrawing1.v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images.google.com/imgres?imgurl=http://www.modellismo.com/kenny/Ford.Escort.Rs.Turbo.jpg&amp;imgrefurl=http://www.modellismo.com/kenny/2004_02.html&amp;h=270&amp;w=500&amp;sz=29&amp;tbnid=L1Th5M4kRWlG_M:&amp;tbnh=68&amp;tbnw=127&amp;hl=en&amp;start=6&amp;prev=/images?q=ford+escort&amp;svnum=10&amp;hl=en&amp;l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images.google.com/imgres?imgurl=http://www.modellismo.com/kenny/Ford.Escort.Rs.Turbo.jpg&amp;imgrefurl=http://www.modellismo.com/kenny/2004_02.html&amp;h=270&amp;w=500&amp;sz=29&amp;tbnid=L1Th5M4kRWlG_M:&amp;tbnh=68&amp;tbnw=127&amp;hl=en&amp;start=6&amp;prev=/images?q=ford+escort&amp;svnum=10&amp;hl=en&amp;lr="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2.xml"/><Relationship Id="rId1" Type="http://schemas.openxmlformats.org/officeDocument/2006/relationships/vmlDrawing" Target="../drawings/vmlDrawing2.v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physicsclassroom.com/mmedia/momentum/creti.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physicsclassroom.com/mmedia/momentum/crete.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hyperlink" Target="http://www.physicsclassroom.com/mmedia/momentum/cthoi.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en.wikipedia.org/wiki/Image:BPA_ellipse_example.jpg" TargetMode="Externa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12.gif"/><Relationship Id="rId2" Type="http://schemas.openxmlformats.org/officeDocument/2006/relationships/hyperlink" Target="http://en.wikipedia.org/wiki/Image:BPA_POC.jpg" TargetMode="External"/><Relationship Id="rId1" Type="http://schemas.openxmlformats.org/officeDocument/2006/relationships/slideLayout" Target="../slideLayouts/slideLayout14.xml"/><Relationship Id="rId6" Type="http://schemas.openxmlformats.org/officeDocument/2006/relationships/hyperlink" Target="http://en.wikipedia.org/wiki/Image:BPA_Origin.gif" TargetMode="External"/><Relationship Id="rId5" Type="http://schemas.openxmlformats.org/officeDocument/2006/relationships/image" Target="../media/image11.jpeg"/><Relationship Id="rId4" Type="http://schemas.openxmlformats.org/officeDocument/2006/relationships/hyperlink" Target="http://en.wikipedia.org/wiki/Image:BPA_AOC.jpg"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jchemed.chem.wisc.edu/jcesoft/cca/CCA6/MAIN/1ChemLabMenu/Measuring/Volume/grad_menu/grad10mL/MAIN.HTM"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file:///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defRPr/>
            </a:pPr>
            <a:r>
              <a:rPr lang="en-US"/>
              <a:t>Physical Properties Demonstration</a:t>
            </a:r>
          </a:p>
        </p:txBody>
      </p:sp>
      <p:sp>
        <p:nvSpPr>
          <p:cNvPr id="3075" name="Rectangle 3"/>
          <p:cNvSpPr>
            <a:spLocks noGrp="1" noChangeArrowheads="1"/>
          </p:cNvSpPr>
          <p:nvPr>
            <p:ph type="body" idx="1"/>
          </p:nvPr>
        </p:nvSpPr>
        <p:spPr/>
        <p:txBody>
          <a:bodyPr/>
          <a:lstStyle/>
          <a:p>
            <a:pPr eaLnBrk="1" hangingPunct="1">
              <a:defRPr/>
            </a:pPr>
            <a:r>
              <a:rPr lang="en-US"/>
              <a:t>Why is there a difference in the behavior of the two cans of soda?  (Hint:  think about what is contained in each can.)</a:t>
            </a:r>
          </a:p>
          <a:p>
            <a:pPr eaLnBrk="1" hangingPunct="1">
              <a:buFont typeface="Wingdings" pitchFamily="2" charset="2"/>
              <a:buNone/>
              <a:defRPr/>
            </a:pP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title"/>
          </p:nvPr>
        </p:nvSpPr>
        <p:spPr/>
        <p:txBody>
          <a:bodyPr/>
          <a:lstStyle/>
          <a:p>
            <a:pPr eaLnBrk="1" hangingPunct="1">
              <a:defRPr/>
            </a:pPr>
            <a:endParaRPr lang="en-US"/>
          </a:p>
        </p:txBody>
      </p:sp>
      <p:sp>
        <p:nvSpPr>
          <p:cNvPr id="16389" name="Rectangle 5"/>
          <p:cNvSpPr>
            <a:spLocks noGrp="1" noChangeArrowheads="1"/>
          </p:cNvSpPr>
          <p:nvPr>
            <p:ph sz="half" idx="1"/>
          </p:nvPr>
        </p:nvSpPr>
        <p:spPr/>
        <p:txBody>
          <a:bodyPr/>
          <a:lstStyle/>
          <a:p>
            <a:pPr eaLnBrk="1" hangingPunct="1">
              <a:defRPr/>
            </a:pPr>
            <a:endParaRPr lang="en-US"/>
          </a:p>
        </p:txBody>
      </p:sp>
      <p:sp>
        <p:nvSpPr>
          <p:cNvPr id="16390" name="Rectangle 6"/>
          <p:cNvSpPr>
            <a:spLocks noGrp="1" noChangeArrowheads="1"/>
          </p:cNvSpPr>
          <p:nvPr>
            <p:ph sz="half" idx="2"/>
          </p:nvPr>
        </p:nvSpPr>
        <p:spPr/>
        <p:txBody>
          <a:bodyPr/>
          <a:lstStyle/>
          <a:p>
            <a:pPr eaLnBrk="1" hangingPunct="1">
              <a:defRPr/>
            </a:pPr>
            <a:r>
              <a:rPr lang="en-US" sz="3600"/>
              <a:t>What effects the length of a skidmark?</a:t>
            </a:r>
          </a:p>
          <a:p>
            <a:pPr eaLnBrk="1" hangingPunct="1">
              <a:defRPr/>
            </a:pPr>
            <a:endParaRPr lang="en-US" sz="3600"/>
          </a:p>
          <a:p>
            <a:pPr algn="ctr" eaLnBrk="1" hangingPunct="1">
              <a:buFont typeface="Wingdings" pitchFamily="2" charset="2"/>
              <a:buNone/>
              <a:defRPr/>
            </a:pPr>
            <a:r>
              <a:rPr lang="en-US" sz="3600" i="1"/>
              <a:t>Speed</a:t>
            </a:r>
          </a:p>
        </p:txBody>
      </p:sp>
      <p:pic>
        <p:nvPicPr>
          <p:cNvPr id="15365" name="Picture 8" descr="04010101"/>
          <p:cNvPicPr>
            <a:picLocks noChangeAspect="1" noChangeArrowheads="1"/>
          </p:cNvPicPr>
          <p:nvPr/>
        </p:nvPicPr>
        <p:blipFill>
          <a:blip r:embed="rId2"/>
          <a:srcRect/>
          <a:stretch>
            <a:fillRect/>
          </a:stretch>
        </p:blipFill>
        <p:spPr bwMode="auto">
          <a:xfrm>
            <a:off x="1066800" y="2057400"/>
            <a:ext cx="3200400" cy="26955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6390">
                                            <p:txEl>
                                              <p:pRg st="2" end="2"/>
                                            </p:txEl>
                                          </p:spTgt>
                                        </p:tgtEl>
                                        <p:attrNameLst>
                                          <p:attrName>style.visibility</p:attrName>
                                        </p:attrNameLst>
                                      </p:cBhvr>
                                      <p:to>
                                        <p:strVal val="visible"/>
                                      </p:to>
                                    </p:set>
                                    <p:animEffect transition="in" filter="dissolve">
                                      <p:cBhvr>
                                        <p:cTn id="7" dur="500"/>
                                        <p:tgtEl>
                                          <p:spTgt spid="1639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a:t>Skidmark Distance</a:t>
            </a:r>
          </a:p>
        </p:txBody>
      </p:sp>
      <p:sp>
        <p:nvSpPr>
          <p:cNvPr id="18436" name="Rectangle 4"/>
          <p:cNvSpPr>
            <a:spLocks noGrp="1" noChangeArrowheads="1"/>
          </p:cNvSpPr>
          <p:nvPr>
            <p:ph sz="half" idx="1"/>
          </p:nvPr>
        </p:nvSpPr>
        <p:spPr/>
        <p:txBody>
          <a:bodyPr/>
          <a:lstStyle/>
          <a:p>
            <a:pPr eaLnBrk="1" hangingPunct="1">
              <a:buFont typeface="Wingdings" pitchFamily="2" charset="2"/>
              <a:buNone/>
              <a:defRPr/>
            </a:pPr>
            <a:r>
              <a:rPr lang="en-US"/>
              <a:t>d = v</a:t>
            </a:r>
            <a:r>
              <a:rPr lang="en-US" baseline="30000"/>
              <a:t>2</a:t>
            </a:r>
            <a:r>
              <a:rPr lang="en-US"/>
              <a:t>/2</a:t>
            </a:r>
            <a:r>
              <a:rPr lang="en-US">
                <a:latin typeface="Symbol" pitchFamily="18" charset="2"/>
              </a:rPr>
              <a:t>m</a:t>
            </a:r>
            <a:r>
              <a:rPr lang="en-US"/>
              <a:t>g</a:t>
            </a:r>
          </a:p>
          <a:p>
            <a:pPr eaLnBrk="1" hangingPunct="1">
              <a:buFont typeface="Wingdings" pitchFamily="2" charset="2"/>
              <a:buNone/>
              <a:defRPr/>
            </a:pPr>
            <a:r>
              <a:rPr lang="en-US"/>
              <a:t>Where:</a:t>
            </a:r>
          </a:p>
          <a:p>
            <a:pPr eaLnBrk="1" hangingPunct="1">
              <a:buFont typeface="Wingdings" pitchFamily="2" charset="2"/>
              <a:buNone/>
              <a:defRPr/>
            </a:pPr>
            <a:r>
              <a:rPr lang="en-US"/>
              <a:t>d = distance of skid</a:t>
            </a:r>
          </a:p>
          <a:p>
            <a:pPr eaLnBrk="1" hangingPunct="1">
              <a:buFont typeface="Wingdings" pitchFamily="2" charset="2"/>
              <a:buNone/>
              <a:defRPr/>
            </a:pPr>
            <a:r>
              <a:rPr lang="en-US"/>
              <a:t>v = velocity (speed)</a:t>
            </a:r>
          </a:p>
          <a:p>
            <a:pPr eaLnBrk="1" hangingPunct="1">
              <a:buFont typeface="Wingdings" pitchFamily="2" charset="2"/>
              <a:buNone/>
              <a:defRPr/>
            </a:pPr>
            <a:r>
              <a:rPr lang="en-US">
                <a:latin typeface="Symbol" pitchFamily="18" charset="2"/>
              </a:rPr>
              <a:t>m</a:t>
            </a:r>
            <a:r>
              <a:rPr lang="en-US"/>
              <a:t> = coefficient of friction</a:t>
            </a:r>
          </a:p>
          <a:p>
            <a:pPr eaLnBrk="1" hangingPunct="1">
              <a:buFont typeface="Wingdings" pitchFamily="2" charset="2"/>
              <a:buNone/>
              <a:defRPr/>
            </a:pPr>
            <a:r>
              <a:rPr lang="en-US"/>
              <a:t>g = acceleration of gravity 9.8m/s</a:t>
            </a:r>
            <a:r>
              <a:rPr lang="en-US" baseline="30000"/>
              <a:t>2</a:t>
            </a:r>
          </a:p>
        </p:txBody>
      </p:sp>
      <p:sp>
        <p:nvSpPr>
          <p:cNvPr id="18437" name="Rectangle 5"/>
          <p:cNvSpPr>
            <a:spLocks noGrp="1" noChangeArrowheads="1"/>
          </p:cNvSpPr>
          <p:nvPr>
            <p:ph sz="half" idx="2"/>
          </p:nvPr>
        </p:nvSpPr>
        <p:spPr/>
        <p:txBody>
          <a:bodyPr/>
          <a:lstStyle/>
          <a:p>
            <a:pPr eaLnBrk="1" hangingPunct="1">
              <a:defRPr/>
            </a:pPr>
            <a:endParaRPr lang="en-US"/>
          </a:p>
        </p:txBody>
      </p:sp>
      <p:pic>
        <p:nvPicPr>
          <p:cNvPr id="16389" name="Picture 7" descr="aa_tire_01-5"/>
          <p:cNvPicPr>
            <a:picLocks noChangeAspect="1" noChangeArrowheads="1"/>
          </p:cNvPicPr>
          <p:nvPr/>
        </p:nvPicPr>
        <p:blipFill>
          <a:blip r:embed="rId2"/>
          <a:srcRect/>
          <a:stretch>
            <a:fillRect/>
          </a:stretch>
        </p:blipFill>
        <p:spPr bwMode="auto">
          <a:xfrm>
            <a:off x="4953000" y="2036763"/>
            <a:ext cx="3657600" cy="2605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Grp="1" noChangeArrowheads="1"/>
          </p:cNvSpPr>
          <p:nvPr>
            <p:ph type="title"/>
          </p:nvPr>
        </p:nvSpPr>
        <p:spPr/>
        <p:txBody>
          <a:bodyPr/>
          <a:lstStyle/>
          <a:p>
            <a:pPr eaLnBrk="1" hangingPunct="1">
              <a:defRPr/>
            </a:pPr>
            <a:r>
              <a:rPr lang="en-US"/>
              <a:t>Skidmark Distance</a:t>
            </a:r>
          </a:p>
        </p:txBody>
      </p:sp>
      <p:sp>
        <p:nvSpPr>
          <p:cNvPr id="20485" name="Rectangle 5"/>
          <p:cNvSpPr>
            <a:spLocks noGrp="1" noChangeArrowheads="1"/>
          </p:cNvSpPr>
          <p:nvPr>
            <p:ph sz="half" idx="1"/>
          </p:nvPr>
        </p:nvSpPr>
        <p:spPr/>
        <p:txBody>
          <a:bodyPr/>
          <a:lstStyle/>
          <a:p>
            <a:pPr eaLnBrk="1" hangingPunct="1">
              <a:buFont typeface="Wingdings" pitchFamily="2" charset="2"/>
              <a:buNone/>
              <a:defRPr/>
            </a:pPr>
            <a:r>
              <a:rPr lang="en-US"/>
              <a:t>v = </a:t>
            </a:r>
          </a:p>
          <a:p>
            <a:pPr eaLnBrk="1" hangingPunct="1">
              <a:buFont typeface="Wingdings" pitchFamily="2" charset="2"/>
              <a:buNone/>
              <a:defRPr/>
            </a:pPr>
            <a:r>
              <a:rPr lang="en-US"/>
              <a:t>Where:</a:t>
            </a:r>
          </a:p>
          <a:p>
            <a:pPr eaLnBrk="1" hangingPunct="1">
              <a:buFont typeface="Wingdings" pitchFamily="2" charset="2"/>
              <a:buNone/>
              <a:defRPr/>
            </a:pPr>
            <a:r>
              <a:rPr lang="en-US"/>
              <a:t>d = distance of skid</a:t>
            </a:r>
          </a:p>
          <a:p>
            <a:pPr eaLnBrk="1" hangingPunct="1">
              <a:buFont typeface="Wingdings" pitchFamily="2" charset="2"/>
              <a:buNone/>
              <a:defRPr/>
            </a:pPr>
            <a:r>
              <a:rPr lang="en-US"/>
              <a:t>v = velocity (speed)</a:t>
            </a:r>
          </a:p>
          <a:p>
            <a:pPr eaLnBrk="1" hangingPunct="1">
              <a:buFont typeface="Wingdings" pitchFamily="2" charset="2"/>
              <a:buNone/>
              <a:defRPr/>
            </a:pPr>
            <a:r>
              <a:rPr lang="en-US">
                <a:latin typeface="Symbol" pitchFamily="18" charset="2"/>
              </a:rPr>
              <a:t>m</a:t>
            </a:r>
            <a:r>
              <a:rPr lang="en-US"/>
              <a:t> = coefficient of friction</a:t>
            </a:r>
          </a:p>
          <a:p>
            <a:pPr eaLnBrk="1" hangingPunct="1">
              <a:buFont typeface="Wingdings" pitchFamily="2" charset="2"/>
              <a:buNone/>
              <a:defRPr/>
            </a:pPr>
            <a:r>
              <a:rPr lang="en-US"/>
              <a:t>g = acceleration of gravity 9.8m/s</a:t>
            </a:r>
            <a:r>
              <a:rPr lang="en-US" baseline="30000"/>
              <a:t>2</a:t>
            </a:r>
          </a:p>
          <a:p>
            <a:pPr eaLnBrk="1" hangingPunct="1">
              <a:buFont typeface="Wingdings" pitchFamily="2" charset="2"/>
              <a:buNone/>
              <a:defRPr/>
            </a:pPr>
            <a:r>
              <a:rPr lang="en-US"/>
              <a:t> </a:t>
            </a:r>
          </a:p>
        </p:txBody>
      </p:sp>
      <p:pic>
        <p:nvPicPr>
          <p:cNvPr id="1029" name="Picture 7" descr="aa_tire_01-5"/>
          <p:cNvPicPr>
            <a:picLocks noGrp="1" noChangeAspect="1" noChangeArrowheads="1"/>
          </p:cNvPicPr>
          <p:nvPr>
            <p:ph sz="half" idx="2"/>
          </p:nvPr>
        </p:nvPicPr>
        <p:blipFill>
          <a:blip r:embed="rId3"/>
          <a:srcRect/>
          <a:stretch>
            <a:fillRect/>
          </a:stretch>
        </p:blipFill>
        <p:spPr>
          <a:xfrm>
            <a:off x="5257800" y="1981200"/>
            <a:ext cx="3478213" cy="2479675"/>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Grp="1" noChangeArrowheads="1"/>
          </p:cNvSpPr>
          <p:nvPr>
            <p:ph type="title"/>
          </p:nvPr>
        </p:nvSpPr>
        <p:spPr/>
        <p:txBody>
          <a:bodyPr/>
          <a:lstStyle/>
          <a:p>
            <a:pPr eaLnBrk="1" hangingPunct="1">
              <a:defRPr/>
            </a:pPr>
            <a:r>
              <a:rPr lang="en-US"/>
              <a:t>Problem</a:t>
            </a:r>
          </a:p>
        </p:txBody>
      </p:sp>
      <p:sp>
        <p:nvSpPr>
          <p:cNvPr id="22534" name="Rectangle 6"/>
          <p:cNvSpPr>
            <a:spLocks noGrp="1" noChangeArrowheads="1"/>
          </p:cNvSpPr>
          <p:nvPr>
            <p:ph sz="quarter" idx="2"/>
          </p:nvPr>
        </p:nvSpPr>
        <p:spPr/>
        <p:txBody>
          <a:bodyPr/>
          <a:lstStyle/>
          <a:p>
            <a:pPr eaLnBrk="1" hangingPunct="1">
              <a:defRPr/>
            </a:pPr>
            <a:r>
              <a:rPr lang="en-US" sz="2400"/>
              <a:t>The posted speed limit was 40mph.  Was the car speeding before it started to skid?</a:t>
            </a:r>
          </a:p>
        </p:txBody>
      </p:sp>
      <p:sp>
        <p:nvSpPr>
          <p:cNvPr id="22535" name="Rectangle 7"/>
          <p:cNvSpPr>
            <a:spLocks noGrp="1" noChangeArrowheads="1"/>
          </p:cNvSpPr>
          <p:nvPr>
            <p:ph sz="half" idx="3"/>
          </p:nvPr>
        </p:nvSpPr>
        <p:spPr/>
        <p:txBody>
          <a:bodyPr/>
          <a:lstStyle/>
          <a:p>
            <a:pPr eaLnBrk="1" hangingPunct="1">
              <a:defRPr/>
            </a:pPr>
            <a:r>
              <a:rPr lang="en-US" sz="2800"/>
              <a:t>Police measure a 30m skidmark from a car whose tire/road combination give</a:t>
            </a:r>
          </a:p>
          <a:p>
            <a:pPr eaLnBrk="1" hangingPunct="1">
              <a:buFont typeface="Wingdings" pitchFamily="2" charset="2"/>
              <a:buNone/>
              <a:defRPr/>
            </a:pPr>
            <a:r>
              <a:rPr lang="en-US" sz="2800"/>
              <a:t>  </a:t>
            </a:r>
            <a:r>
              <a:rPr lang="en-US" sz="2800">
                <a:latin typeface="Symbol" pitchFamily="18" charset="2"/>
              </a:rPr>
              <a:t>m</a:t>
            </a:r>
            <a:r>
              <a:rPr lang="en-US" sz="2800"/>
              <a:t> = 0.7.  How fast was the car going?</a:t>
            </a:r>
          </a:p>
        </p:txBody>
      </p:sp>
      <p:pic>
        <p:nvPicPr>
          <p:cNvPr id="17413" name="Picture 8" descr="news3"/>
          <p:cNvPicPr>
            <a:picLocks noGrp="1" noChangeAspect="1" noChangeArrowheads="1"/>
          </p:cNvPicPr>
          <p:nvPr>
            <p:ph sz="quarter" idx="1"/>
          </p:nvPr>
        </p:nvPicPr>
        <p:blipFill>
          <a:blip r:embed="rId2"/>
          <a:srcRect/>
          <a:stretch>
            <a:fillRect/>
          </a:stretch>
        </p:blipFill>
        <p:spPr>
          <a:xfrm>
            <a:off x="1662113" y="1981200"/>
            <a:ext cx="2505075" cy="19812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endParaRPr lang="en-US"/>
          </a:p>
        </p:txBody>
      </p:sp>
      <p:sp>
        <p:nvSpPr>
          <p:cNvPr id="24579" name="Rectangle 3"/>
          <p:cNvSpPr>
            <a:spLocks noGrp="1" noChangeArrowheads="1"/>
          </p:cNvSpPr>
          <p:nvPr>
            <p:ph type="body" idx="1"/>
          </p:nvPr>
        </p:nvSpPr>
        <p:spPr/>
        <p:txBody>
          <a:bodyPr/>
          <a:lstStyle/>
          <a:p>
            <a:pPr eaLnBrk="1" hangingPunct="1">
              <a:defRPr/>
            </a:pPr>
            <a:r>
              <a:rPr lang="en-US"/>
              <a:t>A 1983 Ford Escort ran into another car that was stopped at a walkway in a school zone.  The posted speed limit was 20mph.  The accident left skidmarks 28 feet long.  Was the escort driver speeding?  The value for </a:t>
            </a:r>
            <a:r>
              <a:rPr lang="en-US">
                <a:latin typeface="Symbol" pitchFamily="18" charset="2"/>
              </a:rPr>
              <a:t>m</a:t>
            </a:r>
            <a:r>
              <a:rPr lang="en-US"/>
              <a:t> = 0.6166) What kind of factors could change your answer?</a:t>
            </a:r>
          </a:p>
        </p:txBody>
      </p:sp>
      <p:pic>
        <p:nvPicPr>
          <p:cNvPr id="18436" name="Picture 7" descr="Ford">
            <a:hlinkClick r:id="rId2"/>
          </p:cNvPr>
          <p:cNvPicPr>
            <a:picLocks noChangeAspect="1" noChangeArrowheads="1"/>
          </p:cNvPicPr>
          <p:nvPr/>
        </p:nvPicPr>
        <p:blipFill>
          <a:blip r:embed="rId3"/>
          <a:srcRect/>
          <a:stretch>
            <a:fillRect/>
          </a:stretch>
        </p:blipFill>
        <p:spPr bwMode="auto">
          <a:xfrm>
            <a:off x="6019800" y="304800"/>
            <a:ext cx="2581275" cy="13827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p:txBody>
          <a:bodyPr/>
          <a:lstStyle/>
          <a:p>
            <a:pPr eaLnBrk="1" hangingPunct="1">
              <a:defRPr/>
            </a:pPr>
            <a:r>
              <a:rPr lang="en-US" sz="2800"/>
              <a:t>The driver of the Escort in court was very adamant that he was not speeding on that roadway.  (Previously he had gotten a speeding ticket in that vicinity and therefore set his cruise control for 19mph.)  A defense expert testified that other data indicate a speed less than 20mph.  What could have been overlooked that would exonerate the driver?</a:t>
            </a:r>
          </a:p>
        </p:txBody>
      </p:sp>
      <p:pic>
        <p:nvPicPr>
          <p:cNvPr id="19459" name="Picture 4" descr="Ford">
            <a:hlinkClick r:id="rId2"/>
          </p:cNvPr>
          <p:cNvPicPr>
            <a:picLocks noGrp="1" noChangeAspect="1" noChangeArrowheads="1"/>
          </p:cNvPicPr>
          <p:nvPr>
            <p:ph type="title"/>
          </p:nvPr>
        </p:nvPicPr>
        <p:blipFill>
          <a:blip r:embed="rId3"/>
          <a:srcRect/>
          <a:stretch>
            <a:fillRect/>
          </a:stretch>
        </p:blipFill>
        <p:spPr>
          <a:xfrm>
            <a:off x="5943600" y="457200"/>
            <a:ext cx="2395538" cy="1281113"/>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en-US"/>
              <a:t>Collisions and Transfer of Energy</a:t>
            </a:r>
          </a:p>
        </p:txBody>
      </p:sp>
      <p:sp>
        <p:nvSpPr>
          <p:cNvPr id="29699"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en-US" sz="2800"/>
              <a:t>Kinetic Energy = skid work + crush work</a:t>
            </a:r>
          </a:p>
          <a:p>
            <a:pPr eaLnBrk="1" hangingPunct="1">
              <a:lnSpc>
                <a:spcPct val="90000"/>
              </a:lnSpc>
              <a:buFont typeface="Wingdings" pitchFamily="2" charset="2"/>
              <a:buNone/>
              <a:defRPr/>
            </a:pPr>
            <a:r>
              <a:rPr lang="en-US" sz="2800"/>
              <a:t>1/2mv</a:t>
            </a:r>
            <a:r>
              <a:rPr lang="en-US" sz="2800" baseline="30000"/>
              <a:t>2</a:t>
            </a:r>
            <a:r>
              <a:rPr lang="en-US" sz="2800"/>
              <a:t> = </a:t>
            </a:r>
            <a:r>
              <a:rPr lang="en-US" sz="2800">
                <a:latin typeface="Symbol" pitchFamily="18" charset="2"/>
              </a:rPr>
              <a:t>m</a:t>
            </a:r>
            <a:r>
              <a:rPr lang="en-US" sz="2800"/>
              <a:t>mgd + Kx</a:t>
            </a:r>
          </a:p>
          <a:p>
            <a:pPr eaLnBrk="1" hangingPunct="1">
              <a:lnSpc>
                <a:spcPct val="90000"/>
              </a:lnSpc>
              <a:buFont typeface="Wingdings" pitchFamily="2" charset="2"/>
              <a:buNone/>
              <a:defRPr/>
            </a:pPr>
            <a:r>
              <a:rPr lang="en-US" sz="2800" i="1"/>
              <a:t>Where:</a:t>
            </a:r>
            <a:r>
              <a:rPr lang="en-US" sz="2800"/>
              <a:t>  </a:t>
            </a:r>
            <a:r>
              <a:rPr lang="en-US" sz="2400"/>
              <a:t>m = mass of vehicle</a:t>
            </a:r>
          </a:p>
          <a:p>
            <a:pPr eaLnBrk="1" hangingPunct="1">
              <a:lnSpc>
                <a:spcPct val="90000"/>
              </a:lnSpc>
              <a:buFont typeface="Wingdings" pitchFamily="2" charset="2"/>
              <a:buNone/>
              <a:defRPr/>
            </a:pPr>
            <a:r>
              <a:rPr lang="en-US" sz="2400"/>
              <a:t>v = velocity (speed)</a:t>
            </a:r>
          </a:p>
          <a:p>
            <a:pPr eaLnBrk="1" hangingPunct="1">
              <a:lnSpc>
                <a:spcPct val="90000"/>
              </a:lnSpc>
              <a:buFont typeface="Wingdings" pitchFamily="2" charset="2"/>
              <a:buNone/>
              <a:defRPr/>
            </a:pPr>
            <a:r>
              <a:rPr lang="en-US" sz="2400">
                <a:latin typeface="Symbol" pitchFamily="18" charset="2"/>
              </a:rPr>
              <a:t>m</a:t>
            </a:r>
            <a:r>
              <a:rPr lang="en-US" sz="2400"/>
              <a:t> = coefficient of friction</a:t>
            </a:r>
          </a:p>
          <a:p>
            <a:pPr eaLnBrk="1" hangingPunct="1">
              <a:lnSpc>
                <a:spcPct val="90000"/>
              </a:lnSpc>
              <a:buFont typeface="Wingdings" pitchFamily="2" charset="2"/>
              <a:buNone/>
              <a:defRPr/>
            </a:pPr>
            <a:r>
              <a:rPr lang="en-US" sz="2400"/>
              <a:t>g = acceleration due to gravity</a:t>
            </a:r>
          </a:p>
          <a:p>
            <a:pPr eaLnBrk="1" hangingPunct="1">
              <a:lnSpc>
                <a:spcPct val="90000"/>
              </a:lnSpc>
              <a:buFont typeface="Wingdings" pitchFamily="2" charset="2"/>
              <a:buNone/>
              <a:defRPr/>
            </a:pPr>
            <a:r>
              <a:rPr lang="en-US" sz="2400"/>
              <a:t>d = distance</a:t>
            </a:r>
          </a:p>
          <a:p>
            <a:pPr eaLnBrk="1" hangingPunct="1">
              <a:lnSpc>
                <a:spcPct val="90000"/>
              </a:lnSpc>
              <a:buFont typeface="Wingdings" pitchFamily="2" charset="2"/>
              <a:buNone/>
              <a:defRPr/>
            </a:pPr>
            <a:r>
              <a:rPr lang="en-US" sz="2400"/>
              <a:t>K = crush coefficient</a:t>
            </a:r>
          </a:p>
          <a:p>
            <a:pPr eaLnBrk="1" hangingPunct="1">
              <a:lnSpc>
                <a:spcPct val="90000"/>
              </a:lnSpc>
              <a:buFont typeface="Wingdings" pitchFamily="2" charset="2"/>
              <a:buNone/>
              <a:defRPr/>
            </a:pPr>
            <a:r>
              <a:rPr lang="en-US" sz="2400"/>
              <a:t>x = average crush depth</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Grp="1" noChangeArrowheads="1"/>
          </p:cNvSpPr>
          <p:nvPr>
            <p:ph type="title"/>
          </p:nvPr>
        </p:nvSpPr>
        <p:spPr/>
        <p:txBody>
          <a:bodyPr/>
          <a:lstStyle/>
          <a:p>
            <a:pPr eaLnBrk="1" hangingPunct="1">
              <a:defRPr/>
            </a:pPr>
            <a:r>
              <a:rPr lang="en-US"/>
              <a:t>Collisions and Energy Transfer</a:t>
            </a:r>
          </a:p>
        </p:txBody>
      </p:sp>
      <p:sp>
        <p:nvSpPr>
          <p:cNvPr id="30725" name="Rectangle 5"/>
          <p:cNvSpPr>
            <a:spLocks noGrp="1" noChangeArrowheads="1"/>
          </p:cNvSpPr>
          <p:nvPr>
            <p:ph sz="half" idx="1"/>
          </p:nvPr>
        </p:nvSpPr>
        <p:spPr>
          <a:xfrm>
            <a:off x="1066800" y="1981200"/>
            <a:ext cx="5715000" cy="4114800"/>
          </a:xfrm>
        </p:spPr>
        <p:txBody>
          <a:bodyPr/>
          <a:lstStyle/>
          <a:p>
            <a:pPr eaLnBrk="1" hangingPunct="1">
              <a:buFont typeface="Wingdings" pitchFamily="2" charset="2"/>
              <a:buNone/>
              <a:defRPr/>
            </a:pPr>
            <a:r>
              <a:rPr lang="en-US" sz="2800"/>
              <a:t>V = </a:t>
            </a:r>
          </a:p>
        </p:txBody>
      </p:sp>
      <p:sp>
        <p:nvSpPr>
          <p:cNvPr id="30726" name="Rectangle 6"/>
          <p:cNvSpPr>
            <a:spLocks noGrp="1" noChangeArrowheads="1"/>
          </p:cNvSpPr>
          <p:nvPr>
            <p:ph sz="quarter" idx="2"/>
          </p:nvPr>
        </p:nvSpPr>
        <p:spPr>
          <a:xfrm>
            <a:off x="6858000" y="1981200"/>
            <a:ext cx="1752600" cy="1981200"/>
          </a:xfrm>
        </p:spPr>
        <p:txBody>
          <a:bodyPr/>
          <a:lstStyle/>
          <a:p>
            <a:pPr eaLnBrk="1" hangingPunct="1">
              <a:defRPr/>
            </a:pPr>
            <a:endParaRPr lang="en-US" sz="2400"/>
          </a:p>
        </p:txBody>
      </p:sp>
      <p:sp>
        <p:nvSpPr>
          <p:cNvPr id="30727" name="Rectangle 7"/>
          <p:cNvSpPr>
            <a:spLocks noGrp="1" noChangeArrowheads="1"/>
          </p:cNvSpPr>
          <p:nvPr>
            <p:ph sz="quarter" idx="3"/>
          </p:nvPr>
        </p:nvSpPr>
        <p:spPr/>
        <p:txBody>
          <a:bodyPr/>
          <a:lstStyle/>
          <a:p>
            <a:pPr eaLnBrk="1" hangingPunct="1">
              <a:defRPr/>
            </a:pPr>
            <a:endParaRPr lang="en-US" sz="2400"/>
          </a:p>
        </p:txBody>
      </p:sp>
      <p:pic>
        <p:nvPicPr>
          <p:cNvPr id="2055" name="Picture 9" descr="car02"/>
          <p:cNvPicPr>
            <a:picLocks noChangeAspect="1" noChangeArrowheads="1"/>
          </p:cNvPicPr>
          <p:nvPr/>
        </p:nvPicPr>
        <p:blipFill>
          <a:blip r:embed="rId3"/>
          <a:srcRect/>
          <a:stretch>
            <a:fillRect/>
          </a:stretch>
        </p:blipFill>
        <p:spPr bwMode="auto">
          <a:xfrm>
            <a:off x="6896100" y="1905000"/>
            <a:ext cx="2247900" cy="2066925"/>
          </a:xfrm>
          <a:prstGeom prst="rect">
            <a:avLst/>
          </a:prstGeom>
          <a:noFill/>
          <a:ln w="9525">
            <a:noFill/>
            <a:miter lim="800000"/>
            <a:headEnd/>
            <a:tailEnd/>
          </a:ln>
        </p:spPr>
      </p:pic>
      <p:sp>
        <p:nvSpPr>
          <p:cNvPr id="30733" name="Rectangle 13"/>
          <p:cNvSpPr>
            <a:spLocks noChangeArrowheads="1"/>
          </p:cNvSpPr>
          <p:nvPr/>
        </p:nvSpPr>
        <p:spPr bwMode="auto">
          <a:xfrm>
            <a:off x="990600" y="2590800"/>
            <a:ext cx="5791200" cy="3081338"/>
          </a:xfrm>
          <a:prstGeom prst="rect">
            <a:avLst/>
          </a:prstGeom>
          <a:noFill/>
          <a:ln w="9525">
            <a:noFill/>
            <a:miter lim="800000"/>
            <a:headEnd/>
            <a:tailEnd/>
          </a:ln>
          <a:effectLst/>
        </p:spPr>
        <p:txBody>
          <a:bodyPr>
            <a:spAutoFit/>
          </a:bodyPr>
          <a:lstStyle/>
          <a:p>
            <a:pPr>
              <a:defRPr/>
            </a:pPr>
            <a:r>
              <a:rPr lang="en-US" sz="2800" i="1">
                <a:effectLst>
                  <a:outerShdw blurRad="38100" dist="38100" dir="2700000" algn="tl">
                    <a:srgbClr val="000000"/>
                  </a:outerShdw>
                </a:effectLst>
              </a:rPr>
              <a:t>Where:</a:t>
            </a:r>
            <a:r>
              <a:rPr lang="en-US" sz="2800">
                <a:effectLst>
                  <a:outerShdw blurRad="38100" dist="38100" dir="2700000" algn="tl">
                    <a:srgbClr val="000000"/>
                  </a:outerShdw>
                </a:effectLst>
              </a:rPr>
              <a:t>  m = mass of vehicle</a:t>
            </a:r>
          </a:p>
          <a:p>
            <a:pPr>
              <a:defRPr/>
            </a:pPr>
            <a:r>
              <a:rPr lang="en-US" sz="2800">
                <a:effectLst>
                  <a:outerShdw blurRad="38100" dist="38100" dir="2700000" algn="tl">
                    <a:srgbClr val="000000"/>
                  </a:outerShdw>
                </a:effectLst>
              </a:rPr>
              <a:t>v = velocity (speed)</a:t>
            </a:r>
          </a:p>
          <a:p>
            <a:pPr>
              <a:defRPr/>
            </a:pPr>
            <a:r>
              <a:rPr lang="en-US" sz="2800">
                <a:effectLst>
                  <a:outerShdw blurRad="38100" dist="38100" dir="2700000" algn="tl">
                    <a:srgbClr val="000000"/>
                  </a:outerShdw>
                </a:effectLst>
              </a:rPr>
              <a:t>m = coefficient of friction</a:t>
            </a:r>
          </a:p>
          <a:p>
            <a:pPr>
              <a:defRPr/>
            </a:pPr>
            <a:r>
              <a:rPr lang="en-US" sz="2800">
                <a:effectLst>
                  <a:outerShdw blurRad="38100" dist="38100" dir="2700000" algn="tl">
                    <a:srgbClr val="000000"/>
                  </a:outerShdw>
                </a:effectLst>
              </a:rPr>
              <a:t>g = acceleration due to gravity</a:t>
            </a:r>
          </a:p>
          <a:p>
            <a:pPr>
              <a:defRPr/>
            </a:pPr>
            <a:r>
              <a:rPr lang="en-US" sz="2800">
                <a:effectLst>
                  <a:outerShdw blurRad="38100" dist="38100" dir="2700000" algn="tl">
                    <a:srgbClr val="000000"/>
                  </a:outerShdw>
                </a:effectLst>
              </a:rPr>
              <a:t>d = distance</a:t>
            </a:r>
          </a:p>
          <a:p>
            <a:pPr>
              <a:defRPr/>
            </a:pPr>
            <a:r>
              <a:rPr lang="en-US" sz="2800">
                <a:effectLst>
                  <a:outerShdw blurRad="38100" dist="38100" dir="2700000" algn="tl">
                    <a:srgbClr val="000000"/>
                  </a:outerShdw>
                </a:effectLst>
              </a:rPr>
              <a:t>K = crush coefficient</a:t>
            </a:r>
          </a:p>
          <a:p>
            <a:pPr>
              <a:defRPr/>
            </a:pPr>
            <a:r>
              <a:rPr lang="en-US" sz="2800">
                <a:effectLst>
                  <a:outerShdw blurRad="38100" dist="38100" dir="2700000" algn="tl">
                    <a:srgbClr val="000000"/>
                  </a:outerShdw>
                </a:effectLst>
              </a:rPr>
              <a:t>x = average crush depth</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p:txBody>
          <a:bodyPr/>
          <a:lstStyle/>
          <a:p>
            <a:pPr eaLnBrk="1" hangingPunct="1">
              <a:lnSpc>
                <a:spcPct val="90000"/>
              </a:lnSpc>
              <a:defRPr/>
            </a:pPr>
            <a:r>
              <a:rPr lang="en-US"/>
              <a:t>A compact car skidded 85 feet before crashing into a brick wall.  The front end of the car was crushed, more or less evenly 35cm.  How fast was the car going prior to starting the skid?  (The car weighed 3000 pounds.  The coefficient of friction between the tire and road surface is 0.68 and the crush coefficient of the car is 89,000kg/m.)</a:t>
            </a:r>
          </a:p>
        </p:txBody>
      </p:sp>
      <p:pic>
        <p:nvPicPr>
          <p:cNvPr id="21507" name="Picture 4" descr="car02"/>
          <p:cNvPicPr>
            <a:picLocks noGrp="1" noChangeAspect="1" noChangeArrowheads="1"/>
          </p:cNvPicPr>
          <p:nvPr>
            <p:ph type="title"/>
          </p:nvPr>
        </p:nvPicPr>
        <p:blipFill>
          <a:blip r:embed="rId2"/>
          <a:srcRect/>
          <a:stretch>
            <a:fillRect/>
          </a:stretch>
        </p:blipFill>
        <p:spPr>
          <a:xfrm>
            <a:off x="6858000" y="0"/>
            <a:ext cx="2286000" cy="1828800"/>
          </a:xfrm>
        </p:spPr>
      </p:pic>
      <p:sp>
        <p:nvSpPr>
          <p:cNvPr id="21508" name="Text Box 5"/>
          <p:cNvSpPr txBox="1">
            <a:spLocks noChangeArrowheads="1"/>
          </p:cNvSpPr>
          <p:nvPr/>
        </p:nvSpPr>
        <p:spPr bwMode="auto">
          <a:xfrm>
            <a:off x="1219200" y="381000"/>
            <a:ext cx="4724400" cy="762000"/>
          </a:xfrm>
          <a:prstGeom prst="rect">
            <a:avLst/>
          </a:prstGeom>
          <a:noFill/>
          <a:ln w="9525">
            <a:noFill/>
            <a:miter lim="800000"/>
            <a:headEnd/>
            <a:tailEnd/>
          </a:ln>
        </p:spPr>
        <p:txBody>
          <a:bodyPr>
            <a:spAutoFit/>
          </a:bodyPr>
          <a:lstStyle/>
          <a:p>
            <a:pPr>
              <a:spcBef>
                <a:spcPct val="50000"/>
              </a:spcBef>
            </a:pPr>
            <a:r>
              <a:rPr lang="en-US" sz="4400"/>
              <a:t>Example Problem</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defRPr/>
            </a:pPr>
            <a:endParaRPr lang="en-US"/>
          </a:p>
        </p:txBody>
      </p:sp>
      <p:sp>
        <p:nvSpPr>
          <p:cNvPr id="36867" name="Rectangle 3"/>
          <p:cNvSpPr>
            <a:spLocks noGrp="1" noChangeArrowheads="1"/>
          </p:cNvSpPr>
          <p:nvPr>
            <p:ph type="body" idx="1"/>
          </p:nvPr>
        </p:nvSpPr>
        <p:spPr/>
        <p:txBody>
          <a:bodyPr/>
          <a:lstStyle/>
          <a:p>
            <a:pPr eaLnBrk="1" hangingPunct="1">
              <a:defRPr/>
            </a:pPr>
            <a:r>
              <a:rPr lang="en-US"/>
              <a:t>In the previous example, it was raining.  If the same car had the same accident on dry roads, what would be the effect (qualitatively)?  </a:t>
            </a:r>
          </a:p>
          <a:p>
            <a:pPr eaLnBrk="1" hangingPunct="1">
              <a:defRPr/>
            </a:pPr>
            <a:r>
              <a:rPr lang="en-US"/>
              <a:t>How does </a:t>
            </a:r>
            <a:r>
              <a:rPr lang="en-US">
                <a:latin typeface="Symbol" pitchFamily="18" charset="2"/>
              </a:rPr>
              <a:t>m</a:t>
            </a:r>
            <a:r>
              <a:rPr lang="en-US"/>
              <a:t> change for dry, wet, snowy roads?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endParaRPr lang="en-US"/>
          </a:p>
        </p:txBody>
      </p:sp>
      <p:sp>
        <p:nvSpPr>
          <p:cNvPr id="4099" name="Rectangle 3"/>
          <p:cNvSpPr>
            <a:spLocks noGrp="1" noChangeArrowheads="1"/>
          </p:cNvSpPr>
          <p:nvPr>
            <p:ph type="body" idx="1"/>
          </p:nvPr>
        </p:nvSpPr>
        <p:spPr/>
        <p:txBody>
          <a:bodyPr/>
          <a:lstStyle/>
          <a:p>
            <a:pPr eaLnBrk="1" hangingPunct="1">
              <a:defRPr/>
            </a:pPr>
            <a:endParaRPr lang="en-US"/>
          </a:p>
        </p:txBody>
      </p:sp>
      <p:sp>
        <p:nvSpPr>
          <p:cNvPr id="6148" name="Text Box 4"/>
          <p:cNvSpPr txBox="1">
            <a:spLocks noChangeArrowheads="1"/>
          </p:cNvSpPr>
          <p:nvPr/>
        </p:nvSpPr>
        <p:spPr bwMode="auto">
          <a:xfrm>
            <a:off x="914400" y="533400"/>
            <a:ext cx="6705600" cy="762000"/>
          </a:xfrm>
          <a:prstGeom prst="rect">
            <a:avLst/>
          </a:prstGeom>
          <a:noFill/>
          <a:ln w="12700">
            <a:noFill/>
            <a:miter lim="800000"/>
            <a:headEnd type="none" w="sm" len="sm"/>
            <a:tailEnd type="none" w="sm" len="sm"/>
          </a:ln>
        </p:spPr>
        <p:txBody>
          <a:bodyPr>
            <a:spAutoFit/>
          </a:bodyPr>
          <a:lstStyle/>
          <a:p>
            <a:pPr algn="ctr">
              <a:spcBef>
                <a:spcPct val="50000"/>
              </a:spcBef>
            </a:pPr>
            <a:r>
              <a:rPr lang="en-US" sz="4400">
                <a:latin typeface="Times New Roman" pitchFamily="18" charset="0"/>
              </a:rPr>
              <a:t>Density Demonstration</a:t>
            </a:r>
          </a:p>
        </p:txBody>
      </p:sp>
      <p:sp>
        <p:nvSpPr>
          <p:cNvPr id="4101" name="Text Box 5"/>
          <p:cNvSpPr txBox="1">
            <a:spLocks noChangeArrowheads="1"/>
          </p:cNvSpPr>
          <p:nvPr/>
        </p:nvSpPr>
        <p:spPr bwMode="auto">
          <a:xfrm>
            <a:off x="685800" y="2209800"/>
            <a:ext cx="7696200" cy="3994150"/>
          </a:xfrm>
          <a:prstGeom prst="rect">
            <a:avLst/>
          </a:prstGeom>
          <a:noFill/>
          <a:ln w="12700">
            <a:noFill/>
            <a:miter lim="800000"/>
            <a:headEnd type="none" w="sm" len="sm"/>
            <a:tailEnd type="none" w="sm" len="sm"/>
          </a:ln>
        </p:spPr>
        <p:txBody>
          <a:bodyPr>
            <a:spAutoFit/>
          </a:bodyPr>
          <a:lstStyle/>
          <a:p>
            <a:pPr>
              <a:spcBef>
                <a:spcPct val="50000"/>
              </a:spcBef>
            </a:pPr>
            <a:r>
              <a:rPr lang="en-US" sz="3200">
                <a:latin typeface="Times New Roman" pitchFamily="18" charset="0"/>
              </a:rPr>
              <a:t>Density = mass/volume  </a:t>
            </a:r>
          </a:p>
          <a:p>
            <a:pPr>
              <a:spcBef>
                <a:spcPct val="50000"/>
              </a:spcBef>
            </a:pPr>
            <a:r>
              <a:rPr lang="en-US" sz="3200">
                <a:latin typeface="Times New Roman" pitchFamily="18" charset="0"/>
              </a:rPr>
              <a:t>Assume the density of H</a:t>
            </a:r>
            <a:r>
              <a:rPr lang="en-US" sz="3200" baseline="-25000">
                <a:latin typeface="Times New Roman" pitchFamily="18" charset="0"/>
              </a:rPr>
              <a:t>2</a:t>
            </a:r>
            <a:r>
              <a:rPr lang="en-US" sz="3200">
                <a:latin typeface="Times New Roman" pitchFamily="18" charset="0"/>
              </a:rPr>
              <a:t>O = 1g/mL</a:t>
            </a:r>
          </a:p>
          <a:p>
            <a:pPr>
              <a:spcBef>
                <a:spcPct val="50000"/>
              </a:spcBef>
            </a:pPr>
            <a:r>
              <a:rPr lang="en-US" sz="3200">
                <a:latin typeface="Times New Roman" pitchFamily="18" charset="0"/>
              </a:rPr>
              <a:t>Estimate what is the density of diet soda?</a:t>
            </a:r>
          </a:p>
          <a:p>
            <a:pPr>
              <a:spcBef>
                <a:spcPct val="50000"/>
              </a:spcBef>
            </a:pPr>
            <a:r>
              <a:rPr lang="en-US" sz="3200">
                <a:latin typeface="Times New Roman" pitchFamily="18" charset="0"/>
              </a:rPr>
              <a:t>What is the density of regular soda?</a:t>
            </a:r>
          </a:p>
          <a:p>
            <a:pPr>
              <a:spcBef>
                <a:spcPct val="50000"/>
              </a:spcBef>
            </a:pPr>
            <a:r>
              <a:rPr lang="en-US" sz="3200">
                <a:latin typeface="Times New Roman" pitchFamily="18" charset="0"/>
              </a:rPr>
              <a:t>Which can weighs more?  How do you know?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0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10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10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0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066800" y="304800"/>
            <a:ext cx="1143000" cy="76200"/>
          </a:xfrm>
        </p:spPr>
        <p:txBody>
          <a:bodyPr/>
          <a:lstStyle/>
          <a:p>
            <a:pPr eaLnBrk="1" hangingPunct="1">
              <a:defRPr/>
            </a:pPr>
            <a:endParaRPr lang="en-US" sz="4000"/>
          </a:p>
        </p:txBody>
      </p:sp>
      <p:sp>
        <p:nvSpPr>
          <p:cNvPr id="33795" name="Rectangle 3"/>
          <p:cNvSpPr>
            <a:spLocks noGrp="1" noChangeArrowheads="1"/>
          </p:cNvSpPr>
          <p:nvPr>
            <p:ph type="body" idx="1"/>
          </p:nvPr>
        </p:nvSpPr>
        <p:spPr>
          <a:xfrm>
            <a:off x="1066800" y="304800"/>
            <a:ext cx="7543800" cy="5791200"/>
          </a:xfrm>
        </p:spPr>
        <p:txBody>
          <a:bodyPr/>
          <a:lstStyle/>
          <a:p>
            <a:pPr eaLnBrk="1" hangingPunct="1">
              <a:buFont typeface="Wingdings" pitchFamily="2" charset="2"/>
              <a:buNone/>
              <a:defRPr/>
            </a:pPr>
            <a:r>
              <a:rPr lang="en-US">
                <a:hlinkClick r:id="rId2"/>
              </a:rPr>
              <a:t>Elastic collision</a:t>
            </a:r>
            <a:endParaRPr lang="en-US"/>
          </a:p>
          <a:p>
            <a:pPr eaLnBrk="1" hangingPunct="1">
              <a:buFont typeface="Wingdings" pitchFamily="2" charset="2"/>
              <a:buNone/>
              <a:defRPr/>
            </a:pPr>
            <a:endParaRPr lang="en-US"/>
          </a:p>
          <a:p>
            <a:pPr eaLnBrk="1" hangingPunct="1">
              <a:buFont typeface="Wingdings" pitchFamily="2" charset="2"/>
              <a:buNone/>
              <a:defRPr/>
            </a:pPr>
            <a:r>
              <a:rPr lang="en-US">
                <a:hlinkClick r:id="rId2"/>
              </a:rPr>
              <a:t>Plastic collision</a:t>
            </a:r>
            <a:endParaRPr lang="en-US"/>
          </a:p>
          <a:p>
            <a:pPr eaLnBrk="1" hangingPunct="1">
              <a:buFont typeface="Wingdings" pitchFamily="2" charset="2"/>
              <a:buNone/>
              <a:defRPr/>
            </a:pPr>
            <a:endParaRPr lang="en-US"/>
          </a:p>
          <a:p>
            <a:pPr algn="ctr" eaLnBrk="1" hangingPunct="1">
              <a:buFont typeface="Wingdings" pitchFamily="2" charset="2"/>
              <a:buNone/>
              <a:defRPr/>
            </a:pPr>
            <a:r>
              <a:rPr lang="en-US" i="1"/>
              <a:t>Momentum:  Force an object exerts</a:t>
            </a:r>
          </a:p>
          <a:p>
            <a:pPr algn="ctr" eaLnBrk="1" hangingPunct="1">
              <a:buFont typeface="Wingdings" pitchFamily="2" charset="2"/>
              <a:buNone/>
              <a:defRPr/>
            </a:pPr>
            <a:r>
              <a:rPr lang="en-US" sz="4000">
                <a:solidFill>
                  <a:srgbClr val="FFFF00"/>
                </a:solidFill>
              </a:rPr>
              <a:t>p = mv</a:t>
            </a:r>
          </a:p>
          <a:p>
            <a:pPr eaLnBrk="1" hangingPunct="1">
              <a:buFont typeface="Wingdings" pitchFamily="2" charset="2"/>
              <a:buNone/>
              <a:defRPr/>
            </a:pPr>
            <a:r>
              <a:rPr lang="en-US"/>
              <a:t>Where: 	p = momentum</a:t>
            </a:r>
          </a:p>
          <a:p>
            <a:pPr eaLnBrk="1" hangingPunct="1">
              <a:buFont typeface="Wingdings" pitchFamily="2" charset="2"/>
              <a:buNone/>
              <a:defRPr/>
            </a:pPr>
            <a:r>
              <a:rPr lang="en-US"/>
              <a:t>			m = mass of object</a:t>
            </a:r>
          </a:p>
          <a:p>
            <a:pPr eaLnBrk="1" hangingPunct="1">
              <a:buFont typeface="Wingdings" pitchFamily="2" charset="2"/>
              <a:buNone/>
              <a:defRPr/>
            </a:pPr>
            <a:r>
              <a:rPr lang="en-US"/>
              <a:t>			v = velocity of object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79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795">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3795">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3795">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379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en-US">
                <a:hlinkClick r:id="rId2"/>
              </a:rPr>
              <a:t>Elastic Collision </a:t>
            </a:r>
            <a:endParaRPr lang="en-US"/>
          </a:p>
        </p:txBody>
      </p:sp>
      <p:sp>
        <p:nvSpPr>
          <p:cNvPr id="34819" name="Rectangle 3"/>
          <p:cNvSpPr>
            <a:spLocks noGrp="1" noChangeArrowheads="1"/>
          </p:cNvSpPr>
          <p:nvPr>
            <p:ph type="body" idx="1"/>
          </p:nvPr>
        </p:nvSpPr>
        <p:spPr/>
        <p:txBody>
          <a:bodyPr/>
          <a:lstStyle/>
          <a:p>
            <a:pPr eaLnBrk="1" hangingPunct="1">
              <a:defRPr/>
            </a:pPr>
            <a:r>
              <a:rPr lang="en-US"/>
              <a:t>Momentum is conserved</a:t>
            </a:r>
          </a:p>
          <a:p>
            <a:pPr eaLnBrk="1" hangingPunct="1">
              <a:defRPr/>
            </a:pPr>
            <a:r>
              <a:rPr lang="en-US"/>
              <a:t>A 1500kg car rear-ends a 3000kg truck stopped at a stoplight.  The vehicles “bounce” off one another causing the truck to lurch forward at a speed of 8m/s and the car to go backward at a speed of 8m/s.  How fast was the car going initially (in mph)?</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en-US"/>
              <a:t>Plastic Collision</a:t>
            </a:r>
          </a:p>
        </p:txBody>
      </p:sp>
      <p:sp>
        <p:nvSpPr>
          <p:cNvPr id="44035" name="Rectangle 3"/>
          <p:cNvSpPr>
            <a:spLocks noGrp="1" noChangeArrowheads="1"/>
          </p:cNvSpPr>
          <p:nvPr>
            <p:ph type="body" idx="1"/>
          </p:nvPr>
        </p:nvSpPr>
        <p:spPr/>
        <p:txBody>
          <a:bodyPr/>
          <a:lstStyle/>
          <a:p>
            <a:pPr eaLnBrk="1" hangingPunct="1">
              <a:defRPr/>
            </a:pPr>
            <a:r>
              <a:rPr lang="en-US"/>
              <a:t>A vehicle (1800 kg) turning at an intersection was rear ended by a 3200 kg truck and together they collided into the intersection at a speed of 16mph.  When the vehicle was turning it was going 8mph.  How fast was the truck going?  (The collision resulted in a straight ahead trajectory.)</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800100" y="1066800"/>
            <a:ext cx="7543800" cy="1431925"/>
          </a:xfrm>
        </p:spPr>
        <p:txBody>
          <a:bodyPr/>
          <a:lstStyle/>
          <a:p>
            <a:pPr eaLnBrk="1" hangingPunct="1">
              <a:defRPr/>
            </a:pPr>
            <a:r>
              <a:rPr lang="en-US">
                <a:hlinkClick r:id="rId2"/>
              </a:rPr>
              <a:t>Plastic Collision</a:t>
            </a:r>
            <a:endParaRPr lang="en-US"/>
          </a:p>
        </p:txBody>
      </p:sp>
      <p:sp>
        <p:nvSpPr>
          <p:cNvPr id="35843" name="Rectangle 3"/>
          <p:cNvSpPr>
            <a:spLocks noGrp="1" noChangeArrowheads="1"/>
          </p:cNvSpPr>
          <p:nvPr>
            <p:ph type="body" idx="1"/>
          </p:nvPr>
        </p:nvSpPr>
        <p:spPr>
          <a:xfrm>
            <a:off x="990600" y="2057400"/>
            <a:ext cx="7543800" cy="4572000"/>
          </a:xfrm>
        </p:spPr>
        <p:txBody>
          <a:bodyPr/>
          <a:lstStyle/>
          <a:p>
            <a:pPr eaLnBrk="1" hangingPunct="1">
              <a:lnSpc>
                <a:spcPct val="90000"/>
              </a:lnSpc>
              <a:buFont typeface="Wingdings" pitchFamily="2" charset="2"/>
              <a:buNone/>
              <a:defRPr/>
            </a:pPr>
            <a:r>
              <a:rPr lang="en-US"/>
              <a:t>On a rainy night a 3500kg truck and a 2000kg car suffered a head-on collision.  Luckily both drivers were seatbelted and had only minor injuries.  Analysis of the accident scene revealed skidmarks 2.4m long from the POI.  Blackbox data from the truck revealed it was going 37mph when the accident occurred.  How fast was the car going?  (</a:t>
            </a:r>
            <a:r>
              <a:rPr lang="en-US">
                <a:latin typeface="Symbol" pitchFamily="18" charset="2"/>
              </a:rPr>
              <a:t>m</a:t>
            </a:r>
            <a:r>
              <a:rPr lang="en-US"/>
              <a:t> = 0.72)</a:t>
            </a:r>
          </a:p>
        </p:txBody>
      </p:sp>
      <p:pic>
        <p:nvPicPr>
          <p:cNvPr id="26628" name="Picture 5" descr="car and truck collision"/>
          <p:cNvPicPr>
            <a:picLocks noChangeAspect="1" noChangeArrowheads="1" noCrop="1"/>
          </p:cNvPicPr>
          <p:nvPr/>
        </p:nvPicPr>
        <p:blipFill>
          <a:blip r:embed="rId3"/>
          <a:srcRect/>
          <a:stretch>
            <a:fillRect/>
          </a:stretch>
        </p:blipFill>
        <p:spPr bwMode="auto">
          <a:xfrm>
            <a:off x="4124325" y="0"/>
            <a:ext cx="5019675" cy="167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en-US"/>
              <a:t>Gun Recoil</a:t>
            </a:r>
          </a:p>
        </p:txBody>
      </p:sp>
      <p:sp>
        <p:nvSpPr>
          <p:cNvPr id="27651" name="Rectangle 3"/>
          <p:cNvSpPr>
            <a:spLocks noGrp="1" noChangeArrowheads="1"/>
          </p:cNvSpPr>
          <p:nvPr>
            <p:ph type="body" idx="1"/>
          </p:nvPr>
        </p:nvSpPr>
        <p:spPr>
          <a:xfrm>
            <a:off x="1066800" y="2667000"/>
            <a:ext cx="7543800" cy="3429000"/>
          </a:xfrm>
        </p:spPr>
        <p:txBody>
          <a:bodyPr/>
          <a:lstStyle/>
          <a:p>
            <a:pPr eaLnBrk="1" hangingPunct="1">
              <a:defRPr/>
            </a:pPr>
            <a:r>
              <a:rPr lang="en-US"/>
              <a:t>A Winchester .308 cartridge launches a bullet of mass 150 grains (1 grain = 64.8 mg) with a speed of 2820 ft/s (1 ft = 30.5 cm). This rifle has a weight of about 8 lbs (2.2 lbs = 1 kg). How fast will the gun recoil?</a:t>
            </a:r>
          </a:p>
          <a:p>
            <a:pPr eaLnBrk="1" hangingPunct="1">
              <a:defRPr/>
            </a:pPr>
            <a:endParaRPr lang="en-US"/>
          </a:p>
        </p:txBody>
      </p:sp>
      <p:pic>
        <p:nvPicPr>
          <p:cNvPr id="27652" name="Picture 7" descr="Anne Briand, '94 Olympics"/>
          <p:cNvPicPr>
            <a:picLocks noChangeAspect="1" noChangeArrowheads="1"/>
          </p:cNvPicPr>
          <p:nvPr/>
        </p:nvPicPr>
        <p:blipFill>
          <a:blip r:embed="rId2"/>
          <a:srcRect/>
          <a:stretch>
            <a:fillRect/>
          </a:stretch>
        </p:blipFill>
        <p:spPr bwMode="auto">
          <a:xfrm>
            <a:off x="5591175" y="0"/>
            <a:ext cx="3552825" cy="2705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defRPr/>
            </a:pPr>
            <a:r>
              <a:rPr lang="en-US" sz="4000"/>
              <a:t>Other Applications of Physics in Forensic Analysis</a:t>
            </a:r>
          </a:p>
        </p:txBody>
      </p:sp>
      <p:sp>
        <p:nvSpPr>
          <p:cNvPr id="37892" name="Rectangle 4"/>
          <p:cNvSpPr>
            <a:spLocks noGrp="1" noChangeArrowheads="1"/>
          </p:cNvSpPr>
          <p:nvPr>
            <p:ph sz="quarter" idx="1"/>
          </p:nvPr>
        </p:nvSpPr>
        <p:spPr>
          <a:xfrm>
            <a:off x="1066800" y="1981200"/>
            <a:ext cx="2438400" cy="1981200"/>
          </a:xfrm>
        </p:spPr>
        <p:txBody>
          <a:bodyPr/>
          <a:lstStyle/>
          <a:p>
            <a:pPr eaLnBrk="1" hangingPunct="1">
              <a:defRPr/>
            </a:pPr>
            <a:r>
              <a:rPr lang="en-US" sz="2400"/>
              <a:t>Blood Spatter Analysis</a:t>
            </a:r>
          </a:p>
        </p:txBody>
      </p:sp>
      <p:sp>
        <p:nvSpPr>
          <p:cNvPr id="37893" name="Rectangle 5"/>
          <p:cNvSpPr>
            <a:spLocks noGrp="1" noChangeArrowheads="1"/>
          </p:cNvSpPr>
          <p:nvPr>
            <p:ph sz="quarter" idx="2"/>
          </p:nvPr>
        </p:nvSpPr>
        <p:spPr>
          <a:xfrm>
            <a:off x="1066800" y="4114800"/>
            <a:ext cx="2438400" cy="1981200"/>
          </a:xfrm>
        </p:spPr>
        <p:txBody>
          <a:bodyPr/>
          <a:lstStyle/>
          <a:p>
            <a:pPr eaLnBrk="1" hangingPunct="1">
              <a:defRPr/>
            </a:pPr>
            <a:endParaRPr lang="en-US" sz="2400"/>
          </a:p>
        </p:txBody>
      </p:sp>
      <p:sp>
        <p:nvSpPr>
          <p:cNvPr id="37894" name="Rectangle 6"/>
          <p:cNvSpPr>
            <a:spLocks noGrp="1" noChangeArrowheads="1"/>
          </p:cNvSpPr>
          <p:nvPr>
            <p:ph sz="half" idx="3"/>
          </p:nvPr>
        </p:nvSpPr>
        <p:spPr>
          <a:xfrm>
            <a:off x="3733800" y="1981200"/>
            <a:ext cx="4876800" cy="4114800"/>
          </a:xfrm>
        </p:spPr>
        <p:txBody>
          <a:bodyPr/>
          <a:lstStyle/>
          <a:p>
            <a:pPr eaLnBrk="1" hangingPunct="1">
              <a:defRPr/>
            </a:pPr>
            <a:r>
              <a:rPr lang="en-US" sz="2800"/>
              <a:t>Allows you to recreate the events in the crime</a:t>
            </a:r>
          </a:p>
          <a:p>
            <a:pPr eaLnBrk="1" hangingPunct="1">
              <a:defRPr/>
            </a:pPr>
            <a:r>
              <a:rPr lang="en-US" sz="2800"/>
              <a:t>Passive blood spatter patterns</a:t>
            </a:r>
          </a:p>
          <a:p>
            <a:pPr eaLnBrk="1" hangingPunct="1">
              <a:defRPr/>
            </a:pPr>
            <a:r>
              <a:rPr lang="en-US" sz="2800"/>
              <a:t>High and Low velocity</a:t>
            </a:r>
          </a:p>
          <a:p>
            <a:pPr eaLnBrk="1" hangingPunct="1">
              <a:defRPr/>
            </a:pPr>
            <a:r>
              <a:rPr lang="en-US" sz="2800"/>
              <a:t>Cast-off patterns</a:t>
            </a:r>
          </a:p>
          <a:p>
            <a:pPr eaLnBrk="1" hangingPunct="1">
              <a:defRPr/>
            </a:pPr>
            <a:r>
              <a:rPr lang="en-US" sz="2800"/>
              <a:t>Fingerprints/ shoe impressions &amp; DNA</a:t>
            </a:r>
          </a:p>
        </p:txBody>
      </p:sp>
      <p:pic>
        <p:nvPicPr>
          <p:cNvPr id="28678" name="Picture 8" descr="Fig. 2 Upward moving bloodstain showing proper ellipse placement.">
            <a:hlinkClick r:id="rId2" tooltip="Fig. 2 Upward moving bloodstain showing proper ellipse placement."/>
          </p:cNvPr>
          <p:cNvPicPr>
            <a:picLocks noChangeAspect="1" noChangeArrowheads="1"/>
          </p:cNvPicPr>
          <p:nvPr/>
        </p:nvPicPr>
        <p:blipFill>
          <a:blip r:embed="rId3"/>
          <a:srcRect/>
          <a:stretch>
            <a:fillRect/>
          </a:stretch>
        </p:blipFill>
        <p:spPr bwMode="auto">
          <a:xfrm>
            <a:off x="1066800" y="3124200"/>
            <a:ext cx="2362200" cy="335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type="title" sz="quarter"/>
          </p:nvPr>
        </p:nvSpPr>
        <p:spPr/>
        <p:txBody>
          <a:bodyPr/>
          <a:lstStyle/>
          <a:p>
            <a:pPr eaLnBrk="1" hangingPunct="1">
              <a:defRPr/>
            </a:pPr>
            <a:endParaRPr lang="en-US"/>
          </a:p>
        </p:txBody>
      </p:sp>
      <p:sp>
        <p:nvSpPr>
          <p:cNvPr id="39941" name="Rectangle 5"/>
          <p:cNvSpPr>
            <a:spLocks noGrp="1" noChangeArrowheads="1"/>
          </p:cNvSpPr>
          <p:nvPr>
            <p:ph sz="quarter" idx="1"/>
          </p:nvPr>
        </p:nvSpPr>
        <p:spPr/>
        <p:txBody>
          <a:bodyPr/>
          <a:lstStyle/>
          <a:p>
            <a:pPr eaLnBrk="1" hangingPunct="1">
              <a:defRPr/>
            </a:pPr>
            <a:endParaRPr lang="en-US" sz="2400"/>
          </a:p>
        </p:txBody>
      </p:sp>
      <p:sp>
        <p:nvSpPr>
          <p:cNvPr id="39942" name="Rectangle 6"/>
          <p:cNvSpPr>
            <a:spLocks noGrp="1" noChangeArrowheads="1"/>
          </p:cNvSpPr>
          <p:nvPr>
            <p:ph sz="quarter" idx="2"/>
          </p:nvPr>
        </p:nvSpPr>
        <p:spPr/>
        <p:txBody>
          <a:bodyPr/>
          <a:lstStyle/>
          <a:p>
            <a:pPr eaLnBrk="1" hangingPunct="1">
              <a:defRPr/>
            </a:pPr>
            <a:endParaRPr lang="en-US" sz="2400"/>
          </a:p>
        </p:txBody>
      </p:sp>
      <p:sp>
        <p:nvSpPr>
          <p:cNvPr id="39943" name="Rectangle 7"/>
          <p:cNvSpPr>
            <a:spLocks noGrp="1" noChangeArrowheads="1"/>
          </p:cNvSpPr>
          <p:nvPr>
            <p:ph sz="quarter" idx="3"/>
          </p:nvPr>
        </p:nvSpPr>
        <p:spPr/>
        <p:txBody>
          <a:bodyPr/>
          <a:lstStyle/>
          <a:p>
            <a:pPr eaLnBrk="1" hangingPunct="1">
              <a:defRPr/>
            </a:pPr>
            <a:endParaRPr lang="en-US" sz="2400"/>
          </a:p>
        </p:txBody>
      </p:sp>
      <p:sp>
        <p:nvSpPr>
          <p:cNvPr id="39944" name="Rectangle 8"/>
          <p:cNvSpPr>
            <a:spLocks noGrp="1" noChangeArrowheads="1"/>
          </p:cNvSpPr>
          <p:nvPr>
            <p:ph sz="quarter" idx="4"/>
          </p:nvPr>
        </p:nvSpPr>
        <p:spPr/>
        <p:txBody>
          <a:bodyPr/>
          <a:lstStyle/>
          <a:p>
            <a:pPr eaLnBrk="1" hangingPunct="1">
              <a:defRPr/>
            </a:pPr>
            <a:r>
              <a:rPr lang="en-US" sz="2400"/>
              <a:t>Using Physics to Help Reconstruct a Crime Scene</a:t>
            </a:r>
          </a:p>
        </p:txBody>
      </p:sp>
      <p:pic>
        <p:nvPicPr>
          <p:cNvPr id="29703" name="Picture 10" descr="Fig. 4 Point of convergence">
            <a:hlinkClick r:id="rId2" tooltip="Fig. 4 Point of convergence"/>
          </p:cNvPr>
          <p:cNvPicPr>
            <a:picLocks noChangeAspect="1" noChangeArrowheads="1"/>
          </p:cNvPicPr>
          <p:nvPr/>
        </p:nvPicPr>
        <p:blipFill>
          <a:blip r:embed="rId3"/>
          <a:srcRect/>
          <a:stretch>
            <a:fillRect/>
          </a:stretch>
        </p:blipFill>
        <p:spPr bwMode="auto">
          <a:xfrm>
            <a:off x="1066800" y="685800"/>
            <a:ext cx="2968625" cy="3200400"/>
          </a:xfrm>
          <a:prstGeom prst="rect">
            <a:avLst/>
          </a:prstGeom>
          <a:noFill/>
          <a:ln w="9525">
            <a:noFill/>
            <a:miter lim="800000"/>
            <a:headEnd/>
            <a:tailEnd/>
          </a:ln>
        </p:spPr>
      </p:pic>
      <p:pic>
        <p:nvPicPr>
          <p:cNvPr id="29704" name="Picture 12" descr="Fig. 5 Area of convergence">
            <a:hlinkClick r:id="rId4" tooltip="Fig. 5 Area of convergence"/>
          </p:cNvPr>
          <p:cNvPicPr>
            <a:picLocks noChangeAspect="1" noChangeArrowheads="1"/>
          </p:cNvPicPr>
          <p:nvPr/>
        </p:nvPicPr>
        <p:blipFill>
          <a:blip r:embed="rId5"/>
          <a:srcRect/>
          <a:stretch>
            <a:fillRect/>
          </a:stretch>
        </p:blipFill>
        <p:spPr bwMode="auto">
          <a:xfrm>
            <a:off x="4876800" y="685800"/>
            <a:ext cx="2927350" cy="3124200"/>
          </a:xfrm>
          <a:prstGeom prst="rect">
            <a:avLst/>
          </a:prstGeom>
          <a:noFill/>
          <a:ln w="9525">
            <a:noFill/>
            <a:miter lim="800000"/>
            <a:headEnd/>
            <a:tailEnd/>
          </a:ln>
        </p:spPr>
      </p:pic>
      <p:pic>
        <p:nvPicPr>
          <p:cNvPr id="29705" name="Picture 14" descr="Fig. 6 Area of origin (blue area representing a volume in 3D space)">
            <a:hlinkClick r:id="rId6" tooltip="Fig. 6 Area of origin (blue area representing a volume in 3D space)"/>
          </p:cNvPr>
          <p:cNvPicPr>
            <a:picLocks noChangeAspect="1" noChangeArrowheads="1" noCrop="1"/>
          </p:cNvPicPr>
          <p:nvPr/>
        </p:nvPicPr>
        <p:blipFill>
          <a:blip r:embed="rId7"/>
          <a:srcRect/>
          <a:stretch>
            <a:fillRect/>
          </a:stretch>
        </p:blipFill>
        <p:spPr bwMode="auto">
          <a:xfrm>
            <a:off x="1066800" y="4114800"/>
            <a:ext cx="3333750" cy="2505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p:txBody>
          <a:bodyPr/>
          <a:lstStyle/>
          <a:p>
            <a:pPr eaLnBrk="1" hangingPunct="1">
              <a:defRPr/>
            </a:pPr>
            <a:r>
              <a:rPr lang="en-US"/>
              <a:t>Equipment Failure</a:t>
            </a:r>
          </a:p>
        </p:txBody>
      </p:sp>
      <p:sp>
        <p:nvSpPr>
          <p:cNvPr id="41989" name="Rectangle 5"/>
          <p:cNvSpPr>
            <a:spLocks noGrp="1" noChangeArrowheads="1"/>
          </p:cNvSpPr>
          <p:nvPr>
            <p:ph sz="half" idx="1"/>
          </p:nvPr>
        </p:nvSpPr>
        <p:spPr/>
        <p:txBody>
          <a:bodyPr/>
          <a:lstStyle/>
          <a:p>
            <a:pPr eaLnBrk="1" hangingPunct="1">
              <a:defRPr/>
            </a:pPr>
            <a:endParaRPr lang="en-US"/>
          </a:p>
        </p:txBody>
      </p:sp>
      <p:sp>
        <p:nvSpPr>
          <p:cNvPr id="41990" name="Rectangle 6"/>
          <p:cNvSpPr>
            <a:spLocks noGrp="1" noChangeArrowheads="1"/>
          </p:cNvSpPr>
          <p:nvPr>
            <p:ph sz="half" idx="2"/>
          </p:nvPr>
        </p:nvSpPr>
        <p:spPr/>
        <p:txBody>
          <a:bodyPr/>
          <a:lstStyle/>
          <a:p>
            <a:pPr eaLnBrk="1" hangingPunct="1">
              <a:defRPr/>
            </a:pPr>
            <a:r>
              <a:rPr lang="en-US"/>
              <a:t>Analysis of breaks can tell cause of break</a:t>
            </a:r>
          </a:p>
        </p:txBody>
      </p:sp>
      <p:pic>
        <p:nvPicPr>
          <p:cNvPr id="30725" name="Picture 8" descr="Accident%20Investigation%20Web"/>
          <p:cNvPicPr>
            <a:picLocks noChangeAspect="1" noChangeArrowheads="1"/>
          </p:cNvPicPr>
          <p:nvPr/>
        </p:nvPicPr>
        <p:blipFill>
          <a:blip r:embed="rId2"/>
          <a:srcRect/>
          <a:stretch>
            <a:fillRect/>
          </a:stretch>
        </p:blipFill>
        <p:spPr bwMode="auto">
          <a:xfrm>
            <a:off x="228600" y="1828800"/>
            <a:ext cx="4505325" cy="2828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en-US" dirty="0" smtClean="0"/>
              <a:t>Density</a:t>
            </a:r>
            <a:endParaRPr lang="en-US" dirty="0"/>
          </a:p>
        </p:txBody>
      </p:sp>
      <p:sp>
        <p:nvSpPr>
          <p:cNvPr id="5123" name="Rectangle 3"/>
          <p:cNvSpPr>
            <a:spLocks noGrp="1" noChangeArrowheads="1"/>
          </p:cNvSpPr>
          <p:nvPr>
            <p:ph type="body" idx="1"/>
          </p:nvPr>
        </p:nvSpPr>
        <p:spPr/>
        <p:txBody>
          <a:bodyPr/>
          <a:lstStyle/>
          <a:p>
            <a:pPr eaLnBrk="1" hangingPunct="1">
              <a:buFont typeface="Wingdings" pitchFamily="2" charset="2"/>
              <a:buNone/>
              <a:defRPr/>
            </a:pPr>
            <a:endParaRPr lang="en-US" dirty="0"/>
          </a:p>
          <a:p>
            <a:pPr eaLnBrk="1" hangingPunct="1">
              <a:defRPr/>
            </a:pPr>
            <a:r>
              <a:rPr lang="en-US" dirty="0"/>
              <a:t>Density is an intensive property, no matter the size of an object, a given material will have the same density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endParaRPr lang="en-US"/>
          </a:p>
        </p:txBody>
      </p:sp>
      <p:sp>
        <p:nvSpPr>
          <p:cNvPr id="7171" name="Rectangle 3"/>
          <p:cNvSpPr>
            <a:spLocks noGrp="1" noChangeArrowheads="1"/>
          </p:cNvSpPr>
          <p:nvPr>
            <p:ph type="body" idx="1"/>
          </p:nvPr>
        </p:nvSpPr>
        <p:spPr/>
        <p:txBody>
          <a:bodyPr/>
          <a:lstStyle/>
          <a:p>
            <a:pPr eaLnBrk="1" hangingPunct="1">
              <a:defRPr/>
            </a:pPr>
            <a:endParaRPr lang="en-US"/>
          </a:p>
        </p:txBody>
      </p:sp>
      <p:sp>
        <p:nvSpPr>
          <p:cNvPr id="7172" name="Rectangle 4"/>
          <p:cNvSpPr>
            <a:spLocks noChangeArrowheads="1"/>
          </p:cNvSpPr>
          <p:nvPr/>
        </p:nvSpPr>
        <p:spPr bwMode="auto">
          <a:xfrm>
            <a:off x="457200" y="277813"/>
            <a:ext cx="8229600" cy="1143000"/>
          </a:xfrm>
          <a:prstGeom prst="rect">
            <a:avLst/>
          </a:prstGeom>
          <a:noFill/>
          <a:ln w="9525">
            <a:noFill/>
            <a:miter lim="800000"/>
            <a:headEnd/>
            <a:tailEnd/>
          </a:ln>
          <a:effectLst/>
        </p:spPr>
        <p:txBody>
          <a:bodyPr anchor="ctr"/>
          <a:lstStyle/>
          <a:p>
            <a:pPr>
              <a:defRPr/>
            </a:pPr>
            <a:r>
              <a:rPr lang="en-US" sz="4400" b="1">
                <a:solidFill>
                  <a:schemeClr val="tx2"/>
                </a:solidFill>
                <a:effectLst>
                  <a:outerShdw blurRad="38100" dist="38100" dir="2700000" algn="tl">
                    <a:srgbClr val="000000"/>
                  </a:outerShdw>
                </a:effectLst>
              </a:rPr>
              <a:t>Metric system</a:t>
            </a:r>
          </a:p>
        </p:txBody>
      </p:sp>
      <p:graphicFrame>
        <p:nvGraphicFramePr>
          <p:cNvPr id="7173" name="Group 5"/>
          <p:cNvGraphicFramePr>
            <a:graphicFrameLocks noGrp="1"/>
          </p:cNvGraphicFramePr>
          <p:nvPr/>
        </p:nvGraphicFramePr>
        <p:xfrm>
          <a:off x="457200" y="1600200"/>
          <a:ext cx="8229600" cy="5097466"/>
        </p:xfrm>
        <a:graphic>
          <a:graphicData uri="http://schemas.openxmlformats.org/drawingml/2006/table">
            <a:tbl>
              <a:tblPr/>
              <a:tblGrid>
                <a:gridCol w="2743200"/>
                <a:gridCol w="2743200"/>
                <a:gridCol w="2743200"/>
              </a:tblGrid>
              <a:tr h="5667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Prefix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Abbreviation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Meaning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mega-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10</a:t>
                      </a:r>
                      <a:r>
                        <a:rPr kumimoji="0" lang="en-US" sz="28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kilo-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10</a:t>
                      </a:r>
                      <a:r>
                        <a:rPr kumimoji="0" lang="en-US" sz="28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deci-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10</a:t>
                      </a:r>
                      <a:r>
                        <a:rPr kumimoji="0" lang="en-US" sz="28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centi-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10</a:t>
                      </a:r>
                      <a:r>
                        <a:rPr kumimoji="0" lang="en-US" sz="28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milli-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10</a:t>
                      </a:r>
                      <a:r>
                        <a:rPr kumimoji="0" lang="en-US" sz="28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micro-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Symbol" pitchFamily="18" charset="2"/>
                          <a:cs typeface="Arial" charset="0"/>
                        </a:rPr>
                        <a:t>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10</a:t>
                      </a:r>
                      <a:r>
                        <a:rPr kumimoji="0" lang="en-US" sz="28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nano-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10</a:t>
                      </a:r>
                      <a:r>
                        <a:rPr kumimoji="0" lang="en-US" sz="28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pico-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rPr>
                        <a:t>10</a:t>
                      </a:r>
                      <a:r>
                        <a:rPr kumimoji="0" lang="en-US" sz="2800" b="0" i="0" u="none" strike="noStrike" cap="none" normalizeH="0" baseline="30000" smtClean="0">
                          <a:ln>
                            <a:noFill/>
                          </a:ln>
                          <a:solidFill>
                            <a:schemeClr val="tx1"/>
                          </a:solidFill>
                          <a:effectLst>
                            <a:outerShdw blurRad="38100" dist="38100" dir="2700000" algn="tl">
                              <a:srgbClr val="000000"/>
                            </a:outerShdw>
                          </a:effectLst>
                          <a:latin typeface="Tahoma" pitchFamily="34" charset="0"/>
                          <a:cs typeface="Arial" charset="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en-US" sz="4000"/>
              <a:t>Answer the following questions in your notebook to the best of your ability</a:t>
            </a:r>
          </a:p>
        </p:txBody>
      </p:sp>
      <p:sp>
        <p:nvSpPr>
          <p:cNvPr id="48131" name="Rectangle 3"/>
          <p:cNvSpPr>
            <a:spLocks noGrp="1" noChangeArrowheads="1"/>
          </p:cNvSpPr>
          <p:nvPr>
            <p:ph type="body" idx="1"/>
          </p:nvPr>
        </p:nvSpPr>
        <p:spPr/>
        <p:txBody>
          <a:bodyPr/>
          <a:lstStyle/>
          <a:p>
            <a:pPr eaLnBrk="1" hangingPunct="1">
              <a:defRPr/>
            </a:pPr>
            <a:r>
              <a:rPr lang="en-US"/>
              <a:t>How old are you?</a:t>
            </a:r>
          </a:p>
          <a:p>
            <a:pPr eaLnBrk="1" hangingPunct="1">
              <a:defRPr/>
            </a:pPr>
            <a:r>
              <a:rPr lang="en-US"/>
              <a:t>What is your checking account balance?</a:t>
            </a:r>
          </a:p>
          <a:p>
            <a:pPr eaLnBrk="1" hangingPunct="1">
              <a:defRPr/>
            </a:pPr>
            <a:r>
              <a:rPr lang="en-US"/>
              <a:t>How many people are in this room?</a:t>
            </a:r>
          </a:p>
          <a:p>
            <a:pPr eaLnBrk="1" hangingPunct="1">
              <a:defRPr/>
            </a:pPr>
            <a:r>
              <a:rPr lang="en-US"/>
              <a:t>What was the high temperature in Phoenix, AZ yesterday?   </a:t>
            </a:r>
          </a:p>
          <a:p>
            <a:pPr eaLnBrk="1" hangingPunct="1">
              <a:defRPr/>
            </a:pPr>
            <a:r>
              <a:rPr lang="en-US"/>
              <a:t>What is the temperature outside?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defRPr/>
            </a:pPr>
            <a:r>
              <a:rPr lang="en-US"/>
              <a:t>Significant figures</a:t>
            </a:r>
          </a:p>
        </p:txBody>
      </p:sp>
      <p:sp>
        <p:nvSpPr>
          <p:cNvPr id="49155" name="Rectangle 3"/>
          <p:cNvSpPr>
            <a:spLocks noGrp="1" noChangeArrowheads="1"/>
          </p:cNvSpPr>
          <p:nvPr>
            <p:ph type="body" idx="1"/>
          </p:nvPr>
        </p:nvSpPr>
        <p:spPr/>
        <p:txBody>
          <a:bodyPr/>
          <a:lstStyle/>
          <a:p>
            <a:pPr eaLnBrk="1" hangingPunct="1">
              <a:defRPr/>
            </a:pPr>
            <a:r>
              <a:rPr lang="en-US"/>
              <a:t>More accurate measurements require greater time and money</a:t>
            </a:r>
          </a:p>
          <a:p>
            <a:pPr eaLnBrk="1" hangingPunct="1">
              <a:defRPr/>
            </a:pPr>
            <a:r>
              <a:rPr lang="en-US"/>
              <a:t>Measuring device determines how accurate of measurement you can make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Grp="1" noChangeArrowheads="1"/>
          </p:cNvSpPr>
          <p:nvPr>
            <p:ph type="title"/>
          </p:nvPr>
        </p:nvSpPr>
        <p:spPr/>
        <p:txBody>
          <a:bodyPr/>
          <a:lstStyle/>
          <a:p>
            <a:pPr eaLnBrk="1" hangingPunct="1">
              <a:defRPr/>
            </a:pPr>
            <a:r>
              <a:rPr lang="en-US"/>
              <a:t>Using Measuring devices</a:t>
            </a:r>
          </a:p>
        </p:txBody>
      </p:sp>
      <p:sp>
        <p:nvSpPr>
          <p:cNvPr id="50181" name="Rectangle 5"/>
          <p:cNvSpPr>
            <a:spLocks noGrp="1" noChangeArrowheads="1"/>
          </p:cNvSpPr>
          <p:nvPr>
            <p:ph type="body" sz="half" idx="1"/>
          </p:nvPr>
        </p:nvSpPr>
        <p:spPr/>
        <p:txBody>
          <a:bodyPr/>
          <a:lstStyle/>
          <a:p>
            <a:pPr eaLnBrk="1" hangingPunct="1">
              <a:defRPr/>
            </a:pPr>
            <a:r>
              <a:rPr lang="en-US"/>
              <a:t>Digital devices like balances – what you see is what you get</a:t>
            </a:r>
          </a:p>
          <a:p>
            <a:pPr eaLnBrk="1" hangingPunct="1">
              <a:defRPr/>
            </a:pPr>
            <a:r>
              <a:rPr lang="en-US"/>
              <a:t>Analog devices – can estimate to one place past the decimal point</a:t>
            </a:r>
          </a:p>
        </p:txBody>
      </p:sp>
      <p:sp>
        <p:nvSpPr>
          <p:cNvPr id="50182" name="Rectangle 6"/>
          <p:cNvSpPr>
            <a:spLocks noGrp="1" noChangeArrowheads="1"/>
          </p:cNvSpPr>
          <p:nvPr>
            <p:ph type="body" sz="half" idx="2"/>
          </p:nvPr>
        </p:nvSpPr>
        <p:spPr/>
        <p:txBody>
          <a:bodyPr/>
          <a:lstStyle/>
          <a:p>
            <a:pPr eaLnBrk="1" hangingPunct="1">
              <a:defRPr/>
            </a:pPr>
            <a:endParaRPr lang="en-US"/>
          </a:p>
        </p:txBody>
      </p:sp>
      <p:pic>
        <p:nvPicPr>
          <p:cNvPr id="11269" name="Picture 8" descr=" ">
            <a:hlinkClick r:id="rId2"/>
          </p:cNvPr>
          <p:cNvPicPr>
            <a:picLocks noChangeAspect="1" noChangeArrowheads="1"/>
          </p:cNvPicPr>
          <p:nvPr/>
        </p:nvPicPr>
        <p:blipFill>
          <a:blip r:embed="rId3"/>
          <a:srcRect/>
          <a:stretch>
            <a:fillRect/>
          </a:stretch>
        </p:blipFill>
        <p:spPr bwMode="auto">
          <a:xfrm>
            <a:off x="4953000" y="2133600"/>
            <a:ext cx="2895600" cy="2171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66800" y="304800"/>
            <a:ext cx="7543800" cy="1981200"/>
          </a:xfrm>
        </p:spPr>
        <p:txBody>
          <a:bodyPr/>
          <a:lstStyle/>
          <a:p>
            <a:pPr eaLnBrk="1" hangingPunct="1">
              <a:defRPr/>
            </a:pPr>
            <a:r>
              <a:rPr lang="en-US"/>
              <a:t>Physics Applied to Forensic Applications</a:t>
            </a:r>
          </a:p>
        </p:txBody>
      </p:sp>
      <p:sp>
        <p:nvSpPr>
          <p:cNvPr id="12291" name="Rectangle 3"/>
          <p:cNvSpPr>
            <a:spLocks noGrp="1" noChangeArrowheads="1"/>
          </p:cNvSpPr>
          <p:nvPr>
            <p:ph type="body" idx="1"/>
          </p:nvPr>
        </p:nvSpPr>
        <p:spPr>
          <a:xfrm>
            <a:off x="1066800" y="2590800"/>
            <a:ext cx="7543800" cy="3505200"/>
          </a:xfrm>
        </p:spPr>
        <p:txBody>
          <a:bodyPr/>
          <a:lstStyle/>
          <a:p>
            <a:pPr eaLnBrk="1" hangingPunct="1">
              <a:buFont typeface="Wingdings" pitchFamily="2" charset="2"/>
              <a:buNone/>
              <a:defRPr/>
            </a:pPr>
            <a:r>
              <a:rPr lang="en-US"/>
              <a:t>1. Skidmark Forensics</a:t>
            </a:r>
          </a:p>
          <a:p>
            <a:pPr eaLnBrk="1" hangingPunct="1">
              <a:defRPr/>
            </a:pPr>
            <a:r>
              <a:rPr lang="en-US">
                <a:hlinkClick r:id="rId2" action="ppaction://hlinkfile"/>
              </a:rPr>
              <a:t>My Cousin Vinny clip</a:t>
            </a:r>
            <a:endParaRPr lang="en-US"/>
          </a:p>
          <a:p>
            <a:pPr eaLnBrk="1" hangingPunct="1">
              <a:defRPr/>
            </a:pPr>
            <a:r>
              <a:rPr lang="en-US"/>
              <a:t>Real-world applications</a:t>
            </a:r>
          </a:p>
          <a:p>
            <a:pPr eaLnBrk="1" hangingPunct="1">
              <a:buFont typeface="Wingdings" pitchFamily="2" charset="2"/>
              <a:buNone/>
              <a:defRPr/>
            </a:pPr>
            <a:r>
              <a:rPr lang="en-US"/>
              <a:t>2. Gun recoil</a:t>
            </a:r>
          </a:p>
          <a:p>
            <a:pPr eaLnBrk="1" hangingPunct="1">
              <a:buFont typeface="Wingdings" pitchFamily="2" charset="2"/>
              <a:buNone/>
              <a:defRPr/>
            </a:pPr>
            <a:r>
              <a:rPr lang="en-US"/>
              <a:t>* Real-world applications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title"/>
          </p:nvPr>
        </p:nvSpPr>
        <p:spPr/>
        <p:txBody>
          <a:bodyPr/>
          <a:lstStyle/>
          <a:p>
            <a:pPr eaLnBrk="1" hangingPunct="1">
              <a:defRPr/>
            </a:pPr>
            <a:r>
              <a:rPr lang="en-US"/>
              <a:t>Skidmarks</a:t>
            </a:r>
          </a:p>
        </p:txBody>
      </p:sp>
      <p:sp>
        <p:nvSpPr>
          <p:cNvPr id="13321" name="Rectangle 9"/>
          <p:cNvSpPr>
            <a:spLocks noGrp="1" noChangeArrowheads="1"/>
          </p:cNvSpPr>
          <p:nvPr>
            <p:ph sz="half" idx="1"/>
          </p:nvPr>
        </p:nvSpPr>
        <p:spPr/>
        <p:txBody>
          <a:bodyPr/>
          <a:lstStyle/>
          <a:p>
            <a:pPr eaLnBrk="1" hangingPunct="1">
              <a:defRPr/>
            </a:pPr>
            <a:endParaRPr lang="en-US" sz="2800"/>
          </a:p>
        </p:txBody>
      </p:sp>
      <p:sp>
        <p:nvSpPr>
          <p:cNvPr id="13322" name="Rectangle 10"/>
          <p:cNvSpPr>
            <a:spLocks noGrp="1" noChangeArrowheads="1"/>
          </p:cNvSpPr>
          <p:nvPr>
            <p:ph sz="quarter" idx="2"/>
          </p:nvPr>
        </p:nvSpPr>
        <p:spPr/>
        <p:txBody>
          <a:bodyPr/>
          <a:lstStyle/>
          <a:p>
            <a:pPr eaLnBrk="1" hangingPunct="1">
              <a:defRPr/>
            </a:pPr>
            <a:endParaRPr lang="en-US" sz="2400"/>
          </a:p>
        </p:txBody>
      </p:sp>
      <p:sp>
        <p:nvSpPr>
          <p:cNvPr id="13323" name="Rectangle 11"/>
          <p:cNvSpPr>
            <a:spLocks noGrp="1" noChangeArrowheads="1"/>
          </p:cNvSpPr>
          <p:nvPr>
            <p:ph sz="quarter" idx="3"/>
          </p:nvPr>
        </p:nvSpPr>
        <p:spPr/>
        <p:txBody>
          <a:bodyPr/>
          <a:lstStyle/>
          <a:p>
            <a:pPr eaLnBrk="1" hangingPunct="1">
              <a:buFont typeface="Wingdings" pitchFamily="2" charset="2"/>
              <a:buNone/>
              <a:defRPr/>
            </a:pPr>
            <a:r>
              <a:rPr lang="en-US" sz="2400"/>
              <a:t>m = mass of object</a:t>
            </a:r>
          </a:p>
          <a:p>
            <a:pPr eaLnBrk="1" hangingPunct="1">
              <a:buFont typeface="Wingdings" pitchFamily="2" charset="2"/>
              <a:buNone/>
              <a:defRPr/>
            </a:pPr>
            <a:r>
              <a:rPr lang="en-US" sz="2400"/>
              <a:t>g = acceleration due to gravity constant = 9.8m/s</a:t>
            </a:r>
            <a:r>
              <a:rPr lang="en-US" sz="2400" baseline="30000"/>
              <a:t>2</a:t>
            </a:r>
          </a:p>
        </p:txBody>
      </p:sp>
      <p:sp>
        <p:nvSpPr>
          <p:cNvPr id="13317" name="Rectangle 5"/>
          <p:cNvSpPr>
            <a:spLocks noGrp="1" noChangeArrowheads="1"/>
          </p:cNvSpPr>
          <p:nvPr>
            <p:ph type="body" sz="half" idx="4294967295"/>
          </p:nvPr>
        </p:nvSpPr>
        <p:spPr>
          <a:xfrm>
            <a:off x="990600" y="1981200"/>
            <a:ext cx="3695700" cy="4114800"/>
          </a:xfrm>
        </p:spPr>
        <p:txBody>
          <a:bodyPr/>
          <a:lstStyle/>
          <a:p>
            <a:pPr algn="ctr" eaLnBrk="1" hangingPunct="1">
              <a:buFont typeface="Wingdings" pitchFamily="2" charset="2"/>
              <a:buNone/>
              <a:defRPr/>
            </a:pPr>
            <a:r>
              <a:rPr lang="en-US" sz="4000">
                <a:solidFill>
                  <a:srgbClr val="FFFF00"/>
                </a:solidFill>
              </a:rPr>
              <a:t>f = </a:t>
            </a:r>
            <a:r>
              <a:rPr lang="en-US" sz="4000">
                <a:solidFill>
                  <a:srgbClr val="FFFF00"/>
                </a:solidFill>
                <a:latin typeface="Symbol" pitchFamily="18" charset="2"/>
              </a:rPr>
              <a:t>m</a:t>
            </a:r>
            <a:r>
              <a:rPr lang="en-US" sz="4000">
                <a:solidFill>
                  <a:srgbClr val="FFFF00"/>
                </a:solidFill>
              </a:rPr>
              <a:t>mg</a:t>
            </a:r>
          </a:p>
          <a:p>
            <a:pPr eaLnBrk="1" hangingPunct="1">
              <a:buFont typeface="Wingdings" pitchFamily="2" charset="2"/>
              <a:buNone/>
              <a:defRPr/>
            </a:pPr>
            <a:r>
              <a:rPr lang="en-US" sz="2800"/>
              <a:t>f = force</a:t>
            </a:r>
          </a:p>
          <a:p>
            <a:pPr eaLnBrk="1" hangingPunct="1">
              <a:buFont typeface="Wingdings" pitchFamily="2" charset="2"/>
              <a:buNone/>
              <a:defRPr/>
            </a:pPr>
            <a:r>
              <a:rPr lang="en-US" sz="2800">
                <a:latin typeface="Symbol" pitchFamily="18" charset="2"/>
              </a:rPr>
              <a:t>m</a:t>
            </a:r>
            <a:r>
              <a:rPr lang="en-US" sz="2800"/>
              <a:t> = coefficient of friction This varies by surface.  Tables of different tires and road surfaces are available.</a:t>
            </a:r>
          </a:p>
        </p:txBody>
      </p:sp>
      <p:pic>
        <p:nvPicPr>
          <p:cNvPr id="14343" name="Picture 8" descr="news3"/>
          <p:cNvPicPr>
            <a:picLocks noChangeAspect="1" noChangeArrowheads="1"/>
          </p:cNvPicPr>
          <p:nvPr/>
        </p:nvPicPr>
        <p:blipFill>
          <a:blip r:embed="rId2"/>
          <a:srcRect/>
          <a:stretch>
            <a:fillRect/>
          </a:stretch>
        </p:blipFill>
        <p:spPr bwMode="auto">
          <a:xfrm>
            <a:off x="4953000" y="1905000"/>
            <a:ext cx="3524250" cy="213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Shimmer</Template>
  <TotalTime>800</TotalTime>
  <Words>1031</Words>
  <Application>Microsoft Office PowerPoint</Application>
  <PresentationFormat>On-screen Show (4:3)</PresentationFormat>
  <Paragraphs>138</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Tahoma</vt:lpstr>
      <vt:lpstr>Arial</vt:lpstr>
      <vt:lpstr>Wingdings</vt:lpstr>
      <vt:lpstr>Calibri</vt:lpstr>
      <vt:lpstr>Times New Roman</vt:lpstr>
      <vt:lpstr>Symbol</vt:lpstr>
      <vt:lpstr>Shimmer</vt:lpstr>
      <vt:lpstr>Physical Properties Demonstration</vt:lpstr>
      <vt:lpstr>Slide 2</vt:lpstr>
      <vt:lpstr>Density</vt:lpstr>
      <vt:lpstr>Slide 4</vt:lpstr>
      <vt:lpstr>Answer the following questions in your notebook to the best of your ability</vt:lpstr>
      <vt:lpstr>Significant figures</vt:lpstr>
      <vt:lpstr>Using Measuring devices</vt:lpstr>
      <vt:lpstr>Physics Applied to Forensic Applications</vt:lpstr>
      <vt:lpstr>Skidmarks</vt:lpstr>
      <vt:lpstr>Slide 10</vt:lpstr>
      <vt:lpstr>Skidmark Distance</vt:lpstr>
      <vt:lpstr>Skidmark Distance</vt:lpstr>
      <vt:lpstr>Problem</vt:lpstr>
      <vt:lpstr>Slide 14</vt:lpstr>
      <vt:lpstr>Slide 15</vt:lpstr>
      <vt:lpstr>Collisions and Transfer of Energy</vt:lpstr>
      <vt:lpstr>Collisions and Energy Transfer</vt:lpstr>
      <vt:lpstr>Slide 18</vt:lpstr>
      <vt:lpstr>Slide 19</vt:lpstr>
      <vt:lpstr>Slide 20</vt:lpstr>
      <vt:lpstr>Elastic Collision </vt:lpstr>
      <vt:lpstr>Plastic Collision</vt:lpstr>
      <vt:lpstr>Plastic Collision</vt:lpstr>
      <vt:lpstr>Gun Recoil</vt:lpstr>
      <vt:lpstr>Other Applications of Physics in Forensic Analysis</vt:lpstr>
      <vt:lpstr>Slide 26</vt:lpstr>
      <vt:lpstr>Equipment Failure</vt:lpstr>
    </vt:vector>
  </TitlesOfParts>
  <Company>wsu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wsu</dc:creator>
  <cp:lastModifiedBy>wsu</cp:lastModifiedBy>
  <cp:revision>22</cp:revision>
  <dcterms:created xsi:type="dcterms:W3CDTF">2006-01-27T17:58:01Z</dcterms:created>
  <dcterms:modified xsi:type="dcterms:W3CDTF">2009-02-19T21:44:33Z</dcterms:modified>
</cp:coreProperties>
</file>