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6B30D7E-C605-47AF-B462-0AF2220BC7F3}" type="datetimeFigureOut">
              <a:rPr lang="en-US" smtClean="0"/>
              <a:pPr/>
              <a:t>2/19/2009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0B45D0-6AC9-43D7-A01B-7CC2A5C433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B30D7E-C605-47AF-B462-0AF2220BC7F3}"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B30D7E-C605-47AF-B462-0AF2220BC7F3}"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B30D7E-C605-47AF-B462-0AF2220BC7F3}"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B30D7E-C605-47AF-B462-0AF2220BC7F3}" type="datetimeFigureOut">
              <a:rPr lang="en-US" smtClean="0"/>
              <a:pPr/>
              <a:t>2/19/2009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B45D0-6AC9-43D7-A01B-7CC2A5C433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B30D7E-C605-47AF-B462-0AF2220BC7F3}"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B30D7E-C605-47AF-B462-0AF2220BC7F3}" type="datetimeFigureOut">
              <a:rPr lang="en-US" smtClean="0"/>
              <a:pPr/>
              <a:t>2/19/2009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B30D7E-C605-47AF-B462-0AF2220BC7F3}" type="datetimeFigureOut">
              <a:rPr lang="en-US" smtClean="0"/>
              <a:pPr/>
              <a:t>2/19/2009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30D7E-C605-47AF-B462-0AF2220BC7F3}" type="datetimeFigureOut">
              <a:rPr lang="en-US" smtClean="0"/>
              <a:pPr/>
              <a:t>2/19/2009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B30D7E-C605-47AF-B462-0AF2220BC7F3}"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B45D0-6AC9-43D7-A01B-7CC2A5C433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B30D7E-C605-47AF-B462-0AF2220BC7F3}" type="datetimeFigureOut">
              <a:rPr lang="en-US" smtClean="0"/>
              <a:pPr/>
              <a:t>2/19/2009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40B45D0-6AC9-43D7-A01B-7CC2A5C433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B30D7E-C605-47AF-B462-0AF2220BC7F3}" type="datetimeFigureOut">
              <a:rPr lang="en-US" smtClean="0"/>
              <a:pPr/>
              <a:t>2/19/2009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0B45D0-6AC9-43D7-A01B-7CC2A5C433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Chitinozoa" TargetMode="External"/><Relationship Id="rId13" Type="http://schemas.openxmlformats.org/officeDocument/2006/relationships/image" Target="../media/image5.jpeg"/><Relationship Id="rId3" Type="http://schemas.openxmlformats.org/officeDocument/2006/relationships/hyperlink" Target="http://en.wikipedia.org/wiki/Pollen" TargetMode="External"/><Relationship Id="rId7" Type="http://schemas.openxmlformats.org/officeDocument/2006/relationships/hyperlink" Target="http://en.wikipedia.org/wiki/Acritarchs" TargetMode="External"/><Relationship Id="rId12" Type="http://schemas.openxmlformats.org/officeDocument/2006/relationships/hyperlink" Target="http://en.wikipedia.org/wiki/Sediment" TargetMode="External"/><Relationship Id="rId2" Type="http://schemas.openxmlformats.org/officeDocument/2006/relationships/hyperlink" Target="http://en.wikipedia.org/wiki/Palynomorph" TargetMode="External"/><Relationship Id="rId1" Type="http://schemas.openxmlformats.org/officeDocument/2006/relationships/slideLayout" Target="../slideLayouts/slideLayout3.xml"/><Relationship Id="rId6" Type="http://schemas.openxmlformats.org/officeDocument/2006/relationships/hyperlink" Target="http://en.wikipedia.org/wiki/Cyst" TargetMode="External"/><Relationship Id="rId11" Type="http://schemas.openxmlformats.org/officeDocument/2006/relationships/hyperlink" Target="http://en.wikipedia.org/wiki/Sedimentary" TargetMode="External"/><Relationship Id="rId5" Type="http://schemas.openxmlformats.org/officeDocument/2006/relationships/hyperlink" Target="http://en.wikipedia.org/wiki/Dinoflagellate" TargetMode="External"/><Relationship Id="rId10" Type="http://schemas.openxmlformats.org/officeDocument/2006/relationships/hyperlink" Target="http://en.wikipedia.org/wiki/Kerogen" TargetMode="External"/><Relationship Id="rId4" Type="http://schemas.openxmlformats.org/officeDocument/2006/relationships/hyperlink" Target="http://en.wikipedia.org/wiki/Spores" TargetMode="External"/><Relationship Id="rId9" Type="http://schemas.openxmlformats.org/officeDocument/2006/relationships/hyperlink" Target="http://en.wikipedia.org/wiki/Scolecodon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Trace Evidence</a:t>
            </a:r>
            <a:endParaRPr lang="en-US" dirty="0"/>
          </a:p>
        </p:txBody>
      </p:sp>
      <p:sp>
        <p:nvSpPr>
          <p:cNvPr id="3" name="Subtitle 2"/>
          <p:cNvSpPr>
            <a:spLocks noGrp="1"/>
          </p:cNvSpPr>
          <p:nvPr>
            <p:ph type="subTitle" idx="1"/>
          </p:nvPr>
        </p:nvSpPr>
        <p:spPr/>
        <p:txBody>
          <a:bodyPr>
            <a:normAutofit lnSpcReduction="10000"/>
          </a:bodyPr>
          <a:lstStyle/>
          <a:p>
            <a:r>
              <a:rPr lang="en-US" dirty="0" smtClean="0"/>
              <a:t>“For the microscopic debris that covers our clothes and bodies are the mute witnesses , sure and faithful, of all our movements and of all our encounters.”</a:t>
            </a:r>
          </a:p>
          <a:p>
            <a:r>
              <a:rPr lang="en-US" dirty="0" smtClean="0"/>
              <a:t>Dr. Edmond </a:t>
            </a:r>
            <a:r>
              <a:rPr lang="en-US" dirty="0" err="1" smtClean="0"/>
              <a:t>Locard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p:txBody>
          <a:bodyPr/>
          <a:lstStyle/>
          <a:p>
            <a:r>
              <a:rPr lang="en-US" dirty="0" smtClean="0"/>
              <a:t>Scientists rinsed the nasal cavities of seven skulls and found a high concentration of plantain pollen, as well as some lime and rye and birch.</a:t>
            </a:r>
          </a:p>
          <a:p>
            <a:r>
              <a:rPr lang="en-US" dirty="0" smtClean="0"/>
              <a:t>Compared results to soil pollen and did not find significant overlap indicating that pollen was inhaled.</a:t>
            </a:r>
          </a:p>
          <a:p>
            <a:r>
              <a:rPr lang="en-US" dirty="0" smtClean="0"/>
              <a:t>DNA and anthropometric data indicated all victims were young and male</a:t>
            </a:r>
          </a:p>
          <a:p>
            <a:r>
              <a:rPr lang="en-US" dirty="0" smtClean="0"/>
              <a:t>Some skulls exhibited decayed teeth but none had any indication of dental work</a:t>
            </a:r>
          </a:p>
          <a:p>
            <a:r>
              <a:rPr lang="en-US" dirty="0" smtClean="0"/>
              <a:t>Who were these victims?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2</a:t>
            </a:r>
            <a:r>
              <a:rPr baseline="30000" smtClean="0"/>
              <a:t>nd</a:t>
            </a:r>
            <a:r>
              <a:rPr smtClean="0"/>
              <a:t> Case: Was the suspect at the scene of t</a:t>
            </a:r>
            <a:r>
              <a:rPr lang="en-US" dirty="0" smtClean="0"/>
              <a:t>he</a:t>
            </a:r>
            <a:r>
              <a:rPr smtClean="0"/>
              <a:t> crime?</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2514600" y="3124200"/>
            <a:ext cx="4581525" cy="3460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Case:</a:t>
            </a:r>
            <a:endParaRPr lang="en-US" dirty="0"/>
          </a:p>
        </p:txBody>
      </p:sp>
      <p:sp>
        <p:nvSpPr>
          <p:cNvPr id="5" name="Content Placeholder 4"/>
          <p:cNvSpPr>
            <a:spLocks noGrp="1"/>
          </p:cNvSpPr>
          <p:nvPr>
            <p:ph idx="1"/>
          </p:nvPr>
        </p:nvSpPr>
        <p:spPr/>
        <p:txBody>
          <a:bodyPr/>
          <a:lstStyle/>
          <a:p>
            <a:r>
              <a:rPr lang="en-US" dirty="0" smtClean="0"/>
              <a:t>Go to </a:t>
            </a:r>
            <a:r>
              <a:rPr lang="en-US" sz="1400" dirty="0" smtClean="0"/>
              <a:t>http://course1.winona.edu/jfranz/Present/Forensics/CHEM_190_supplementary_material.htm</a:t>
            </a:r>
            <a:endParaRPr lang="en-US" dirty="0" smtClean="0"/>
          </a:p>
          <a:p>
            <a:r>
              <a:rPr lang="en-US" dirty="0" smtClean="0"/>
              <a:t>The chief suspect indicated he had never been at the crime scene.  Based on the evidence here, is he telling the truth?  What would qualify your answer?  What other  evidence would you like to see in order to be able to convict?  What other evidence is there?  How does the pollen data help the case?  Would you convict without the pollen data?  Why or why not?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996"/>
            <a:ext cx="2590800" cy="2328204"/>
          </a:xfrm>
        </p:spPr>
        <p:txBody>
          <a:bodyPr>
            <a:normAutofit fontScale="90000"/>
          </a:bodyPr>
          <a:lstStyle/>
          <a:p>
            <a:r>
              <a:rPr lang="en-US" u="sng" dirty="0" err="1" smtClean="0"/>
              <a:t>Locard</a:t>
            </a:r>
            <a:r>
              <a:rPr lang="en-US" u="sng" dirty="0" smtClean="0"/>
              <a:t> Exchange Principle  </a:t>
            </a:r>
            <a:r>
              <a:rPr lang="en-US" dirty="0" smtClean="0"/>
              <a:t>"It is impossible for a criminal to act, especially considering the intensity of a crime, without leaving traces of this presence."</a:t>
            </a:r>
            <a:endParaRPr lang="en-US" dirty="0"/>
          </a:p>
        </p:txBody>
      </p:sp>
      <p:sp>
        <p:nvSpPr>
          <p:cNvPr id="3" name="Text Placeholder 2"/>
          <p:cNvSpPr>
            <a:spLocks noGrp="1"/>
          </p:cNvSpPr>
          <p:nvPr>
            <p:ph type="body" sz="half" idx="2"/>
          </p:nvPr>
        </p:nvSpPr>
        <p:spPr>
          <a:xfrm>
            <a:off x="609600" y="3962400"/>
            <a:ext cx="2667000" cy="2057400"/>
          </a:xfrm>
        </p:spPr>
        <p:txBody>
          <a:bodyPr>
            <a:noAutofit/>
          </a:bodyPr>
          <a:lstStyle/>
          <a:p>
            <a:r>
              <a:rPr lang="en-US" sz="1400" dirty="0" smtClean="0"/>
              <a:t>After two 10-year-old girls were murdered by Ian Huntley in </a:t>
            </a:r>
            <a:r>
              <a:rPr lang="en-US" sz="1400" dirty="0" err="1" smtClean="0"/>
              <a:t>Soham</a:t>
            </a:r>
            <a:r>
              <a:rPr lang="en-US" sz="1400" dirty="0" smtClean="0"/>
              <a:t>, England, the burnt remains of their Manchester United shirts were found along with Huntley's hair. How does </a:t>
            </a:r>
            <a:r>
              <a:rPr lang="en-US" sz="1400" dirty="0" err="1" smtClean="0"/>
              <a:t>Locard's</a:t>
            </a:r>
            <a:r>
              <a:rPr lang="en-US" sz="1400" dirty="0" smtClean="0"/>
              <a:t> exchange principle come into a crime scene?</a:t>
            </a:r>
            <a:endParaRPr lang="en-US" sz="1400" dirty="0"/>
          </a:p>
        </p:txBody>
      </p:sp>
      <p:pic>
        <p:nvPicPr>
          <p:cNvPr id="5" name="Picture Placeholder 4" descr="locard-exchange-principle-1.jpg"/>
          <p:cNvPicPr>
            <a:picLocks noGrp="1" noChangeAspect="1"/>
          </p:cNvPicPr>
          <p:nvPr>
            <p:ph type="pic" idx="1"/>
          </p:nvPr>
        </p:nvPicPr>
        <p:blipFill>
          <a:blip r:embed="rId2"/>
          <a:srcRect l="5208" r="520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Forensic Entomology</a:t>
            </a:r>
            <a:endParaRPr lang="en-US" dirty="0"/>
          </a:p>
        </p:txBody>
      </p:sp>
      <p:sp>
        <p:nvSpPr>
          <p:cNvPr id="4" name="Content Placeholder 3"/>
          <p:cNvSpPr>
            <a:spLocks noGrp="1"/>
          </p:cNvSpPr>
          <p:nvPr>
            <p:ph sz="half" idx="1"/>
          </p:nvPr>
        </p:nvSpPr>
        <p:spPr/>
        <p:txBody>
          <a:bodyPr/>
          <a:lstStyle/>
          <a:p>
            <a:r>
              <a:rPr lang="en-US" dirty="0" smtClean="0"/>
              <a:t>What conclusions can you make about the length of time the body has been there before it was discovered?</a:t>
            </a:r>
          </a:p>
          <a:p>
            <a:endParaRPr lang="en-US" dirty="0" smtClean="0"/>
          </a:p>
          <a:p>
            <a:r>
              <a:rPr lang="en-US" dirty="0" smtClean="0"/>
              <a:t>Does the chief suspect have an alibi?</a:t>
            </a:r>
            <a:endParaRPr lang="en-US" dirty="0"/>
          </a:p>
        </p:txBody>
      </p:sp>
      <p:pic>
        <p:nvPicPr>
          <p:cNvPr id="6" name="Content Placeholder 5" descr="blowfly.jpg"/>
          <p:cNvPicPr>
            <a:picLocks noGrp="1" noChangeAspect="1"/>
          </p:cNvPicPr>
          <p:nvPr>
            <p:ph sz="half" idx="2"/>
          </p:nvPr>
        </p:nvPicPr>
        <p:blipFill>
          <a:blip r:embed="rId2"/>
          <a:stretch>
            <a:fillRect/>
          </a:stretch>
        </p:blipFill>
        <p:spPr>
          <a:xfrm>
            <a:off x="4876800" y="1905000"/>
            <a:ext cx="3670826" cy="261795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2514600" cy="3182112"/>
          </a:xfrm>
        </p:spPr>
        <p:txBody>
          <a:bodyPr>
            <a:normAutofit/>
          </a:bodyPr>
          <a:lstStyle/>
          <a:p>
            <a:pPr algn="ctr"/>
            <a:r>
              <a:rPr lang="en-US" dirty="0" smtClean="0"/>
              <a:t>Trace Evidence in Footwear</a:t>
            </a:r>
            <a:endParaRPr lang="en-US" dirty="0"/>
          </a:p>
        </p:txBody>
      </p:sp>
      <p:pic>
        <p:nvPicPr>
          <p:cNvPr id="5" name="Content Placeholder 4" descr="Shoeprint(forensic).jpg"/>
          <p:cNvPicPr>
            <a:picLocks noGrp="1" noChangeAspect="1"/>
          </p:cNvPicPr>
          <p:nvPr>
            <p:ph sz="half" idx="1"/>
          </p:nvPr>
        </p:nvPicPr>
        <p:blipFill>
          <a:blip r:embed="rId2"/>
          <a:stretch>
            <a:fillRect/>
          </a:stretch>
        </p:blipFill>
        <p:spPr>
          <a:xfrm>
            <a:off x="3200400" y="228600"/>
            <a:ext cx="5943600" cy="6359652"/>
          </a:xfrm>
        </p:spPr>
      </p:pic>
      <p:sp>
        <p:nvSpPr>
          <p:cNvPr id="4" name="Content Placeholder 3"/>
          <p:cNvSpPr>
            <a:spLocks noGrp="1"/>
          </p:cNvSpPr>
          <p:nvPr>
            <p:ph sz="half" idx="2"/>
          </p:nvPr>
        </p:nvSpPr>
        <p:spPr/>
        <p:txBody>
          <a:bodyPr/>
          <a:lstStyle/>
          <a:p>
            <a:endParaRPr lang="en-US" dirty="0"/>
          </a:p>
        </p:txBody>
      </p:sp>
      <p:sp>
        <p:nvSpPr>
          <p:cNvPr id="6" name="TextBox 5"/>
          <p:cNvSpPr txBox="1"/>
          <p:nvPr/>
        </p:nvSpPr>
        <p:spPr>
          <a:xfrm>
            <a:off x="381000" y="4495800"/>
            <a:ext cx="2438400" cy="2031325"/>
          </a:xfrm>
          <a:prstGeom prst="rect">
            <a:avLst/>
          </a:prstGeom>
          <a:noFill/>
        </p:spPr>
        <p:txBody>
          <a:bodyPr wrap="square" rtlCol="0">
            <a:spAutoFit/>
          </a:bodyPr>
          <a:lstStyle/>
          <a:p>
            <a:r>
              <a:rPr lang="en-US" dirty="0" smtClean="0"/>
              <a:t>Challenge yourself in lab to find at least 15 unique characteristics that are identifying to that shoe (and no others) – DOCUMENT!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Forensic Use of Palynology</a:t>
            </a:r>
            <a:endParaRPr lang="en-US" dirty="0"/>
          </a:p>
        </p:txBody>
      </p:sp>
      <p:sp>
        <p:nvSpPr>
          <p:cNvPr id="3" name="Text Placeholder 2"/>
          <p:cNvSpPr>
            <a:spLocks noGrp="1"/>
          </p:cNvSpPr>
          <p:nvPr>
            <p:ph type="body" idx="1"/>
          </p:nvPr>
        </p:nvSpPr>
        <p:spPr/>
        <p:txBody>
          <a:bodyPr>
            <a:normAutofit fontScale="92500" lnSpcReduction="10000"/>
          </a:bodyPr>
          <a:lstStyle/>
          <a:p>
            <a:r>
              <a:rPr lang="en-US" b="1" dirty="0" err="1" smtClean="0"/>
              <a:t>Palynology</a:t>
            </a:r>
            <a:r>
              <a:rPr lang="en-US" dirty="0" smtClean="0"/>
              <a:t> is the science that studies contemporary and fossil </a:t>
            </a:r>
            <a:r>
              <a:rPr lang="en-US" dirty="0" err="1" smtClean="0">
                <a:hlinkClick r:id="rId2" tooltip="Palynomorph"/>
              </a:rPr>
              <a:t>palynomorphs</a:t>
            </a:r>
            <a:r>
              <a:rPr lang="en-US" dirty="0" smtClean="0"/>
              <a:t>, including </a:t>
            </a:r>
            <a:r>
              <a:rPr lang="en-US" dirty="0" smtClean="0">
                <a:hlinkClick r:id="rId3" tooltip="Pollen"/>
              </a:rPr>
              <a:t>pollen</a:t>
            </a:r>
            <a:r>
              <a:rPr lang="en-US" dirty="0" smtClean="0"/>
              <a:t>, </a:t>
            </a:r>
            <a:r>
              <a:rPr lang="en-US" dirty="0" smtClean="0">
                <a:hlinkClick r:id="rId4" tooltip="Spores"/>
              </a:rPr>
              <a:t>spores</a:t>
            </a:r>
            <a:r>
              <a:rPr lang="en-US" dirty="0" smtClean="0"/>
              <a:t>, </a:t>
            </a:r>
            <a:r>
              <a:rPr lang="en-US" dirty="0" err="1" smtClean="0">
                <a:hlinkClick r:id="rId5" tooltip="Dinoflagellate"/>
              </a:rPr>
              <a:t>dinoflagellate</a:t>
            </a:r>
            <a:r>
              <a:rPr lang="en-US" dirty="0" smtClean="0"/>
              <a:t> </a:t>
            </a:r>
            <a:r>
              <a:rPr lang="en-US" dirty="0" smtClean="0">
                <a:hlinkClick r:id="rId6" tooltip="Cyst"/>
              </a:rPr>
              <a:t>cysts</a:t>
            </a:r>
            <a:r>
              <a:rPr lang="en-US" dirty="0" smtClean="0"/>
              <a:t>, </a:t>
            </a:r>
            <a:r>
              <a:rPr lang="en-US" dirty="0" err="1" smtClean="0">
                <a:hlinkClick r:id="rId7" tooltip="Acritarchs"/>
              </a:rPr>
              <a:t>acritarchs</a:t>
            </a:r>
            <a:r>
              <a:rPr lang="en-US" dirty="0" smtClean="0"/>
              <a:t>, </a:t>
            </a:r>
            <a:r>
              <a:rPr lang="en-US" dirty="0" err="1" smtClean="0">
                <a:hlinkClick r:id="rId8" tooltip="Chitinozoa"/>
              </a:rPr>
              <a:t>chitinozoans</a:t>
            </a:r>
            <a:r>
              <a:rPr lang="en-US" dirty="0" smtClean="0"/>
              <a:t> and </a:t>
            </a:r>
            <a:r>
              <a:rPr lang="en-US" dirty="0" err="1" smtClean="0">
                <a:hlinkClick r:id="rId9" tooltip="Scolecodonts"/>
              </a:rPr>
              <a:t>scolecodonts</a:t>
            </a:r>
            <a:r>
              <a:rPr lang="en-US" dirty="0" smtClean="0"/>
              <a:t>, together with particulate organic matter (POM) and </a:t>
            </a:r>
            <a:r>
              <a:rPr lang="en-US" dirty="0" err="1" smtClean="0">
                <a:hlinkClick r:id="rId10" tooltip="Kerogen"/>
              </a:rPr>
              <a:t>kerogen</a:t>
            </a:r>
            <a:r>
              <a:rPr lang="en-US" dirty="0" smtClean="0"/>
              <a:t> found in </a:t>
            </a:r>
            <a:r>
              <a:rPr lang="en-US" dirty="0" smtClean="0">
                <a:hlinkClick r:id="rId11" tooltip="Sedimentary"/>
              </a:rPr>
              <a:t>sedimentary</a:t>
            </a:r>
            <a:r>
              <a:rPr lang="en-US" dirty="0" smtClean="0"/>
              <a:t> rocks and </a:t>
            </a:r>
            <a:r>
              <a:rPr lang="en-US" dirty="0" smtClean="0">
                <a:hlinkClick r:id="rId12" tooltip="Sediment"/>
              </a:rPr>
              <a:t>sediments</a:t>
            </a:r>
            <a:r>
              <a:rPr lang="en-US" dirty="0" smtClean="0"/>
              <a:t>.</a:t>
            </a:r>
            <a:endParaRPr lang="en-US" dirty="0"/>
          </a:p>
        </p:txBody>
      </p:sp>
      <p:pic>
        <p:nvPicPr>
          <p:cNvPr id="5" name="Picture 4" descr="pine pollen.jpg"/>
          <p:cNvPicPr>
            <a:picLocks noChangeAspect="1"/>
          </p:cNvPicPr>
          <p:nvPr/>
        </p:nvPicPr>
        <p:blipFill>
          <a:blip r:embed="rId13"/>
          <a:stretch>
            <a:fillRect/>
          </a:stretch>
        </p:blipFill>
        <p:spPr>
          <a:xfrm>
            <a:off x="2971800" y="4029076"/>
            <a:ext cx="2590800" cy="2590800"/>
          </a:xfrm>
          <a:prstGeom prst="rect">
            <a:avLst/>
          </a:prstGeom>
        </p:spPr>
      </p:pic>
      <p:sp>
        <p:nvSpPr>
          <p:cNvPr id="6" name="TextBox 5"/>
          <p:cNvSpPr txBox="1"/>
          <p:nvPr/>
        </p:nvSpPr>
        <p:spPr>
          <a:xfrm>
            <a:off x="6172200" y="4267200"/>
            <a:ext cx="2133600" cy="923330"/>
          </a:xfrm>
          <a:prstGeom prst="rect">
            <a:avLst/>
          </a:prstGeom>
          <a:noFill/>
        </p:spPr>
        <p:txBody>
          <a:bodyPr wrap="square" rtlCol="0">
            <a:spAutoFit/>
          </a:bodyPr>
          <a:lstStyle/>
          <a:p>
            <a:r>
              <a:rPr lang="en-US" dirty="0" smtClean="0"/>
              <a:t>How do you think  </a:t>
            </a:r>
            <a:r>
              <a:rPr lang="en-US" dirty="0" err="1" smtClean="0"/>
              <a:t>palynology</a:t>
            </a:r>
            <a:r>
              <a:rPr lang="en-US" dirty="0" smtClean="0"/>
              <a:t> can be used forensically?</a:t>
            </a:r>
            <a:endParaRPr lang="en-US" dirty="0"/>
          </a:p>
        </p:txBody>
      </p:sp>
      <p:sp>
        <p:nvSpPr>
          <p:cNvPr id="7" name="TextBox 6"/>
          <p:cNvSpPr txBox="1"/>
          <p:nvPr/>
        </p:nvSpPr>
        <p:spPr>
          <a:xfrm>
            <a:off x="762000" y="4724400"/>
            <a:ext cx="1752600" cy="461665"/>
          </a:xfrm>
          <a:prstGeom prst="rect">
            <a:avLst/>
          </a:prstGeom>
          <a:noFill/>
        </p:spPr>
        <p:txBody>
          <a:bodyPr wrap="square" rtlCol="0">
            <a:spAutoFit/>
          </a:bodyPr>
          <a:lstStyle/>
          <a:p>
            <a:r>
              <a:rPr lang="en-US" sz="2400" dirty="0" smtClean="0"/>
              <a:t>Pine pollen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 Pollen Analysis Reveals Murder Season</a:t>
            </a:r>
            <a:endParaRPr lang="en-US" dirty="0"/>
          </a:p>
        </p:txBody>
      </p:sp>
      <p:pic>
        <p:nvPicPr>
          <p:cNvPr id="4" name="Content Placeholder 3" descr="mass graves.jpg"/>
          <p:cNvPicPr>
            <a:picLocks noGrp="1" noChangeAspect="1"/>
          </p:cNvPicPr>
          <p:nvPr>
            <p:ph idx="1"/>
          </p:nvPr>
        </p:nvPicPr>
        <p:blipFill>
          <a:blip r:embed="rId2"/>
          <a:stretch>
            <a:fillRect/>
          </a:stretch>
        </p:blipFill>
        <p:spPr>
          <a:xfrm>
            <a:off x="1143000" y="2209800"/>
            <a:ext cx="4589930" cy="3048000"/>
          </a:xfrm>
        </p:spPr>
      </p:pic>
      <p:sp>
        <p:nvSpPr>
          <p:cNvPr id="5" name="TextBox 4"/>
          <p:cNvSpPr txBox="1"/>
          <p:nvPr/>
        </p:nvSpPr>
        <p:spPr>
          <a:xfrm>
            <a:off x="6096000" y="1905000"/>
            <a:ext cx="2362200" cy="3693319"/>
          </a:xfrm>
          <a:prstGeom prst="rect">
            <a:avLst/>
          </a:prstGeom>
          <a:noFill/>
        </p:spPr>
        <p:txBody>
          <a:bodyPr wrap="square" rtlCol="0">
            <a:spAutoFit/>
          </a:bodyPr>
          <a:lstStyle/>
          <a:p>
            <a:r>
              <a:rPr lang="en-US" dirty="0" smtClean="0"/>
              <a:t>In 1994 a mass grave containing 32 male skeletons was discovered in Magdeburg, Germany in the center of the city</a:t>
            </a:r>
          </a:p>
          <a:p>
            <a:endParaRPr lang="en-US" dirty="0"/>
          </a:p>
          <a:p>
            <a:r>
              <a:rPr lang="en-US" dirty="0" smtClean="0"/>
              <a:t>Area was under Gestapo control until 1945 and then was in East Germany (Soviet controlled)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 were the victims?  Who were the murderers?</a:t>
            </a:r>
            <a:endParaRPr lang="en-US" dirty="0"/>
          </a:p>
        </p:txBody>
      </p:sp>
      <p:sp>
        <p:nvSpPr>
          <p:cNvPr id="3" name="Subtitle 2"/>
          <p:cNvSpPr>
            <a:spLocks noGrp="1"/>
          </p:cNvSpPr>
          <p:nvPr>
            <p:ph type="subTitle" idx="1"/>
          </p:nvPr>
        </p:nvSpPr>
        <p:spPr/>
        <p:txBody>
          <a:bodyPr/>
          <a:lstStyle/>
          <a:p>
            <a:pPr algn="l"/>
            <a:r>
              <a:rPr lang="en-US" dirty="0" smtClean="0"/>
              <a:t>Hypotheses: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Pollen</a:t>
            </a:r>
            <a:endParaRPr lang="en-US" dirty="0"/>
          </a:p>
        </p:txBody>
      </p:sp>
      <p:pic>
        <p:nvPicPr>
          <p:cNvPr id="4" name="Content Placeholder 3" descr="PollenMixb.jpg"/>
          <p:cNvPicPr>
            <a:picLocks noGrp="1" noChangeAspect="1"/>
          </p:cNvPicPr>
          <p:nvPr>
            <p:ph sz="half" idx="1"/>
          </p:nvPr>
        </p:nvPicPr>
        <p:blipFill>
          <a:blip r:embed="rId2"/>
          <a:stretch>
            <a:fillRect/>
          </a:stretch>
        </p:blipFill>
        <p:spPr>
          <a:xfrm>
            <a:off x="457200" y="2540462"/>
            <a:ext cx="4038600" cy="3194713"/>
          </a:xfrm>
        </p:spPr>
      </p:pic>
      <p:sp>
        <p:nvSpPr>
          <p:cNvPr id="5" name="Content Placeholder 4"/>
          <p:cNvSpPr>
            <a:spLocks noGrp="1"/>
          </p:cNvSpPr>
          <p:nvPr>
            <p:ph sz="half" idx="2"/>
          </p:nvPr>
        </p:nvSpPr>
        <p:spPr/>
        <p:txBody>
          <a:bodyPr>
            <a:normAutofit fontScale="92500" lnSpcReduction="20000"/>
          </a:bodyPr>
          <a:lstStyle/>
          <a:p>
            <a:r>
              <a:rPr lang="en-US" dirty="0" smtClean="0"/>
              <a:t>Air contains pollen throughout the vegetation period</a:t>
            </a:r>
          </a:p>
          <a:p>
            <a:r>
              <a:rPr lang="en-US" dirty="0" smtClean="0"/>
              <a:t>Pollen from a particular species is released only at its flowering time.  </a:t>
            </a:r>
          </a:p>
          <a:p>
            <a:r>
              <a:rPr lang="en-US" dirty="0" smtClean="0"/>
              <a:t>Pollen is inhaled &amp; therefore will be deposited in the nasal-pharyngeal tract </a:t>
            </a:r>
          </a:p>
          <a:p>
            <a:r>
              <a:rPr lang="en-US" dirty="0" smtClean="0"/>
              <a:t>Pollen profile can indicate the seasonal spectrum of pollen at the time of death.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srcRect/>
          <a:stretch>
            <a:fillRect/>
          </a:stretch>
        </p:blipFill>
        <p:spPr bwMode="auto">
          <a:xfrm>
            <a:off x="685800" y="980437"/>
            <a:ext cx="7467600" cy="5344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TotalTime>
  <Words>437</Words>
  <Application>Microsoft Office PowerPoint</Application>
  <PresentationFormat>On-screen Show (4:3)</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Trace Evidence</vt:lpstr>
      <vt:lpstr>Locard Exchange Principle  "It is impossible for a criminal to act, especially considering the intensity of a crime, without leaving traces of this presence."</vt:lpstr>
      <vt:lpstr>Forensic Entomology</vt:lpstr>
      <vt:lpstr>Trace Evidence in Footwear</vt:lpstr>
      <vt:lpstr>Forensic Use of Palynology</vt:lpstr>
      <vt:lpstr>Case Study: Pollen Analysis Reveals Murder Season</vt:lpstr>
      <vt:lpstr>Who were the victims?  Who were the murderers?</vt:lpstr>
      <vt:lpstr>Pollen</vt:lpstr>
      <vt:lpstr>Slide 9</vt:lpstr>
      <vt:lpstr>Results:</vt:lpstr>
      <vt:lpstr>2nd Case: Was the suspect at the scene of the crime?</vt:lpstr>
      <vt:lpstr>The Case:</vt:lpstr>
    </vt:vector>
  </TitlesOfParts>
  <Company>wsu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Trace Evidence</dc:title>
  <dc:creator>wsu</dc:creator>
  <cp:lastModifiedBy>wsu</cp:lastModifiedBy>
  <cp:revision>37</cp:revision>
  <dcterms:created xsi:type="dcterms:W3CDTF">2009-02-10T17:25:42Z</dcterms:created>
  <dcterms:modified xsi:type="dcterms:W3CDTF">2009-02-19T21:43:06Z</dcterms:modified>
</cp:coreProperties>
</file>