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D9AE9F-1B10-4F15-B161-0B3D18FA82C9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027DA4-D2E2-4D74-B48C-BB117B154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D9AE9F-1B10-4F15-B161-0B3D18FA82C9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27DA4-D2E2-4D74-B48C-BB117B154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D9AE9F-1B10-4F15-B161-0B3D18FA82C9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27DA4-D2E2-4D74-B48C-BB117B154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D9AE9F-1B10-4F15-B161-0B3D18FA82C9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27DA4-D2E2-4D74-B48C-BB117B1540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D9AE9F-1B10-4F15-B161-0B3D18FA82C9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27DA4-D2E2-4D74-B48C-BB117B1540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D9AE9F-1B10-4F15-B161-0B3D18FA82C9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27DA4-D2E2-4D74-B48C-BB117B1540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D9AE9F-1B10-4F15-B161-0B3D18FA82C9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27DA4-D2E2-4D74-B48C-BB117B154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D9AE9F-1B10-4F15-B161-0B3D18FA82C9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27DA4-D2E2-4D74-B48C-BB117B1540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D9AE9F-1B10-4F15-B161-0B3D18FA82C9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27DA4-D2E2-4D74-B48C-BB117B154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D9AE9F-1B10-4F15-B161-0B3D18FA82C9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27DA4-D2E2-4D74-B48C-BB117B154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D9AE9F-1B10-4F15-B161-0B3D18FA82C9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027DA4-D2E2-4D74-B48C-BB117B1540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D9AE9F-1B10-4F15-B161-0B3D18FA82C9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027DA4-D2E2-4D74-B48C-BB117B154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bi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biologycareers.org/content/documents/Whitmanpdf" TargetMode="External"/><Relationship Id="rId2" Type="http://schemas.openxmlformats.org/officeDocument/2006/relationships/hyperlink" Target="http://www.forensic-medecine.info/forensic-serology.htm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fotosearch.com/bthumb/CSP/CSP001/00109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52400"/>
            <a:ext cx="6477000" cy="5791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Forensic Serologist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Job </a:t>
            </a:r>
            <a:r>
              <a:rPr lang="en-US" dirty="0" smtClean="0">
                <a:solidFill>
                  <a:schemeClr val="tx1"/>
                </a:solidFill>
              </a:rPr>
              <a:t>Description</a:t>
            </a:r>
            <a:r>
              <a:rPr lang="en-US" dirty="0" smtClean="0">
                <a:solidFill>
                  <a:schemeClr val="tx1"/>
                </a:solidFill>
              </a:rPr>
              <a:t>: Serology is </a:t>
            </a:r>
            <a:r>
              <a:rPr lang="en-US" dirty="0" smtClean="0">
                <a:solidFill>
                  <a:schemeClr val="tx1"/>
                </a:solidFill>
              </a:rPr>
              <a:t>defined as the identification of biological fluids such as blood, semen, and saliva on articles of evidence recovered from crime scenes. </a:t>
            </a:r>
            <a:r>
              <a:rPr lang="en-US" dirty="0" smtClean="0">
                <a:solidFill>
                  <a:schemeClr val="tx1"/>
                </a:solidFill>
              </a:rPr>
              <a:t>Analyzes body fluids, mainly focusing on blood, and trial and testimony preparation.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basic requirements for the position are</a:t>
            </a:r>
          </a:p>
          <a:p>
            <a:pPr lvl="1"/>
            <a:r>
              <a:rPr lang="en-US" dirty="0"/>
              <a:t>a bachelor’s degree in a natural science such as biology or </a:t>
            </a:r>
            <a:r>
              <a:rPr lang="en-US" dirty="0" smtClean="0"/>
              <a:t>chemistry</a:t>
            </a:r>
          </a:p>
          <a:p>
            <a:pPr lvl="1"/>
            <a:r>
              <a:rPr lang="en-US" dirty="0" smtClean="0"/>
              <a:t>Coursework </a:t>
            </a:r>
            <a:r>
              <a:rPr lang="en-US" dirty="0"/>
              <a:t>in </a:t>
            </a:r>
            <a:endParaRPr lang="en-US" dirty="0" smtClean="0"/>
          </a:p>
          <a:p>
            <a:pPr lvl="2"/>
            <a:r>
              <a:rPr lang="en-US" dirty="0" smtClean="0"/>
              <a:t>biochemistry</a:t>
            </a:r>
          </a:p>
          <a:p>
            <a:pPr lvl="2"/>
            <a:r>
              <a:rPr lang="en-US" dirty="0" smtClean="0"/>
              <a:t>molecular biology</a:t>
            </a:r>
          </a:p>
          <a:p>
            <a:pPr lvl="2"/>
            <a:r>
              <a:rPr lang="en-US" dirty="0" smtClean="0"/>
              <a:t>genetics</a:t>
            </a:r>
          </a:p>
          <a:p>
            <a:pPr lvl="2"/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910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The </a:t>
            </a:r>
            <a:r>
              <a:rPr lang="en-US" dirty="0" smtClean="0"/>
              <a:t>training phase:</a:t>
            </a:r>
          </a:p>
          <a:p>
            <a:pPr lvl="1"/>
            <a:r>
              <a:rPr lang="en-US" dirty="0" smtClean="0"/>
              <a:t>extensive </a:t>
            </a:r>
            <a:r>
              <a:rPr lang="en-US" dirty="0"/>
              <a:t>reading of </a:t>
            </a:r>
            <a:r>
              <a:rPr lang="en-US" dirty="0" smtClean="0"/>
              <a:t>pertinent literature </a:t>
            </a:r>
          </a:p>
          <a:p>
            <a:pPr lvl="1"/>
            <a:r>
              <a:rPr lang="en-US" dirty="0" smtClean="0"/>
              <a:t>practical exercises</a:t>
            </a:r>
          </a:p>
          <a:p>
            <a:pPr lvl="1"/>
            <a:r>
              <a:rPr lang="en-US" dirty="0" smtClean="0"/>
              <a:t>moot </a:t>
            </a:r>
            <a:r>
              <a:rPr lang="en-US" dirty="0"/>
              <a:t>court proceedings. </a:t>
            </a:r>
          </a:p>
          <a:p>
            <a:r>
              <a:rPr lang="en-US" dirty="0" smtClean="0"/>
              <a:t>Supervised </a:t>
            </a:r>
            <a:r>
              <a:rPr lang="en-US" dirty="0"/>
              <a:t>casework </a:t>
            </a:r>
            <a:r>
              <a:rPr lang="en-US" dirty="0" smtClean="0"/>
              <a:t>phase: </a:t>
            </a:r>
          </a:p>
          <a:p>
            <a:pPr lvl="1"/>
            <a:r>
              <a:rPr lang="en-US" dirty="0" smtClean="0"/>
              <a:t>implemented </a:t>
            </a:r>
            <a:r>
              <a:rPr lang="en-US" dirty="0"/>
              <a:t>to ensure competency prior to conducting </a:t>
            </a:r>
            <a:r>
              <a:rPr lang="en-US" dirty="0" smtClean="0"/>
              <a:t>independent casework</a:t>
            </a:r>
            <a:r>
              <a:rPr lang="en-US" dirty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Employment opportunities can be found in state and local governments or federal institutions such as the Federal Bureau of Investigation (FBI) (</a:t>
            </a:r>
            <a:r>
              <a:rPr lang="en-US" dirty="0" smtClean="0">
                <a:hlinkClick r:id="rId2"/>
              </a:rPr>
              <a:t>http://www.fbi.gov</a:t>
            </a:r>
            <a:r>
              <a:rPr lang="en-US" dirty="0" smtClean="0"/>
              <a:t>).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534400" cy="392887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hlinkClick r:id="rId2"/>
              </a:rPr>
              <a:t>http://www.forensic-medecine.info/forensic-serology.html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70C0"/>
                </a:solidFill>
                <a:hlinkClick r:id="rId3"/>
              </a:rPr>
              <a:t>http://www.microbiologycareers.org/content/documents/Whitmanpdf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164</TotalTime>
  <Words>137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Forensic Serologist</vt:lpstr>
      <vt:lpstr>Requirements</vt:lpstr>
      <vt:lpstr>Slide 3</vt:lpstr>
      <vt:lpstr>Sources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Serologist</dc:title>
  <dc:creator>wsu</dc:creator>
  <cp:lastModifiedBy>wsu</cp:lastModifiedBy>
  <cp:revision>19</cp:revision>
  <dcterms:created xsi:type="dcterms:W3CDTF">2009-01-12T23:40:33Z</dcterms:created>
  <dcterms:modified xsi:type="dcterms:W3CDTF">2009-01-20T19:29:50Z</dcterms:modified>
</cp:coreProperties>
</file>