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782DA63-FAD0-423F-9DAD-510FC0B8B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9A46E-7C00-4A4B-BF57-EDDAFBEBF23A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Trace path through instrument, talk about volume of sample needed, why injector is so hot = it vaporizes the sample immediately and loads the sample onto the stationary phase</a:t>
            </a:r>
          </a:p>
          <a:p>
            <a:pPr eaLnBrk="1" hangingPunct="1"/>
            <a:r>
              <a:rPr lang="en-US" smtClean="0"/>
              <a:t>Talk about capillary column, size, and coating show one why is it kept in an oven, and then it reaches a detector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2EAA0-9739-4411-9036-4B8044F13C66}" type="slidenum">
              <a:rPr lang="en-US"/>
              <a:pPr/>
              <a:t>8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MW = 151g/mol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9110DA-0A1D-439F-A81B-D3D041B9E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5E5F7-948F-4BC7-AABA-AAFFBFC05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C7D0-59F8-4976-A56A-B3633F33A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31555-7C1F-4465-BA14-DEB4FF81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539A-596B-429E-9698-2EFDD5AF4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9B2D-F84F-4EB9-86BE-C5B83AF85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B91F9-5DE6-444F-AB1D-52669EC14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B6B6-FD6E-413A-AA58-EAD222280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00DB0-4D99-4F68-A7BD-F716D9E3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3ABFE-7798-456C-ADF6-1DB22EDF8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43E2C-AA1A-4343-BDA3-8710CFADB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2D29C-0568-4A25-8659-CE0C7D1E8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347F1-BB59-4BFF-BD6E-2E3A78D7B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F248D-2619-4A29-8C52-428DC043F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854FDA2-FBA4-4192-9B1F-7A752EC7D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Nightline/story?id=1801827&amp;page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urse1.winona.edu/jfranz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Chromatography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Liquid chromatography versus gas chromatography?  Applications?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	Volatile </a:t>
            </a:r>
            <a:r>
              <a:rPr lang="en-US" sz="2800" smtClean="0">
                <a:sym typeface="Wingdings" pitchFamily="2" charset="2"/>
              </a:rPr>
              <a:t> GC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>
                <a:sym typeface="Wingdings" pitchFamily="2" charset="2"/>
              </a:rPr>
              <a:t>	Non-volatile  LC</a:t>
            </a:r>
            <a:endParaRPr lang="en-US" sz="2800" smtClean="0"/>
          </a:p>
        </p:txBody>
      </p:sp>
      <p:pic>
        <p:nvPicPr>
          <p:cNvPr id="3076" name="Picture 4" descr="chromato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0"/>
            <a:ext cx="42672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2291" name="Content Placeholder 4" descr="200px-Methamphetamine-2D-skeletal-_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304800"/>
            <a:ext cx="4067175" cy="2362200"/>
          </a:xfrm>
          <a:solidFill>
            <a:schemeClr val="accent1"/>
          </a:solidFill>
        </p:spPr>
      </p:pic>
      <p:pic>
        <p:nvPicPr>
          <p:cNvPr id="1229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676400"/>
            <a:ext cx="4191000" cy="4705350"/>
          </a:xfrm>
          <a:noFill/>
        </p:spPr>
      </p:pic>
      <p:sp>
        <p:nvSpPr>
          <p:cNvPr id="12293" name="TextBox 11"/>
          <p:cNvSpPr txBox="1">
            <a:spLocks noChangeArrowheads="1"/>
          </p:cNvSpPr>
          <p:nvPr/>
        </p:nvSpPr>
        <p:spPr bwMode="auto">
          <a:xfrm>
            <a:off x="4724400" y="3124200"/>
            <a:ext cx="403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Given the structure of methamphetamine shown here, which part of the MS is due to unbroken apart meth?  How do you know?</a:t>
            </a:r>
          </a:p>
        </p:txBody>
      </p:sp>
      <p:sp>
        <p:nvSpPr>
          <p:cNvPr id="12294" name="TextBox 12"/>
          <p:cNvSpPr txBox="1">
            <a:spLocks noChangeArrowheads="1"/>
          </p:cNvSpPr>
          <p:nvPr/>
        </p:nvSpPr>
        <p:spPr bwMode="auto">
          <a:xfrm>
            <a:off x="838200" y="533400"/>
            <a:ext cx="3505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Example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Drug Toxicology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hlinkClick r:id="rId2"/>
              </a:rPr>
              <a:t>Meth video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Gas Chromatography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066800" y="1828800"/>
            <a:ext cx="36957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Mixture of compounds is placed onto stationary phase</a:t>
            </a:r>
          </a:p>
          <a:p>
            <a:pPr eaLnBrk="1" hangingPunct="1">
              <a:defRPr/>
            </a:pPr>
            <a:r>
              <a:rPr lang="en-US" sz="2400" smtClean="0"/>
              <a:t>Mobile phase is passed through system</a:t>
            </a:r>
          </a:p>
          <a:p>
            <a:pPr eaLnBrk="1" hangingPunct="1">
              <a:defRPr/>
            </a:pPr>
            <a:r>
              <a:rPr lang="en-US" sz="2400" smtClean="0"/>
              <a:t>Injected samples are vaporized</a:t>
            </a:r>
          </a:p>
          <a:p>
            <a:pPr eaLnBrk="1" hangingPunct="1">
              <a:defRPr/>
            </a:pPr>
            <a:r>
              <a:rPr lang="en-US" sz="2400" smtClean="0"/>
              <a:t>Samples pass over stationary phase in temperature controlled oven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en-US" sz="2800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Each compound spends a different time in mobile &amp; stationary phase as it passes through system</a:t>
            </a:r>
          </a:p>
          <a:p>
            <a:pPr eaLnBrk="1" hangingPunct="1">
              <a:defRPr/>
            </a:pPr>
            <a:r>
              <a:rPr lang="en-US" sz="2000" smtClean="0"/>
              <a:t>Separation based on polarity and boiling point</a:t>
            </a:r>
          </a:p>
        </p:txBody>
      </p:sp>
      <p:pic>
        <p:nvPicPr>
          <p:cNvPr id="4102" name="Picture 8" descr="gaschromato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38862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Gas Chromatography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943600" y="1981200"/>
            <a:ext cx="26670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When each compound reaches detector, it triggers a response proportional to compound’s concentration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5029200"/>
            <a:ext cx="5181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smtClean="0"/>
              <a:t>Retention time: Time from injection to the time the peak comes to the detector</a:t>
            </a:r>
          </a:p>
        </p:txBody>
      </p:sp>
      <p:pic>
        <p:nvPicPr>
          <p:cNvPr id="5125" name="Picture 7" descr="EPA556chromato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46672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 Problem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181600" y="1981200"/>
            <a:ext cx="3429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Alkaloid drugs were analyzed by GC.  On this chromatogram, peaks 3 and 5 are heroin and cocaine.  The boiling point of cocaine is 187</a:t>
            </a:r>
            <a:r>
              <a:rPr lang="en-US" sz="2400" baseline="30000" smtClean="0"/>
              <a:t>o</a:t>
            </a:r>
            <a:r>
              <a:rPr lang="en-US" sz="2400" smtClean="0"/>
              <a:t>C, heroin 272</a:t>
            </a:r>
            <a:r>
              <a:rPr lang="en-US" sz="2400" baseline="30000" smtClean="0"/>
              <a:t>o</a:t>
            </a:r>
            <a:r>
              <a:rPr lang="en-US" sz="2400" smtClean="0"/>
              <a:t>C.  Which is which?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Methadone is peak 2, what is its relative b.p.?</a:t>
            </a:r>
          </a:p>
        </p:txBody>
      </p:sp>
      <p:pic>
        <p:nvPicPr>
          <p:cNvPr id="6149" name="Picture 5" descr="83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40290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2133600" y="2362200"/>
            <a:ext cx="1676400" cy="1192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54864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Codeine is peak 4 what is its approximate b.p.?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Mass Spectrometry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One of most powerful instruments a forensic chemist can use </a:t>
            </a:r>
            <a:r>
              <a:rPr lang="en-US" sz="2400" smtClean="0">
                <a:sym typeface="Wingdings" pitchFamily="2" charset="2"/>
              </a:rPr>
              <a:t> Can tell exactly what a substance is</a:t>
            </a:r>
          </a:p>
          <a:p>
            <a:pPr eaLnBrk="1" hangingPunct="1">
              <a:defRPr/>
            </a:pPr>
            <a:r>
              <a:rPr lang="en-US" sz="2400" smtClean="0">
                <a:sym typeface="Wingdings" pitchFamily="2" charset="2"/>
              </a:rPr>
              <a:t>Can be used a s a detector in GC, LC, or ICP</a:t>
            </a:r>
            <a:endParaRPr lang="en-US" sz="2400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914900" y="4343400"/>
            <a:ext cx="36957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hlinkClick r:id="rId2"/>
              </a:rPr>
              <a:t>Movie</a:t>
            </a:r>
            <a:endParaRPr lang="en-US" sz="2400" smtClean="0"/>
          </a:p>
        </p:txBody>
      </p:sp>
      <p:pic>
        <p:nvPicPr>
          <p:cNvPr id="7174" name="Picture 9" descr="gc_lc_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2954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a Mass Spectrometer Works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Ions are created with electron beam</a:t>
            </a:r>
          </a:p>
          <a:p>
            <a:pPr eaLnBrk="1" hangingPunct="1">
              <a:defRPr/>
            </a:pPr>
            <a:r>
              <a:rPr lang="en-US" sz="2400" smtClean="0"/>
              <a:t>Ions enter vacuum</a:t>
            </a:r>
          </a:p>
          <a:p>
            <a:pPr eaLnBrk="1" hangingPunct="1">
              <a:defRPr/>
            </a:pPr>
            <a:r>
              <a:rPr lang="en-US" sz="2400" smtClean="0"/>
              <a:t>Ions pass metal plates with high voltages, causes acceleration</a:t>
            </a:r>
          </a:p>
          <a:p>
            <a:pPr eaLnBrk="1" hangingPunct="1">
              <a:defRPr/>
            </a:pPr>
            <a:r>
              <a:rPr lang="en-US" sz="2400" smtClean="0"/>
              <a:t>Magnetic field applied to ions in curved path, ions of ‘correct’ weight are detected</a:t>
            </a:r>
          </a:p>
        </p:txBody>
      </p:sp>
      <p:pic>
        <p:nvPicPr>
          <p:cNvPr id="8197" name="Picture 7" descr="2_2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3448050" cy="3448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Interpretation of MS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All ions have a certain weight determined by what they are made of</a:t>
            </a:r>
          </a:p>
          <a:p>
            <a:pPr eaLnBrk="1" hangingPunct="1">
              <a:defRPr/>
            </a:pPr>
            <a:r>
              <a:rPr lang="en-US" sz="2800" smtClean="0"/>
              <a:t>Weights are given by periodic table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9221" name="Picture 7" descr="periodic-tab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21075"/>
            <a:ext cx="622935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086600" y="3657600"/>
            <a:ext cx="15240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would the weight of CCl</a:t>
            </a:r>
            <a:r>
              <a:rPr lang="en-US" baseline="-25000"/>
              <a:t>4</a:t>
            </a:r>
            <a:r>
              <a:rPr lang="en-US"/>
              <a:t> be?</a:t>
            </a:r>
          </a:p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8</a:t>
            </a:r>
            <a:r>
              <a:rPr lang="en-US"/>
              <a:t>H</a:t>
            </a:r>
            <a:r>
              <a:rPr lang="en-US" baseline="-25000"/>
              <a:t>18</a:t>
            </a:r>
            <a:r>
              <a:rPr lang="en-US"/>
              <a:t>?</a:t>
            </a:r>
          </a:p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6</a:t>
            </a:r>
            <a:r>
              <a:rPr lang="en-US"/>
              <a:t>H</a:t>
            </a:r>
            <a:r>
              <a:rPr lang="en-US" baseline="-25000"/>
              <a:t>12</a:t>
            </a:r>
            <a:r>
              <a:rPr lang="en-US"/>
              <a:t>O</a:t>
            </a:r>
            <a:r>
              <a:rPr lang="en-US" baseline="-25000"/>
              <a:t>6</a:t>
            </a: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Organic Structures/ MS Interpretation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What is the molecular weight of acetaminophen?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10246" name="Picture 8" descr="e1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828800"/>
            <a:ext cx="33242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268" name="Picture 5" descr="c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297</TotalTime>
  <Words>366</Words>
  <Application>Microsoft Office PowerPoint</Application>
  <PresentationFormat>On-screen Show (4:3)</PresentationFormat>
  <Paragraphs>45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Tahoma</vt:lpstr>
      <vt:lpstr>Arial</vt:lpstr>
      <vt:lpstr>Wingdings</vt:lpstr>
      <vt:lpstr>Times New Roman</vt:lpstr>
      <vt:lpstr>Shimmer</vt:lpstr>
      <vt:lpstr>Types of Chromatography</vt:lpstr>
      <vt:lpstr>Gas Chromatography</vt:lpstr>
      <vt:lpstr>Gas Chromatography</vt:lpstr>
      <vt:lpstr>Example Problem</vt:lpstr>
      <vt:lpstr>Mass Spectrometry</vt:lpstr>
      <vt:lpstr>How a Mass Spectrometer Works</vt:lpstr>
      <vt:lpstr>Interpretation of MS</vt:lpstr>
      <vt:lpstr>Organic Structures/ MS Interpretation</vt:lpstr>
      <vt:lpstr>Slide 9</vt:lpstr>
      <vt:lpstr>Slide 10</vt:lpstr>
      <vt:lpstr>Drug Toxicology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Chromatography</dc:title>
  <dc:creator>wsu</dc:creator>
  <cp:lastModifiedBy>wsu</cp:lastModifiedBy>
  <cp:revision>11</cp:revision>
  <dcterms:created xsi:type="dcterms:W3CDTF">2006-04-11T20:21:30Z</dcterms:created>
  <dcterms:modified xsi:type="dcterms:W3CDTF">2009-04-22T17:57:16Z</dcterms:modified>
</cp:coreProperties>
</file>