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259" r:id="rId3"/>
    <p:sldId id="260" r:id="rId4"/>
    <p:sldId id="261" r:id="rId5"/>
    <p:sldId id="262" r:id="rId6"/>
    <p:sldId id="257" r:id="rId7"/>
    <p:sldId id="265" r:id="rId8"/>
    <p:sldId id="271" r:id="rId9"/>
    <p:sldId id="272" r:id="rId10"/>
    <p:sldId id="273" r:id="rId11"/>
    <p:sldId id="274" r:id="rId12"/>
    <p:sldId id="263" r:id="rId13"/>
    <p:sldId id="267" r:id="rId14"/>
    <p:sldId id="268" r:id="rId15"/>
    <p:sldId id="266" r:id="rId16"/>
    <p:sldId id="269" r:id="rId17"/>
    <p:sldId id="270" r:id="rId18"/>
    <p:sldId id="264" r:id="rId19"/>
    <p:sldId id="258" r:id="rId20"/>
    <p:sldId id="275" r:id="rId21"/>
    <p:sldId id="278" r:id="rId22"/>
    <p:sldId id="279" r:id="rId23"/>
    <p:sldId id="280" r:id="rId24"/>
    <p:sldId id="276" r:id="rId25"/>
    <p:sldId id="277" r:id="rId26"/>
    <p:sldId id="281" r:id="rId27"/>
  </p:sldIdLst>
  <p:sldSz cx="9144000" cy="6858000" type="screen4x3"/>
  <p:notesSz cx="6858000" cy="9080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22" autoAdjust="0"/>
    <p:restoredTop sz="94660"/>
  </p:normalViewPr>
  <p:slideViewPr>
    <p:cSldViewPr>
      <p:cViewPr varScale="1">
        <p:scale>
          <a:sx n="69" d="100"/>
          <a:sy n="69" d="100"/>
        </p:scale>
        <p:origin x="-12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804" y="-84"/>
      </p:cViewPr>
      <p:guideLst>
        <p:guide orient="horz" pos="286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Ro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C0645F-82E8-4648-A5A6-BA3689BDED5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Europe" TargetMode="External"/><Relationship Id="rId13" Type="http://schemas.openxmlformats.org/officeDocument/2006/relationships/hyperlink" Target="http://en.wikipedia.org/wiki/Americas" TargetMode="External"/><Relationship Id="rId18" Type="http://schemas.openxmlformats.org/officeDocument/2006/relationships/hyperlink" Target="http://en.wikipedia.org/wiki/1445" TargetMode="External"/><Relationship Id="rId26" Type="http://schemas.openxmlformats.org/officeDocument/2006/relationships/hyperlink" Target="http://en.wikipedia.org/wiki/University_of_California%2C_Davis" TargetMode="External"/><Relationship Id="rId3" Type="http://schemas.openxmlformats.org/officeDocument/2006/relationships/hyperlink" Target="http://en.wikipedia.org/wiki/15th_century" TargetMode="External"/><Relationship Id="rId21" Type="http://schemas.openxmlformats.org/officeDocument/2006/relationships/hyperlink" Target="http://en.wikipedia.org/wiki/1923" TargetMode="External"/><Relationship Id="rId7" Type="http://schemas.openxmlformats.org/officeDocument/2006/relationships/hyperlink" Target="http://en.wikipedia.org/wiki/Asia" TargetMode="External"/><Relationship Id="rId12" Type="http://schemas.openxmlformats.org/officeDocument/2006/relationships/hyperlink" Target="http://en.wikipedia.org/wiki/L%27Anse_aux_Meadows" TargetMode="External"/><Relationship Id="rId17" Type="http://schemas.openxmlformats.org/officeDocument/2006/relationships/hyperlink" Target="http://en.wikipedia.org/wiki/1423" TargetMode="External"/><Relationship Id="rId25" Type="http://schemas.openxmlformats.org/officeDocument/2006/relationships/hyperlink" Target="http://en.wikipedia.org/wiki/Thomas_Cahill" TargetMode="External"/><Relationship Id="rId2" Type="http://schemas.openxmlformats.org/officeDocument/2006/relationships/slide" Target="../slides/slide10.xml"/><Relationship Id="rId16" Type="http://schemas.openxmlformats.org/officeDocument/2006/relationships/hyperlink" Target="http://en.wikipedia.org/wiki/Radiocarbon_dating" TargetMode="External"/><Relationship Id="rId20" Type="http://schemas.openxmlformats.org/officeDocument/2006/relationships/hyperlink" Target="http://en.wikipedia.org/w/index.php?title=Vinland_map&amp;action=edit&amp;section=3" TargetMode="External"/><Relationship Id="rId29" Type="http://schemas.openxmlformats.org/officeDocument/2006/relationships/hyperlink" Target="http://en.wikipedia.org/w/index.php?title=Jacqueline_Olin&amp;action=edit" TargetMode="External"/><Relationship Id="rId1" Type="http://schemas.openxmlformats.org/officeDocument/2006/relationships/notesMaster" Target="../notesMasters/notesMaster1.xml"/><Relationship Id="rId6" Type="http://schemas.openxmlformats.org/officeDocument/2006/relationships/hyperlink" Target="http://en.wikipedia.org/wiki/Africa" TargetMode="External"/><Relationship Id="rId11" Type="http://schemas.openxmlformats.org/officeDocument/2006/relationships/hyperlink" Target="http://en.wikipedia.org/wiki/11th_century" TargetMode="External"/><Relationship Id="rId24" Type="http://schemas.openxmlformats.org/officeDocument/2006/relationships/hyperlink" Target="http://en.wikipedia.org/wiki/1992" TargetMode="External"/><Relationship Id="rId5" Type="http://schemas.openxmlformats.org/officeDocument/2006/relationships/hyperlink" Target="http://en.wikipedia.org/wiki/13th_century" TargetMode="External"/><Relationship Id="rId15" Type="http://schemas.openxmlformats.org/officeDocument/2006/relationships/hyperlink" Target="http://en.wikipedia.org/wiki/Smithsonian_Institution" TargetMode="External"/><Relationship Id="rId23" Type="http://schemas.openxmlformats.org/officeDocument/2006/relationships/hyperlink" Target="http://en.wikipedia.org/wiki/1920s" TargetMode="External"/><Relationship Id="rId28" Type="http://schemas.openxmlformats.org/officeDocument/2006/relationships/hyperlink" Target="http://en.wikipedia.org/wiki/Raman_spectroscopy" TargetMode="External"/><Relationship Id="rId10" Type="http://schemas.openxmlformats.org/officeDocument/2006/relationships/hyperlink" Target="http://en.wikipedia.org/wiki/Vinland" TargetMode="External"/><Relationship Id="rId19" Type="http://schemas.openxmlformats.org/officeDocument/2006/relationships/hyperlink" Target="http://en.wikipedia.org/wiki/1950s" TargetMode="External"/><Relationship Id="rId4" Type="http://schemas.openxmlformats.org/officeDocument/2006/relationships/hyperlink" Target="http://en.wikipedia.org/wiki/Mappa_mundi" TargetMode="External"/><Relationship Id="rId9" Type="http://schemas.openxmlformats.org/officeDocument/2006/relationships/hyperlink" Target="http://en.wikipedia.org/wiki/Atlantic_Ocean" TargetMode="External"/><Relationship Id="rId14" Type="http://schemas.openxmlformats.org/officeDocument/2006/relationships/hyperlink" Target="http://en.wikipedia.org/wiki/Forgery" TargetMode="External"/><Relationship Id="rId22" Type="http://schemas.openxmlformats.org/officeDocument/2006/relationships/hyperlink" Target="http://en.wikipedia.org/wiki/Anatase" TargetMode="External"/><Relationship Id="rId27" Type="http://schemas.openxmlformats.org/officeDocument/2006/relationships/hyperlink" Target="http://en.wikipedia.org/wiki/200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E93A33E-E43B-4389-A62D-52BA0C92B9F4}" type="slidenum">
              <a:rPr lang="en-US" smtClean="0"/>
              <a:pPr/>
              <a:t>1</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23DBC7A-BEEA-4859-85F6-F79C5BB2B121}" type="slidenum">
              <a:rPr lang="en-US" smtClean="0"/>
              <a:pPr/>
              <a:t>10</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lnSpc>
                <a:spcPct val="80000"/>
              </a:lnSpc>
            </a:pPr>
            <a:r>
              <a:rPr lang="en-US" sz="1000" smtClean="0"/>
              <a:t>The </a:t>
            </a:r>
            <a:r>
              <a:rPr lang="en-US" sz="1000" b="1" smtClean="0"/>
              <a:t>Vinland map</a:t>
            </a:r>
            <a:r>
              <a:rPr lang="en-US" sz="1000" smtClean="0"/>
              <a:t> is purportedly a </a:t>
            </a:r>
            <a:r>
              <a:rPr lang="en-US" sz="1000" smtClean="0">
                <a:hlinkClick r:id="rId3" tooltip="15th century"/>
              </a:rPr>
              <a:t>15th century</a:t>
            </a:r>
            <a:r>
              <a:rPr lang="en-US" sz="1000" smtClean="0"/>
              <a:t> </a:t>
            </a:r>
            <a:r>
              <a:rPr lang="en-US" sz="1000" smtClean="0">
                <a:hlinkClick r:id="rId4" tooltip="Mappa mundi"/>
              </a:rPr>
              <a:t>Mappa Mundi</a:t>
            </a:r>
            <a:r>
              <a:rPr lang="en-US" sz="1000" smtClean="0"/>
              <a:t>, redrawn from a </a:t>
            </a:r>
            <a:r>
              <a:rPr lang="en-US" sz="1000" smtClean="0">
                <a:hlinkClick r:id="rId5" tooltip="13th century"/>
              </a:rPr>
              <a:t>13th century</a:t>
            </a:r>
            <a:r>
              <a:rPr lang="en-US" sz="1000" smtClean="0"/>
              <a:t> original. In addition to showing </a:t>
            </a:r>
            <a:r>
              <a:rPr lang="en-US" sz="1000" smtClean="0">
                <a:hlinkClick r:id="rId6" tooltip="Africa"/>
              </a:rPr>
              <a:t>Africa</a:t>
            </a:r>
            <a:r>
              <a:rPr lang="en-US" sz="1000" smtClean="0"/>
              <a:t>, </a:t>
            </a:r>
            <a:r>
              <a:rPr lang="en-US" sz="1000" smtClean="0">
                <a:hlinkClick r:id="rId7" tooltip="Asia"/>
              </a:rPr>
              <a:t>Asia</a:t>
            </a:r>
            <a:r>
              <a:rPr lang="en-US" sz="1000" smtClean="0"/>
              <a:t> and </a:t>
            </a:r>
            <a:r>
              <a:rPr lang="en-US" sz="1000" smtClean="0">
                <a:hlinkClick r:id="rId8" tooltip="Europe"/>
              </a:rPr>
              <a:t>Europe</a:t>
            </a:r>
            <a:r>
              <a:rPr lang="en-US" sz="1000" smtClean="0"/>
              <a:t>, the map depicts a body of land across the </a:t>
            </a:r>
            <a:r>
              <a:rPr lang="en-US" sz="1000" smtClean="0">
                <a:hlinkClick r:id="rId9" tooltip="Atlantic Ocean"/>
              </a:rPr>
              <a:t>Atlantic</a:t>
            </a:r>
            <a:r>
              <a:rPr lang="en-US" sz="1000" smtClean="0"/>
              <a:t> called </a:t>
            </a:r>
            <a:r>
              <a:rPr lang="en-US" sz="1000" smtClean="0">
                <a:hlinkClick r:id="rId10" tooltip="Vinland"/>
              </a:rPr>
              <a:t>Vinland</a:t>
            </a:r>
            <a:r>
              <a:rPr lang="en-US" sz="1000" smtClean="0"/>
              <a:t>; the map describes this region as having been visited in the </a:t>
            </a:r>
            <a:r>
              <a:rPr lang="en-US" sz="1000" smtClean="0">
                <a:hlinkClick r:id="rId11" tooltip="11th century"/>
              </a:rPr>
              <a:t>11th century</a:t>
            </a:r>
            <a:r>
              <a:rPr lang="en-US" sz="1000" smtClean="0"/>
              <a:t>. If authentic, such evidence is an important addition to archeological findings such as the </a:t>
            </a:r>
            <a:r>
              <a:rPr lang="en-US" sz="1000" smtClean="0">
                <a:hlinkClick r:id="rId12" tooltip="L'Anse aux Meadows"/>
              </a:rPr>
              <a:t>L'Anse aux Meadows</a:t>
            </a:r>
            <a:r>
              <a:rPr lang="en-US" sz="1000" smtClean="0"/>
              <a:t> site, documenting pre-Columbian Norse travels to the </a:t>
            </a:r>
            <a:r>
              <a:rPr lang="en-US" sz="1000" smtClean="0">
                <a:hlinkClick r:id="rId13" tooltip="Americas"/>
              </a:rPr>
              <a:t>Americas</a:t>
            </a:r>
            <a:r>
              <a:rPr lang="en-US" sz="1000" smtClean="0"/>
              <a:t>. To date it is unknown if the map is fake or authentic </a:t>
            </a:r>
          </a:p>
          <a:p>
            <a:pPr eaLnBrk="1" hangingPunct="1">
              <a:lnSpc>
                <a:spcPct val="80000"/>
              </a:lnSpc>
            </a:pPr>
            <a:r>
              <a:rPr lang="en-US" sz="1000" b="1" smtClean="0"/>
              <a:t>Dating of parchment</a:t>
            </a:r>
          </a:p>
          <a:p>
            <a:pPr eaLnBrk="1" hangingPunct="1">
              <a:lnSpc>
                <a:spcPct val="80000"/>
              </a:lnSpc>
            </a:pPr>
            <a:r>
              <a:rPr lang="en-US" sz="1000" smtClean="0"/>
              <a:t>There have been claims that the map is a </a:t>
            </a:r>
            <a:r>
              <a:rPr lang="en-US" sz="1000" smtClean="0">
                <a:hlinkClick r:id="rId14" tooltip="Forgery"/>
              </a:rPr>
              <a:t>forgery</a:t>
            </a:r>
            <a:r>
              <a:rPr lang="en-US" sz="1000" smtClean="0"/>
              <a:t> and examinations by a number of institutions, including the </a:t>
            </a:r>
            <a:r>
              <a:rPr lang="en-US" sz="1000" smtClean="0">
                <a:hlinkClick r:id="rId15" tooltip="Smithsonian Institution"/>
              </a:rPr>
              <a:t>Smithsonian Institution</a:t>
            </a:r>
            <a:r>
              <a:rPr lang="en-US" sz="1000" smtClean="0"/>
              <a:t>, have returned conflicting results. </a:t>
            </a:r>
            <a:r>
              <a:rPr lang="en-US" sz="1000" smtClean="0">
                <a:hlinkClick r:id="rId16" tooltip="Radiocarbon dating"/>
              </a:rPr>
              <a:t>Radiocarbon dating</a:t>
            </a:r>
            <a:r>
              <a:rPr lang="en-US" sz="1000" smtClean="0"/>
              <a:t>, performed by physicist Douglass Donahue and chemists Jacqueline Olin and Garman Harbottle, place the origin of the parchment somewhere between </a:t>
            </a:r>
            <a:r>
              <a:rPr lang="en-US" sz="1000" smtClean="0">
                <a:hlinkClick r:id="rId17" tooltip="1423"/>
              </a:rPr>
              <a:t>1423</a:t>
            </a:r>
            <a:r>
              <a:rPr lang="en-US" sz="1000" smtClean="0"/>
              <a:t> and </a:t>
            </a:r>
            <a:r>
              <a:rPr lang="en-US" sz="1000" smtClean="0">
                <a:hlinkClick r:id="rId18" tooltip="1445"/>
              </a:rPr>
              <a:t>1445</a:t>
            </a:r>
            <a:r>
              <a:rPr lang="en-US" sz="1000" smtClean="0"/>
              <a:t>, although the entire map appears to have been coated with an unknown substance sometime in the </a:t>
            </a:r>
            <a:r>
              <a:rPr lang="en-US" sz="1000" smtClean="0">
                <a:hlinkClick r:id="rId19" tooltip="1950s"/>
              </a:rPr>
              <a:t>1950s</a:t>
            </a:r>
            <a:r>
              <a:rPr lang="en-US" sz="1000" smtClean="0"/>
              <a:t>. This could have been part of a previously undocumented attempt at preservation, or could have been done by a forger as part of the process of drawing a new map on a previously-used piece of 15th century parchment. It is unclear whether the ink on the map is on top of this more recent layer of material or not.</a:t>
            </a:r>
            <a:r>
              <a:rPr lang="en-US" sz="1000" smtClean="0">
                <a:hlinkClick r:id="" action="ppaction://noaction"/>
              </a:rPr>
              <a:t>[1]</a:t>
            </a:r>
            <a:endParaRPr lang="en-US" sz="1000" b="1" smtClean="0"/>
          </a:p>
          <a:p>
            <a:pPr eaLnBrk="1" hangingPunct="1">
              <a:lnSpc>
                <a:spcPct val="80000"/>
              </a:lnSpc>
            </a:pPr>
            <a:r>
              <a:rPr lang="en-US" sz="1000" b="1" smtClean="0"/>
              <a:t>[</a:t>
            </a:r>
            <a:r>
              <a:rPr lang="en-US" sz="1000" b="1" smtClean="0">
                <a:hlinkClick r:id="rId20" tooltip="Edit section: Dating of ink (a Controversy)"/>
              </a:rPr>
              <a:t>edit</a:t>
            </a:r>
            <a:r>
              <a:rPr lang="en-US" sz="1000" b="1" smtClean="0"/>
              <a:t>] Dating of ink (a Controversy)</a:t>
            </a:r>
          </a:p>
          <a:p>
            <a:pPr eaLnBrk="1" hangingPunct="1">
              <a:lnSpc>
                <a:spcPct val="80000"/>
              </a:lnSpc>
            </a:pPr>
            <a:r>
              <a:rPr lang="en-US" sz="1000" smtClean="0"/>
              <a:t>Chemical analysis of the ink dated the map to after </a:t>
            </a:r>
            <a:r>
              <a:rPr lang="en-US" sz="1000" smtClean="0">
                <a:hlinkClick r:id="rId21" tooltip="1923"/>
              </a:rPr>
              <a:t>1923</a:t>
            </a:r>
            <a:r>
              <a:rPr lang="en-US" sz="1000" smtClean="0"/>
              <a:t> due to the presence of </a:t>
            </a:r>
            <a:r>
              <a:rPr lang="en-US" sz="1000" smtClean="0">
                <a:hlinkClick r:id="rId22" tooltip="Anatase"/>
              </a:rPr>
              <a:t>anatase</a:t>
            </a:r>
            <a:r>
              <a:rPr lang="en-US" sz="1000" smtClean="0"/>
              <a:t> (titanium dioxide) –a naturally rare compound that has been used as a synthetic pigment since the 1920s. Anatase was not manufactured before the </a:t>
            </a:r>
            <a:r>
              <a:rPr lang="en-US" sz="1000" smtClean="0">
                <a:hlinkClick r:id="rId23" tooltip="1920s"/>
              </a:rPr>
              <a:t>1920s</a:t>
            </a:r>
            <a:r>
              <a:rPr lang="en-US" sz="1000" smtClean="0"/>
              <a:t>, which suggests that the yellowing of ink on the map was faked. Although in </a:t>
            </a:r>
            <a:r>
              <a:rPr lang="en-US" sz="1000" smtClean="0">
                <a:hlinkClick r:id="rId24" tooltip="1992"/>
              </a:rPr>
              <a:t>1992</a:t>
            </a:r>
            <a:r>
              <a:rPr lang="en-US" sz="1000" smtClean="0"/>
              <a:t> Dr. </a:t>
            </a:r>
            <a:r>
              <a:rPr lang="en-US" sz="1000" smtClean="0">
                <a:hlinkClick r:id="rId25" tooltip="Thomas Cahill"/>
              </a:rPr>
              <a:t>Thomas Cahill</a:t>
            </a:r>
            <a:r>
              <a:rPr lang="en-US" sz="1000" smtClean="0"/>
              <a:t> of </a:t>
            </a:r>
            <a:r>
              <a:rPr lang="en-US" sz="1000" smtClean="0">
                <a:hlinkClick r:id="rId26" tooltip="University of California, Davis"/>
              </a:rPr>
              <a:t>University of California, Davis</a:t>
            </a:r>
            <a:r>
              <a:rPr lang="en-US" sz="1000" smtClean="0"/>
              <a:t> found natural anatase in a variety of medieval manuscripts, the rounded crystals in the ink from the map were characteristic of synthetically created anatase. In July </a:t>
            </a:r>
            <a:r>
              <a:rPr lang="en-US" sz="1000" smtClean="0">
                <a:hlinkClick r:id="rId27" tooltip="2002"/>
              </a:rPr>
              <a:t>2002</a:t>
            </a:r>
            <a:r>
              <a:rPr lang="en-US" sz="1000" smtClean="0"/>
              <a:t>, the authenticity of the map was again challenged. Using </a:t>
            </a:r>
            <a:r>
              <a:rPr lang="en-US" sz="1000" smtClean="0">
                <a:hlinkClick r:id="rId28" tooltip="Raman spectroscopy"/>
              </a:rPr>
              <a:t>Raman spectroscopy</a:t>
            </a:r>
            <a:r>
              <a:rPr lang="en-US" sz="1000" smtClean="0"/>
              <a:t>, the drawings on the map are claimed to consist of simulated stains from the decay of an iron-based ink, although the ink itself is carbon-based and should have generated no decay stains. </a:t>
            </a:r>
            <a:r>
              <a:rPr lang="en-US" sz="1000" smtClean="0">
                <a:hlinkClick r:id="" action="ppaction://noaction"/>
              </a:rPr>
              <a:t>[2]</a:t>
            </a:r>
            <a:r>
              <a:rPr lang="en-US" sz="1000" smtClean="0"/>
              <a:t> All of the other pages of the </a:t>
            </a:r>
            <a:r>
              <a:rPr lang="en-US" sz="1000" i="1" smtClean="0"/>
              <a:t>Historia Tartorum</a:t>
            </a:r>
            <a:r>
              <a:rPr lang="en-US" sz="1000" smtClean="0"/>
              <a:t> and </a:t>
            </a:r>
            <a:r>
              <a:rPr lang="en-US" sz="1000" i="1" smtClean="0"/>
              <a:t>Speculum historiale</a:t>
            </a:r>
            <a:r>
              <a:rPr lang="en-US" sz="1000" smtClean="0"/>
              <a:t> were written using standard medieval iron-based ink. Nevertheless, chemist </a:t>
            </a:r>
            <a:r>
              <a:rPr lang="en-US" sz="1000" smtClean="0">
                <a:hlinkClick r:id="rId29" tooltip="Jacqueline Olin"/>
              </a:rPr>
              <a:t>Jacqueline Olin</a:t>
            </a:r>
            <a:r>
              <a:rPr lang="en-US" sz="1000" smtClean="0"/>
              <a:t>, a retired researcher with the Smithsonian Institution, has concluded that the map's ink was made in medieval times.</a:t>
            </a:r>
            <a:r>
              <a:rPr lang="en-US" sz="1000" smtClean="0">
                <a:hlinkClick r:id="" action="ppaction://noaction"/>
              </a:rPr>
              <a:t>[3]</a:t>
            </a:r>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1907B6B-4133-4F50-BAE6-E76D2484CF61}" type="slidenum">
              <a:rPr lang="en-US" smtClean="0"/>
              <a:pPr/>
              <a:t>11</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All these things can give a composite picture of what the soil is like, both at a crime scene and on a suspect’s vehicle or person.  Soil is very individualistic and will vary at locations even 10 meters apart from one another.  Many cases have been solved this way for example in the murder of Lord Louis Mountbatten, a distinguished war hero, diplomat, and elder statesman of Britain’s royal family by the IRA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9932AD2-8ECA-406F-BF49-5B46F85116D0}" type="slidenum">
              <a:rPr lang="en-US" smtClean="0"/>
              <a:pPr/>
              <a:t>12</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DC9544B-8E2E-43ED-B0EB-1A57F4D68E9E}" type="slidenum">
              <a:rPr lang="en-US" smtClean="0"/>
              <a:pPr/>
              <a:t>13</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C00C8B6-094F-4ACD-BC8C-15834552AE98}" type="slidenum">
              <a:rPr lang="en-US" smtClean="0"/>
              <a:pPr/>
              <a:t>14</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E127541-8797-4971-BEEC-39BD84FC774E}" type="slidenum">
              <a:rPr lang="en-US" smtClean="0"/>
              <a:pPr/>
              <a:t>15</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BC51F0B-6552-4C6C-82F4-7CB37E15D1B8}" type="slidenum">
              <a:rPr lang="en-US" smtClean="0"/>
              <a:pPr/>
              <a:t>16</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437CD8F-66B4-4D27-AFA1-87D12353C34D}" type="slidenum">
              <a:rPr lang="en-US" smtClean="0"/>
              <a:pPr/>
              <a:t>17</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CB1CBEC-14FE-4F85-812C-932FB17D2946}" type="slidenum">
              <a:rPr lang="en-US" smtClean="0"/>
              <a:pPr/>
              <a:t>18</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12DA048-249F-4E83-90E7-9D742AFEA04A}" type="slidenum">
              <a:rPr lang="en-US" smtClean="0"/>
              <a:pPr/>
              <a:t>19</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E5A66C-49DA-4785-86EE-9E6799794578}" type="slidenum">
              <a:rPr lang="en-US" smtClean="0"/>
              <a:pPr/>
              <a:t>2</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AB62115-C53D-4CFC-B3B2-5FE0C45210DD}" type="slidenum">
              <a:rPr lang="en-US" smtClean="0"/>
              <a:pPr/>
              <a:t>3</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Explain picture and how it works Main tool of forensic geophysicist</a:t>
            </a:r>
          </a:p>
          <a:p>
            <a:pPr eaLnBrk="1" hangingPunct="1"/>
            <a:r>
              <a:rPr lang="en-US" smtClean="0"/>
              <a:t>Has been used forensically in unearthing historic mass burials and very importantly in plastic landmine detection systems  could also be potentially applicable to finding a body underwater, property in water or a 55 gallon drum 9in freshwater or soik only)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94DBD72-3FF1-466A-8F11-4C9BD7D73B42}" type="slidenum">
              <a:rPr lang="en-US" smtClean="0"/>
              <a:pPr/>
              <a:t>4</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Definition: The study of the arrangement and form of the Earth's crust and of the relationship between these physical features and the geologic structures beneath </a:t>
            </a:r>
          </a:p>
          <a:p>
            <a:pPr eaLnBrk="1" hangingPunct="1"/>
            <a:r>
              <a:rPr lang="en-US" smtClean="0"/>
              <a:t>Examples of litigation related to river boundary disputes, causes of bank erosion, and the effect of diversions on channel morphology are provided by </a:t>
            </a:r>
          </a:p>
          <a:p>
            <a:pPr eaLnBrk="1" hangingPunct="1"/>
            <a:r>
              <a:rPr lang="en-US" smtClean="0"/>
              <a:t>Ask them, how do you think this could be used forensically?</a:t>
            </a:r>
          </a:p>
          <a:p>
            <a:pPr eaLnBrk="1" hangingPunct="1"/>
            <a:r>
              <a:rPr lang="en-US" smtClean="0"/>
              <a:t>Answer:  Just looking at how the surface has been disturbed may lead an investigator to tell whether something might be buried or the location might have been the location of a crime scene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7484BA2-8A8B-40AC-99A9-61E752E3E7FB}" type="slidenum">
              <a:rPr lang="en-US" smtClean="0"/>
              <a:pPr/>
              <a:t>5</a:t>
            </a:fld>
            <a:endParaRPr 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Explain figures</a:t>
            </a:r>
          </a:p>
          <a:p>
            <a:pPr eaLnBrk="1" hangingPunct="1"/>
            <a:r>
              <a:rPr lang="en-US" smtClean="0"/>
              <a:t>This is what you are doing in lab this week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2BD53CD-C5A9-4A0A-8BFE-04DDE44B4FA5}" type="slidenum">
              <a:rPr lang="en-US" smtClean="0"/>
              <a:pPr/>
              <a:t>6</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C680D9C-621C-4539-A960-5541E627FCFB}" type="slidenum">
              <a:rPr lang="en-US" smtClean="0"/>
              <a:pPr/>
              <a:t>7</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FA917ED-1B62-48A3-B55B-1CCA879B6A5B}" type="slidenum">
              <a:rPr lang="en-US" smtClean="0"/>
              <a:pPr/>
              <a:t>8</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000" smtClean="0"/>
              <a:t>Used primarily for remote monitoring of underground nuclear testing by China, the former Soviet Union, and the U.S. on each other </a:t>
            </a:r>
          </a:p>
          <a:p>
            <a:pPr eaLnBrk="1" hangingPunct="1"/>
            <a:r>
              <a:rPr lang="en-US" sz="1000" smtClean="0"/>
              <a:t>Also used to understand what happened in 2 recent events</a:t>
            </a:r>
          </a:p>
          <a:p>
            <a:pPr eaLnBrk="1" hangingPunct="1"/>
            <a:r>
              <a:rPr lang="en-US" sz="1000" smtClean="0"/>
              <a:t>August 10, 2000 the Russian submarine Kursk sunk in the Baltic.  It was detected by seismology as two events, the first was smaller than the second.  This proved that there was no collision or impact.</a:t>
            </a:r>
          </a:p>
          <a:p>
            <a:pPr eaLnBrk="1" hangingPunct="1"/>
            <a:r>
              <a:rPr lang="en-US" sz="1000" smtClean="0"/>
              <a:t>Underground shockwaves detected at the UK Government's seismic monitoring station, Blacknest, confirm the submarine was rocked by two explosions. </a:t>
            </a:r>
          </a:p>
          <a:p>
            <a:pPr eaLnBrk="1" hangingPunct="1"/>
            <a:r>
              <a:rPr lang="en-US" sz="1000" smtClean="0"/>
              <a:t>Experts believe the first, smaller blast may have been caused by the leak of hydrogen peroxide (HTP), a colourless, odourless liquid used to propel the Kursk's torpedoes. </a:t>
            </a:r>
          </a:p>
          <a:p>
            <a:pPr eaLnBrk="1" hangingPunct="1"/>
            <a:r>
              <a:rPr lang="en-US" sz="1000" smtClean="0"/>
              <a:t>A fireball spreading to the front compartment of the submarine could have detonated stacks of stored torpedoes, sparking the second, massive explosion that flooded the Kursk with water. </a:t>
            </a:r>
          </a:p>
          <a:p>
            <a:pPr eaLnBrk="1" hangingPunct="1"/>
            <a:r>
              <a:rPr lang="en-US" sz="1000" smtClean="0"/>
              <a:t>More recently, Wallace and Koper collaborated with Dirk Hollnack of the University of Nairobi in a seismic analysis of the Aug. 7, 1998, truck-bomb blast at the American Embassy in Nairobi, Kenya. The bomb seriously damaged a dozen buildings, injuring more than 4,000 people, 220 fatally. </a:t>
            </a:r>
            <a:br>
              <a:rPr lang="en-US" sz="1000" smtClean="0"/>
            </a:br>
            <a:r>
              <a:rPr lang="en-US" sz="1000" smtClean="0"/>
              <a:t/>
            </a:r>
            <a:br>
              <a:rPr lang="en-US" sz="1000" smtClean="0"/>
            </a:br>
            <a:r>
              <a:rPr lang="en-US" sz="1000" smtClean="0"/>
              <a:t>The Nairobi attack was recorded by a broadband seismometer operated by the geology department of the University of Nairobi at a site 3 kilometers (less than 2 miles) northwest of the blast. This seismic station was the only station that recorded the embassy attack, but Wallace, Koper and Hollnack used its high-quality data in an analysis that found precisely when the explosion occurred, at 10:39:19.8 local time -- plus or minus two-tenths of a second, and the size of the bomb. The Nairobi bomb was deadly but fairly small, equivalent to 3 metric tonnes of TNT.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A20A162-CB71-405C-95D2-BAF2928E73EB}" type="slidenum">
              <a:rPr lang="en-US" smtClean="0"/>
              <a:pPr/>
              <a:t>9</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Forensic geologist saw truly unusual grains of a blue mineral The geologist thought they were either blue diamond or gahnite, diamond was excluded.  Gahnite is a rare mineral and a search showed that it had never been reported in SD.  Where did it come from?  During the Ice Age perhaps glaciers carried a decomposing cobble, or fragment of a rock containing this mineral from Canada south to the spot where Becky’s body was found.  Whatever its origin, the presence of gahnite in both samples tied the suspect to the spot where Becky’s body was found and strengthened the prosecutions case against him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71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71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5F83A9A0-F646-4404-A9A2-718010A2668A}"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9B7D202-A7BD-455F-87DA-E0E61D3B8B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8B38AED-D0FB-4AD1-9B18-ED4EA53DCC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9CF8D80-E3AF-4A25-A02C-E621E15CC8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p>
        </p:txBody>
      </p:sp>
      <p:sp>
        <p:nvSpPr>
          <p:cNvPr id="7" name="Rectangle 25"/>
          <p:cNvSpPr>
            <a:spLocks noGrp="1" noChangeArrowheads="1"/>
          </p:cNvSpPr>
          <p:nvPr>
            <p:ph type="ftr" sz="quarter" idx="11"/>
          </p:nvPr>
        </p:nvSpPr>
        <p:spPr>
          <a:ln/>
        </p:spPr>
        <p:txBody>
          <a:bodyPr/>
          <a:lstStyle>
            <a:lvl1pPr>
              <a:defRPr/>
            </a:lvl1pPr>
          </a:lstStyle>
          <a:p>
            <a:pPr>
              <a:defRPr/>
            </a:pPr>
            <a:endParaRPr lang="en-US"/>
          </a:p>
        </p:txBody>
      </p:sp>
      <p:sp>
        <p:nvSpPr>
          <p:cNvPr id="8" name="Rectangle 26"/>
          <p:cNvSpPr>
            <a:spLocks noGrp="1" noChangeArrowheads="1"/>
          </p:cNvSpPr>
          <p:nvPr>
            <p:ph type="sldNum" sz="quarter" idx="12"/>
          </p:nvPr>
        </p:nvSpPr>
        <p:spPr>
          <a:ln/>
        </p:spPr>
        <p:txBody>
          <a:bodyPr/>
          <a:lstStyle>
            <a:lvl1pPr>
              <a:defRPr/>
            </a:lvl1pPr>
          </a:lstStyle>
          <a:p>
            <a:pPr>
              <a:defRPr/>
            </a:pPr>
            <a:fld id="{2B4367CA-44DB-428E-90C7-D78A3010612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p>
        </p:txBody>
      </p:sp>
      <p:sp>
        <p:nvSpPr>
          <p:cNvPr id="7" name="Rectangle 25"/>
          <p:cNvSpPr>
            <a:spLocks noGrp="1" noChangeArrowheads="1"/>
          </p:cNvSpPr>
          <p:nvPr>
            <p:ph type="ftr" sz="quarter" idx="11"/>
          </p:nvPr>
        </p:nvSpPr>
        <p:spPr>
          <a:ln/>
        </p:spPr>
        <p:txBody>
          <a:bodyPr/>
          <a:lstStyle>
            <a:lvl1pPr>
              <a:defRPr/>
            </a:lvl1pPr>
          </a:lstStyle>
          <a:p>
            <a:pPr>
              <a:defRPr/>
            </a:pPr>
            <a:endParaRPr lang="en-US"/>
          </a:p>
        </p:txBody>
      </p:sp>
      <p:sp>
        <p:nvSpPr>
          <p:cNvPr id="8" name="Rectangle 26"/>
          <p:cNvSpPr>
            <a:spLocks noGrp="1" noChangeArrowheads="1"/>
          </p:cNvSpPr>
          <p:nvPr>
            <p:ph type="sldNum" sz="quarter" idx="12"/>
          </p:nvPr>
        </p:nvSpPr>
        <p:spPr>
          <a:ln/>
        </p:spPr>
        <p:txBody>
          <a:bodyPr/>
          <a:lstStyle>
            <a:lvl1pPr>
              <a:defRPr/>
            </a:lvl1pPr>
          </a:lstStyle>
          <a:p>
            <a:pPr>
              <a:defRPr/>
            </a:pPr>
            <a:fld id="{46E58A04-9CED-40F9-9DCA-F6A9DFB775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CDF6CF57-F800-4D0D-9F31-088C4A5317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2E40BFB-7D3F-4DA0-A327-AA183530F7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3D0FD20-AAF2-4CAD-A221-3B614CB65D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E72F1677-604D-4E81-BCFD-15B7AF1583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F4CE7332-6FED-42B4-8E27-6FA06529F9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B8F70083-0442-476F-9AFF-C265259E2E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031758C-01FD-4A94-863F-F7E1B2ADAE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0F35801-B788-4949-A054-073B64B1C2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61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1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61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4100" name="Group 6"/>
          <p:cNvGrpSpPr>
            <a:grpSpLocks/>
          </p:cNvGrpSpPr>
          <p:nvPr/>
        </p:nvGrpSpPr>
        <p:grpSpPr bwMode="auto">
          <a:xfrm>
            <a:off x="0" y="6019800"/>
            <a:ext cx="7848600" cy="857250"/>
            <a:chOff x="0" y="3792"/>
            <a:chExt cx="4944" cy="540"/>
          </a:xfrm>
        </p:grpSpPr>
        <p:sp>
          <p:nvSpPr>
            <p:cNvPr id="61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114" name="Group 8"/>
            <p:cNvGrpSpPr>
              <a:grpSpLocks/>
            </p:cNvGrpSpPr>
            <p:nvPr userDrawn="1"/>
          </p:nvGrpSpPr>
          <p:grpSpPr bwMode="auto">
            <a:xfrm>
              <a:off x="2486" y="3792"/>
              <a:ext cx="2458" cy="540"/>
              <a:chOff x="2486" y="3792"/>
              <a:chExt cx="2458" cy="540"/>
            </a:xfrm>
          </p:grpSpPr>
          <p:sp>
            <p:nvSpPr>
              <p:cNvPr id="61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61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61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61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61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61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4101" name="Group 15"/>
          <p:cNvGrpSpPr>
            <a:grpSpLocks/>
          </p:cNvGrpSpPr>
          <p:nvPr/>
        </p:nvGrpSpPr>
        <p:grpSpPr bwMode="auto">
          <a:xfrm>
            <a:off x="627063" y="6021388"/>
            <a:ext cx="5684837" cy="849312"/>
            <a:chOff x="395" y="3793"/>
            <a:chExt cx="3581" cy="535"/>
          </a:xfrm>
        </p:grpSpPr>
        <p:sp>
          <p:nvSpPr>
            <p:cNvPr id="61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61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61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61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61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61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61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61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61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8D3B7202-A53F-40EC-91E0-FECAE5BD0E7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hyperlink" Target="http://images.google.com/imgres?imgurl=http://perth.indymedia.org/storyuploads/6303/cyanide.gif&amp;imgrefurl=http://www.ghettodriveby.com/cyanide/&amp;h=213&amp;w=170&amp;sz=34&amp;tbnid=0lFsvtmsVBYwVM:&amp;tbnh=101&amp;tbnw=80&amp;hl=en&amp;start=3&amp;prev=/images%3Fq%3Dcyanide%26svnum%3D10%26hl%3Den%26lr%3D%26sa%3D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estofhawaii.com/maps/images/big_isle.jpg"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nlectc.org/videos/justnet.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viddler.com/explore/esri/videos/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Forensic Applications of Geology</a:t>
            </a:r>
          </a:p>
        </p:txBody>
      </p:sp>
      <p:sp>
        <p:nvSpPr>
          <p:cNvPr id="2051"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t>Forensic Geochemistry</a:t>
            </a:r>
          </a:p>
        </p:txBody>
      </p:sp>
      <p:sp>
        <p:nvSpPr>
          <p:cNvPr id="15363" name="Rectangle 4"/>
          <p:cNvSpPr>
            <a:spLocks noGrp="1" noChangeArrowheads="1"/>
          </p:cNvSpPr>
          <p:nvPr>
            <p:ph sz="half" idx="1"/>
          </p:nvPr>
        </p:nvSpPr>
        <p:spPr/>
        <p:txBody>
          <a:bodyPr/>
          <a:lstStyle/>
          <a:p>
            <a:pPr eaLnBrk="1" hangingPunct="1"/>
            <a:endParaRPr lang="en-US" smtClean="0"/>
          </a:p>
        </p:txBody>
      </p:sp>
      <p:sp>
        <p:nvSpPr>
          <p:cNvPr id="15364" name="Rectangle 5"/>
          <p:cNvSpPr>
            <a:spLocks noGrp="1" noChangeArrowheads="1"/>
          </p:cNvSpPr>
          <p:nvPr>
            <p:ph sz="half" idx="2"/>
          </p:nvPr>
        </p:nvSpPr>
        <p:spPr/>
        <p:txBody>
          <a:bodyPr/>
          <a:lstStyle/>
          <a:p>
            <a:pPr eaLnBrk="1" hangingPunct="1"/>
            <a:r>
              <a:rPr lang="en-US" smtClean="0"/>
              <a:t>The study of the chemical properties of rocks applied in forensic situations</a:t>
            </a:r>
          </a:p>
        </p:txBody>
      </p:sp>
      <p:pic>
        <p:nvPicPr>
          <p:cNvPr id="15365" name="Picture 7" descr="vm450"/>
          <p:cNvPicPr>
            <a:picLocks noChangeAspect="1" noChangeArrowheads="1"/>
          </p:cNvPicPr>
          <p:nvPr/>
        </p:nvPicPr>
        <p:blipFill>
          <a:blip r:embed="rId3"/>
          <a:srcRect/>
          <a:stretch>
            <a:fillRect/>
          </a:stretch>
        </p:blipFill>
        <p:spPr bwMode="auto">
          <a:xfrm>
            <a:off x="381000" y="1981200"/>
            <a:ext cx="4286250" cy="2914650"/>
          </a:xfrm>
          <a:prstGeom prst="rect">
            <a:avLst/>
          </a:prstGeom>
          <a:noFill/>
          <a:ln w="9525">
            <a:noFill/>
            <a:miter lim="800000"/>
            <a:headEnd/>
            <a:tailEnd/>
          </a:ln>
        </p:spPr>
      </p:pic>
      <p:sp>
        <p:nvSpPr>
          <p:cNvPr id="15366" name="Text Box 8"/>
          <p:cNvSpPr txBox="1">
            <a:spLocks noChangeArrowheads="1"/>
          </p:cNvSpPr>
          <p:nvPr/>
        </p:nvSpPr>
        <p:spPr bwMode="auto">
          <a:xfrm>
            <a:off x="1066800" y="5334000"/>
            <a:ext cx="3200400" cy="579438"/>
          </a:xfrm>
          <a:prstGeom prst="rect">
            <a:avLst/>
          </a:prstGeom>
          <a:noFill/>
          <a:ln w="9525">
            <a:noFill/>
            <a:miter lim="800000"/>
            <a:headEnd/>
            <a:tailEnd/>
          </a:ln>
        </p:spPr>
        <p:txBody>
          <a:bodyPr>
            <a:spAutoFit/>
          </a:bodyPr>
          <a:lstStyle/>
          <a:p>
            <a:pPr>
              <a:spcBef>
                <a:spcPct val="50000"/>
              </a:spcBef>
            </a:pPr>
            <a:r>
              <a:rPr lang="en-US" sz="3200"/>
              <a:t>Vinland Map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Soil Characterization</a:t>
            </a:r>
          </a:p>
        </p:txBody>
      </p:sp>
      <p:sp>
        <p:nvSpPr>
          <p:cNvPr id="16387" name="Rectangle 6"/>
          <p:cNvSpPr>
            <a:spLocks noGrp="1" noChangeArrowheads="1"/>
          </p:cNvSpPr>
          <p:nvPr>
            <p:ph sz="half" idx="1"/>
          </p:nvPr>
        </p:nvSpPr>
        <p:spPr/>
        <p:txBody>
          <a:bodyPr/>
          <a:lstStyle/>
          <a:p>
            <a:pPr eaLnBrk="1" hangingPunct="1"/>
            <a:endParaRPr lang="en-US" smtClean="0"/>
          </a:p>
        </p:txBody>
      </p:sp>
      <p:sp>
        <p:nvSpPr>
          <p:cNvPr id="16388" name="Rectangle 7"/>
          <p:cNvSpPr>
            <a:spLocks noGrp="1" noChangeArrowheads="1"/>
          </p:cNvSpPr>
          <p:nvPr>
            <p:ph sz="half" idx="2"/>
          </p:nvPr>
        </p:nvSpPr>
        <p:spPr/>
        <p:txBody>
          <a:bodyPr/>
          <a:lstStyle/>
          <a:p>
            <a:pPr eaLnBrk="1" hangingPunct="1"/>
            <a:r>
              <a:rPr lang="en-US" smtClean="0"/>
              <a:t>Horizons</a:t>
            </a:r>
          </a:p>
          <a:p>
            <a:pPr eaLnBrk="1" hangingPunct="1"/>
            <a:r>
              <a:rPr lang="en-US" smtClean="0"/>
              <a:t>Color, texture</a:t>
            </a:r>
          </a:p>
          <a:p>
            <a:pPr eaLnBrk="1" hangingPunct="1"/>
            <a:r>
              <a:rPr lang="en-US" smtClean="0"/>
              <a:t>Structure</a:t>
            </a:r>
          </a:p>
          <a:p>
            <a:pPr eaLnBrk="1" hangingPunct="1"/>
            <a:r>
              <a:rPr lang="en-US" smtClean="0"/>
              <a:t>Consistency</a:t>
            </a:r>
          </a:p>
          <a:p>
            <a:pPr eaLnBrk="1" hangingPunct="1"/>
            <a:r>
              <a:rPr lang="en-US" smtClean="0"/>
              <a:t>Free carbonates</a:t>
            </a:r>
          </a:p>
          <a:p>
            <a:pPr eaLnBrk="1" hangingPunct="1"/>
            <a:r>
              <a:rPr lang="en-US" smtClean="0"/>
              <a:t>pH, NPK</a:t>
            </a:r>
          </a:p>
          <a:p>
            <a:pPr eaLnBrk="1" hangingPunct="1"/>
            <a:r>
              <a:rPr lang="en-US" smtClean="0"/>
              <a:t>Bulk density</a:t>
            </a:r>
          </a:p>
        </p:txBody>
      </p:sp>
      <p:pic>
        <p:nvPicPr>
          <p:cNvPr id="16389" name="Picture 9" descr="hazleton"/>
          <p:cNvPicPr>
            <a:picLocks noChangeAspect="1" noChangeArrowheads="1"/>
          </p:cNvPicPr>
          <p:nvPr/>
        </p:nvPicPr>
        <p:blipFill>
          <a:blip r:embed="rId3"/>
          <a:srcRect/>
          <a:stretch>
            <a:fillRect/>
          </a:stretch>
        </p:blipFill>
        <p:spPr bwMode="auto">
          <a:xfrm>
            <a:off x="685800" y="1600200"/>
            <a:ext cx="30067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GIS Case Study</a:t>
            </a:r>
          </a:p>
        </p:txBody>
      </p:sp>
      <p:sp>
        <p:nvSpPr>
          <p:cNvPr id="17411" name="Rectangle 10"/>
          <p:cNvSpPr>
            <a:spLocks noGrp="1" noChangeArrowheads="1"/>
          </p:cNvSpPr>
          <p:nvPr>
            <p:ph sz="quarter" idx="1"/>
          </p:nvPr>
        </p:nvSpPr>
        <p:spPr/>
        <p:txBody>
          <a:bodyPr/>
          <a:lstStyle/>
          <a:p>
            <a:pPr eaLnBrk="1" hangingPunct="1"/>
            <a:endParaRPr lang="en-US" sz="2400" smtClean="0"/>
          </a:p>
        </p:txBody>
      </p:sp>
      <p:sp>
        <p:nvSpPr>
          <p:cNvPr id="17412" name="Rectangle 12"/>
          <p:cNvSpPr>
            <a:spLocks noGrp="1" noChangeArrowheads="1"/>
          </p:cNvSpPr>
          <p:nvPr>
            <p:ph sz="half" idx="3"/>
          </p:nvPr>
        </p:nvSpPr>
        <p:spPr/>
        <p:txBody>
          <a:bodyPr/>
          <a:lstStyle/>
          <a:p>
            <a:pPr eaLnBrk="1" hangingPunct="1"/>
            <a:endParaRPr lang="en-US" sz="2800" smtClean="0"/>
          </a:p>
        </p:txBody>
      </p:sp>
      <p:sp>
        <p:nvSpPr>
          <p:cNvPr id="17413" name="Rectangle 4"/>
          <p:cNvSpPr>
            <a:spLocks noGrp="1" noChangeArrowheads="1"/>
          </p:cNvSpPr>
          <p:nvPr>
            <p:ph type="body" sz="half" idx="4294967295"/>
          </p:nvPr>
        </p:nvSpPr>
        <p:spPr>
          <a:xfrm>
            <a:off x="0" y="1600200"/>
            <a:ext cx="4038600" cy="4495800"/>
          </a:xfrm>
        </p:spPr>
        <p:txBody>
          <a:bodyPr/>
          <a:lstStyle/>
          <a:p>
            <a:pPr eaLnBrk="1" hangingPunct="1"/>
            <a:r>
              <a:rPr lang="en-US" sz="2800" smtClean="0"/>
              <a:t>Tylenol murders</a:t>
            </a:r>
          </a:p>
        </p:txBody>
      </p:sp>
      <p:pic>
        <p:nvPicPr>
          <p:cNvPr id="17414" name="Picture 9" descr="jmdicarl"/>
          <p:cNvPicPr>
            <a:picLocks noChangeAspect="1" noChangeArrowheads="1"/>
          </p:cNvPicPr>
          <p:nvPr/>
        </p:nvPicPr>
        <p:blipFill>
          <a:blip r:embed="rId3"/>
          <a:srcRect/>
          <a:stretch>
            <a:fillRect/>
          </a:stretch>
        </p:blipFill>
        <p:spPr bwMode="auto">
          <a:xfrm>
            <a:off x="4495800" y="1524000"/>
            <a:ext cx="4191000" cy="4191000"/>
          </a:xfrm>
          <a:prstGeom prst="rect">
            <a:avLst/>
          </a:prstGeom>
          <a:noFill/>
          <a:ln w="9525">
            <a:noFill/>
            <a:miter lim="800000"/>
            <a:headEnd/>
            <a:tailEnd/>
          </a:ln>
        </p:spPr>
      </p:pic>
      <p:sp>
        <p:nvSpPr>
          <p:cNvPr id="21518" name="Rectangle 14"/>
          <p:cNvSpPr>
            <a:spLocks noGrp="1" noChangeArrowheads="1"/>
          </p:cNvSpPr>
          <p:nvPr>
            <p:ph sz="quarter" idx="2"/>
          </p:nvPr>
        </p:nvSpPr>
        <p:spPr/>
        <p:txBody>
          <a:bodyPr/>
          <a:lstStyle/>
          <a:p>
            <a:pPr eaLnBrk="1" hangingPunct="1"/>
            <a:r>
              <a:rPr lang="en-US" sz="2400" smtClean="0"/>
              <a:t>4 healthy young people dying in less than a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18">
                                            <p:txEl>
                                              <p:pRg st="0" end="0"/>
                                            </p:txEl>
                                          </p:spTgt>
                                        </p:tgtEl>
                                        <p:attrNameLst>
                                          <p:attrName>style.visibility</p:attrName>
                                        </p:attrNameLst>
                                      </p:cBhvr>
                                      <p:to>
                                        <p:strVal val="visible"/>
                                      </p:to>
                                    </p:set>
                                    <p:animEffect transition="in" filter="dissolve">
                                      <p:cBhvr>
                                        <p:cTn id="7" dur="500"/>
                                        <p:tgtEl>
                                          <p:spTgt spid="21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defRPr/>
            </a:pPr>
            <a:endParaRPr lang="en-US" smtClean="0"/>
          </a:p>
        </p:txBody>
      </p:sp>
      <p:sp>
        <p:nvSpPr>
          <p:cNvPr id="29701" name="Rectangle 5"/>
          <p:cNvSpPr>
            <a:spLocks noGrp="1" noChangeArrowheads="1"/>
          </p:cNvSpPr>
          <p:nvPr>
            <p:ph type="body" sz="half" idx="1"/>
          </p:nvPr>
        </p:nvSpPr>
        <p:spPr/>
        <p:txBody>
          <a:bodyPr/>
          <a:lstStyle/>
          <a:p>
            <a:pPr eaLnBrk="1" hangingPunct="1"/>
            <a:r>
              <a:rPr lang="en-US" smtClean="0"/>
              <a:t>Manner of death: natural   </a:t>
            </a:r>
          </a:p>
          <a:p>
            <a:pPr eaLnBrk="1" hangingPunct="1"/>
            <a:r>
              <a:rPr lang="en-US" smtClean="0"/>
              <a:t>murder</a:t>
            </a:r>
          </a:p>
          <a:p>
            <a:pPr eaLnBrk="1" hangingPunct="1"/>
            <a:r>
              <a:rPr lang="en-US" smtClean="0"/>
              <a:t>Cause of death: poisoning by cyanide found in Tylenol</a:t>
            </a:r>
          </a:p>
          <a:p>
            <a:pPr eaLnBrk="1" hangingPunct="1"/>
            <a:r>
              <a:rPr lang="en-US" smtClean="0"/>
              <a:t>If you were the makers of Tylenol what would you do?</a:t>
            </a:r>
          </a:p>
        </p:txBody>
      </p:sp>
      <p:sp>
        <p:nvSpPr>
          <p:cNvPr id="1029" name="Rectangle 6"/>
          <p:cNvSpPr>
            <a:spLocks noGrp="1" noChangeArrowheads="1"/>
          </p:cNvSpPr>
          <p:nvPr>
            <p:ph type="body" sz="half" idx="2"/>
          </p:nvPr>
        </p:nvSpPr>
        <p:spPr/>
        <p:txBody>
          <a:bodyPr/>
          <a:lstStyle/>
          <a:p>
            <a:pPr eaLnBrk="1" hangingPunct="1"/>
            <a:endParaRPr lang="en-US" smtClean="0"/>
          </a:p>
        </p:txBody>
      </p:sp>
      <p:pic>
        <p:nvPicPr>
          <p:cNvPr id="29704" name="Picture 8" descr="cyanide">
            <a:hlinkClick r:id="rId4"/>
          </p:cNvPr>
          <p:cNvPicPr>
            <a:picLocks noChangeAspect="1" noChangeArrowheads="1"/>
          </p:cNvPicPr>
          <p:nvPr/>
        </p:nvPicPr>
        <p:blipFill>
          <a:blip r:embed="rId5"/>
          <a:srcRect/>
          <a:stretch>
            <a:fillRect/>
          </a:stretch>
        </p:blipFill>
        <p:spPr bwMode="auto">
          <a:xfrm>
            <a:off x="4730750" y="1600200"/>
            <a:ext cx="2835275"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eaLnBrk="1" hangingPunct="1">
              <a:defRPr/>
            </a:pPr>
            <a:endParaRPr lang="en-US" smtClean="0"/>
          </a:p>
        </p:txBody>
      </p:sp>
      <p:sp>
        <p:nvSpPr>
          <p:cNvPr id="18435" name="Rectangle 5"/>
          <p:cNvSpPr>
            <a:spLocks noGrp="1" noChangeArrowheads="1"/>
          </p:cNvSpPr>
          <p:nvPr>
            <p:ph type="body" sz="half" idx="1"/>
          </p:nvPr>
        </p:nvSpPr>
        <p:spPr/>
        <p:txBody>
          <a:bodyPr/>
          <a:lstStyle/>
          <a:p>
            <a:pPr eaLnBrk="1" hangingPunct="1"/>
            <a:r>
              <a:rPr lang="en-US" smtClean="0"/>
              <a:t>3 more deaths occurred at the beginning of October 1982 also in Chicago</a:t>
            </a:r>
          </a:p>
          <a:p>
            <a:pPr eaLnBrk="1" hangingPunct="1"/>
            <a:r>
              <a:rPr lang="en-US" smtClean="0"/>
              <a:t>Nationwide panic</a:t>
            </a:r>
          </a:p>
        </p:txBody>
      </p:sp>
      <p:pic>
        <p:nvPicPr>
          <p:cNvPr id="18436" name="Picture 7" descr="Tampered Tylenol Placement Map"/>
          <p:cNvPicPr>
            <a:picLocks noChangeAspect="1" noChangeArrowheads="1"/>
          </p:cNvPicPr>
          <p:nvPr>
            <p:ph type="body" sz="half" idx="2"/>
          </p:nvPr>
        </p:nvPicPr>
        <p:blipFill>
          <a:blip r:embed="rId3"/>
          <a:srcRect/>
          <a:stretch>
            <a:fillRect/>
          </a:stretch>
        </p:blipFill>
        <p:spPr>
          <a:xfrm>
            <a:off x="4953000" y="1676400"/>
            <a:ext cx="3429000" cy="30861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smtClean="0"/>
              <a:t>McNeil Consumer Products/Johnson &amp; Johnson</a:t>
            </a:r>
          </a:p>
        </p:txBody>
      </p:sp>
      <p:sp>
        <p:nvSpPr>
          <p:cNvPr id="28677" name="Rectangle 5"/>
          <p:cNvSpPr>
            <a:spLocks noGrp="1" noChangeArrowheads="1"/>
          </p:cNvSpPr>
          <p:nvPr>
            <p:ph type="body" idx="1"/>
          </p:nvPr>
        </p:nvSpPr>
        <p:spPr/>
        <p:txBody>
          <a:bodyPr/>
          <a:lstStyle/>
          <a:p>
            <a:pPr marL="609600" indent="-609600" eaLnBrk="1" hangingPunct="1">
              <a:buFontTx/>
              <a:buAutoNum type="arabicParenR"/>
            </a:pPr>
            <a:r>
              <a:rPr lang="en-US" smtClean="0"/>
              <a:t>Inform public</a:t>
            </a:r>
          </a:p>
          <a:p>
            <a:pPr marL="609600" indent="-609600" eaLnBrk="1" hangingPunct="1">
              <a:buFontTx/>
              <a:buAutoNum type="arabicParenR"/>
            </a:pPr>
            <a:r>
              <a:rPr lang="en-US" smtClean="0"/>
              <a:t>Find the source of poisoning whether it had been introduced at factory or elsewhere</a:t>
            </a:r>
          </a:p>
          <a:p>
            <a:pPr marL="609600" indent="-609600" eaLnBrk="1" hangingPunct="1">
              <a:buFontTx/>
              <a:buNone/>
            </a:pPr>
            <a:r>
              <a:rPr lang="en-US" smtClean="0"/>
              <a:t>Someone had taken product off shelf where sold, filled with cyanide, and returned them at later time</a:t>
            </a:r>
          </a:p>
          <a:p>
            <a:pPr marL="609600" indent="-609600" eaLnBrk="1" hangingPunct="1">
              <a:buFontTx/>
              <a:buNone/>
            </a:pPr>
            <a:r>
              <a:rPr lang="en-US" smtClean="0">
                <a:solidFill>
                  <a:srgbClr val="FFFF00"/>
                </a:solidFill>
              </a:rPr>
              <a:t>What would you do if you were J&amp;J?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pPr eaLnBrk="1" hangingPunct="1">
              <a:defRPr/>
            </a:pPr>
            <a:endParaRPr lang="en-US" smtClean="0"/>
          </a:p>
        </p:txBody>
      </p:sp>
      <p:sp>
        <p:nvSpPr>
          <p:cNvPr id="20483" name="Rectangle 6"/>
          <p:cNvSpPr>
            <a:spLocks noGrp="1" noChangeArrowheads="1"/>
          </p:cNvSpPr>
          <p:nvPr>
            <p:ph sz="half" idx="1"/>
          </p:nvPr>
        </p:nvSpPr>
        <p:spPr/>
        <p:txBody>
          <a:bodyPr/>
          <a:lstStyle/>
          <a:p>
            <a:pPr eaLnBrk="1" hangingPunct="1"/>
            <a:endParaRPr lang="en-US" sz="2800" smtClean="0"/>
          </a:p>
        </p:txBody>
      </p:sp>
      <p:sp>
        <p:nvSpPr>
          <p:cNvPr id="20484" name="Rectangle 7"/>
          <p:cNvSpPr>
            <a:spLocks noGrp="1" noChangeArrowheads="1"/>
          </p:cNvSpPr>
          <p:nvPr>
            <p:ph sz="quarter" idx="2"/>
          </p:nvPr>
        </p:nvSpPr>
        <p:spPr/>
        <p:txBody>
          <a:bodyPr/>
          <a:lstStyle/>
          <a:p>
            <a:pPr eaLnBrk="1" hangingPunct="1"/>
            <a:r>
              <a:rPr lang="en-US" sz="2400" smtClean="0"/>
              <a:t>Why these locations?  </a:t>
            </a:r>
          </a:p>
          <a:p>
            <a:pPr eaLnBrk="1" hangingPunct="1"/>
            <a:r>
              <a:rPr lang="en-US" sz="2400" smtClean="0"/>
              <a:t>What clues would you follow up on for these locations?</a:t>
            </a:r>
          </a:p>
        </p:txBody>
      </p:sp>
      <p:sp>
        <p:nvSpPr>
          <p:cNvPr id="33800" name="Rectangle 8"/>
          <p:cNvSpPr>
            <a:spLocks noGrp="1" noChangeArrowheads="1"/>
          </p:cNvSpPr>
          <p:nvPr>
            <p:ph sz="quarter" idx="3"/>
          </p:nvPr>
        </p:nvSpPr>
        <p:spPr>
          <a:xfrm>
            <a:off x="4572000" y="3352800"/>
            <a:ext cx="4038600" cy="2171700"/>
          </a:xfrm>
        </p:spPr>
        <p:txBody>
          <a:bodyPr/>
          <a:lstStyle/>
          <a:p>
            <a:pPr eaLnBrk="1" hangingPunct="1"/>
            <a:r>
              <a:rPr lang="en-US" sz="2400" smtClean="0"/>
              <a:t>Type of cyanide was KCN used in industries such as gold and silver plating, fertilizer production, steel plating, film processing, and chemical manufacturing</a:t>
            </a:r>
          </a:p>
        </p:txBody>
      </p:sp>
      <p:pic>
        <p:nvPicPr>
          <p:cNvPr id="20486" name="Picture 4" descr="Tampered Tylenol Placement Map"/>
          <p:cNvPicPr>
            <a:picLocks noChangeAspect="1" noChangeArrowheads="1"/>
          </p:cNvPicPr>
          <p:nvPr>
            <p:ph type="body" idx="4294967295"/>
          </p:nvPr>
        </p:nvPicPr>
        <p:blipFill>
          <a:blip r:embed="rId3"/>
          <a:srcRect/>
          <a:stretch>
            <a:fillRect/>
          </a:stretch>
        </p:blipFill>
        <p:spPr>
          <a:xfrm>
            <a:off x="457200" y="1676400"/>
            <a:ext cx="4076700" cy="4191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Suspects</a:t>
            </a:r>
          </a:p>
        </p:txBody>
      </p:sp>
      <p:sp>
        <p:nvSpPr>
          <p:cNvPr id="35843" name="Rectangle 3"/>
          <p:cNvSpPr>
            <a:spLocks noGrp="1" noChangeArrowheads="1"/>
          </p:cNvSpPr>
          <p:nvPr>
            <p:ph type="body" idx="1"/>
          </p:nvPr>
        </p:nvSpPr>
        <p:spPr/>
        <p:txBody>
          <a:bodyPr/>
          <a:lstStyle/>
          <a:p>
            <a:pPr eaLnBrk="1" hangingPunct="1"/>
            <a:r>
              <a:rPr lang="en-US" smtClean="0"/>
              <a:t>48 year old amateur chemist &amp; dockhand</a:t>
            </a:r>
          </a:p>
          <a:p>
            <a:pPr eaLnBrk="1" hangingPunct="1"/>
            <a:r>
              <a:rPr lang="en-US" smtClean="0"/>
              <a:t>James W. Lewis &amp; wife LeAnn</a:t>
            </a:r>
          </a:p>
          <a:p>
            <a:pPr eaLnBrk="1" hangingPunct="1"/>
            <a:endParaRPr lang="en-US" smtClean="0"/>
          </a:p>
          <a:p>
            <a:pPr eaLnBrk="1" hangingPunct="1"/>
            <a:endParaRPr lang="en-US" smtClean="0"/>
          </a:p>
          <a:p>
            <a:pPr eaLnBrk="1" hangingPunct="1">
              <a:buFontTx/>
              <a:buNone/>
            </a:pPr>
            <a:r>
              <a:rPr lang="en-US" smtClean="0"/>
              <a:t>Unsolved case; 1</a:t>
            </a:r>
            <a:r>
              <a:rPr lang="en-US" baseline="30000" smtClean="0"/>
              <a:t>st</a:t>
            </a:r>
            <a:r>
              <a:rPr lang="en-US" smtClean="0"/>
              <a:t> case of terrorism in U.S.</a:t>
            </a:r>
          </a:p>
          <a:p>
            <a:pPr algn="ctr" eaLnBrk="1" hangingPunct="1">
              <a:buFontTx/>
              <a:buNone/>
            </a:pPr>
            <a:r>
              <a:rPr lang="en-US" smtClean="0"/>
              <a:t>Good: tamper resistant packaging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endParaRPr lang="en-US" smtClean="0"/>
          </a:p>
        </p:txBody>
      </p:sp>
      <p:sp>
        <p:nvSpPr>
          <p:cNvPr id="2052" name="Rectangle 5"/>
          <p:cNvSpPr>
            <a:spLocks noGrp="1" noChangeArrowheads="1"/>
          </p:cNvSpPr>
          <p:nvPr>
            <p:ph sz="half" idx="1"/>
          </p:nvPr>
        </p:nvSpPr>
        <p:spPr/>
        <p:txBody>
          <a:bodyPr/>
          <a:lstStyle/>
          <a:p>
            <a:pPr eaLnBrk="1" hangingPunct="1"/>
            <a:r>
              <a:rPr lang="en-US" sz="2800" smtClean="0"/>
              <a:t>How did mapping the location of the tainted bottles help the investigation?</a:t>
            </a:r>
          </a:p>
          <a:p>
            <a:pPr eaLnBrk="1" hangingPunct="1"/>
            <a:r>
              <a:rPr lang="en-US" sz="2800" smtClean="0"/>
              <a:t>What other forensic techniques were used?</a:t>
            </a:r>
          </a:p>
          <a:p>
            <a:pPr eaLnBrk="1" hangingPunct="1"/>
            <a:r>
              <a:rPr lang="en-US" sz="2800" smtClean="0"/>
              <a:t>What else could have been helpful?</a:t>
            </a:r>
          </a:p>
        </p:txBody>
      </p:sp>
      <p:sp>
        <p:nvSpPr>
          <p:cNvPr id="2053" name="Rectangle 6"/>
          <p:cNvSpPr>
            <a:spLocks noGrp="1" noChangeArrowheads="1"/>
          </p:cNvSpPr>
          <p:nvPr>
            <p:ph sz="quarter" idx="2"/>
          </p:nvPr>
        </p:nvSpPr>
        <p:spPr/>
        <p:txBody>
          <a:bodyPr/>
          <a:lstStyle/>
          <a:p>
            <a:pPr eaLnBrk="1" hangingPunct="1"/>
            <a:endParaRPr lang="en-US" sz="2400" smtClean="0"/>
          </a:p>
        </p:txBody>
      </p:sp>
      <p:sp>
        <p:nvSpPr>
          <p:cNvPr id="2054" name="Rectangle 7"/>
          <p:cNvSpPr>
            <a:spLocks noGrp="1" noChangeArrowheads="1"/>
          </p:cNvSpPr>
          <p:nvPr>
            <p:ph sz="quarter" idx="3"/>
          </p:nvPr>
        </p:nvSpPr>
        <p:spPr/>
        <p:txBody>
          <a:bodyPr/>
          <a:lstStyle/>
          <a:p>
            <a:pPr eaLnBrk="1" hangingPunct="1"/>
            <a:endParaRPr lang="en-US" sz="2400" smtClean="0"/>
          </a:p>
        </p:txBody>
      </p:sp>
      <p:pic>
        <p:nvPicPr>
          <p:cNvPr id="2055" name="Picture 11" descr="Click to enlarge"/>
          <p:cNvPicPr>
            <a:picLocks noChangeAspect="1" noChangeArrowheads="1"/>
          </p:cNvPicPr>
          <p:nvPr/>
        </p:nvPicPr>
        <p:blipFill>
          <a:blip r:embed="rId4"/>
          <a:srcRect/>
          <a:stretch>
            <a:fillRect/>
          </a:stretch>
        </p:blipFill>
        <p:spPr bwMode="auto">
          <a:xfrm>
            <a:off x="4648200" y="1600200"/>
            <a:ext cx="4048125"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Forensic GIS</a:t>
            </a:r>
          </a:p>
        </p:txBody>
      </p:sp>
      <p:sp>
        <p:nvSpPr>
          <p:cNvPr id="22531" name="Rectangle 3"/>
          <p:cNvSpPr>
            <a:spLocks noGrp="1" noChangeArrowheads="1"/>
          </p:cNvSpPr>
          <p:nvPr>
            <p:ph type="body" idx="1"/>
          </p:nvPr>
        </p:nvSpPr>
        <p:spPr/>
        <p:txBody>
          <a:bodyPr/>
          <a:lstStyle/>
          <a:p>
            <a:pPr eaLnBrk="1" hangingPunct="1"/>
            <a:r>
              <a:rPr lang="en-US" smtClean="0"/>
              <a:t>Tracing of DNA from a suspect back to his or her home region</a:t>
            </a:r>
          </a:p>
          <a:p>
            <a:pPr eaLnBrk="1" hangingPunct="1"/>
            <a:r>
              <a:rPr lang="en-US" smtClean="0"/>
              <a:t>A fraudulent claim for loss of income from retail stores could be checked using the geographically spread income over a wide area using GIS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Overview</a:t>
            </a:r>
          </a:p>
        </p:txBody>
      </p:sp>
      <p:sp>
        <p:nvSpPr>
          <p:cNvPr id="7171" name="Rectangle 3"/>
          <p:cNvSpPr>
            <a:spLocks noGrp="1" noChangeArrowheads="1"/>
          </p:cNvSpPr>
          <p:nvPr>
            <p:ph type="body" sz="half" idx="1"/>
          </p:nvPr>
        </p:nvSpPr>
        <p:spPr/>
        <p:txBody>
          <a:bodyPr/>
          <a:lstStyle/>
          <a:p>
            <a:pPr eaLnBrk="1" hangingPunct="1">
              <a:lnSpc>
                <a:spcPct val="90000"/>
              </a:lnSpc>
            </a:pPr>
            <a:r>
              <a:rPr lang="en-US" smtClean="0"/>
              <a:t>Large scale </a:t>
            </a:r>
          </a:p>
          <a:p>
            <a:pPr lvl="1" eaLnBrk="1" hangingPunct="1">
              <a:lnSpc>
                <a:spcPct val="90000"/>
              </a:lnSpc>
            </a:pPr>
            <a:r>
              <a:rPr lang="en-US" smtClean="0"/>
              <a:t>Forensic geophysics</a:t>
            </a:r>
          </a:p>
          <a:p>
            <a:pPr lvl="1" eaLnBrk="1" hangingPunct="1">
              <a:lnSpc>
                <a:spcPct val="90000"/>
              </a:lnSpc>
            </a:pPr>
            <a:r>
              <a:rPr lang="en-US" smtClean="0"/>
              <a:t>Geomorphology</a:t>
            </a:r>
          </a:p>
          <a:p>
            <a:pPr lvl="1" eaLnBrk="1" hangingPunct="1">
              <a:lnSpc>
                <a:spcPct val="90000"/>
              </a:lnSpc>
            </a:pPr>
            <a:r>
              <a:rPr lang="en-US" smtClean="0"/>
              <a:t>Remote sensing</a:t>
            </a:r>
          </a:p>
          <a:p>
            <a:pPr lvl="1" eaLnBrk="1" hangingPunct="1">
              <a:lnSpc>
                <a:spcPct val="90000"/>
              </a:lnSpc>
            </a:pPr>
            <a:r>
              <a:rPr lang="en-US" smtClean="0"/>
              <a:t>Forensic anthropology</a:t>
            </a:r>
          </a:p>
          <a:p>
            <a:pPr lvl="1" eaLnBrk="1" hangingPunct="1">
              <a:lnSpc>
                <a:spcPct val="90000"/>
              </a:lnSpc>
            </a:pPr>
            <a:r>
              <a:rPr lang="en-US" smtClean="0"/>
              <a:t>Forensic seismology</a:t>
            </a:r>
          </a:p>
          <a:p>
            <a:pPr eaLnBrk="1" hangingPunct="1">
              <a:lnSpc>
                <a:spcPct val="90000"/>
              </a:lnSpc>
            </a:pPr>
            <a:r>
              <a:rPr lang="en-US" smtClean="0"/>
              <a:t>Small scale	</a:t>
            </a:r>
          </a:p>
          <a:p>
            <a:pPr lvl="1" eaLnBrk="1" hangingPunct="1">
              <a:lnSpc>
                <a:spcPct val="90000"/>
              </a:lnSpc>
            </a:pPr>
            <a:r>
              <a:rPr lang="en-US" smtClean="0"/>
              <a:t>Forensic mineralogy</a:t>
            </a:r>
          </a:p>
          <a:p>
            <a:pPr lvl="1" eaLnBrk="1" hangingPunct="1">
              <a:lnSpc>
                <a:spcPct val="90000"/>
              </a:lnSpc>
            </a:pPr>
            <a:r>
              <a:rPr lang="en-US" smtClean="0"/>
              <a:t>Geochemistry</a:t>
            </a:r>
          </a:p>
          <a:p>
            <a:pPr lvl="1" eaLnBrk="1" hangingPunct="1">
              <a:lnSpc>
                <a:spcPct val="90000"/>
              </a:lnSpc>
            </a:pPr>
            <a:r>
              <a:rPr lang="en-US" smtClean="0"/>
              <a:t>Soil characterization		</a:t>
            </a:r>
          </a:p>
          <a:p>
            <a:pPr lvl="1" eaLnBrk="1" hangingPunct="1">
              <a:lnSpc>
                <a:spcPct val="90000"/>
              </a:lnSpc>
              <a:buFontTx/>
              <a:buNone/>
            </a:pPr>
            <a:endParaRPr lang="en-US" smtClean="0"/>
          </a:p>
        </p:txBody>
      </p:sp>
      <p:sp>
        <p:nvSpPr>
          <p:cNvPr id="7172" name="Rectangle 4"/>
          <p:cNvSpPr>
            <a:spLocks noGrp="1" noChangeArrowheads="1"/>
          </p:cNvSpPr>
          <p:nvPr>
            <p:ph type="body" sz="half" idx="2"/>
          </p:nvPr>
        </p:nvSpPr>
        <p:spPr/>
        <p:txBody>
          <a:bodyPr/>
          <a:lstStyle/>
          <a:p>
            <a:pPr eaLnBrk="1" hangingPunct="1"/>
            <a:endParaRPr lang="en-US" smtClean="0"/>
          </a:p>
        </p:txBody>
      </p:sp>
      <p:pic>
        <p:nvPicPr>
          <p:cNvPr id="7173" name="Picture 6" descr="Geology"/>
          <p:cNvPicPr>
            <a:picLocks noChangeAspect="1" noChangeArrowheads="1"/>
          </p:cNvPicPr>
          <p:nvPr/>
        </p:nvPicPr>
        <p:blipFill>
          <a:blip r:embed="rId3"/>
          <a:srcRect/>
          <a:stretch>
            <a:fillRect/>
          </a:stretch>
        </p:blipFill>
        <p:spPr bwMode="auto">
          <a:xfrm>
            <a:off x="4114800" y="1371600"/>
            <a:ext cx="4800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endParaRPr lang="en-US" smtClean="0"/>
          </a:p>
        </p:txBody>
      </p:sp>
      <p:sp>
        <p:nvSpPr>
          <p:cNvPr id="23555" name="Rectangle 6"/>
          <p:cNvSpPr>
            <a:spLocks noGrp="1" noChangeArrowheads="1"/>
          </p:cNvSpPr>
          <p:nvPr>
            <p:ph type="body" idx="1"/>
          </p:nvPr>
        </p:nvSpPr>
        <p:spPr/>
        <p:txBody>
          <a:bodyPr/>
          <a:lstStyle/>
          <a:p>
            <a:pPr eaLnBrk="1" hangingPunct="1"/>
            <a:endParaRPr lang="en-US" smtClean="0"/>
          </a:p>
        </p:txBody>
      </p:sp>
      <p:pic>
        <p:nvPicPr>
          <p:cNvPr id="23556" name="Picture 7" descr="Figure 2"/>
          <p:cNvPicPr>
            <a:picLocks noChangeAspect="1" noChangeArrowheads="1"/>
          </p:cNvPicPr>
          <p:nvPr/>
        </p:nvPicPr>
        <p:blipFill>
          <a:blip r:embed="rId2"/>
          <a:srcRect/>
          <a:stretch>
            <a:fillRect/>
          </a:stretch>
        </p:blipFill>
        <p:spPr bwMode="auto">
          <a:xfrm>
            <a:off x="457200" y="1600200"/>
            <a:ext cx="655320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endParaRPr lang="en-US" smtClean="0"/>
          </a:p>
        </p:txBody>
      </p:sp>
      <p:sp>
        <p:nvSpPr>
          <p:cNvPr id="3077" name="Rectangle 3"/>
          <p:cNvSpPr>
            <a:spLocks noGrp="1" noChangeArrowheads="1"/>
          </p:cNvSpPr>
          <p:nvPr>
            <p:ph type="body" idx="1"/>
          </p:nvPr>
        </p:nvSpPr>
        <p:spPr/>
        <p:txBody>
          <a:bodyPr/>
          <a:lstStyle/>
          <a:p>
            <a:pPr eaLnBrk="1" hangingPunct="1"/>
            <a:endParaRPr lang="en-US" smtClean="0"/>
          </a:p>
        </p:txBody>
      </p:sp>
      <p:pic>
        <p:nvPicPr>
          <p:cNvPr id="3078" name="Picture 5" descr="Hawaii Map">
            <a:hlinkClick r:id="rId3"/>
          </p:cNvPr>
          <p:cNvPicPr>
            <a:picLocks noChangeAspect="1" noChangeArrowheads="1"/>
          </p:cNvPicPr>
          <p:nvPr/>
        </p:nvPicPr>
        <p:blipFill>
          <a:blip r:embed="rId4"/>
          <a:srcRect/>
          <a:stretch>
            <a:fillRect/>
          </a:stretch>
        </p:blipFill>
        <p:spPr bwMode="auto">
          <a:xfrm>
            <a:off x="228600" y="0"/>
            <a:ext cx="4095750" cy="4876800"/>
          </a:xfrm>
          <a:prstGeom prst="rect">
            <a:avLst/>
          </a:prstGeom>
          <a:noFill/>
          <a:ln w="9525">
            <a:noFill/>
            <a:miter lim="800000"/>
            <a:headEnd/>
            <a:tailEnd/>
          </a:ln>
        </p:spPr>
      </p:pic>
      <p:sp>
        <p:nvSpPr>
          <p:cNvPr id="3079" name="Rectangle 6"/>
          <p:cNvSpPr>
            <a:spLocks noChangeArrowheads="1"/>
          </p:cNvSpPr>
          <p:nvPr/>
        </p:nvSpPr>
        <p:spPr bwMode="auto">
          <a:xfrm>
            <a:off x="2667000" y="838200"/>
            <a:ext cx="914400" cy="1219200"/>
          </a:xfrm>
          <a:prstGeom prst="rect">
            <a:avLst/>
          </a:prstGeom>
          <a:noFill/>
          <a:ln w="28575">
            <a:solidFill>
              <a:schemeClr val="bg2"/>
            </a:solidFill>
            <a:miter lim="800000"/>
            <a:headEnd/>
            <a:tailEnd/>
          </a:ln>
        </p:spPr>
        <p:txBody>
          <a:bodyPr wrap="none" anchor="ctr"/>
          <a:lstStyle/>
          <a:p>
            <a:endParaRPr lang="en-US"/>
          </a:p>
        </p:txBody>
      </p:sp>
      <p:sp>
        <p:nvSpPr>
          <p:cNvPr id="3080" name="Line 8"/>
          <p:cNvSpPr>
            <a:spLocks noChangeShapeType="1"/>
          </p:cNvSpPr>
          <p:nvPr/>
        </p:nvSpPr>
        <p:spPr bwMode="auto">
          <a:xfrm flipH="1">
            <a:off x="3581400" y="990600"/>
            <a:ext cx="1295400" cy="381000"/>
          </a:xfrm>
          <a:prstGeom prst="line">
            <a:avLst/>
          </a:prstGeom>
          <a:noFill/>
          <a:ln w="9525">
            <a:solidFill>
              <a:schemeClr val="tx1"/>
            </a:solidFill>
            <a:round/>
            <a:headEnd/>
            <a:tailEnd type="triangle" w="med" len="med"/>
          </a:ln>
        </p:spPr>
        <p:txBody>
          <a:bodyPr/>
          <a:lstStyle/>
          <a:p>
            <a:endParaRPr lang="en-US"/>
          </a:p>
        </p:txBody>
      </p:sp>
      <p:sp>
        <p:nvSpPr>
          <p:cNvPr id="3081" name="Text Box 9"/>
          <p:cNvSpPr txBox="1">
            <a:spLocks noChangeArrowheads="1"/>
          </p:cNvSpPr>
          <p:nvPr/>
        </p:nvSpPr>
        <p:spPr bwMode="auto">
          <a:xfrm>
            <a:off x="5029200" y="457200"/>
            <a:ext cx="3505200" cy="1917700"/>
          </a:xfrm>
          <a:prstGeom prst="rect">
            <a:avLst/>
          </a:prstGeom>
          <a:noFill/>
          <a:ln w="9525">
            <a:noFill/>
            <a:miter lim="800000"/>
            <a:headEnd/>
            <a:tailEnd/>
          </a:ln>
        </p:spPr>
        <p:txBody>
          <a:bodyPr>
            <a:spAutoFit/>
          </a:bodyPr>
          <a:lstStyle/>
          <a:p>
            <a:pPr>
              <a:spcBef>
                <a:spcPct val="50000"/>
              </a:spcBef>
            </a:pPr>
            <a:r>
              <a:rPr lang="en-US" sz="2400"/>
              <a:t>Northeastern coastal region near the city of Hilo features eroded soil abundant in microorganisms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a:xfrm>
            <a:off x="4343400" y="1600200"/>
            <a:ext cx="4343400" cy="4495800"/>
          </a:xfrm>
        </p:spPr>
        <p:txBody>
          <a:bodyPr/>
          <a:lstStyle/>
          <a:p>
            <a:pPr eaLnBrk="1" hangingPunct="1"/>
            <a:r>
              <a:rPr lang="en-US" smtClean="0"/>
              <a:t>The central mountainous region where Mauna Loa resides has soil that is volcanic and free of coral and microorganisms</a:t>
            </a:r>
          </a:p>
          <a:p>
            <a:pPr eaLnBrk="1" hangingPunct="1"/>
            <a:endParaRPr lang="en-US" smtClean="0"/>
          </a:p>
        </p:txBody>
      </p:sp>
      <p:pic>
        <p:nvPicPr>
          <p:cNvPr id="24580" name="Picture 5" descr="big_isle"/>
          <p:cNvPicPr>
            <a:picLocks noChangeAspect="1" noChangeArrowheads="1"/>
          </p:cNvPicPr>
          <p:nvPr/>
        </p:nvPicPr>
        <p:blipFill>
          <a:blip r:embed="rId2"/>
          <a:srcRect/>
          <a:stretch>
            <a:fillRect/>
          </a:stretch>
        </p:blipFill>
        <p:spPr bwMode="auto">
          <a:xfrm>
            <a:off x="155575" y="46038"/>
            <a:ext cx="3943350" cy="4772025"/>
          </a:xfrm>
          <a:prstGeom prst="rect">
            <a:avLst/>
          </a:prstGeom>
          <a:noFill/>
          <a:ln w="9525">
            <a:noFill/>
            <a:miter lim="800000"/>
            <a:headEnd/>
            <a:tailEnd/>
          </a:ln>
        </p:spPr>
      </p:pic>
      <p:sp>
        <p:nvSpPr>
          <p:cNvPr id="24581" name="Rectangle 6"/>
          <p:cNvSpPr>
            <a:spLocks noChangeArrowheads="1"/>
          </p:cNvSpPr>
          <p:nvPr/>
        </p:nvSpPr>
        <p:spPr bwMode="auto">
          <a:xfrm>
            <a:off x="1295400" y="1828800"/>
            <a:ext cx="1219200" cy="1600200"/>
          </a:xfrm>
          <a:prstGeom prst="rect">
            <a:avLst/>
          </a:prstGeom>
          <a:noFill/>
          <a:ln w="19050">
            <a:solidFill>
              <a:schemeClr val="tx1"/>
            </a:solidFill>
            <a:miter lim="800000"/>
            <a:headEnd/>
            <a:tailEnd/>
          </a:ln>
        </p:spPr>
        <p:txBody>
          <a:bodyPr wrap="none" anchor="ctr"/>
          <a:lstStyle/>
          <a:p>
            <a:endParaRPr lang="en-US"/>
          </a:p>
        </p:txBody>
      </p:sp>
      <p:sp>
        <p:nvSpPr>
          <p:cNvPr id="24582" name="Line 7"/>
          <p:cNvSpPr>
            <a:spLocks noChangeShapeType="1"/>
          </p:cNvSpPr>
          <p:nvPr/>
        </p:nvSpPr>
        <p:spPr bwMode="auto">
          <a:xfrm flipH="1">
            <a:off x="2514600" y="2514600"/>
            <a:ext cx="2514600" cy="76200"/>
          </a:xfrm>
          <a:prstGeom prst="line">
            <a:avLst/>
          </a:prstGeom>
          <a:noFill/>
          <a:ln w="9525">
            <a:solidFill>
              <a:schemeClr val="tx1"/>
            </a:solidFill>
            <a:round/>
            <a:headEnd/>
            <a:tailEnd type="triangle" w="med" len="med"/>
          </a:ln>
        </p:spPr>
        <p:txBody>
          <a:bodyPr/>
          <a:lstStyle/>
          <a:p>
            <a:endParaRPr lang="en-US"/>
          </a:p>
        </p:txBody>
      </p:sp>
      <p:sp>
        <p:nvSpPr>
          <p:cNvPr id="24583" name="Text Box 8"/>
          <p:cNvSpPr txBox="1">
            <a:spLocks noChangeArrowheads="1"/>
          </p:cNvSpPr>
          <p:nvPr/>
        </p:nvSpPr>
        <p:spPr bwMode="auto">
          <a:xfrm>
            <a:off x="5029200" y="1905000"/>
            <a:ext cx="34290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5" descr="big_isle"/>
          <p:cNvPicPr>
            <a:picLocks noChangeAspect="1" noChangeArrowheads="1"/>
          </p:cNvPicPr>
          <p:nvPr/>
        </p:nvPicPr>
        <p:blipFill>
          <a:blip r:embed="rId2"/>
          <a:srcRect/>
          <a:stretch>
            <a:fillRect/>
          </a:stretch>
        </p:blipFill>
        <p:spPr bwMode="auto">
          <a:xfrm>
            <a:off x="155575" y="46038"/>
            <a:ext cx="3943350" cy="4772025"/>
          </a:xfrm>
          <a:prstGeom prst="rect">
            <a:avLst/>
          </a:prstGeom>
          <a:noFill/>
          <a:ln w="9525">
            <a:noFill/>
            <a:miter lim="800000"/>
            <a:headEnd/>
            <a:tailEnd/>
          </a:ln>
        </p:spPr>
      </p:pic>
      <p:sp>
        <p:nvSpPr>
          <p:cNvPr id="25605" name="Rectangle 6"/>
          <p:cNvSpPr>
            <a:spLocks noChangeArrowheads="1"/>
          </p:cNvSpPr>
          <p:nvPr/>
        </p:nvSpPr>
        <p:spPr bwMode="auto">
          <a:xfrm>
            <a:off x="3276600" y="1981200"/>
            <a:ext cx="838200" cy="1752600"/>
          </a:xfrm>
          <a:prstGeom prst="rect">
            <a:avLst/>
          </a:prstGeom>
          <a:noFill/>
          <a:ln w="19050">
            <a:solidFill>
              <a:schemeClr val="tx1"/>
            </a:solidFill>
            <a:miter lim="800000"/>
            <a:headEnd/>
            <a:tailEnd/>
          </a:ln>
        </p:spPr>
        <p:txBody>
          <a:bodyPr wrap="none" anchor="ctr"/>
          <a:lstStyle/>
          <a:p>
            <a:endParaRPr lang="en-US"/>
          </a:p>
        </p:txBody>
      </p:sp>
      <p:sp>
        <p:nvSpPr>
          <p:cNvPr id="25606" name="Line 7"/>
          <p:cNvSpPr>
            <a:spLocks noChangeShapeType="1"/>
          </p:cNvSpPr>
          <p:nvPr/>
        </p:nvSpPr>
        <p:spPr bwMode="auto">
          <a:xfrm flipH="1" flipV="1">
            <a:off x="4191000" y="2895600"/>
            <a:ext cx="1371600" cy="76200"/>
          </a:xfrm>
          <a:prstGeom prst="line">
            <a:avLst/>
          </a:prstGeom>
          <a:noFill/>
          <a:ln w="9525">
            <a:solidFill>
              <a:schemeClr val="tx1"/>
            </a:solidFill>
            <a:round/>
            <a:headEnd/>
            <a:tailEnd type="triangle" w="med" len="med"/>
          </a:ln>
        </p:spPr>
        <p:txBody>
          <a:bodyPr/>
          <a:lstStyle/>
          <a:p>
            <a:endParaRPr lang="en-US"/>
          </a:p>
        </p:txBody>
      </p:sp>
      <p:sp>
        <p:nvSpPr>
          <p:cNvPr id="25607" name="Text Box 8"/>
          <p:cNvSpPr txBox="1">
            <a:spLocks noChangeArrowheads="1"/>
          </p:cNvSpPr>
          <p:nvPr/>
        </p:nvSpPr>
        <p:spPr bwMode="auto">
          <a:xfrm>
            <a:off x="5638800" y="2590800"/>
            <a:ext cx="2743200" cy="3295650"/>
          </a:xfrm>
          <a:prstGeom prst="rect">
            <a:avLst/>
          </a:prstGeom>
          <a:noFill/>
          <a:ln w="9525">
            <a:noFill/>
            <a:miter lim="800000"/>
            <a:headEnd/>
            <a:tailEnd/>
          </a:ln>
        </p:spPr>
        <p:txBody>
          <a:bodyPr>
            <a:spAutoFit/>
          </a:bodyPr>
          <a:lstStyle/>
          <a:p>
            <a:pPr>
              <a:spcBef>
                <a:spcPct val="20000"/>
              </a:spcBef>
              <a:buClr>
                <a:schemeClr val="tx2"/>
              </a:buClr>
            </a:pPr>
            <a:r>
              <a:rPr lang="en-US" sz="2800"/>
              <a:t>The far east coast near the city of Opinikao features soil abundant in microorganisms</a:t>
            </a:r>
          </a:p>
          <a:p>
            <a:pPr>
              <a:spcBef>
                <a:spcPct val="50000"/>
              </a:spcBef>
            </a:pPr>
            <a:endParaRPr lang="en-US"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p:txBody>
          <a:bodyPr/>
          <a:lstStyle/>
          <a:p>
            <a:pPr eaLnBrk="1" hangingPunct="1">
              <a:spcBef>
                <a:spcPct val="50000"/>
              </a:spcBef>
              <a:buClrTx/>
              <a:buFontTx/>
              <a:buNone/>
            </a:pPr>
            <a:r>
              <a:rPr lang="en-US" sz="2800" smtClean="0"/>
              <a:t>	Northeastern coastal region near the city of Hilo features eroded soil abundant in microorganisms</a:t>
            </a:r>
          </a:p>
          <a:p>
            <a:pPr eaLnBrk="1" hangingPunct="1"/>
            <a:r>
              <a:rPr lang="en-US" sz="2800" smtClean="0"/>
              <a:t>The central mountainous region where Mauna Loa resides has soil that is volcanic and free of coral and microorganisms</a:t>
            </a:r>
          </a:p>
          <a:p>
            <a:pPr eaLnBrk="1" hangingPunct="1"/>
            <a:r>
              <a:rPr lang="en-US" sz="2800" smtClean="0"/>
              <a:t>The far east coast near the city of Opinikao features coral soil abundant in microorganisms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4" descr="Figure 3"/>
          <p:cNvPicPr>
            <a:picLocks noChangeAspect="1" noChangeArrowheads="1"/>
          </p:cNvPicPr>
          <p:nvPr/>
        </p:nvPicPr>
        <p:blipFill>
          <a:blip r:embed="rId2"/>
          <a:srcRect/>
          <a:stretch>
            <a:fillRect/>
          </a:stretch>
        </p:blipFill>
        <p:spPr bwMode="auto">
          <a:xfrm>
            <a:off x="457200" y="1524000"/>
            <a:ext cx="5715000" cy="4546600"/>
          </a:xfrm>
          <a:prstGeom prst="rect">
            <a:avLst/>
          </a:prstGeom>
          <a:noFill/>
          <a:ln w="9525">
            <a:noFill/>
            <a:miter lim="800000"/>
            <a:headEnd/>
            <a:tailEnd/>
          </a:ln>
        </p:spPr>
      </p:pic>
      <p:sp>
        <p:nvSpPr>
          <p:cNvPr id="27653" name="Text Box 5"/>
          <p:cNvSpPr txBox="1">
            <a:spLocks noChangeArrowheads="1"/>
          </p:cNvSpPr>
          <p:nvPr/>
        </p:nvSpPr>
        <p:spPr bwMode="auto">
          <a:xfrm>
            <a:off x="6324600" y="1905000"/>
            <a:ext cx="2362200" cy="1552575"/>
          </a:xfrm>
          <a:prstGeom prst="rect">
            <a:avLst/>
          </a:prstGeom>
          <a:noFill/>
          <a:ln w="9525">
            <a:noFill/>
            <a:miter lim="800000"/>
            <a:headEnd/>
            <a:tailEnd/>
          </a:ln>
        </p:spPr>
        <p:txBody>
          <a:bodyPr>
            <a:spAutoFit/>
          </a:bodyPr>
          <a:lstStyle/>
          <a:p>
            <a:pPr>
              <a:spcBef>
                <a:spcPct val="50000"/>
              </a:spcBef>
            </a:pPr>
            <a:r>
              <a:rPr lang="en-US" sz="2400"/>
              <a:t>Record results from pH test demonstration on handout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p:txBody>
          <a:bodyPr/>
          <a:lstStyle/>
          <a:p>
            <a:pPr eaLnBrk="1" hangingPunct="1"/>
            <a:r>
              <a:rPr lang="en-US" smtClean="0"/>
              <a:t>Soil A: Found on body</a:t>
            </a:r>
          </a:p>
          <a:p>
            <a:pPr eaLnBrk="1" hangingPunct="1"/>
            <a:r>
              <a:rPr lang="en-US" smtClean="0"/>
              <a:t>Soil B: Found on body</a:t>
            </a:r>
          </a:p>
          <a:p>
            <a:pPr eaLnBrk="1" hangingPunct="1"/>
            <a:r>
              <a:rPr lang="en-US" smtClean="0"/>
              <a:t>Soil C: Found on suspect’s vehicle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smtClean="0"/>
              <a:t>Large Scale Applications of Geology</a:t>
            </a:r>
          </a:p>
        </p:txBody>
      </p:sp>
      <p:sp>
        <p:nvSpPr>
          <p:cNvPr id="8195" name="Rectangle 4"/>
          <p:cNvSpPr>
            <a:spLocks noGrp="1" noChangeArrowheads="1"/>
          </p:cNvSpPr>
          <p:nvPr>
            <p:ph type="body" sz="half" idx="1"/>
          </p:nvPr>
        </p:nvSpPr>
        <p:spPr/>
        <p:txBody>
          <a:bodyPr/>
          <a:lstStyle/>
          <a:p>
            <a:pPr eaLnBrk="1" hangingPunct="1"/>
            <a:r>
              <a:rPr lang="en-US" sz="2800" smtClean="0"/>
              <a:t>Ground Penetrating Radar (GPR)</a:t>
            </a:r>
          </a:p>
        </p:txBody>
      </p:sp>
      <p:sp>
        <p:nvSpPr>
          <p:cNvPr id="8196" name="Rectangle 5"/>
          <p:cNvSpPr>
            <a:spLocks noGrp="1" noChangeArrowheads="1"/>
          </p:cNvSpPr>
          <p:nvPr>
            <p:ph sz="half" idx="2"/>
          </p:nvPr>
        </p:nvSpPr>
        <p:spPr/>
        <p:txBody>
          <a:bodyPr/>
          <a:lstStyle/>
          <a:p>
            <a:pPr eaLnBrk="1" hangingPunct="1"/>
            <a:endParaRPr lang="en-US" sz="2800" smtClean="0"/>
          </a:p>
        </p:txBody>
      </p:sp>
      <p:pic>
        <p:nvPicPr>
          <p:cNvPr id="8197" name="Picture 7" descr="img_gpr_gpradar_gpr-operation"/>
          <p:cNvPicPr>
            <a:picLocks noChangeAspect="1" noChangeArrowheads="1"/>
          </p:cNvPicPr>
          <p:nvPr/>
        </p:nvPicPr>
        <p:blipFill>
          <a:blip r:embed="rId3"/>
          <a:srcRect/>
          <a:stretch>
            <a:fillRect/>
          </a:stretch>
        </p:blipFill>
        <p:spPr bwMode="auto">
          <a:xfrm>
            <a:off x="1371600" y="2133600"/>
            <a:ext cx="6619875" cy="436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Geomorphology</a:t>
            </a:r>
          </a:p>
        </p:txBody>
      </p:sp>
      <p:sp>
        <p:nvSpPr>
          <p:cNvPr id="9219" name="Rectangle 4"/>
          <p:cNvSpPr>
            <a:spLocks noGrp="1" noChangeArrowheads="1"/>
          </p:cNvSpPr>
          <p:nvPr>
            <p:ph sz="half" idx="1"/>
          </p:nvPr>
        </p:nvSpPr>
        <p:spPr/>
        <p:txBody>
          <a:bodyPr/>
          <a:lstStyle/>
          <a:p>
            <a:pPr eaLnBrk="1" hangingPunct="1"/>
            <a:r>
              <a:rPr lang="en-US" i="1" smtClean="0"/>
              <a:t>Definition: The study of the arrangement and form of the Earth's crust and of the relationship between these physical features and the geologic structures beneath</a:t>
            </a:r>
            <a:r>
              <a:rPr lang="en-US" smtClean="0"/>
              <a:t> </a:t>
            </a:r>
          </a:p>
          <a:p>
            <a:pPr eaLnBrk="1" hangingPunct="1"/>
            <a:endParaRPr lang="en-US" smtClean="0"/>
          </a:p>
        </p:txBody>
      </p:sp>
      <p:sp>
        <p:nvSpPr>
          <p:cNvPr id="9220" name="Rectangle 5"/>
          <p:cNvSpPr>
            <a:spLocks noGrp="1" noChangeArrowheads="1"/>
          </p:cNvSpPr>
          <p:nvPr>
            <p:ph sz="half" idx="2"/>
          </p:nvPr>
        </p:nvSpPr>
        <p:spPr/>
        <p:txBody>
          <a:bodyPr/>
          <a:lstStyle/>
          <a:p>
            <a:pPr eaLnBrk="1" hangingPunct="1"/>
            <a:endParaRPr lang="en-US" smtClean="0"/>
          </a:p>
        </p:txBody>
      </p:sp>
      <p:pic>
        <p:nvPicPr>
          <p:cNvPr id="9221" name="Picture 7" descr="erosion2"/>
          <p:cNvPicPr>
            <a:picLocks noChangeAspect="1" noChangeArrowheads="1"/>
          </p:cNvPicPr>
          <p:nvPr/>
        </p:nvPicPr>
        <p:blipFill>
          <a:blip r:embed="rId3"/>
          <a:srcRect/>
          <a:stretch>
            <a:fillRect/>
          </a:stretch>
        </p:blipFill>
        <p:spPr bwMode="auto">
          <a:xfrm>
            <a:off x="4648200" y="1600200"/>
            <a:ext cx="3505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Remote sensing</a:t>
            </a:r>
          </a:p>
        </p:txBody>
      </p:sp>
      <p:sp>
        <p:nvSpPr>
          <p:cNvPr id="10243" name="Rectangle 4"/>
          <p:cNvSpPr>
            <a:spLocks noGrp="1" noChangeArrowheads="1"/>
          </p:cNvSpPr>
          <p:nvPr>
            <p:ph sz="half" idx="1"/>
          </p:nvPr>
        </p:nvSpPr>
        <p:spPr/>
        <p:txBody>
          <a:bodyPr/>
          <a:lstStyle/>
          <a:p>
            <a:pPr eaLnBrk="1" hangingPunct="1"/>
            <a:r>
              <a:rPr lang="en-US" sz="2400" smtClean="0"/>
              <a:t>Gives comprehensive overview of crime scene</a:t>
            </a:r>
          </a:p>
          <a:p>
            <a:pPr eaLnBrk="1" hangingPunct="1"/>
            <a:r>
              <a:rPr lang="en-US" sz="2400" smtClean="0"/>
              <a:t>Non-intrusive</a:t>
            </a:r>
          </a:p>
          <a:p>
            <a:pPr eaLnBrk="1" hangingPunct="1"/>
            <a:r>
              <a:rPr lang="en-US" sz="2400" smtClean="0"/>
              <a:t>Used to monitor covert release of industrial waste </a:t>
            </a:r>
          </a:p>
          <a:p>
            <a:pPr eaLnBrk="1" hangingPunct="1"/>
            <a:r>
              <a:rPr lang="en-US" sz="2400" smtClean="0"/>
              <a:t>Monitor water currents in order to predict where bodies, toxic waste, or munitions may be</a:t>
            </a:r>
          </a:p>
        </p:txBody>
      </p:sp>
      <p:sp>
        <p:nvSpPr>
          <p:cNvPr id="10244" name="Rectangle 5"/>
          <p:cNvSpPr>
            <a:spLocks noGrp="1" noChangeArrowheads="1"/>
          </p:cNvSpPr>
          <p:nvPr>
            <p:ph sz="quarter" idx="2"/>
          </p:nvPr>
        </p:nvSpPr>
        <p:spPr/>
        <p:txBody>
          <a:bodyPr/>
          <a:lstStyle/>
          <a:p>
            <a:pPr eaLnBrk="1" hangingPunct="1"/>
            <a:endParaRPr lang="en-US" sz="2400" smtClean="0"/>
          </a:p>
        </p:txBody>
      </p:sp>
      <p:sp>
        <p:nvSpPr>
          <p:cNvPr id="10245" name="Rectangle 6"/>
          <p:cNvSpPr>
            <a:spLocks noGrp="1" noChangeArrowheads="1"/>
          </p:cNvSpPr>
          <p:nvPr>
            <p:ph sz="quarter" idx="3"/>
          </p:nvPr>
        </p:nvSpPr>
        <p:spPr/>
        <p:txBody>
          <a:bodyPr/>
          <a:lstStyle/>
          <a:p>
            <a:pPr eaLnBrk="1" hangingPunct="1"/>
            <a:endParaRPr lang="en-US" sz="2400" smtClean="0"/>
          </a:p>
        </p:txBody>
      </p:sp>
      <p:pic>
        <p:nvPicPr>
          <p:cNvPr id="10246" name="Picture 8" descr="playa3"/>
          <p:cNvPicPr>
            <a:picLocks noChangeAspect="1" noChangeArrowheads="1"/>
          </p:cNvPicPr>
          <p:nvPr/>
        </p:nvPicPr>
        <p:blipFill>
          <a:blip r:embed="rId3"/>
          <a:srcRect/>
          <a:stretch>
            <a:fillRect/>
          </a:stretch>
        </p:blipFill>
        <p:spPr bwMode="auto">
          <a:xfrm>
            <a:off x="4876800" y="1524000"/>
            <a:ext cx="2819400" cy="2190750"/>
          </a:xfrm>
          <a:prstGeom prst="rect">
            <a:avLst/>
          </a:prstGeom>
          <a:noFill/>
          <a:ln w="9525">
            <a:noFill/>
            <a:miter lim="800000"/>
            <a:headEnd/>
            <a:tailEnd/>
          </a:ln>
        </p:spPr>
      </p:pic>
      <p:pic>
        <p:nvPicPr>
          <p:cNvPr id="10247" name="Picture 10" descr="ImageMap"/>
          <p:cNvPicPr>
            <a:picLocks noChangeAspect="1" noChangeArrowheads="1"/>
          </p:cNvPicPr>
          <p:nvPr/>
        </p:nvPicPr>
        <p:blipFill>
          <a:blip r:embed="rId4"/>
          <a:srcRect/>
          <a:stretch>
            <a:fillRect/>
          </a:stretch>
        </p:blipFill>
        <p:spPr bwMode="auto">
          <a:xfrm>
            <a:off x="3810000" y="3432175"/>
            <a:ext cx="548640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z="4000" smtClean="0"/>
              <a:t>Geographic Information Systems (GIS)</a:t>
            </a:r>
          </a:p>
        </p:txBody>
      </p:sp>
      <p:sp>
        <p:nvSpPr>
          <p:cNvPr id="11267" name="Rectangle 3"/>
          <p:cNvSpPr>
            <a:spLocks noGrp="1" noChangeArrowheads="1"/>
          </p:cNvSpPr>
          <p:nvPr>
            <p:ph type="body" sz="half" idx="1"/>
          </p:nvPr>
        </p:nvSpPr>
        <p:spPr/>
        <p:txBody>
          <a:bodyPr/>
          <a:lstStyle/>
          <a:p>
            <a:pPr eaLnBrk="1" hangingPunct="1"/>
            <a:r>
              <a:rPr lang="en-US" sz="2800" smtClean="0">
                <a:hlinkClick r:id="rId3"/>
              </a:rPr>
              <a:t>http://www.nlectc.org/videos/justnet.html</a:t>
            </a:r>
            <a:endParaRPr lang="en-US" sz="2800" smtClean="0"/>
          </a:p>
          <a:p>
            <a:pPr eaLnBrk="1" hangingPunct="1"/>
            <a:r>
              <a:rPr lang="en-US" sz="2800" smtClean="0">
                <a:hlinkClick r:id="rId4"/>
              </a:rPr>
              <a:t>http://www.viddler.com/explore/esri/videos/44/</a:t>
            </a:r>
            <a:endParaRPr lang="en-US" sz="2800" smtClean="0"/>
          </a:p>
          <a:p>
            <a:pPr eaLnBrk="1" hangingPunct="1"/>
            <a:r>
              <a:rPr lang="en-US" sz="2800" smtClean="0"/>
              <a:t>GIS and law enforcement video</a:t>
            </a:r>
          </a:p>
        </p:txBody>
      </p:sp>
      <p:sp>
        <p:nvSpPr>
          <p:cNvPr id="11268" name="Rectangle 4"/>
          <p:cNvSpPr>
            <a:spLocks noGrp="1" noChangeArrowheads="1"/>
          </p:cNvSpPr>
          <p:nvPr>
            <p:ph sz="half" idx="2"/>
          </p:nvPr>
        </p:nvSpPr>
        <p:spPr/>
        <p:txBody>
          <a:bodyPr/>
          <a:lstStyle/>
          <a:p>
            <a:pPr eaLnBrk="1" hangingPunct="1"/>
            <a:r>
              <a:rPr lang="en-US" sz="2800" smtClean="0"/>
              <a:t>Allows prediction of crime and thus better allocation of resources</a:t>
            </a:r>
          </a:p>
          <a:p>
            <a:pPr eaLnBrk="1" hangingPunct="1"/>
            <a:r>
              <a:rPr lang="en-US" sz="2800" smtClean="0"/>
              <a:t>Has even led to crime solving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eaLnBrk="1" hangingPunct="1">
              <a:defRPr/>
            </a:pPr>
            <a:r>
              <a:rPr lang="en-US" smtClean="0"/>
              <a:t>Forensic Anthropology</a:t>
            </a:r>
          </a:p>
        </p:txBody>
      </p:sp>
      <p:sp>
        <p:nvSpPr>
          <p:cNvPr id="12291" name="Rectangle 5"/>
          <p:cNvSpPr>
            <a:spLocks noGrp="1" noChangeArrowheads="1"/>
          </p:cNvSpPr>
          <p:nvPr>
            <p:ph sz="half" idx="1"/>
          </p:nvPr>
        </p:nvSpPr>
        <p:spPr/>
        <p:txBody>
          <a:bodyPr/>
          <a:lstStyle/>
          <a:p>
            <a:pPr eaLnBrk="1" hangingPunct="1"/>
            <a:endParaRPr lang="en-US" smtClean="0"/>
          </a:p>
        </p:txBody>
      </p:sp>
      <p:sp>
        <p:nvSpPr>
          <p:cNvPr id="12292" name="Rectangle 6"/>
          <p:cNvSpPr>
            <a:spLocks noGrp="1" noChangeArrowheads="1"/>
          </p:cNvSpPr>
          <p:nvPr>
            <p:ph sz="half" idx="2"/>
          </p:nvPr>
        </p:nvSpPr>
        <p:spPr/>
        <p:txBody>
          <a:bodyPr/>
          <a:lstStyle/>
          <a:p>
            <a:pPr eaLnBrk="1" hangingPunct="1"/>
            <a:r>
              <a:rPr lang="en-US" smtClean="0"/>
              <a:t>Study of buried or hidden animal or human remains</a:t>
            </a:r>
          </a:p>
          <a:p>
            <a:pPr eaLnBrk="1" hangingPunct="1"/>
            <a:r>
              <a:rPr lang="en-US" smtClean="0"/>
              <a:t>Man in the Ice discovered on the Austrian/ Italian border</a:t>
            </a:r>
          </a:p>
        </p:txBody>
      </p:sp>
      <p:pic>
        <p:nvPicPr>
          <p:cNvPr id="12293" name="Picture 8" descr="S8391"/>
          <p:cNvPicPr>
            <a:picLocks noChangeAspect="1" noChangeArrowheads="1"/>
          </p:cNvPicPr>
          <p:nvPr/>
        </p:nvPicPr>
        <p:blipFill>
          <a:blip r:embed="rId3"/>
          <a:srcRect/>
          <a:stretch>
            <a:fillRect/>
          </a:stretch>
        </p:blipFill>
        <p:spPr bwMode="auto">
          <a:xfrm>
            <a:off x="533400" y="1676400"/>
            <a:ext cx="31464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Forensic Seismology</a:t>
            </a:r>
          </a:p>
        </p:txBody>
      </p:sp>
      <p:sp>
        <p:nvSpPr>
          <p:cNvPr id="13315" name="Rectangle 4"/>
          <p:cNvSpPr>
            <a:spLocks noGrp="1" noChangeArrowheads="1"/>
          </p:cNvSpPr>
          <p:nvPr>
            <p:ph sz="quarter" idx="1"/>
          </p:nvPr>
        </p:nvSpPr>
        <p:spPr/>
        <p:txBody>
          <a:bodyPr/>
          <a:lstStyle/>
          <a:p>
            <a:pPr eaLnBrk="1" hangingPunct="1"/>
            <a:endParaRPr lang="en-US" sz="2400" smtClean="0"/>
          </a:p>
        </p:txBody>
      </p:sp>
      <p:sp>
        <p:nvSpPr>
          <p:cNvPr id="13316" name="Rectangle 5"/>
          <p:cNvSpPr>
            <a:spLocks noGrp="1" noChangeArrowheads="1"/>
          </p:cNvSpPr>
          <p:nvPr>
            <p:ph sz="quarter" idx="2"/>
          </p:nvPr>
        </p:nvSpPr>
        <p:spPr/>
        <p:txBody>
          <a:bodyPr/>
          <a:lstStyle/>
          <a:p>
            <a:pPr eaLnBrk="1" hangingPunct="1"/>
            <a:endParaRPr lang="en-US" sz="2400" smtClean="0"/>
          </a:p>
        </p:txBody>
      </p:sp>
      <p:sp>
        <p:nvSpPr>
          <p:cNvPr id="13317" name="Rectangle 6"/>
          <p:cNvSpPr>
            <a:spLocks noGrp="1" noChangeArrowheads="1"/>
          </p:cNvSpPr>
          <p:nvPr>
            <p:ph sz="half" idx="3"/>
          </p:nvPr>
        </p:nvSpPr>
        <p:spPr/>
        <p:txBody>
          <a:bodyPr/>
          <a:lstStyle/>
          <a:p>
            <a:pPr eaLnBrk="1" hangingPunct="1"/>
            <a:r>
              <a:rPr lang="en-US" sz="2400" smtClean="0"/>
              <a:t>The study of earthquakes and of the structure of the Earth by natural and artificial seismic waves</a:t>
            </a:r>
            <a:r>
              <a:rPr lang="en-US" sz="2800" smtClean="0"/>
              <a:t> </a:t>
            </a:r>
          </a:p>
        </p:txBody>
      </p:sp>
      <p:pic>
        <p:nvPicPr>
          <p:cNvPr id="13318" name="Picture 8" descr="kursk-k-141-dock"/>
          <p:cNvPicPr>
            <a:picLocks noChangeAspect="1" noChangeArrowheads="1"/>
          </p:cNvPicPr>
          <p:nvPr/>
        </p:nvPicPr>
        <p:blipFill>
          <a:blip r:embed="rId3"/>
          <a:srcRect/>
          <a:stretch>
            <a:fillRect/>
          </a:stretch>
        </p:blipFill>
        <p:spPr bwMode="auto">
          <a:xfrm>
            <a:off x="228600" y="1295400"/>
            <a:ext cx="4645025" cy="3087688"/>
          </a:xfrm>
          <a:prstGeom prst="rect">
            <a:avLst/>
          </a:prstGeom>
          <a:noFill/>
          <a:ln w="9525">
            <a:noFill/>
            <a:miter lim="800000"/>
            <a:headEnd/>
            <a:tailEnd/>
          </a:ln>
        </p:spPr>
      </p:pic>
      <p:pic>
        <p:nvPicPr>
          <p:cNvPr id="13319" name="Picture 10" descr="nai98"/>
          <p:cNvPicPr>
            <a:picLocks noChangeAspect="1" noChangeArrowheads="1"/>
          </p:cNvPicPr>
          <p:nvPr/>
        </p:nvPicPr>
        <p:blipFill>
          <a:blip r:embed="rId4"/>
          <a:srcRect/>
          <a:stretch>
            <a:fillRect/>
          </a:stretch>
        </p:blipFill>
        <p:spPr bwMode="auto">
          <a:xfrm>
            <a:off x="4419600" y="3581400"/>
            <a:ext cx="4343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Forensic Mineralogy</a:t>
            </a:r>
          </a:p>
        </p:txBody>
      </p:sp>
      <p:sp>
        <p:nvSpPr>
          <p:cNvPr id="14339" name="Rectangle 4"/>
          <p:cNvSpPr>
            <a:spLocks noGrp="1" noChangeArrowheads="1"/>
          </p:cNvSpPr>
          <p:nvPr>
            <p:ph sz="half" idx="1"/>
          </p:nvPr>
        </p:nvSpPr>
        <p:spPr/>
        <p:txBody>
          <a:bodyPr/>
          <a:lstStyle/>
          <a:p>
            <a:pPr eaLnBrk="1" hangingPunct="1"/>
            <a:r>
              <a:rPr lang="en-US" smtClean="0"/>
              <a:t>Can be useful in forensic investigations</a:t>
            </a:r>
          </a:p>
          <a:p>
            <a:pPr eaLnBrk="1" hangingPunct="1"/>
            <a:r>
              <a:rPr lang="en-US" smtClean="0"/>
              <a:t>Case of Becky O’Connell in Sioux Falls, SD 1990</a:t>
            </a:r>
          </a:p>
          <a:p>
            <a:pPr eaLnBrk="1" hangingPunct="1"/>
            <a:r>
              <a:rPr lang="en-US" smtClean="0"/>
              <a:t>Discovery of gahnite at crime scene &amp; suspect’s truck was key to conviction on 1</a:t>
            </a:r>
            <a:r>
              <a:rPr lang="en-US" baseline="30000" smtClean="0"/>
              <a:t>st</a:t>
            </a:r>
            <a:r>
              <a:rPr lang="en-US" smtClean="0"/>
              <a:t> degree murder</a:t>
            </a:r>
          </a:p>
        </p:txBody>
      </p:sp>
      <p:sp>
        <p:nvSpPr>
          <p:cNvPr id="14340" name="Rectangle 5"/>
          <p:cNvSpPr>
            <a:spLocks noGrp="1" noChangeArrowheads="1"/>
          </p:cNvSpPr>
          <p:nvPr>
            <p:ph sz="half" idx="2"/>
          </p:nvPr>
        </p:nvSpPr>
        <p:spPr/>
        <p:txBody>
          <a:bodyPr/>
          <a:lstStyle/>
          <a:p>
            <a:pPr eaLnBrk="1" hangingPunct="1"/>
            <a:endParaRPr lang="en-US" smtClean="0"/>
          </a:p>
        </p:txBody>
      </p:sp>
      <p:pic>
        <p:nvPicPr>
          <p:cNvPr id="14341" name="Picture 7" descr="gahnite"/>
          <p:cNvPicPr>
            <a:picLocks noChangeAspect="1" noChangeArrowheads="1"/>
          </p:cNvPicPr>
          <p:nvPr/>
        </p:nvPicPr>
        <p:blipFill>
          <a:blip r:embed="rId3"/>
          <a:srcRect/>
          <a:stretch>
            <a:fillRect/>
          </a:stretch>
        </p:blipFill>
        <p:spPr bwMode="auto">
          <a:xfrm>
            <a:off x="4648200" y="1600200"/>
            <a:ext cx="4038600" cy="303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975</TotalTime>
  <Words>1580</Words>
  <Application>Microsoft Office PowerPoint</Application>
  <PresentationFormat>On-screen Show (4:3)</PresentationFormat>
  <Paragraphs>129</Paragraphs>
  <Slides>26</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Mountain Top</vt:lpstr>
      <vt:lpstr>Forensic Applications of Geology</vt:lpstr>
      <vt:lpstr>Overview</vt:lpstr>
      <vt:lpstr>Large Scale Applications of Geology</vt:lpstr>
      <vt:lpstr>Geomorphology</vt:lpstr>
      <vt:lpstr>Remote sensing</vt:lpstr>
      <vt:lpstr>Geographic Information Systems (GIS)</vt:lpstr>
      <vt:lpstr>Forensic Anthropology</vt:lpstr>
      <vt:lpstr>Forensic Seismology</vt:lpstr>
      <vt:lpstr>Forensic Mineralogy</vt:lpstr>
      <vt:lpstr>Forensic Geochemistry</vt:lpstr>
      <vt:lpstr>Soil Characterization</vt:lpstr>
      <vt:lpstr>GIS Case Study</vt:lpstr>
      <vt:lpstr>Slide 13</vt:lpstr>
      <vt:lpstr>Slide 14</vt:lpstr>
      <vt:lpstr>McNeil Consumer Products/Johnson &amp; Johnson</vt:lpstr>
      <vt:lpstr>Slide 16</vt:lpstr>
      <vt:lpstr>Suspects</vt:lpstr>
      <vt:lpstr>Slide 18</vt:lpstr>
      <vt:lpstr>Forensic GIS</vt:lpstr>
      <vt:lpstr>Slide 20</vt:lpstr>
      <vt:lpstr>Slide 21</vt:lpstr>
      <vt:lpstr>Slide 22</vt:lpstr>
      <vt:lpstr>Slide 23</vt:lpstr>
      <vt:lpstr>Slide 24</vt:lpstr>
      <vt:lpstr>Slide 25</vt:lpstr>
      <vt:lpstr>Slide 26</vt:lpstr>
    </vt:vector>
  </TitlesOfParts>
  <Company>wsu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dc:title>
  <dc:creator>wsu</dc:creator>
  <cp:lastModifiedBy>wsu</cp:lastModifiedBy>
  <cp:revision>22</cp:revision>
  <dcterms:created xsi:type="dcterms:W3CDTF">2006-01-05T17:12:31Z</dcterms:created>
  <dcterms:modified xsi:type="dcterms:W3CDTF">2009-04-22T17:56:03Z</dcterms:modified>
</cp:coreProperties>
</file>