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6" r:id="rId14"/>
    <p:sldId id="269" r:id="rId15"/>
    <p:sldId id="270" r:id="rId16"/>
    <p:sldId id="271" r:id="rId17"/>
    <p:sldId id="272" r:id="rId18"/>
    <p:sldId id="273" r:id="rId19"/>
    <p:sldId id="274" r:id="rId20"/>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grpSp>
      <p:sp>
        <p:nvSpPr>
          <p:cNvPr id="5159"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160"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39" name="Rectangle 37"/>
          <p:cNvSpPr>
            <a:spLocks noGrp="1" noChangeArrowheads="1"/>
          </p:cNvSpPr>
          <p:nvPr>
            <p:ph type="dt" sz="half" idx="10"/>
          </p:nvPr>
        </p:nvSpPr>
        <p:spPr/>
        <p:txBody>
          <a:bodyPr/>
          <a:lstStyle>
            <a:lvl1pPr>
              <a:defRPr/>
            </a:lvl1pPr>
          </a:lstStyle>
          <a:p>
            <a:pPr>
              <a:defRPr/>
            </a:pPr>
            <a:endParaRPr lang="en-US"/>
          </a:p>
        </p:txBody>
      </p:sp>
      <p:sp>
        <p:nvSpPr>
          <p:cNvPr id="40" name="Rectangle 38"/>
          <p:cNvSpPr>
            <a:spLocks noGrp="1" noChangeArrowheads="1"/>
          </p:cNvSpPr>
          <p:nvPr>
            <p:ph type="ftr" sz="quarter" idx="11"/>
          </p:nvPr>
        </p:nvSpPr>
        <p:spPr/>
        <p:txBody>
          <a:bodyPr/>
          <a:lstStyle>
            <a:lvl1pPr>
              <a:defRPr/>
            </a:lvl1pPr>
          </a:lstStyle>
          <a:p>
            <a:pPr>
              <a:defRPr/>
            </a:pPr>
            <a:endParaRPr lang="en-US"/>
          </a:p>
        </p:txBody>
      </p:sp>
      <p:sp>
        <p:nvSpPr>
          <p:cNvPr id="41" name="Rectangle 41"/>
          <p:cNvSpPr>
            <a:spLocks noGrp="1" noChangeArrowheads="1"/>
          </p:cNvSpPr>
          <p:nvPr>
            <p:ph type="sldNum" sz="quarter" idx="12"/>
          </p:nvPr>
        </p:nvSpPr>
        <p:spPr/>
        <p:txBody>
          <a:bodyPr/>
          <a:lstStyle>
            <a:lvl1pPr>
              <a:defRPr/>
            </a:lvl1pPr>
          </a:lstStyle>
          <a:p>
            <a:pPr>
              <a:defRPr/>
            </a:pPr>
            <a:fld id="{5C2E7364-BB6D-4850-BCE7-40286AEE136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21D8F054-B210-44A6-8821-7FB7AE5E0C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311B1F77-BD61-4866-B804-BA460EBF721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5C427DAF-EF56-46D4-8CA6-10B208F4FC4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39"/>
          <p:cNvSpPr>
            <a:spLocks noGrp="1" noChangeArrowheads="1"/>
          </p:cNvSpPr>
          <p:nvPr>
            <p:ph type="dt" sz="half" idx="10"/>
          </p:nvPr>
        </p:nvSpPr>
        <p:spPr>
          <a:ln/>
        </p:spPr>
        <p:txBody>
          <a:bodyPr/>
          <a:lstStyle>
            <a:lvl1pPr>
              <a:defRPr/>
            </a:lvl1pPr>
          </a:lstStyle>
          <a:p>
            <a:pPr>
              <a:defRPr/>
            </a:pPr>
            <a:endParaRPr lang="en-US"/>
          </a:p>
        </p:txBody>
      </p:sp>
      <p:sp>
        <p:nvSpPr>
          <p:cNvPr id="7" name="Rectangle 40"/>
          <p:cNvSpPr>
            <a:spLocks noGrp="1" noChangeArrowheads="1"/>
          </p:cNvSpPr>
          <p:nvPr>
            <p:ph type="ftr" sz="quarter" idx="11"/>
          </p:nvPr>
        </p:nvSpPr>
        <p:spPr>
          <a:ln/>
        </p:spPr>
        <p:txBody>
          <a:bodyPr/>
          <a:lstStyle>
            <a:lvl1pPr>
              <a:defRPr/>
            </a:lvl1pPr>
          </a:lstStyle>
          <a:p>
            <a:pPr>
              <a:defRPr/>
            </a:pPr>
            <a:endParaRPr lang="en-US"/>
          </a:p>
        </p:txBody>
      </p:sp>
      <p:sp>
        <p:nvSpPr>
          <p:cNvPr id="8" name="Rectangle 41"/>
          <p:cNvSpPr>
            <a:spLocks noGrp="1" noChangeArrowheads="1"/>
          </p:cNvSpPr>
          <p:nvPr>
            <p:ph type="sldNum" sz="quarter" idx="12"/>
          </p:nvPr>
        </p:nvSpPr>
        <p:spPr>
          <a:ln/>
        </p:spPr>
        <p:txBody>
          <a:bodyPr/>
          <a:lstStyle>
            <a:lvl1pPr>
              <a:defRPr/>
            </a:lvl1pPr>
          </a:lstStyle>
          <a:p>
            <a:pPr>
              <a:defRPr/>
            </a:pPr>
            <a:fld id="{51BDAB51-1334-40A4-A6F0-152B9E6DF3C4}"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9"/>
          <p:cNvSpPr>
            <a:spLocks noGrp="1" noChangeArrowheads="1"/>
          </p:cNvSpPr>
          <p:nvPr>
            <p:ph type="dt" sz="half" idx="10"/>
          </p:nvPr>
        </p:nvSpPr>
        <p:spPr>
          <a:ln/>
        </p:spPr>
        <p:txBody>
          <a:bodyPr/>
          <a:lstStyle>
            <a:lvl1pPr>
              <a:defRPr/>
            </a:lvl1pPr>
          </a:lstStyle>
          <a:p>
            <a:pPr>
              <a:defRPr/>
            </a:pPr>
            <a:endParaRPr lang="en-US"/>
          </a:p>
        </p:txBody>
      </p:sp>
      <p:sp>
        <p:nvSpPr>
          <p:cNvPr id="8" name="Rectangle 40"/>
          <p:cNvSpPr>
            <a:spLocks noGrp="1" noChangeArrowheads="1"/>
          </p:cNvSpPr>
          <p:nvPr>
            <p:ph type="ftr" sz="quarter" idx="11"/>
          </p:nvPr>
        </p:nvSpPr>
        <p:spPr>
          <a:ln/>
        </p:spPr>
        <p:txBody>
          <a:bodyPr/>
          <a:lstStyle>
            <a:lvl1pPr>
              <a:defRPr/>
            </a:lvl1pPr>
          </a:lstStyle>
          <a:p>
            <a:pPr>
              <a:defRPr/>
            </a:pPr>
            <a:endParaRPr lang="en-US"/>
          </a:p>
        </p:txBody>
      </p:sp>
      <p:sp>
        <p:nvSpPr>
          <p:cNvPr id="9" name="Rectangle 41"/>
          <p:cNvSpPr>
            <a:spLocks noGrp="1" noChangeArrowheads="1"/>
          </p:cNvSpPr>
          <p:nvPr>
            <p:ph type="sldNum" sz="quarter" idx="12"/>
          </p:nvPr>
        </p:nvSpPr>
        <p:spPr>
          <a:ln/>
        </p:spPr>
        <p:txBody>
          <a:bodyPr/>
          <a:lstStyle>
            <a:lvl1pPr>
              <a:defRPr/>
            </a:lvl1pPr>
          </a:lstStyle>
          <a:p>
            <a:pPr>
              <a:defRPr/>
            </a:pPr>
            <a:fld id="{960280E2-1866-4074-9A0F-4F7C95F9051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774D6607-157F-4AF3-9EF6-280DD401E44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8A361A32-AA62-40E3-A00A-B77B1339DCF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94376FA1-7B50-490C-AD18-B534D2EEBBC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9"/>
          <p:cNvSpPr>
            <a:spLocks noGrp="1" noChangeArrowheads="1"/>
          </p:cNvSpPr>
          <p:nvPr>
            <p:ph type="dt" sz="half" idx="10"/>
          </p:nvPr>
        </p:nvSpPr>
        <p:spPr>
          <a:ln/>
        </p:spPr>
        <p:txBody>
          <a:bodyPr/>
          <a:lstStyle>
            <a:lvl1pPr>
              <a:defRPr/>
            </a:lvl1pPr>
          </a:lstStyle>
          <a:p>
            <a:pPr>
              <a:defRPr/>
            </a:pPr>
            <a:endParaRPr lang="en-US"/>
          </a:p>
        </p:txBody>
      </p:sp>
      <p:sp>
        <p:nvSpPr>
          <p:cNvPr id="8" name="Rectangle 40"/>
          <p:cNvSpPr>
            <a:spLocks noGrp="1" noChangeArrowheads="1"/>
          </p:cNvSpPr>
          <p:nvPr>
            <p:ph type="ftr" sz="quarter" idx="11"/>
          </p:nvPr>
        </p:nvSpPr>
        <p:spPr>
          <a:ln/>
        </p:spPr>
        <p:txBody>
          <a:bodyPr/>
          <a:lstStyle>
            <a:lvl1pPr>
              <a:defRPr/>
            </a:lvl1pPr>
          </a:lstStyle>
          <a:p>
            <a:pPr>
              <a:defRPr/>
            </a:pPr>
            <a:endParaRPr lang="en-US"/>
          </a:p>
        </p:txBody>
      </p:sp>
      <p:sp>
        <p:nvSpPr>
          <p:cNvPr id="9" name="Rectangle 41"/>
          <p:cNvSpPr>
            <a:spLocks noGrp="1" noChangeArrowheads="1"/>
          </p:cNvSpPr>
          <p:nvPr>
            <p:ph type="sldNum" sz="quarter" idx="12"/>
          </p:nvPr>
        </p:nvSpPr>
        <p:spPr>
          <a:ln/>
        </p:spPr>
        <p:txBody>
          <a:bodyPr/>
          <a:lstStyle>
            <a:lvl1pPr>
              <a:defRPr/>
            </a:lvl1pPr>
          </a:lstStyle>
          <a:p>
            <a:pPr>
              <a:defRPr/>
            </a:pPr>
            <a:fld id="{E2247EB9-8B2F-4810-986D-762FDAC33FE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9"/>
          <p:cNvSpPr>
            <a:spLocks noGrp="1" noChangeArrowheads="1"/>
          </p:cNvSpPr>
          <p:nvPr>
            <p:ph type="dt" sz="half" idx="10"/>
          </p:nvPr>
        </p:nvSpPr>
        <p:spPr>
          <a:ln/>
        </p:spPr>
        <p:txBody>
          <a:bodyPr/>
          <a:lstStyle>
            <a:lvl1pPr>
              <a:defRPr/>
            </a:lvl1pPr>
          </a:lstStyle>
          <a:p>
            <a:pPr>
              <a:defRPr/>
            </a:pPr>
            <a:endParaRPr lang="en-US"/>
          </a:p>
        </p:txBody>
      </p:sp>
      <p:sp>
        <p:nvSpPr>
          <p:cNvPr id="4" name="Rectangle 40"/>
          <p:cNvSpPr>
            <a:spLocks noGrp="1" noChangeArrowheads="1"/>
          </p:cNvSpPr>
          <p:nvPr>
            <p:ph type="ftr" sz="quarter" idx="11"/>
          </p:nvPr>
        </p:nvSpPr>
        <p:spPr>
          <a:ln/>
        </p:spPr>
        <p:txBody>
          <a:bodyPr/>
          <a:lstStyle>
            <a:lvl1pPr>
              <a:defRPr/>
            </a:lvl1pPr>
          </a:lstStyle>
          <a:p>
            <a:pPr>
              <a:defRPr/>
            </a:pPr>
            <a:endParaRPr lang="en-US"/>
          </a:p>
        </p:txBody>
      </p:sp>
      <p:sp>
        <p:nvSpPr>
          <p:cNvPr id="5" name="Rectangle 41"/>
          <p:cNvSpPr>
            <a:spLocks noGrp="1" noChangeArrowheads="1"/>
          </p:cNvSpPr>
          <p:nvPr>
            <p:ph type="sldNum" sz="quarter" idx="12"/>
          </p:nvPr>
        </p:nvSpPr>
        <p:spPr>
          <a:ln/>
        </p:spPr>
        <p:txBody>
          <a:bodyPr/>
          <a:lstStyle>
            <a:lvl1pPr>
              <a:defRPr/>
            </a:lvl1pPr>
          </a:lstStyle>
          <a:p>
            <a:pPr>
              <a:defRPr/>
            </a:pPr>
            <a:fld id="{42FBF20D-213D-4800-B293-EF8839CAB2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n-US"/>
          </a:p>
        </p:txBody>
      </p:sp>
      <p:sp>
        <p:nvSpPr>
          <p:cNvPr id="3" name="Rectangle 40"/>
          <p:cNvSpPr>
            <a:spLocks noGrp="1" noChangeArrowheads="1"/>
          </p:cNvSpPr>
          <p:nvPr>
            <p:ph type="ftr" sz="quarter" idx="11"/>
          </p:nvPr>
        </p:nvSpPr>
        <p:spPr>
          <a:ln/>
        </p:spPr>
        <p:txBody>
          <a:bodyPr/>
          <a:lstStyle>
            <a:lvl1pPr>
              <a:defRPr/>
            </a:lvl1pPr>
          </a:lstStyle>
          <a:p>
            <a:pPr>
              <a:defRPr/>
            </a:pPr>
            <a:endParaRPr lang="en-US"/>
          </a:p>
        </p:txBody>
      </p:sp>
      <p:sp>
        <p:nvSpPr>
          <p:cNvPr id="4" name="Rectangle 41"/>
          <p:cNvSpPr>
            <a:spLocks noGrp="1" noChangeArrowheads="1"/>
          </p:cNvSpPr>
          <p:nvPr>
            <p:ph type="sldNum" sz="quarter" idx="12"/>
          </p:nvPr>
        </p:nvSpPr>
        <p:spPr>
          <a:ln/>
        </p:spPr>
        <p:txBody>
          <a:bodyPr/>
          <a:lstStyle>
            <a:lvl1pPr>
              <a:defRPr/>
            </a:lvl1pPr>
          </a:lstStyle>
          <a:p>
            <a:pPr>
              <a:defRPr/>
            </a:pPr>
            <a:fld id="{357EB6C0-1C4C-4EFB-BFC3-A9FD5A160F3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0E2BC2B5-6635-4285-B152-F22F57809E2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571D883B-DE4F-41CB-B94C-23A1F1E168D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800475" y="1789113"/>
            <a:ext cx="5340350" cy="5056187"/>
            <a:chOff x="2394" y="1127"/>
            <a:chExt cx="3364" cy="3185"/>
          </a:xfrm>
        </p:grpSpPr>
        <p:sp>
          <p:nvSpPr>
            <p:cNvPr id="4099"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4100"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4101"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4102"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4103"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4104"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4105"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4106"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4107"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4108"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4109"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4110"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p>
          </p:txBody>
        </p:sp>
        <p:sp>
          <p:nvSpPr>
            <p:cNvPr id="4111"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4112"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4113"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4114"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4115"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4116"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4117"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4118"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4119"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4120"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4121"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4122"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4123"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p>
          </p:txBody>
        </p:sp>
        <p:sp>
          <p:nvSpPr>
            <p:cNvPr id="4124"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4125"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p>
          </p:txBody>
        </p:sp>
        <p:sp>
          <p:nvSpPr>
            <p:cNvPr id="4126"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4127"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4128"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p>
          </p:txBody>
        </p:sp>
        <p:sp>
          <p:nvSpPr>
            <p:cNvPr id="4129"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4130"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4131"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4132"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grpSp>
      <p:sp>
        <p:nvSpPr>
          <p:cNvPr id="4133"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34"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35"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36"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en-US"/>
          </a:p>
        </p:txBody>
      </p:sp>
      <p:sp>
        <p:nvSpPr>
          <p:cNvPr id="4137"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6037733-981E-4143-870A-CEA657A2A835}"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93"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4.xml"/><Relationship Id="rId4" Type="http://schemas.openxmlformats.org/officeDocument/2006/relationships/hyperlink" Target="http://www.jtbaker.com/techlib/documents/3045.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457200"/>
            <a:ext cx="7772400" cy="1736725"/>
          </a:xfrm>
        </p:spPr>
        <p:txBody>
          <a:bodyPr/>
          <a:lstStyle/>
          <a:p>
            <a:pPr algn="l" eaLnBrk="1" hangingPunct="1">
              <a:defRPr/>
            </a:pPr>
            <a:r>
              <a:rPr lang="en-US" sz="3600" smtClean="0"/>
              <a:t>Gravimetric Analysis</a:t>
            </a:r>
            <a:r>
              <a:rPr lang="en-US" sz="4800" smtClean="0"/>
              <a:t/>
            </a:r>
            <a:br>
              <a:rPr lang="en-US" sz="4800" smtClean="0"/>
            </a:br>
            <a:r>
              <a:rPr lang="en-US" sz="2400" smtClean="0"/>
              <a:t>a. simple, very little equipment or training is required</a:t>
            </a:r>
            <a:br>
              <a:rPr lang="en-US" sz="2400" smtClean="0"/>
            </a:br>
            <a:r>
              <a:rPr lang="en-US" sz="2400" smtClean="0"/>
              <a:t>b. fast             </a:t>
            </a:r>
            <a:r>
              <a:rPr lang="en-US" sz="2400" smtClean="0">
                <a:effectLst/>
              </a:rPr>
              <a:t>c. can be fairly specific</a:t>
            </a:r>
            <a:r>
              <a:rPr lang="en-US" sz="4800" smtClean="0"/>
              <a:t> </a:t>
            </a:r>
          </a:p>
        </p:txBody>
      </p:sp>
      <p:sp>
        <p:nvSpPr>
          <p:cNvPr id="2051" name="Rectangle 3"/>
          <p:cNvSpPr>
            <a:spLocks noGrp="1" noChangeArrowheads="1"/>
          </p:cNvSpPr>
          <p:nvPr>
            <p:ph type="subTitle" idx="1"/>
          </p:nvPr>
        </p:nvSpPr>
        <p:spPr>
          <a:xfrm>
            <a:off x="1371600" y="2438400"/>
            <a:ext cx="6400800" cy="4038600"/>
          </a:xfrm>
        </p:spPr>
        <p:txBody>
          <a:bodyPr/>
          <a:lstStyle/>
          <a:p>
            <a:pPr algn="l" eaLnBrk="1" hangingPunct="1">
              <a:defRPr/>
            </a:pPr>
            <a:r>
              <a:rPr lang="en-US" sz="2800" smtClean="0"/>
              <a:t>Example: A solution contains Hg</a:t>
            </a:r>
            <a:r>
              <a:rPr lang="en-US" sz="2800" baseline="30000" smtClean="0"/>
              <a:t>2+</a:t>
            </a:r>
            <a:r>
              <a:rPr lang="en-US" sz="2800" smtClean="0"/>
              <a:t>.  We can determine the amount of Hg</a:t>
            </a:r>
            <a:r>
              <a:rPr lang="en-US" sz="2800" baseline="30000" smtClean="0"/>
              <a:t>2+</a:t>
            </a:r>
            <a:r>
              <a:rPr lang="en-US" sz="2800" smtClean="0"/>
              <a:t> by precipitating it with a solution of Cl</a:t>
            </a:r>
            <a:r>
              <a:rPr lang="en-US" sz="2800" baseline="30000" smtClean="0"/>
              <a:t>-</a:t>
            </a:r>
            <a:r>
              <a:rPr lang="en-US" sz="2800" smtClean="0"/>
              <a:t>.  Assume there are no other insoluble chloride salts present.  A 25.00mL solution containing Hg</a:t>
            </a:r>
            <a:r>
              <a:rPr lang="en-US" sz="2800" baseline="30000" smtClean="0"/>
              <a:t>2+</a:t>
            </a:r>
            <a:r>
              <a:rPr lang="en-US" sz="2800" smtClean="0"/>
              <a:t> was treated with excess NaCl and precipitated 0.4511g HgCl</a:t>
            </a:r>
            <a:r>
              <a:rPr lang="en-US" sz="2800" baseline="-25000" smtClean="0"/>
              <a:t>2</a:t>
            </a:r>
            <a:r>
              <a:rPr lang="en-US" sz="2800" smtClean="0"/>
              <a:t>.  What was the molarity of the Hg</a:t>
            </a:r>
            <a:r>
              <a:rPr lang="en-US" sz="2800" baseline="30000" smtClean="0"/>
              <a:t>2+</a:t>
            </a:r>
            <a:r>
              <a:rPr lang="en-US" sz="2800" smtClean="0"/>
              <a:t> originally?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en-US" sz="4000" smtClean="0"/>
              <a:t>Laboratory Considerations continued</a:t>
            </a:r>
          </a:p>
        </p:txBody>
      </p:sp>
      <p:sp>
        <p:nvSpPr>
          <p:cNvPr id="20483"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2400" smtClean="0"/>
              <a:t>4. Drying:  Occurs by putting an open weighing bottle (may be covered with a watch glass) at a temperature slightly above 100oC to get rid of water or waters of hydration.</a:t>
            </a:r>
          </a:p>
          <a:p>
            <a:pPr eaLnBrk="1" hangingPunct="1">
              <a:lnSpc>
                <a:spcPct val="80000"/>
              </a:lnSpc>
              <a:buFont typeface="Wingdings" pitchFamily="2" charset="2"/>
              <a:buNone/>
              <a:defRPr/>
            </a:pPr>
            <a:r>
              <a:rPr lang="en-US" sz="2400" smtClean="0"/>
              <a:t>5. Weighing to constant weight means with </a:t>
            </a:r>
            <a:r>
              <a:rPr lang="en-US" sz="2400" u="sng" smtClean="0"/>
              <a:t>+</a:t>
            </a:r>
            <a:r>
              <a:rPr lang="en-US" sz="2400" smtClean="0"/>
              <a:t>0.1mg</a:t>
            </a:r>
          </a:p>
          <a:p>
            <a:pPr eaLnBrk="1" hangingPunct="1">
              <a:lnSpc>
                <a:spcPct val="80000"/>
              </a:lnSpc>
              <a:defRPr/>
            </a:pPr>
            <a:r>
              <a:rPr lang="en-US" sz="2400" smtClean="0"/>
              <a:t>Requires more than one weighing!!!</a:t>
            </a:r>
          </a:p>
          <a:p>
            <a:pPr eaLnBrk="1" hangingPunct="1">
              <a:lnSpc>
                <a:spcPct val="80000"/>
              </a:lnSpc>
              <a:buFont typeface="Wingdings" pitchFamily="2" charset="2"/>
              <a:buNone/>
              <a:defRPr/>
            </a:pPr>
            <a:r>
              <a:rPr lang="en-US" sz="2400" smtClean="0"/>
              <a:t>6. Desicators </a:t>
            </a:r>
          </a:p>
          <a:p>
            <a:pPr eaLnBrk="1" hangingPunct="1">
              <a:lnSpc>
                <a:spcPct val="80000"/>
              </a:lnSpc>
              <a:defRPr/>
            </a:pPr>
            <a:r>
              <a:rPr lang="en-US" sz="2400" smtClean="0"/>
              <a:t>Objects cannot be weighed when hot or warm.  But if you were to take a sample out and wait for it to cool it would pick up moisture like that so put it in a desicator.  Don’t seal descicator, creates a vacuum  Desicant blue dry   pink wet</a:t>
            </a:r>
          </a:p>
          <a:p>
            <a:pPr eaLnBrk="1" hangingPunct="1">
              <a:lnSpc>
                <a:spcPct val="80000"/>
              </a:lnSpc>
              <a:buFont typeface="Wingdings" pitchFamily="2" charset="2"/>
              <a:buNone/>
              <a:defRPr/>
            </a:pPr>
            <a:endParaRPr lang="en-US" sz="24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smtClean="0">
                <a:solidFill>
                  <a:schemeClr val="tx1"/>
                </a:solidFill>
              </a:rPr>
              <a:t>Common Desiccants</a:t>
            </a:r>
          </a:p>
        </p:txBody>
      </p:sp>
      <p:graphicFrame>
        <p:nvGraphicFramePr>
          <p:cNvPr id="22561" name="Group 33"/>
          <p:cNvGraphicFramePr>
            <a:graphicFrameLocks noGrp="1"/>
          </p:cNvGraphicFramePr>
          <p:nvPr>
            <p:ph idx="1"/>
          </p:nvPr>
        </p:nvGraphicFramePr>
        <p:xfrm>
          <a:off x="1066800" y="1371600"/>
          <a:ext cx="7010400" cy="5277168"/>
        </p:xfrm>
        <a:graphic>
          <a:graphicData uri="http://schemas.openxmlformats.org/drawingml/2006/table">
            <a:tbl>
              <a:tblPr/>
              <a:tblGrid>
                <a:gridCol w="3505200"/>
                <a:gridCol w="3505200"/>
              </a:tblGrid>
              <a:tr h="5032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Mechanism of Action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Hydration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ANHYDRONE® (Magnesium Perchlorate anhydrous), CaCl2, MgO, MgSO4, K2CO3, KOH, Drierite, Na2SO4 (anhydrous), H2SO4, ZnCl2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50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Absorption and/ or Adsorption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BaO, CaSO4, Molecular Sieve, H3PO4, NaOH Pellets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34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Chemisorption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CaO, P2O5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32" name="Text Box 34"/>
          <p:cNvSpPr txBox="1">
            <a:spLocks noChangeArrowheads="1"/>
          </p:cNvSpPr>
          <p:nvPr/>
        </p:nvSpPr>
        <p:spPr bwMode="auto">
          <a:xfrm>
            <a:off x="1812925" y="717550"/>
            <a:ext cx="184150" cy="366713"/>
          </a:xfrm>
          <a:prstGeom prst="rect">
            <a:avLst/>
          </a:prstGeom>
          <a:noFill/>
          <a:ln w="9525">
            <a:noFill/>
            <a:miter lim="800000"/>
            <a:headEnd/>
            <a:tailEnd/>
          </a:ln>
        </p:spPr>
        <p:txBody>
          <a:bodyPr wrap="none">
            <a:spAutoFit/>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Grp="1" noChangeArrowheads="1"/>
          </p:cNvSpPr>
          <p:nvPr>
            <p:ph type="title" sz="quarter"/>
          </p:nvPr>
        </p:nvSpPr>
        <p:spPr/>
        <p:txBody>
          <a:bodyPr/>
          <a:lstStyle/>
          <a:p>
            <a:pPr eaLnBrk="1" hangingPunct="1">
              <a:defRPr/>
            </a:pPr>
            <a:endParaRPr lang="en-US" smtClean="0"/>
          </a:p>
        </p:txBody>
      </p:sp>
      <p:sp>
        <p:nvSpPr>
          <p:cNvPr id="24582" name="Rectangle 6"/>
          <p:cNvSpPr>
            <a:spLocks noGrp="1" noChangeArrowheads="1"/>
          </p:cNvSpPr>
          <p:nvPr>
            <p:ph sz="quarter" idx="2"/>
          </p:nvPr>
        </p:nvSpPr>
        <p:spPr/>
        <p:txBody>
          <a:bodyPr/>
          <a:lstStyle/>
          <a:p>
            <a:pPr eaLnBrk="1" hangingPunct="1">
              <a:defRPr/>
            </a:pPr>
            <a:endParaRPr lang="en-US" sz="2400" smtClean="0"/>
          </a:p>
        </p:txBody>
      </p:sp>
      <p:sp>
        <p:nvSpPr>
          <p:cNvPr id="24583" name="Rectangle 7"/>
          <p:cNvSpPr>
            <a:spLocks noGrp="1" noChangeArrowheads="1"/>
          </p:cNvSpPr>
          <p:nvPr>
            <p:ph sz="quarter" idx="3"/>
          </p:nvPr>
        </p:nvSpPr>
        <p:spPr/>
        <p:txBody>
          <a:bodyPr/>
          <a:lstStyle/>
          <a:p>
            <a:pPr eaLnBrk="1" hangingPunct="1">
              <a:defRPr/>
            </a:pPr>
            <a:r>
              <a:rPr lang="en-US" sz="2400" smtClean="0"/>
              <a:t>Silica gel goes from blue to pink as it absorbs moisture  Can be regenerated in oven</a:t>
            </a:r>
          </a:p>
        </p:txBody>
      </p:sp>
      <p:sp>
        <p:nvSpPr>
          <p:cNvPr id="24584" name="Rectangle 8"/>
          <p:cNvSpPr>
            <a:spLocks noGrp="1" noChangeArrowheads="1"/>
          </p:cNvSpPr>
          <p:nvPr>
            <p:ph sz="quarter" idx="4"/>
          </p:nvPr>
        </p:nvSpPr>
        <p:spPr/>
        <p:txBody>
          <a:bodyPr/>
          <a:lstStyle/>
          <a:p>
            <a:pPr eaLnBrk="1" hangingPunct="1">
              <a:defRPr/>
            </a:pPr>
            <a:r>
              <a:rPr lang="en-US" sz="2400" smtClean="0"/>
              <a:t>Anhydrous sodium sulfate gets clumpy as it absorbs water</a:t>
            </a:r>
          </a:p>
        </p:txBody>
      </p:sp>
      <p:pic>
        <p:nvPicPr>
          <p:cNvPr id="14342" name="Picture 9" descr="DR2_rgb"/>
          <p:cNvPicPr>
            <a:picLocks noChangeAspect="1" noChangeArrowheads="1"/>
          </p:cNvPicPr>
          <p:nvPr>
            <p:ph sz="quarter" idx="1"/>
          </p:nvPr>
        </p:nvPicPr>
        <p:blipFill>
          <a:blip r:embed="rId2"/>
          <a:srcRect/>
          <a:stretch>
            <a:fillRect/>
          </a:stretch>
        </p:blipFill>
        <p:spPr>
          <a:xfrm>
            <a:off x="1325563" y="1600200"/>
            <a:ext cx="2301875" cy="2189163"/>
          </a:xfrm>
          <a:noFill/>
        </p:spPr>
      </p:pic>
      <p:pic>
        <p:nvPicPr>
          <p:cNvPr id="14343" name="Picture 11" descr="200px-Sodium_sulfate"/>
          <p:cNvPicPr>
            <a:picLocks noChangeAspect="1" noChangeArrowheads="1"/>
          </p:cNvPicPr>
          <p:nvPr/>
        </p:nvPicPr>
        <p:blipFill>
          <a:blip r:embed="rId3"/>
          <a:srcRect/>
          <a:stretch>
            <a:fillRect/>
          </a:stretch>
        </p:blipFill>
        <p:spPr bwMode="auto">
          <a:xfrm>
            <a:off x="5334000" y="1676400"/>
            <a:ext cx="2209800" cy="1989138"/>
          </a:xfrm>
          <a:prstGeom prst="rect">
            <a:avLst/>
          </a:prstGeom>
          <a:noFill/>
          <a:ln w="9525">
            <a:noFill/>
            <a:miter lim="800000"/>
            <a:headEnd/>
            <a:tailEnd/>
          </a:ln>
        </p:spPr>
      </p:pic>
      <p:sp>
        <p:nvSpPr>
          <p:cNvPr id="14344" name="Text Box 12"/>
          <p:cNvSpPr txBox="1">
            <a:spLocks noChangeArrowheads="1"/>
          </p:cNvSpPr>
          <p:nvPr/>
        </p:nvSpPr>
        <p:spPr bwMode="auto">
          <a:xfrm>
            <a:off x="1066800" y="5791200"/>
            <a:ext cx="7162800" cy="915988"/>
          </a:xfrm>
          <a:prstGeom prst="rect">
            <a:avLst/>
          </a:prstGeom>
          <a:noFill/>
          <a:ln w="9525">
            <a:noFill/>
            <a:miter lim="800000"/>
            <a:headEnd/>
            <a:tailEnd/>
          </a:ln>
        </p:spPr>
        <p:txBody>
          <a:bodyPr>
            <a:spAutoFit/>
          </a:bodyPr>
          <a:lstStyle/>
          <a:p>
            <a:r>
              <a:rPr lang="en-US"/>
              <a:t>More Information about desiccants including common interferents and regeneration temperature can be found at:</a:t>
            </a:r>
            <a:endParaRPr lang="en-US">
              <a:hlinkClick r:id="rId4"/>
            </a:endParaRPr>
          </a:p>
          <a:p>
            <a:r>
              <a:rPr lang="en-US">
                <a:hlinkClick r:id="rId4"/>
              </a:rPr>
              <a:t>http://www.jtbaker.com/techlib/documents/3045.html</a:t>
            </a:r>
            <a:r>
              <a:rPr lang="en-US"/>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sz="4000" smtClean="0"/>
              <a:t>Further laboratory considerations</a:t>
            </a:r>
          </a:p>
        </p:txBody>
      </p:sp>
      <p:sp>
        <p:nvSpPr>
          <p:cNvPr id="21507"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mtClean="0"/>
              <a:t>7.  Evaporating:  Evaporating dishes allow rapid evaporation but also are easy to tip otherwise cause loss of analyte.  Glass beads may be added to avoid bumping and loss of analyte.</a:t>
            </a:r>
          </a:p>
          <a:p>
            <a:pPr eaLnBrk="1" hangingPunct="1">
              <a:lnSpc>
                <a:spcPct val="80000"/>
              </a:lnSpc>
              <a:buFont typeface="Wingdings" pitchFamily="2" charset="2"/>
              <a:buNone/>
              <a:defRPr/>
            </a:pPr>
            <a:r>
              <a:rPr lang="en-US" smtClean="0"/>
              <a:t>8) Ignition:  Hotter temperature for elimination of water or other reactant</a:t>
            </a:r>
          </a:p>
          <a:p>
            <a:pPr eaLnBrk="1" hangingPunct="1">
              <a:lnSpc>
                <a:spcPct val="80000"/>
              </a:lnSpc>
              <a:defRPr/>
            </a:pPr>
            <a:r>
              <a:rPr lang="en-US" smtClean="0"/>
              <a:t>Muffle furnaces that go up to 1100</a:t>
            </a:r>
            <a:r>
              <a:rPr lang="en-US" baseline="30000" smtClean="0"/>
              <a:t>o</a:t>
            </a:r>
            <a:r>
              <a:rPr lang="en-US" smtClean="0"/>
              <a:t>C are used primarily for this   Need to use porcelain crucible.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mtClean="0"/>
              <a:t>Example</a:t>
            </a:r>
          </a:p>
        </p:txBody>
      </p:sp>
      <p:sp>
        <p:nvSpPr>
          <p:cNvPr id="26627" name="Rectangle 3"/>
          <p:cNvSpPr>
            <a:spLocks noGrp="1" noChangeArrowheads="1"/>
          </p:cNvSpPr>
          <p:nvPr>
            <p:ph type="body" idx="1"/>
          </p:nvPr>
        </p:nvSpPr>
        <p:spPr/>
        <p:txBody>
          <a:bodyPr/>
          <a:lstStyle/>
          <a:p>
            <a:pPr eaLnBrk="1" hangingPunct="1">
              <a:lnSpc>
                <a:spcPct val="80000"/>
              </a:lnSpc>
              <a:defRPr/>
            </a:pPr>
            <a:r>
              <a:rPr lang="en-US" sz="2800" smtClean="0"/>
              <a:t>A raw sewage sample was brought in for total suspended solids and volatile solids analysis.  A portion of the sample was poured into a tared evaporating dish and weighed.  The sample was then heated at 105</a:t>
            </a:r>
            <a:r>
              <a:rPr lang="en-US" sz="2800" baseline="30000" smtClean="0"/>
              <a:t>o</a:t>
            </a:r>
            <a:r>
              <a:rPr lang="en-US" sz="2800" smtClean="0"/>
              <a:t>C for 4 hours, weighed, heated at 550</a:t>
            </a:r>
            <a:r>
              <a:rPr lang="en-US" sz="2800" baseline="30000" smtClean="0"/>
              <a:t>o</a:t>
            </a:r>
            <a:r>
              <a:rPr lang="en-US" sz="2800" smtClean="0"/>
              <a:t>C overnight, and weighed again.  The data are as follows:</a:t>
            </a:r>
          </a:p>
          <a:p>
            <a:pPr lvl="2" eaLnBrk="1" hangingPunct="1">
              <a:lnSpc>
                <a:spcPct val="80000"/>
              </a:lnSpc>
              <a:defRPr/>
            </a:pPr>
            <a:r>
              <a:rPr lang="en-US" sz="2000" smtClean="0"/>
              <a:t>Tare wt.		42.9073g</a:t>
            </a:r>
          </a:p>
          <a:p>
            <a:pPr lvl="2" eaLnBrk="1" hangingPunct="1">
              <a:lnSpc>
                <a:spcPct val="80000"/>
              </a:lnSpc>
              <a:defRPr/>
            </a:pPr>
            <a:r>
              <a:rPr lang="en-US" sz="2000" smtClean="0"/>
              <a:t>Wet sample		104.4680g</a:t>
            </a:r>
          </a:p>
          <a:p>
            <a:pPr lvl="2" eaLnBrk="1" hangingPunct="1">
              <a:lnSpc>
                <a:spcPct val="80000"/>
              </a:lnSpc>
              <a:defRPr/>
            </a:pPr>
            <a:r>
              <a:rPr lang="en-US" sz="2000" smtClean="0"/>
              <a:t>105 wt.		45.4140g</a:t>
            </a:r>
          </a:p>
          <a:p>
            <a:pPr lvl="2" eaLnBrk="1" hangingPunct="1">
              <a:lnSpc>
                <a:spcPct val="80000"/>
              </a:lnSpc>
              <a:defRPr/>
            </a:pPr>
            <a:r>
              <a:rPr lang="en-US" sz="2000" smtClean="0"/>
              <a:t>550 wt. 		43.3236g</a:t>
            </a:r>
          </a:p>
          <a:p>
            <a:pPr lvl="2" eaLnBrk="1" hangingPunct="1">
              <a:lnSpc>
                <a:spcPct val="80000"/>
              </a:lnSpc>
              <a:defRPr/>
            </a:pPr>
            <a:r>
              <a:rPr lang="en-US" sz="2800" smtClean="0"/>
              <a:t>What is the TSS in g/L?  What percent of the solids are volatile?</a:t>
            </a:r>
            <a:r>
              <a:rPr lang="en-US" sz="200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sz="3200" smtClean="0"/>
              <a:t>Why are we concerned about solubility considerations when doing gravimetric analysis?</a:t>
            </a:r>
          </a:p>
        </p:txBody>
      </p:sp>
      <p:sp>
        <p:nvSpPr>
          <p:cNvPr id="27652" name="Rectangle 4"/>
          <p:cNvSpPr>
            <a:spLocks noGrp="1" noChangeArrowheads="1"/>
          </p:cNvSpPr>
          <p:nvPr>
            <p:ph type="body" sz="half" idx="1"/>
          </p:nvPr>
        </p:nvSpPr>
        <p:spPr>
          <a:xfrm>
            <a:off x="457200" y="1600200"/>
            <a:ext cx="5867400" cy="4530725"/>
          </a:xfrm>
        </p:spPr>
        <p:txBody>
          <a:bodyPr/>
          <a:lstStyle/>
          <a:p>
            <a:pPr eaLnBrk="1" hangingPunct="1">
              <a:lnSpc>
                <a:spcPct val="90000"/>
              </a:lnSpc>
              <a:defRPr/>
            </a:pPr>
            <a:r>
              <a:rPr lang="en-US" sz="2400" smtClean="0"/>
              <a:t>Precipitate must be insoluble so that greater than 99.99% of analyte present in solution precipitates in order for gravimetric analysis to be considered quantitative</a:t>
            </a:r>
          </a:p>
          <a:p>
            <a:pPr eaLnBrk="1" hangingPunct="1">
              <a:lnSpc>
                <a:spcPct val="90000"/>
              </a:lnSpc>
              <a:defRPr/>
            </a:pPr>
            <a:r>
              <a:rPr lang="en-US" sz="2400" smtClean="0"/>
              <a:t>Solubility losses (to solution) can be minimized by carefully controlling the composition of the solution in which the precipitate forms.  This requires understanding the relevant equilibrium reactions affecting the precipitates solubility.</a:t>
            </a:r>
          </a:p>
        </p:txBody>
      </p:sp>
      <p:sp>
        <p:nvSpPr>
          <p:cNvPr id="27653" name="Rectangle 5"/>
          <p:cNvSpPr>
            <a:spLocks noGrp="1" noChangeArrowheads="1"/>
          </p:cNvSpPr>
          <p:nvPr>
            <p:ph type="body" sz="half" idx="2"/>
          </p:nvPr>
        </p:nvSpPr>
        <p:spPr>
          <a:xfrm>
            <a:off x="6553200" y="1600200"/>
            <a:ext cx="4038600" cy="4530725"/>
          </a:xfrm>
        </p:spPr>
        <p:txBody>
          <a:bodyPr/>
          <a:lstStyle/>
          <a:p>
            <a:pPr eaLnBrk="1" hangingPunct="1">
              <a:lnSpc>
                <a:spcPct val="90000"/>
              </a:lnSpc>
              <a:defRPr/>
            </a:pPr>
            <a:endParaRPr lang="en-US" sz="2400" smtClean="0"/>
          </a:p>
        </p:txBody>
      </p:sp>
      <p:pic>
        <p:nvPicPr>
          <p:cNvPr id="17413" name="Picture 7" descr="article-thiosulfate6a"/>
          <p:cNvPicPr>
            <a:picLocks noChangeAspect="1" noChangeArrowheads="1"/>
          </p:cNvPicPr>
          <p:nvPr/>
        </p:nvPicPr>
        <p:blipFill>
          <a:blip r:embed="rId2"/>
          <a:srcRect/>
          <a:stretch>
            <a:fillRect/>
          </a:stretch>
        </p:blipFill>
        <p:spPr bwMode="auto">
          <a:xfrm>
            <a:off x="6705600" y="1600200"/>
            <a:ext cx="1905000" cy="2638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US" smtClean="0"/>
              <a:t>Solubility can be affected by pH</a:t>
            </a:r>
          </a:p>
        </p:txBody>
      </p:sp>
      <p:sp>
        <p:nvSpPr>
          <p:cNvPr id="29700" name="Rectangle 4"/>
          <p:cNvSpPr>
            <a:spLocks noGrp="1" noChangeArrowheads="1"/>
          </p:cNvSpPr>
          <p:nvPr>
            <p:ph type="body" sz="half" idx="1"/>
          </p:nvPr>
        </p:nvSpPr>
        <p:spPr/>
        <p:txBody>
          <a:bodyPr/>
          <a:lstStyle/>
          <a:p>
            <a:pPr eaLnBrk="1" hangingPunct="1">
              <a:defRPr/>
            </a:pPr>
            <a:r>
              <a:rPr lang="en-US" dirty="0" smtClean="0"/>
              <a:t>Where is the solubility of CaCO3 expected to be the least?</a:t>
            </a:r>
          </a:p>
          <a:p>
            <a:pPr eaLnBrk="1" hangingPunct="1">
              <a:defRPr/>
            </a:pPr>
            <a:endParaRPr lang="en-US" dirty="0" smtClean="0"/>
          </a:p>
          <a:p>
            <a:pPr eaLnBrk="1" hangingPunct="1">
              <a:defRPr/>
            </a:pPr>
            <a:r>
              <a:rPr lang="en-US" dirty="0" smtClean="0"/>
              <a:t>Be quantitative</a:t>
            </a:r>
          </a:p>
        </p:txBody>
      </p:sp>
      <p:sp>
        <p:nvSpPr>
          <p:cNvPr id="29701" name="Rectangle 5"/>
          <p:cNvSpPr>
            <a:spLocks noGrp="1" noChangeArrowheads="1"/>
          </p:cNvSpPr>
          <p:nvPr>
            <p:ph type="body" sz="half" idx="2"/>
          </p:nvPr>
        </p:nvSpPr>
        <p:spPr/>
        <p:txBody>
          <a:bodyPr/>
          <a:lstStyle/>
          <a:p>
            <a:pPr eaLnBrk="1" hangingPunct="1">
              <a:defRPr/>
            </a:pPr>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smtClean="0"/>
              <a:t>Example</a:t>
            </a:r>
          </a:p>
        </p:txBody>
      </p:sp>
      <p:sp>
        <p:nvSpPr>
          <p:cNvPr id="31747" name="Rectangle 3"/>
          <p:cNvSpPr>
            <a:spLocks noGrp="1" noChangeArrowheads="1"/>
          </p:cNvSpPr>
          <p:nvPr>
            <p:ph type="body" idx="1"/>
          </p:nvPr>
        </p:nvSpPr>
        <p:spPr/>
        <p:txBody>
          <a:bodyPr/>
          <a:lstStyle/>
          <a:p>
            <a:pPr eaLnBrk="1" hangingPunct="1">
              <a:defRPr/>
            </a:pPr>
            <a:r>
              <a:rPr lang="en-US" smtClean="0"/>
              <a:t>For what pH range will PbCrO4 have its least solubility?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sz="4000" smtClean="0"/>
              <a:t>Application of Gravimetric Analysis</a:t>
            </a:r>
          </a:p>
        </p:txBody>
      </p:sp>
      <p:sp>
        <p:nvSpPr>
          <p:cNvPr id="32771" name="Rectangle 3"/>
          <p:cNvSpPr>
            <a:spLocks noGrp="1" noChangeArrowheads="1"/>
          </p:cNvSpPr>
          <p:nvPr>
            <p:ph type="body" idx="1"/>
          </p:nvPr>
        </p:nvSpPr>
        <p:spPr/>
        <p:txBody>
          <a:bodyPr/>
          <a:lstStyle/>
          <a:p>
            <a:pPr eaLnBrk="1" hangingPunct="1">
              <a:defRPr/>
            </a:pPr>
            <a:r>
              <a:rPr lang="en-US" sz="2800" smtClean="0"/>
              <a:t>A 0.3516g sample of a commercial phosphate detergent was ignited at red heat to destroy the organic matter.  The residue was then taken up in hot HCl, which converts the P to H</a:t>
            </a:r>
            <a:r>
              <a:rPr lang="en-US" sz="2800" baseline="-25000" smtClean="0"/>
              <a:t>3</a:t>
            </a:r>
            <a:r>
              <a:rPr lang="en-US" sz="2800" smtClean="0"/>
              <a:t>PO</a:t>
            </a:r>
            <a:r>
              <a:rPr lang="en-US" sz="2800" baseline="-25000" smtClean="0"/>
              <a:t>4</a:t>
            </a:r>
            <a:r>
              <a:rPr lang="en-US" sz="2800" smtClean="0"/>
              <a:t>.  The PO</a:t>
            </a:r>
            <a:r>
              <a:rPr lang="en-US" sz="2800" baseline="-25000" smtClean="0"/>
              <a:t>4</a:t>
            </a:r>
            <a:r>
              <a:rPr lang="en-US" sz="2800" smtClean="0"/>
              <a:t> was precipitated out as MgNH</a:t>
            </a:r>
            <a:r>
              <a:rPr lang="en-US" sz="2800" baseline="-25000" smtClean="0"/>
              <a:t>4</a:t>
            </a:r>
            <a:r>
              <a:rPr lang="en-US" sz="2800" smtClean="0"/>
              <a:t>PO</a:t>
            </a:r>
            <a:r>
              <a:rPr lang="en-US" sz="2800" baseline="-25000" smtClean="0"/>
              <a:t>4</a:t>
            </a:r>
            <a:r>
              <a:rPr lang="en-US" sz="2800" baseline="30000" smtClean="0"/>
              <a:t>.</a:t>
            </a:r>
            <a:r>
              <a:rPr lang="en-US" sz="2800" smtClean="0"/>
              <a:t>6H</a:t>
            </a:r>
            <a:r>
              <a:rPr lang="en-US" sz="2800" baseline="-25000" smtClean="0"/>
              <a:t>2</a:t>
            </a:r>
            <a:r>
              <a:rPr lang="en-US" sz="2800" smtClean="0"/>
              <a:t>O by addition of Mg</a:t>
            </a:r>
            <a:r>
              <a:rPr lang="en-US" sz="2800" baseline="30000" smtClean="0"/>
              <a:t>2+</a:t>
            </a:r>
            <a:r>
              <a:rPr lang="en-US" sz="2800" smtClean="0"/>
              <a:t> followed by aqueous NH</a:t>
            </a:r>
            <a:r>
              <a:rPr lang="en-US" sz="2800" baseline="-25000" smtClean="0"/>
              <a:t>3</a:t>
            </a:r>
            <a:r>
              <a:rPr lang="en-US" sz="2800" smtClean="0"/>
              <a:t>.  After being filtered and washed, the ppt. was converted to MgP</a:t>
            </a:r>
            <a:r>
              <a:rPr lang="en-US" sz="2800" baseline="-25000" smtClean="0"/>
              <a:t>2</a:t>
            </a:r>
            <a:r>
              <a:rPr lang="en-US" sz="2800" smtClean="0"/>
              <a:t>O</a:t>
            </a:r>
            <a:r>
              <a:rPr lang="en-US" sz="2800" baseline="-25000" smtClean="0"/>
              <a:t>7</a:t>
            </a:r>
            <a:r>
              <a:rPr lang="en-US" sz="2800" smtClean="0"/>
              <a:t> (MW = 222.57g/mol) by ignition at 1000</a:t>
            </a:r>
            <a:r>
              <a:rPr lang="en-US" sz="2800" baseline="30000" smtClean="0"/>
              <a:t>o</a:t>
            </a:r>
            <a:r>
              <a:rPr lang="en-US" sz="2800" smtClean="0"/>
              <a:t>C.  The residue weighed 0.2161g.  Calculate the % P in the sample.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US" smtClean="0"/>
              <a:t>Another example</a:t>
            </a:r>
          </a:p>
        </p:txBody>
      </p:sp>
      <p:sp>
        <p:nvSpPr>
          <p:cNvPr id="33795" name="Rectangle 3"/>
          <p:cNvSpPr>
            <a:spLocks noGrp="1" noChangeArrowheads="1"/>
          </p:cNvSpPr>
          <p:nvPr>
            <p:ph type="body" idx="1"/>
          </p:nvPr>
        </p:nvSpPr>
        <p:spPr>
          <a:xfrm>
            <a:off x="457200" y="1143000"/>
            <a:ext cx="8229600" cy="4987925"/>
          </a:xfrm>
        </p:spPr>
        <p:txBody>
          <a:bodyPr/>
          <a:lstStyle/>
          <a:p>
            <a:pPr eaLnBrk="1" hangingPunct="1">
              <a:lnSpc>
                <a:spcPct val="80000"/>
              </a:lnSpc>
              <a:buFont typeface="Wingdings" pitchFamily="2" charset="2"/>
              <a:buNone/>
              <a:defRPr/>
            </a:pPr>
            <a:r>
              <a:rPr lang="en-US" sz="2000" smtClean="0"/>
              <a:t>Long ago a workman at a dye factory fell into a vat containing hot concentrated H</a:t>
            </a:r>
            <a:r>
              <a:rPr lang="en-US" sz="2000" baseline="-25000" smtClean="0"/>
              <a:t>2</a:t>
            </a:r>
            <a:r>
              <a:rPr lang="en-US" sz="2000" smtClean="0"/>
              <a:t>SO</a:t>
            </a:r>
            <a:r>
              <a:rPr lang="en-US" sz="2000" baseline="-25000" smtClean="0"/>
              <a:t>4</a:t>
            </a:r>
            <a:r>
              <a:rPr lang="en-US" sz="2000" smtClean="0"/>
              <a:t> and HNO</a:t>
            </a:r>
            <a:r>
              <a:rPr lang="en-US" sz="2000" baseline="-25000" smtClean="0"/>
              <a:t>3</a:t>
            </a:r>
            <a:r>
              <a:rPr lang="en-US" sz="2000" smtClean="0"/>
              <a:t>.  He dissolved completely.  Because no one witnessed the accident, it was necessary to prove that he fell in so his wife could collect the insurance money.  The man weighed 70kg.  A human body contains 6.3ppt(housand) P.  The acid vat was analyzed for P to see if it contained a dissolved human.</a:t>
            </a:r>
          </a:p>
          <a:p>
            <a:pPr lvl="1" eaLnBrk="1" hangingPunct="1">
              <a:lnSpc>
                <a:spcPct val="80000"/>
              </a:lnSpc>
              <a:buFont typeface="Wingdings" pitchFamily="2" charset="2"/>
              <a:buNone/>
              <a:defRPr/>
            </a:pPr>
            <a:r>
              <a:rPr lang="en-US" sz="2000" smtClean="0"/>
              <a:t>A. The vat had 8.00 x 10</a:t>
            </a:r>
            <a:r>
              <a:rPr lang="en-US" sz="2000" baseline="30000" smtClean="0"/>
              <a:t>3</a:t>
            </a:r>
            <a:r>
              <a:rPr lang="en-US" sz="2000" smtClean="0"/>
              <a:t>L of liquid and 100.0mL was analyzed.  If the man fell into the vat, what is the expected quantity of P in the vat?</a:t>
            </a:r>
          </a:p>
          <a:p>
            <a:pPr lvl="1" eaLnBrk="1" hangingPunct="1">
              <a:lnSpc>
                <a:spcPct val="80000"/>
              </a:lnSpc>
              <a:buFont typeface="Wingdings" pitchFamily="2" charset="2"/>
              <a:buNone/>
              <a:defRPr/>
            </a:pPr>
            <a:r>
              <a:rPr lang="en-US" sz="2000" smtClean="0"/>
              <a:t>B. The 100.0mL was treated with a molybdate reagent that caused (NH</a:t>
            </a:r>
            <a:r>
              <a:rPr lang="en-US" sz="2000" baseline="-25000" smtClean="0"/>
              <a:t>4</a:t>
            </a:r>
            <a:r>
              <a:rPr lang="en-US" sz="2000" smtClean="0"/>
              <a:t>)</a:t>
            </a:r>
            <a:r>
              <a:rPr lang="en-US" sz="2000" baseline="-25000" smtClean="0"/>
              <a:t>2</a:t>
            </a:r>
            <a:r>
              <a:rPr lang="en-US" sz="2000" smtClean="0"/>
              <a:t>[P(Mo</a:t>
            </a:r>
            <a:r>
              <a:rPr lang="en-US" sz="2000" baseline="-25000" smtClean="0"/>
              <a:t>12</a:t>
            </a:r>
            <a:r>
              <a:rPr lang="en-US" sz="2000" smtClean="0"/>
              <a:t>O</a:t>
            </a:r>
            <a:r>
              <a:rPr lang="en-US" sz="2000" baseline="-25000" smtClean="0"/>
              <a:t>40</a:t>
            </a:r>
            <a:r>
              <a:rPr lang="en-US" sz="2000" smtClean="0"/>
              <a:t>)]</a:t>
            </a:r>
            <a:r>
              <a:rPr lang="en-US" sz="2000" baseline="30000" smtClean="0"/>
              <a:t>.</a:t>
            </a:r>
            <a:r>
              <a:rPr lang="en-US" sz="2000" smtClean="0"/>
              <a:t>12H</a:t>
            </a:r>
            <a:r>
              <a:rPr lang="en-US" sz="2000" baseline="-25000" smtClean="0"/>
              <a:t>2</a:t>
            </a:r>
            <a:r>
              <a:rPr lang="en-US" sz="2000" smtClean="0"/>
              <a:t>O to precipitate.  This substance was dried at 110</a:t>
            </a:r>
            <a:r>
              <a:rPr lang="en-US" sz="2000" baseline="30000" smtClean="0"/>
              <a:t>o</a:t>
            </a:r>
            <a:r>
              <a:rPr lang="en-US" sz="2000" smtClean="0"/>
              <a:t>C to remove water of hydration and heated to 400</a:t>
            </a:r>
            <a:r>
              <a:rPr lang="en-US" sz="2000" baseline="30000" smtClean="0"/>
              <a:t>o</a:t>
            </a:r>
            <a:r>
              <a:rPr lang="en-US" sz="2000" smtClean="0"/>
              <a:t>C until it reached a constant composition corresponding to the formula P</a:t>
            </a:r>
            <a:r>
              <a:rPr lang="en-US" sz="2000" baseline="-25000" smtClean="0"/>
              <a:t>2</a:t>
            </a:r>
            <a:r>
              <a:rPr lang="en-US" sz="2000" smtClean="0"/>
              <a:t>O</a:t>
            </a:r>
            <a:r>
              <a:rPr lang="en-US" sz="2000" baseline="-25000" smtClean="0"/>
              <a:t>5</a:t>
            </a:r>
            <a:r>
              <a:rPr lang="en-US" sz="2000" baseline="30000" smtClean="0"/>
              <a:t>.</a:t>
            </a:r>
            <a:r>
              <a:rPr lang="en-US" sz="2000" smtClean="0"/>
              <a:t>24MoO</a:t>
            </a:r>
            <a:r>
              <a:rPr lang="en-US" sz="2000" baseline="-25000" smtClean="0"/>
              <a:t>3</a:t>
            </a:r>
            <a:r>
              <a:rPr lang="en-US" sz="2000" smtClean="0"/>
              <a:t> which weighed 0.3718g.  The same acid without a person dissolved in it and treated in an identical manner had a weight of 0.00331g.  How much P was present in the 100.0mL sample?  Is this consistent with a dissolved man?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sz="4000" smtClean="0"/>
              <a:t>Limitations of Gravimetric Analysis</a:t>
            </a:r>
          </a:p>
        </p:txBody>
      </p:sp>
      <p:sp>
        <p:nvSpPr>
          <p:cNvPr id="7172" name="Rectangle 4"/>
          <p:cNvSpPr>
            <a:spLocks noGrp="1" noChangeArrowheads="1"/>
          </p:cNvSpPr>
          <p:nvPr>
            <p:ph type="body" sz="half" idx="1"/>
          </p:nvPr>
        </p:nvSpPr>
        <p:spPr/>
        <p:txBody>
          <a:bodyPr/>
          <a:lstStyle/>
          <a:p>
            <a:pPr eaLnBrk="1" hangingPunct="1">
              <a:defRPr/>
            </a:pPr>
            <a:r>
              <a:rPr lang="en-US" smtClean="0"/>
              <a:t>Any interferents must be removed prior to precipitation</a:t>
            </a:r>
          </a:p>
          <a:p>
            <a:pPr eaLnBrk="1" hangingPunct="1">
              <a:defRPr/>
            </a:pPr>
            <a:r>
              <a:rPr lang="en-US" smtClean="0"/>
              <a:t>Method is not very sensitive</a:t>
            </a:r>
          </a:p>
        </p:txBody>
      </p:sp>
      <p:sp>
        <p:nvSpPr>
          <p:cNvPr id="7173" name="Rectangle 5"/>
          <p:cNvSpPr>
            <a:spLocks noGrp="1" noChangeArrowheads="1"/>
          </p:cNvSpPr>
          <p:nvPr>
            <p:ph type="body" sz="half" idx="2"/>
          </p:nvPr>
        </p:nvSpPr>
        <p:spPr/>
        <p:txBody>
          <a:bodyPr/>
          <a:lstStyle/>
          <a:p>
            <a:pPr eaLnBrk="1" hangingPunct="1">
              <a:defRPr/>
            </a:pPr>
            <a:endParaRPr lang="en-US" smtClean="0"/>
          </a:p>
        </p:txBody>
      </p:sp>
      <p:pic>
        <p:nvPicPr>
          <p:cNvPr id="4101" name="Picture 7" descr="lead filtration"/>
          <p:cNvPicPr>
            <a:picLocks noChangeAspect="1" noChangeArrowheads="1"/>
          </p:cNvPicPr>
          <p:nvPr/>
        </p:nvPicPr>
        <p:blipFill>
          <a:blip r:embed="rId2"/>
          <a:srcRect/>
          <a:stretch>
            <a:fillRect/>
          </a:stretch>
        </p:blipFill>
        <p:spPr bwMode="auto">
          <a:xfrm>
            <a:off x="5257800" y="1600200"/>
            <a:ext cx="3059113" cy="434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83" name="Rectangle 67"/>
          <p:cNvSpPr>
            <a:spLocks noGrp="1" noChangeArrowheads="1"/>
          </p:cNvSpPr>
          <p:nvPr>
            <p:ph type="title"/>
          </p:nvPr>
        </p:nvSpPr>
        <p:spPr/>
        <p:txBody>
          <a:bodyPr/>
          <a:lstStyle/>
          <a:p>
            <a:pPr eaLnBrk="1" hangingPunct="1">
              <a:defRPr/>
            </a:pPr>
            <a:endParaRPr lang="en-US" smtClean="0"/>
          </a:p>
        </p:txBody>
      </p:sp>
      <p:graphicFrame>
        <p:nvGraphicFramePr>
          <p:cNvPr id="9310" name="Group 94"/>
          <p:cNvGraphicFramePr>
            <a:graphicFrameLocks noGrp="1"/>
          </p:cNvGraphicFramePr>
          <p:nvPr>
            <p:ph idx="1"/>
          </p:nvPr>
        </p:nvGraphicFramePr>
        <p:xfrm>
          <a:off x="457200" y="457200"/>
          <a:ext cx="8229600" cy="6172202"/>
        </p:xfrm>
        <a:graphic>
          <a:graphicData uri="http://schemas.openxmlformats.org/drawingml/2006/table">
            <a:tbl>
              <a:tblPr/>
              <a:tblGrid>
                <a:gridCol w="1219200"/>
                <a:gridCol w="2362200"/>
                <a:gridCol w="2057400"/>
                <a:gridCol w="2590800"/>
              </a:tblGrid>
              <a:tr h="7318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Species analyzed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Precipitated form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Form weighed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Some interfering species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64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K</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KB(C</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6</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H</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5</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NH</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4</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Ag</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Hg</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2+</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Tl</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Rb</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Cs</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64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Mg</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Mg(NH</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4</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)PO</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4</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.6H</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2</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Mg</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2</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P</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2</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O</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Many metals except Na</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and K</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64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Ca</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CaC</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2</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O</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4</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.H</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2</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CaCO</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3</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or CaO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Many metals except Mg</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2+</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Na</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or K</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20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Ba</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BaSO</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BaSO</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Na</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K</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Li</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Ca2+, Al3+, Cr</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3+</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Fe</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3+</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Sr</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2+</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Pb</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2+</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NO</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3</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64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Ti</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TiO(5,7-dibromo-8-hydroxyquinoline)</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same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Fe</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3+</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Zr</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4+</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Cu</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2+</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C</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2</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O</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4</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2-</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citrate, HF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64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VO</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4</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Hg</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3</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VO</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V</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2</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O</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Cl</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Br</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I</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SO</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4</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2-</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CrO</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4</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2-</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AsO</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4</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3-</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PO</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4</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3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Cr</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PbCrO</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Ag</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NH</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4</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57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Mn</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Mn(NH</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4</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)PO</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4</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.H</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2</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Mn</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2</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P</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2</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O</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Many metals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57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Fe</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Fe(HCO</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2</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Fe</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2</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O</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Many metals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3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Ni</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Ni(dimethylglyoximate)</a:t>
                      </a:r>
                      <a:r>
                        <a:rPr kumimoji="0" lang="en-US" sz="1600" b="0" i="0" u="none" strike="noStrike" cap="none" normalizeH="0" baseline="-25000" smtClean="0">
                          <a:ln>
                            <a:noFill/>
                          </a:ln>
                          <a:solidFill>
                            <a:schemeClr val="tx1"/>
                          </a:solidFill>
                          <a:effectLst>
                            <a:outerShdw blurRad="38100" dist="38100" dir="2700000" algn="tl">
                              <a:srgbClr val="000000"/>
                            </a:outerShdw>
                          </a:effectLst>
                          <a:latin typeface="Tahoma" pitchFamily="34" charset="0"/>
                          <a:cs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same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Pd</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2+</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Pt</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2+</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Bi</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3+</a:t>
                      </a: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Au</a:t>
                      </a:r>
                      <a:r>
                        <a:rPr kumimoji="0" lang="en-US" sz="16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smtClean="0"/>
              <a:t>Example:</a:t>
            </a:r>
          </a:p>
        </p:txBody>
      </p:sp>
      <p:sp>
        <p:nvSpPr>
          <p:cNvPr id="11267" name="Rectangle 3"/>
          <p:cNvSpPr>
            <a:spLocks noGrp="1" noChangeArrowheads="1"/>
          </p:cNvSpPr>
          <p:nvPr>
            <p:ph type="body" idx="1"/>
          </p:nvPr>
        </p:nvSpPr>
        <p:spPr/>
        <p:txBody>
          <a:bodyPr/>
          <a:lstStyle/>
          <a:p>
            <a:pPr eaLnBrk="1" hangingPunct="1">
              <a:defRPr/>
            </a:pPr>
            <a:r>
              <a:rPr lang="en-US" smtClean="0"/>
              <a:t>I have a solution of 100.0mL of a solution containing Li</a:t>
            </a:r>
            <a:r>
              <a:rPr lang="en-US" baseline="30000" smtClean="0"/>
              <a:t>+</a:t>
            </a:r>
            <a:r>
              <a:rPr lang="en-US" smtClean="0"/>
              <a:t>, Pb</a:t>
            </a:r>
            <a:r>
              <a:rPr lang="en-US" baseline="30000" smtClean="0"/>
              <a:t>2+</a:t>
            </a:r>
            <a:r>
              <a:rPr lang="en-US" smtClean="0"/>
              <a:t>, Na</a:t>
            </a:r>
            <a:r>
              <a:rPr lang="en-US" baseline="30000" smtClean="0"/>
              <a:t>+</a:t>
            </a:r>
            <a:r>
              <a:rPr lang="en-US" smtClean="0"/>
              <a:t>, and K</a:t>
            </a:r>
            <a:r>
              <a:rPr lang="en-US" baseline="30000" smtClean="0"/>
              <a:t>+</a:t>
            </a:r>
            <a:r>
              <a:rPr lang="en-US" smtClean="0"/>
              <a:t>.  I want to determine the amount of Pb</a:t>
            </a:r>
            <a:r>
              <a:rPr lang="en-US" baseline="30000" smtClean="0"/>
              <a:t>2+</a:t>
            </a:r>
            <a:r>
              <a:rPr lang="en-US" smtClean="0"/>
              <a:t> is in the solution gravimetrically.  The suggested procedure calls for precipitation with SO</a:t>
            </a:r>
            <a:r>
              <a:rPr lang="en-US" baseline="-25000" smtClean="0"/>
              <a:t>4</a:t>
            </a:r>
            <a:r>
              <a:rPr lang="en-US" baseline="30000" smtClean="0"/>
              <a:t>2</a:t>
            </a:r>
            <a:r>
              <a:rPr lang="en-US" smtClean="0"/>
              <a:t>.  Would I be able to use CO</a:t>
            </a:r>
            <a:r>
              <a:rPr lang="en-US" baseline="-25000" smtClean="0"/>
              <a:t>3</a:t>
            </a:r>
            <a:r>
              <a:rPr lang="en-US" baseline="30000" smtClean="0"/>
              <a:t>2-</a:t>
            </a:r>
            <a:r>
              <a:rPr lang="en-US" smtClean="0"/>
              <a:t> instead?  What potential disadvantages are associated with using Na</a:t>
            </a:r>
            <a:r>
              <a:rPr lang="en-US" baseline="-25000" smtClean="0"/>
              <a:t>2</a:t>
            </a:r>
            <a:r>
              <a:rPr lang="en-US" smtClean="0"/>
              <a:t>CO</a:t>
            </a:r>
            <a:r>
              <a:rPr lang="en-US" baseline="-25000" smtClean="0"/>
              <a:t>3</a:t>
            </a:r>
            <a:r>
              <a:rPr lang="en-US" smtClean="0"/>
              <a:t> instead of Na</a:t>
            </a:r>
            <a:r>
              <a:rPr lang="en-US" baseline="-25000" smtClean="0"/>
              <a:t>2</a:t>
            </a:r>
            <a:r>
              <a:rPr lang="en-US" smtClean="0"/>
              <a:t>SO</a:t>
            </a:r>
            <a:r>
              <a:rPr lang="en-US" baseline="-25000" smtClean="0"/>
              <a:t>4</a:t>
            </a:r>
            <a:r>
              <a:rPr lang="en-US"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mtClean="0"/>
              <a:t>Part 2 of example</a:t>
            </a:r>
          </a:p>
        </p:txBody>
      </p:sp>
      <p:sp>
        <p:nvSpPr>
          <p:cNvPr id="12291" name="Rectangle 3"/>
          <p:cNvSpPr>
            <a:spLocks noGrp="1" noChangeArrowheads="1"/>
          </p:cNvSpPr>
          <p:nvPr>
            <p:ph type="body" idx="1"/>
          </p:nvPr>
        </p:nvSpPr>
        <p:spPr/>
        <p:txBody>
          <a:bodyPr/>
          <a:lstStyle/>
          <a:p>
            <a:pPr eaLnBrk="1" hangingPunct="1">
              <a:defRPr/>
            </a:pPr>
            <a:r>
              <a:rPr lang="en-US" smtClean="0"/>
              <a:t>The lowest reliable measurement possible with the electronic balance is 0.0010g.  What is the detection limit for Pb</a:t>
            </a:r>
            <a:r>
              <a:rPr lang="en-US" baseline="30000" smtClean="0"/>
              <a:t>2+</a:t>
            </a:r>
            <a:r>
              <a:rPr lang="en-US" smtClean="0"/>
              <a:t> using SO</a:t>
            </a:r>
            <a:r>
              <a:rPr lang="en-US" baseline="-25000" smtClean="0"/>
              <a:t>4</a:t>
            </a:r>
            <a:r>
              <a:rPr lang="en-US" baseline="30000" smtClean="0"/>
              <a:t>2-</a:t>
            </a:r>
            <a:r>
              <a:rPr lang="en-US" smtClean="0"/>
              <a:t> as the precipitating agent?  CO</a:t>
            </a:r>
            <a:r>
              <a:rPr lang="en-US" baseline="-25000" smtClean="0"/>
              <a:t>3</a:t>
            </a:r>
            <a:r>
              <a:rPr lang="en-US" baseline="30000" smtClean="0"/>
              <a:t>2-</a:t>
            </a:r>
            <a:r>
              <a:rPr lang="en-US" smtClean="0"/>
              <a:t> as the precipitating agent?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sz="4000" smtClean="0"/>
              <a:t>Characteristics of Good Gravimetric Techniques</a:t>
            </a:r>
          </a:p>
        </p:txBody>
      </p:sp>
      <p:sp>
        <p:nvSpPr>
          <p:cNvPr id="13315" name="Rectangle 3"/>
          <p:cNvSpPr>
            <a:spLocks noGrp="1" noChangeArrowheads="1"/>
          </p:cNvSpPr>
          <p:nvPr>
            <p:ph type="body" idx="1"/>
          </p:nvPr>
        </p:nvSpPr>
        <p:spPr/>
        <p:txBody>
          <a:bodyPr/>
          <a:lstStyle/>
          <a:p>
            <a:pPr eaLnBrk="1" hangingPunct="1">
              <a:lnSpc>
                <a:spcPct val="90000"/>
              </a:lnSpc>
              <a:defRPr/>
            </a:pPr>
            <a:r>
              <a:rPr lang="en-US" sz="2800" smtClean="0"/>
              <a:t>Ideally Precipitates in a gravimetric analysis should be:</a:t>
            </a:r>
          </a:p>
          <a:p>
            <a:pPr eaLnBrk="1" hangingPunct="1">
              <a:lnSpc>
                <a:spcPct val="90000"/>
              </a:lnSpc>
              <a:defRPr/>
            </a:pPr>
            <a:r>
              <a:rPr lang="en-US" sz="2800" smtClean="0"/>
              <a:t>Insoluble, Ksp should be way below the amount expected in solution.  Limiting factor for detection is usually the balance, not Ksp.  (For larger samples, this may not be true.)</a:t>
            </a:r>
          </a:p>
          <a:p>
            <a:pPr eaLnBrk="1" hangingPunct="1">
              <a:lnSpc>
                <a:spcPct val="90000"/>
              </a:lnSpc>
              <a:defRPr/>
            </a:pPr>
            <a:r>
              <a:rPr lang="en-US" sz="2800" smtClean="0"/>
              <a:t>Easily filterable, make large crystals which separate from solution easily</a:t>
            </a:r>
          </a:p>
          <a:p>
            <a:pPr eaLnBrk="1" hangingPunct="1">
              <a:lnSpc>
                <a:spcPct val="90000"/>
              </a:lnSpc>
              <a:defRPr/>
            </a:pPr>
            <a:r>
              <a:rPr lang="en-US" sz="2800" smtClean="0"/>
              <a:t>Pure with known composition, that is, they do not make a whole bunch of insoluble complexes.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p:txBody>
          <a:bodyPr/>
          <a:lstStyle/>
          <a:p>
            <a:pPr eaLnBrk="1" hangingPunct="1">
              <a:defRPr/>
            </a:pPr>
            <a:r>
              <a:rPr lang="en-US" sz="4000" smtClean="0"/>
              <a:t>Tips for good Gravimetric Analyses</a:t>
            </a:r>
          </a:p>
        </p:txBody>
      </p:sp>
      <p:sp>
        <p:nvSpPr>
          <p:cNvPr id="14341" name="Rectangle 5"/>
          <p:cNvSpPr>
            <a:spLocks noGrp="1" noChangeArrowheads="1"/>
          </p:cNvSpPr>
          <p:nvPr>
            <p:ph type="body" sz="half" idx="1"/>
          </p:nvPr>
        </p:nvSpPr>
        <p:spPr/>
        <p:txBody>
          <a:bodyPr/>
          <a:lstStyle/>
          <a:p>
            <a:pPr eaLnBrk="1" hangingPunct="1">
              <a:lnSpc>
                <a:spcPct val="90000"/>
              </a:lnSpc>
              <a:defRPr/>
            </a:pPr>
            <a:r>
              <a:rPr lang="en-US" sz="2400" smtClean="0"/>
              <a:t>Things which can be done for best gravimetric results:</a:t>
            </a:r>
          </a:p>
          <a:p>
            <a:pPr eaLnBrk="1" hangingPunct="1">
              <a:lnSpc>
                <a:spcPct val="90000"/>
              </a:lnSpc>
              <a:defRPr/>
            </a:pPr>
            <a:r>
              <a:rPr lang="en-US" sz="2400" smtClean="0"/>
              <a:t>Cool solution after precipitation has started.</a:t>
            </a:r>
          </a:p>
          <a:p>
            <a:pPr eaLnBrk="1" hangingPunct="1">
              <a:lnSpc>
                <a:spcPct val="90000"/>
              </a:lnSpc>
              <a:defRPr/>
            </a:pPr>
            <a:r>
              <a:rPr lang="en-US" sz="2400" smtClean="0"/>
              <a:t>Add precipitating reagent slowly so crystals are larger</a:t>
            </a:r>
          </a:p>
          <a:p>
            <a:pPr eaLnBrk="1" hangingPunct="1">
              <a:lnSpc>
                <a:spcPct val="90000"/>
              </a:lnSpc>
              <a:defRPr/>
            </a:pPr>
            <a:r>
              <a:rPr lang="en-US" sz="2400" smtClean="0"/>
              <a:t>Keep the volume of solution large so concentration of analyte and precipitant is low.</a:t>
            </a:r>
          </a:p>
        </p:txBody>
      </p:sp>
      <p:sp>
        <p:nvSpPr>
          <p:cNvPr id="14342" name="Rectangle 6"/>
          <p:cNvSpPr>
            <a:spLocks noGrp="1" noChangeArrowheads="1"/>
          </p:cNvSpPr>
          <p:nvPr>
            <p:ph type="body" sz="half" idx="2"/>
          </p:nvPr>
        </p:nvSpPr>
        <p:spPr/>
        <p:txBody>
          <a:bodyPr/>
          <a:lstStyle/>
          <a:p>
            <a:pPr eaLnBrk="1" hangingPunct="1">
              <a:lnSpc>
                <a:spcPct val="90000"/>
              </a:lnSpc>
              <a:defRPr/>
            </a:pPr>
            <a:endParaRPr lang="en-US" sz="2400" smtClean="0"/>
          </a:p>
        </p:txBody>
      </p:sp>
      <p:pic>
        <p:nvPicPr>
          <p:cNvPr id="9221" name="Picture 10" descr="internal_general"/>
          <p:cNvPicPr>
            <a:picLocks noChangeAspect="1" noChangeArrowheads="1"/>
          </p:cNvPicPr>
          <p:nvPr/>
        </p:nvPicPr>
        <p:blipFill>
          <a:blip r:embed="rId2"/>
          <a:srcRect/>
          <a:stretch>
            <a:fillRect/>
          </a:stretch>
        </p:blipFill>
        <p:spPr bwMode="auto">
          <a:xfrm>
            <a:off x="5181600" y="1676400"/>
            <a:ext cx="3209925" cy="2836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p:txBody>
          <a:bodyPr/>
          <a:lstStyle/>
          <a:p>
            <a:pPr eaLnBrk="1" hangingPunct="1">
              <a:defRPr/>
            </a:pPr>
            <a:r>
              <a:rPr lang="en-US" smtClean="0"/>
              <a:t>Laboratory procedures</a:t>
            </a:r>
          </a:p>
        </p:txBody>
      </p:sp>
      <p:sp>
        <p:nvSpPr>
          <p:cNvPr id="16391" name="Rectangle 7"/>
          <p:cNvSpPr>
            <a:spLocks noGrp="1" noChangeArrowheads="1"/>
          </p:cNvSpPr>
          <p:nvPr>
            <p:ph sz="quarter" idx="1"/>
          </p:nvPr>
        </p:nvSpPr>
        <p:spPr/>
        <p:txBody>
          <a:bodyPr/>
          <a:lstStyle/>
          <a:p>
            <a:pPr eaLnBrk="1" hangingPunct="1">
              <a:defRPr/>
            </a:pPr>
            <a:endParaRPr lang="en-US" sz="2400" smtClean="0"/>
          </a:p>
        </p:txBody>
      </p:sp>
      <p:sp>
        <p:nvSpPr>
          <p:cNvPr id="16390" name="Rectangle 6"/>
          <p:cNvSpPr>
            <a:spLocks noGrp="1" noChangeArrowheads="1"/>
          </p:cNvSpPr>
          <p:nvPr>
            <p:ph sz="quarter" idx="2"/>
          </p:nvPr>
        </p:nvSpPr>
        <p:spPr/>
        <p:txBody>
          <a:bodyPr/>
          <a:lstStyle/>
          <a:p>
            <a:pPr eaLnBrk="1" hangingPunct="1">
              <a:buFont typeface="Wingdings" pitchFamily="2" charset="2"/>
              <a:buNone/>
              <a:defRPr/>
            </a:pPr>
            <a:r>
              <a:rPr lang="en-US" sz="2400" smtClean="0"/>
              <a:t>	</a:t>
            </a:r>
          </a:p>
        </p:txBody>
      </p:sp>
      <p:sp>
        <p:nvSpPr>
          <p:cNvPr id="16392" name="Rectangle 8"/>
          <p:cNvSpPr>
            <a:spLocks noGrp="1" noChangeArrowheads="1"/>
          </p:cNvSpPr>
          <p:nvPr>
            <p:ph type="body" sz="half" idx="3"/>
          </p:nvPr>
        </p:nvSpPr>
        <p:spPr/>
        <p:txBody>
          <a:bodyPr/>
          <a:lstStyle/>
          <a:p>
            <a:pPr eaLnBrk="1" hangingPunct="1">
              <a:lnSpc>
                <a:spcPct val="90000"/>
              </a:lnSpc>
              <a:buFont typeface="Wingdings" pitchFamily="2" charset="2"/>
              <a:buNone/>
              <a:defRPr/>
            </a:pPr>
            <a:r>
              <a:rPr lang="en-US" sz="2000" smtClean="0"/>
              <a:t>Transfer of solids</a:t>
            </a:r>
          </a:p>
          <a:p>
            <a:pPr eaLnBrk="1" hangingPunct="1">
              <a:lnSpc>
                <a:spcPct val="90000"/>
              </a:lnSpc>
              <a:defRPr/>
            </a:pPr>
            <a:r>
              <a:rPr lang="en-US" sz="2000" smtClean="0"/>
              <a:t>Single chunk handle with tweezers</a:t>
            </a:r>
          </a:p>
          <a:p>
            <a:pPr eaLnBrk="1" hangingPunct="1">
              <a:lnSpc>
                <a:spcPct val="90000"/>
              </a:lnSpc>
              <a:defRPr/>
            </a:pPr>
            <a:r>
              <a:rPr lang="en-US" sz="2000" smtClean="0"/>
              <a:t>Powdered transfer washings with at least 3 times with solvent</a:t>
            </a:r>
          </a:p>
          <a:p>
            <a:pPr eaLnBrk="1" hangingPunct="1">
              <a:lnSpc>
                <a:spcPct val="90000"/>
              </a:lnSpc>
              <a:defRPr/>
            </a:pPr>
            <a:r>
              <a:rPr lang="en-US" sz="2000" smtClean="0"/>
              <a:t>Weighing bottles:  tight fitting ground glass joints prevents contamination or loss of sample.  When handling ground glass joints use either paper or tongs</a:t>
            </a:r>
          </a:p>
          <a:p>
            <a:pPr eaLnBrk="1" hangingPunct="1">
              <a:lnSpc>
                <a:spcPct val="90000"/>
              </a:lnSpc>
              <a:defRPr/>
            </a:pPr>
            <a:r>
              <a:rPr lang="en-US" sz="2000" smtClean="0"/>
              <a:t>Handling precipitates      Solution is precipitated</a:t>
            </a:r>
          </a:p>
        </p:txBody>
      </p:sp>
      <p:pic>
        <p:nvPicPr>
          <p:cNvPr id="10246" name="Picture 10" descr="DSCN1845"/>
          <p:cNvPicPr>
            <a:picLocks noChangeAspect="1" noChangeArrowheads="1"/>
          </p:cNvPicPr>
          <p:nvPr/>
        </p:nvPicPr>
        <p:blipFill>
          <a:blip r:embed="rId2"/>
          <a:srcRect/>
          <a:stretch>
            <a:fillRect/>
          </a:stretch>
        </p:blipFill>
        <p:spPr bwMode="auto">
          <a:xfrm>
            <a:off x="609600" y="1676400"/>
            <a:ext cx="3657600"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sz="4000" smtClean="0"/>
              <a:t>Laboratory Technique Considerations</a:t>
            </a:r>
          </a:p>
        </p:txBody>
      </p:sp>
      <p:sp>
        <p:nvSpPr>
          <p:cNvPr id="19459"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2400" smtClean="0"/>
              <a:t>1. Filters</a:t>
            </a:r>
          </a:p>
          <a:p>
            <a:pPr lvl="1" eaLnBrk="1" hangingPunct="1">
              <a:lnSpc>
                <a:spcPct val="80000"/>
              </a:lnSpc>
              <a:defRPr/>
            </a:pPr>
            <a:r>
              <a:rPr lang="en-US" sz="2000" smtClean="0"/>
              <a:t>Paper is very hydroscopic, hard to get reliable tare weight</a:t>
            </a:r>
          </a:p>
          <a:p>
            <a:pPr lvl="1" eaLnBrk="1" hangingPunct="1">
              <a:lnSpc>
                <a:spcPct val="80000"/>
              </a:lnSpc>
              <a:defRPr/>
            </a:pPr>
            <a:r>
              <a:rPr lang="en-US" sz="2000" smtClean="0"/>
              <a:t>GFF made from glass fibers less hydroscopic but should still be kept in desicator.  Very fine pores, different pore sizes available.</a:t>
            </a:r>
          </a:p>
          <a:p>
            <a:pPr lvl="1" eaLnBrk="1" hangingPunct="1">
              <a:lnSpc>
                <a:spcPct val="80000"/>
              </a:lnSpc>
              <a:defRPr/>
            </a:pPr>
            <a:r>
              <a:rPr lang="en-US" sz="2000" smtClean="0"/>
              <a:t>Sintered glass fibers cannot be heated to high temperatures</a:t>
            </a:r>
          </a:p>
          <a:p>
            <a:pPr eaLnBrk="1" hangingPunct="1">
              <a:lnSpc>
                <a:spcPct val="80000"/>
              </a:lnSpc>
              <a:buFont typeface="Wingdings" pitchFamily="2" charset="2"/>
              <a:buNone/>
              <a:defRPr/>
            </a:pPr>
            <a:r>
              <a:rPr lang="en-US" sz="2400" smtClean="0"/>
              <a:t>2. Transferring</a:t>
            </a:r>
          </a:p>
          <a:p>
            <a:pPr lvl="1" eaLnBrk="1" hangingPunct="1">
              <a:lnSpc>
                <a:spcPct val="80000"/>
              </a:lnSpc>
              <a:defRPr/>
            </a:pPr>
            <a:r>
              <a:rPr lang="en-US" sz="2000" smtClean="0"/>
              <a:t>decant:  Pour majority of supernatant through without disturbing precipitate.</a:t>
            </a:r>
          </a:p>
          <a:p>
            <a:pPr lvl="1" eaLnBrk="1" hangingPunct="1">
              <a:lnSpc>
                <a:spcPct val="80000"/>
              </a:lnSpc>
              <a:defRPr/>
            </a:pPr>
            <a:r>
              <a:rPr lang="en-US" sz="2000" smtClean="0"/>
              <a:t>Wash precipitate: decant wash solution.</a:t>
            </a:r>
          </a:p>
          <a:p>
            <a:pPr eaLnBrk="1" hangingPunct="1">
              <a:lnSpc>
                <a:spcPct val="80000"/>
              </a:lnSpc>
              <a:buFont typeface="Wingdings" pitchFamily="2" charset="2"/>
              <a:buNone/>
              <a:defRPr/>
            </a:pPr>
            <a:r>
              <a:rPr lang="en-US" sz="2400" smtClean="0"/>
              <a:t>3. Control of moisture</a:t>
            </a:r>
          </a:p>
          <a:p>
            <a:pPr eaLnBrk="1" hangingPunct="1">
              <a:lnSpc>
                <a:spcPct val="80000"/>
              </a:lnSpc>
              <a:defRPr/>
            </a:pPr>
            <a:r>
              <a:rPr lang="en-US" sz="2400" smtClean="0"/>
              <a:t>Moisture is ubiquitous in the laboratory, in order to control for this a dry atmosphere will have to be maintained in a reproducibly dry atmosphere by storage in a desicator or evaporation or ignition</a:t>
            </a:r>
          </a:p>
          <a:p>
            <a:pPr eaLnBrk="1" hangingPunct="1">
              <a:lnSpc>
                <a:spcPct val="80000"/>
              </a:lnSpc>
              <a:buFont typeface="Wingdings" pitchFamily="2" charset="2"/>
              <a:buNone/>
              <a:defRPr/>
            </a:pPr>
            <a:endParaRPr lang="en-US" sz="24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Balance</Template>
  <TotalTime>783</TotalTime>
  <Words>1337</Words>
  <Application>Microsoft Office PowerPoint</Application>
  <PresentationFormat>On-screen Show (4:3)</PresentationFormat>
  <Paragraphs>122</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Tahoma</vt:lpstr>
      <vt:lpstr>Arial</vt:lpstr>
      <vt:lpstr>Wingdings</vt:lpstr>
      <vt:lpstr>Calibri</vt:lpstr>
      <vt:lpstr>Balance</vt:lpstr>
      <vt:lpstr>Gravimetric Analysis a. simple, very little equipment or training is required b. fast             c. can be fairly specific </vt:lpstr>
      <vt:lpstr>Limitations of Gravimetric Analysis</vt:lpstr>
      <vt:lpstr>Slide 3</vt:lpstr>
      <vt:lpstr>Example:</vt:lpstr>
      <vt:lpstr>Part 2 of example</vt:lpstr>
      <vt:lpstr>Characteristics of Good Gravimetric Techniques</vt:lpstr>
      <vt:lpstr>Tips for good Gravimetric Analyses</vt:lpstr>
      <vt:lpstr>Laboratory procedures</vt:lpstr>
      <vt:lpstr>Laboratory Technique Considerations</vt:lpstr>
      <vt:lpstr>Laboratory Considerations continued</vt:lpstr>
      <vt:lpstr>Common Desiccants</vt:lpstr>
      <vt:lpstr>Slide 12</vt:lpstr>
      <vt:lpstr>Further laboratory considerations</vt:lpstr>
      <vt:lpstr>Example</vt:lpstr>
      <vt:lpstr>Why are we concerned about solubility considerations when doing gravimetric analysis?</vt:lpstr>
      <vt:lpstr>Solubility can be affected by pH</vt:lpstr>
      <vt:lpstr>Example</vt:lpstr>
      <vt:lpstr>Application of Gravimetric Analysis</vt:lpstr>
      <vt:lpstr>Another example</vt:lpstr>
    </vt:vector>
  </TitlesOfParts>
  <Company>wsu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Gravimetric Analysis a. simple, very little equipment or training is required b. fast             c. can be fairly specific </dc:title>
  <dc:creator>wsu</dc:creator>
  <cp:lastModifiedBy>wsu</cp:lastModifiedBy>
  <cp:revision>20</cp:revision>
  <dcterms:created xsi:type="dcterms:W3CDTF">2006-12-04T18:28:19Z</dcterms:created>
  <dcterms:modified xsi:type="dcterms:W3CDTF">2008-12-03T21:38:48Z</dcterms:modified>
</cp:coreProperties>
</file>