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1" r:id="rId13"/>
    <p:sldId id="272" r:id="rId14"/>
    <p:sldId id="273" r:id="rId15"/>
    <p:sldId id="266" r:id="rId16"/>
    <p:sldId id="274" r:id="rId17"/>
    <p:sldId id="275" r:id="rId18"/>
    <p:sldId id="267" r:id="rId19"/>
    <p:sldId id="276" r:id="rId2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8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8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95783-0B52-4E0D-9559-A65311A9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FCE2E-D7DA-4533-9517-BE21443A3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3F986-3227-4288-9A0C-1D1821A65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8CBB6-24D6-498F-AED4-FB89E6FD7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2A2BF-BCAE-444B-A2D0-725FA885C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C7531-797C-4E28-9A35-FE7354EC9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50FCF-7414-42FF-B42E-A3377EAD9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387E0-AC63-4084-886E-72DA25A8F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4BBB0-8281-460B-ABA9-885B2ECF2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03C46-D2FB-4A78-ABD3-40E264ADE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76CB1-12EA-4C91-BD3E-AD1EF37A3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6A577-734E-472C-88CC-A40D38C64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12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2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5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5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5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5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A6EEC4-7D00-49DA-8BA0-23331448F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biology.clc.uc.edu/fankhauser/Labs/Anatomy_&amp;_Physiology/A&amp;P203/Titrations/2001_A&amp;P203_titrations_Amand&amp;Krys_P5030308.jpg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Complex </a:t>
            </a:r>
            <a:r>
              <a:rPr lang="en-US" dirty="0" err="1" smtClean="0"/>
              <a:t>Equilibria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Methods of endpoint detection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1. Color change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2. Voltmeters including pH meters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3. Refractometers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4. turbidometers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5. even thermometers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i="1" smtClean="0"/>
              <a:t>Goal in a titration is to determine the amount of analyte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Primary Standards</a:t>
            </a:r>
          </a:p>
        </p:txBody>
      </p:sp>
      <p:sp>
        <p:nvSpPr>
          <p:cNvPr id="4085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Is a highly purified compound that serves as a reference material in all volumetric and titrimetric methods.  It must be:</a:t>
            </a:r>
          </a:p>
          <a:p>
            <a:pPr lvl="1" eaLnBrk="1" hangingPunct="1">
              <a:defRPr/>
            </a:pPr>
            <a:r>
              <a:rPr lang="en-US" smtClean="0"/>
              <a:t>1) Highly pure, established methods for confirming purity should be available.</a:t>
            </a:r>
          </a:p>
          <a:p>
            <a:pPr lvl="1" eaLnBrk="1" hangingPunct="1">
              <a:defRPr/>
            </a:pPr>
            <a:r>
              <a:rPr lang="en-US" smtClean="0"/>
              <a:t>2) Stable toward air</a:t>
            </a:r>
          </a:p>
          <a:p>
            <a:pPr lvl="1" eaLnBrk="1" hangingPunct="1">
              <a:defRPr/>
            </a:pPr>
            <a:r>
              <a:rPr lang="en-US" smtClean="0"/>
              <a:t>3) Absence of hydrates of water so that the composition of the solid does not change with variations in relative humidity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Primary standards continued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4) Readily available at reasonable cost.</a:t>
            </a:r>
          </a:p>
          <a:p>
            <a:pPr eaLnBrk="1" hangingPunct="1">
              <a:defRPr/>
            </a:pPr>
            <a:r>
              <a:rPr lang="en-US" dirty="0" smtClean="0"/>
              <a:t>5) Reasonably soluble in titration medium.</a:t>
            </a:r>
          </a:p>
          <a:p>
            <a:pPr eaLnBrk="1" hangingPunct="1">
              <a:defRPr/>
            </a:pPr>
            <a:r>
              <a:rPr lang="en-US" dirty="0" smtClean="0"/>
              <a:t>6) Reasonably large molar mass so that the relative error associated with weighing the standard is minimized.</a:t>
            </a:r>
          </a:p>
          <a:p>
            <a:pPr eaLnBrk="1" hangingPunct="1">
              <a:defRPr/>
            </a:pPr>
            <a:r>
              <a:rPr lang="en-US" dirty="0" smtClean="0"/>
              <a:t>Examples?   </a:t>
            </a:r>
          </a:p>
          <a:p>
            <a:pPr eaLnBrk="1" hangingPunct="1">
              <a:defRPr/>
            </a:pPr>
            <a:r>
              <a:rPr lang="en-US" dirty="0" smtClean="0"/>
              <a:t>KHP, AgNO3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Secondary standards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Hard to find primary standards therefore secondary standards are often used.</a:t>
            </a:r>
          </a:p>
          <a:p>
            <a:pPr eaLnBrk="1" hangingPunct="1">
              <a:defRPr/>
            </a:pPr>
            <a:r>
              <a:rPr lang="en-US" smtClean="0"/>
              <a:t>Secondary standard is a compound whose purity has been established by chemical analysis and serves as a reference material for titrimetric methods of analysis.</a:t>
            </a:r>
          </a:p>
          <a:p>
            <a:pPr eaLnBrk="1" hangingPunct="1">
              <a:defRPr/>
            </a:pPr>
            <a:r>
              <a:rPr lang="en-US" smtClean="0"/>
              <a:t>Examples?  </a:t>
            </a:r>
          </a:p>
          <a:p>
            <a:pPr eaLnBrk="1" hangingPunct="1">
              <a:defRPr/>
            </a:pPr>
            <a:r>
              <a:rPr lang="en-US" smtClean="0"/>
              <a:t>NaOH, EDTA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Titrations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u="sng" dirty="0" smtClean="0"/>
              <a:t>Advantages: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u="sng" dirty="0" smtClean="0"/>
              <a:t>Disadvantages: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Redox titration example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How many grams of oxalic acid should be dissolved in 500.0mL of water to make a 0.100N solution for titration with MnO</a:t>
            </a:r>
            <a:r>
              <a:rPr lang="en-US" baseline="-25000" smtClean="0"/>
              <a:t>4</a:t>
            </a:r>
            <a:r>
              <a:rPr lang="en-US" baseline="30000" smtClean="0"/>
              <a:t>-</a:t>
            </a:r>
            <a:r>
              <a:rPr lang="en-US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Redox</a:t>
            </a:r>
            <a:r>
              <a:rPr lang="en-US" dirty="0" smtClean="0"/>
              <a:t>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LEO the Lion says GER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Redox titration example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How many grams of oxalic acid should be dissolved in 500.0mL of water to make a 0.100N solution for titration with MnO</a:t>
            </a:r>
            <a:r>
              <a:rPr lang="en-US" baseline="-25000" smtClean="0"/>
              <a:t>4</a:t>
            </a:r>
            <a:r>
              <a:rPr lang="en-US" baseline="30000" smtClean="0"/>
              <a:t>-</a:t>
            </a:r>
            <a:r>
              <a:rPr lang="en-US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Coloumetric Titration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Cyclohexene is titrated with Br</a:t>
            </a:r>
            <a:r>
              <a:rPr lang="en-US" baseline="-25000" smtClean="0"/>
              <a:t>2</a:t>
            </a:r>
            <a:r>
              <a:rPr lang="en-US" smtClean="0"/>
              <a:t> that has been electrolytically oxidized from Br</a:t>
            </a:r>
            <a:r>
              <a:rPr lang="en-US" baseline="30000" smtClean="0"/>
              <a:t>-</a:t>
            </a:r>
            <a:r>
              <a:rPr lang="en-US" smtClean="0"/>
              <a:t>.  If it requires 595.1 sec to complete the titration with a current of 4.825mA, how much cyclohexene was there in the sample?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General Approach to solving complex equilibria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en-US" smtClean="0"/>
              <a:t>Write all the pertinent reactions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en-US" smtClean="0"/>
              <a:t>Write the charge balance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en-US" smtClean="0"/>
              <a:t>Write the mass balance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en-US" smtClean="0"/>
              <a:t>Write the equilibrium constants for each reaction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en-US" smtClean="0"/>
              <a:t>Count equations and unknowns</a:t>
            </a:r>
          </a:p>
          <a:p>
            <a:pPr marL="609600" indent="-609600" eaLnBrk="1" hangingPunct="1">
              <a:buFont typeface="Wingdings" pitchFamily="2" charset="2"/>
              <a:buAutoNum type="arabicParenR"/>
              <a:defRPr/>
            </a:pPr>
            <a:r>
              <a:rPr lang="en-US" smtClean="0"/>
              <a:t>Solve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Charge Balance: sum of all the positive charges must equal all negative charges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497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Write a charge balance for a solution containing H</a:t>
            </a:r>
            <a:r>
              <a:rPr lang="en-US" baseline="30000" smtClean="0"/>
              <a:t>+</a:t>
            </a:r>
            <a:r>
              <a:rPr lang="en-US" smtClean="0"/>
              <a:t>, OH</a:t>
            </a:r>
            <a:r>
              <a:rPr lang="en-US" baseline="30000" smtClean="0"/>
              <a:t>-</a:t>
            </a:r>
            <a:r>
              <a:rPr lang="en-US" smtClean="0"/>
              <a:t>, Ca</a:t>
            </a:r>
            <a:r>
              <a:rPr lang="en-US" baseline="30000" smtClean="0"/>
              <a:t>2+,</a:t>
            </a:r>
            <a:r>
              <a:rPr lang="en-US" smtClean="0"/>
              <a:t> HCO</a:t>
            </a:r>
            <a:r>
              <a:rPr lang="en-US" baseline="-25000" smtClean="0"/>
              <a:t>3</a:t>
            </a:r>
            <a:r>
              <a:rPr lang="en-US" baseline="30000" smtClean="0"/>
              <a:t>-</a:t>
            </a:r>
            <a:r>
              <a:rPr lang="en-US" smtClean="0"/>
              <a:t>, CO</a:t>
            </a:r>
            <a:r>
              <a:rPr lang="en-US" baseline="-25000" smtClean="0"/>
              <a:t>3</a:t>
            </a:r>
            <a:r>
              <a:rPr lang="en-US" baseline="30000" smtClean="0"/>
              <a:t>2-</a:t>
            </a:r>
            <a:r>
              <a:rPr lang="en-US" smtClean="0"/>
              <a:t>, Ca(HCO</a:t>
            </a:r>
            <a:r>
              <a:rPr lang="en-US" baseline="-25000" smtClean="0"/>
              <a:t>3</a:t>
            </a:r>
            <a:r>
              <a:rPr lang="en-US" smtClean="0"/>
              <a:t>)</a:t>
            </a:r>
            <a:r>
              <a:rPr lang="en-US" baseline="30000" smtClean="0"/>
              <a:t>+</a:t>
            </a:r>
            <a:r>
              <a:rPr lang="en-US" smtClean="0"/>
              <a:t>, CaOH</a:t>
            </a:r>
            <a:r>
              <a:rPr lang="en-US" baseline="30000" smtClean="0"/>
              <a:t>+</a:t>
            </a:r>
            <a:r>
              <a:rPr lang="en-US" smtClean="0"/>
              <a:t>, K</a:t>
            </a:r>
            <a:r>
              <a:rPr lang="en-US" baseline="30000" smtClean="0"/>
              <a:t>+</a:t>
            </a:r>
            <a:r>
              <a:rPr lang="en-US" smtClean="0"/>
              <a:t>, ClO</a:t>
            </a:r>
            <a:r>
              <a:rPr lang="en-US" baseline="-25000" smtClean="0"/>
              <a:t>4</a:t>
            </a:r>
            <a:r>
              <a:rPr lang="en-US" baseline="30000" smtClean="0"/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82000" cy="31511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Mass balance: sum of the amount of all species in a solution containing a particular atom must equal the amount of that atom delivered to the solution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429000"/>
            <a:ext cx="8229600" cy="2701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mass balance for a solution containing 0.0250 moles of 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 in 1.0 liter is: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Complex equilibria: Example 1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Determine the concentration of [H</a:t>
            </a:r>
            <a:r>
              <a:rPr lang="en-US" baseline="30000" smtClean="0"/>
              <a:t>+</a:t>
            </a:r>
            <a:r>
              <a:rPr lang="en-US" smtClean="0"/>
              <a:t>] and [OH</a:t>
            </a:r>
            <a:r>
              <a:rPr lang="en-US" baseline="30000" smtClean="0"/>
              <a:t>-</a:t>
            </a:r>
            <a:r>
              <a:rPr lang="en-US" smtClean="0"/>
              <a:t>] in pure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Complex equilibria example 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would the Ca</a:t>
            </a:r>
            <a:r>
              <a:rPr lang="en-US" baseline="30000" smtClean="0"/>
              <a:t>2+</a:t>
            </a:r>
            <a:r>
              <a:rPr lang="en-US" smtClean="0"/>
              <a:t> in water be in a saturated solution of CaCO</a:t>
            </a:r>
            <a:r>
              <a:rPr lang="en-US" baseline="-25000" smtClean="0"/>
              <a:t>3</a:t>
            </a:r>
            <a:r>
              <a:rPr lang="en-US" smtClean="0"/>
              <a:t> at pH=4?  Ignore the contribution of CO</a:t>
            </a:r>
            <a:r>
              <a:rPr lang="en-US" baseline="-25000" smtClean="0"/>
              <a:t>2</a:t>
            </a:r>
            <a:r>
              <a:rPr lang="en-US" smtClean="0"/>
              <a:t> from the atmosphere.</a:t>
            </a:r>
          </a:p>
          <a:p>
            <a:pPr lvl="1" eaLnBrk="1" hangingPunct="1">
              <a:defRPr/>
            </a:pPr>
            <a:r>
              <a:rPr lang="en-US" smtClean="0"/>
              <a:t>Relevant equilibria: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mtClean="0"/>
              <a:t>CaCO</a:t>
            </a:r>
            <a:r>
              <a:rPr lang="en-US" sz="3200" baseline="-25000" smtClean="0"/>
              <a:t>3</a:t>
            </a:r>
            <a:r>
              <a:rPr lang="en-US" smtClean="0"/>
              <a:t> ==== Ca</a:t>
            </a:r>
            <a:r>
              <a:rPr lang="en-US" sz="3200" baseline="30000" smtClean="0"/>
              <a:t>2+</a:t>
            </a:r>
            <a:r>
              <a:rPr lang="en-US" smtClean="0"/>
              <a:t> + CO</a:t>
            </a:r>
            <a:r>
              <a:rPr lang="en-US" sz="3200" baseline="-25000" smtClean="0"/>
              <a:t>3</a:t>
            </a:r>
            <a:r>
              <a:rPr lang="en-US" sz="3200" baseline="30000" smtClean="0"/>
              <a:t>2-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mtClean="0"/>
              <a:t>H</a:t>
            </a:r>
            <a:r>
              <a:rPr lang="en-US" sz="3200" baseline="-25000" smtClean="0"/>
              <a:t>2</a:t>
            </a:r>
            <a:r>
              <a:rPr lang="en-US" smtClean="0"/>
              <a:t>O ==== H</a:t>
            </a:r>
            <a:r>
              <a:rPr lang="en-US" sz="3200" baseline="30000" smtClean="0"/>
              <a:t>+</a:t>
            </a:r>
            <a:r>
              <a:rPr lang="en-US" smtClean="0"/>
              <a:t> + OH</a:t>
            </a:r>
            <a:r>
              <a:rPr lang="en-US" sz="3200" baseline="30000" smtClean="0"/>
              <a:t>-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mtClean="0"/>
              <a:t>CO</a:t>
            </a:r>
            <a:r>
              <a:rPr lang="en-US" sz="3200" baseline="-25000" smtClean="0"/>
              <a:t>3</a:t>
            </a:r>
            <a:r>
              <a:rPr lang="en-US" sz="3200" baseline="30000" smtClean="0"/>
              <a:t>2-</a:t>
            </a:r>
            <a:r>
              <a:rPr lang="en-US" smtClean="0"/>
              <a:t> + H</a:t>
            </a:r>
            <a:r>
              <a:rPr lang="en-US" sz="3200" baseline="30000" smtClean="0"/>
              <a:t>+</a:t>
            </a:r>
            <a:r>
              <a:rPr lang="en-US" smtClean="0"/>
              <a:t> ==== HCO</a:t>
            </a:r>
            <a:r>
              <a:rPr lang="en-US" sz="3200" baseline="-25000" smtClean="0"/>
              <a:t>3</a:t>
            </a:r>
            <a:r>
              <a:rPr lang="en-US" sz="3200" baseline="30000" smtClean="0"/>
              <a:t>-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mtClean="0"/>
              <a:t>HCO</a:t>
            </a:r>
            <a:r>
              <a:rPr lang="en-US" sz="3200" baseline="-25000" smtClean="0"/>
              <a:t>3</a:t>
            </a:r>
            <a:r>
              <a:rPr lang="en-US" sz="3200" baseline="30000" smtClean="0"/>
              <a:t>-</a:t>
            </a:r>
            <a:r>
              <a:rPr lang="en-US" smtClean="0"/>
              <a:t> + H</a:t>
            </a:r>
            <a:r>
              <a:rPr lang="en-US" sz="3200" baseline="30000" smtClean="0"/>
              <a:t>+</a:t>
            </a:r>
            <a:r>
              <a:rPr lang="en-US" smtClean="0"/>
              <a:t> ==== H</a:t>
            </a:r>
            <a:r>
              <a:rPr lang="en-US" sz="3200" baseline="-25000" smtClean="0"/>
              <a:t>2</a:t>
            </a:r>
            <a:r>
              <a:rPr lang="en-US" smtClean="0"/>
              <a:t>CO</a:t>
            </a:r>
            <a:r>
              <a:rPr lang="en-US" sz="3200" baseline="-25000" smtClean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Titrations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Standard reagent is added to a solution containing analyte until the reaction between the analyte and the reagent is judged to be complete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18437" name="Picture 7" descr="2001_A&amp;P203_titrations_Amand&amp;Krys_P5030308sm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4563" y="1600200"/>
            <a:ext cx="388461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Types of Titrations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Volumetric: standard reagent is measured volumetrically</a:t>
            </a:r>
          </a:p>
          <a:p>
            <a:pPr eaLnBrk="1" hangingPunct="1">
              <a:defRPr/>
            </a:pPr>
            <a:r>
              <a:rPr lang="en-US" smtClean="0"/>
              <a:t>Gravimetric: mass of standard reagent is measured</a:t>
            </a:r>
          </a:p>
          <a:p>
            <a:pPr eaLnBrk="1" hangingPunct="1">
              <a:defRPr/>
            </a:pPr>
            <a:r>
              <a:rPr lang="en-US" smtClean="0"/>
              <a:t>Coloumetric: Quantity of charge in coloumbs to complete a reaction is measured</a:t>
            </a:r>
          </a:p>
        </p:txBody>
      </p:sp>
      <p:pic>
        <p:nvPicPr>
          <p:cNvPr id="19461" name="Picture 7" descr="titratio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00200"/>
            <a:ext cx="273367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5368" name="Rectangle 8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800" smtClean="0"/>
          </a:p>
        </p:txBody>
      </p:sp>
      <p:sp>
        <p:nvSpPr>
          <p:cNvPr id="15369" name="Rectangle 9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400" smtClean="0"/>
          </a:p>
        </p:txBody>
      </p:sp>
      <p:sp>
        <p:nvSpPr>
          <p:cNvPr id="15370" name="Rectangle 10"/>
          <p:cNvSpPr>
            <a:spLocks noGrp="1" noChangeArrowheads="1"/>
          </p:cNvSpPr>
          <p:nvPr>
            <p:ph sz="quarter" idx="3"/>
          </p:nvPr>
        </p:nvSpPr>
        <p:spPr>
          <a:xfrm>
            <a:off x="5791200" y="3941763"/>
            <a:ext cx="2895600" cy="2189162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smtClean="0"/>
              <a:t>Endpoint detection: example of NaOH + HCl</a:t>
            </a:r>
          </a:p>
          <a:p>
            <a:pPr eaLnBrk="1" hangingPunct="1">
              <a:defRPr/>
            </a:pPr>
            <a:r>
              <a:rPr lang="en-US" sz="2400" smtClean="0"/>
              <a:t>Phenophalein</a:t>
            </a:r>
          </a:p>
          <a:p>
            <a:pPr eaLnBrk="1" hangingPunct="1">
              <a:defRPr/>
            </a:pPr>
            <a:r>
              <a:rPr lang="en-US" sz="2400" smtClean="0"/>
              <a:t>Indicator error</a:t>
            </a:r>
          </a:p>
        </p:txBody>
      </p:sp>
      <p:pic>
        <p:nvPicPr>
          <p:cNvPr id="6152" name="Picture 12" descr="ph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1447800"/>
            <a:ext cx="2876550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14" descr="h6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401763"/>
            <a:ext cx="5559425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823</TotalTime>
  <Words>548</Words>
  <Application>Microsoft Office PowerPoint</Application>
  <PresentationFormat>On-screen Show (4:3)</PresentationFormat>
  <Paragraphs>65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Tahoma</vt:lpstr>
      <vt:lpstr>Arial</vt:lpstr>
      <vt:lpstr>Wingdings</vt:lpstr>
      <vt:lpstr>Calibri</vt:lpstr>
      <vt:lpstr>Balance</vt:lpstr>
      <vt:lpstr>Complex Equilibria</vt:lpstr>
      <vt:lpstr>General Approach to solving complex equilibria</vt:lpstr>
      <vt:lpstr>Charge Balance: sum of all the positive charges must equal all negative charges</vt:lpstr>
      <vt:lpstr>Mass balance: sum of the amount of all species in a solution containing a particular atom must equal the amount of that atom delivered to the solution</vt:lpstr>
      <vt:lpstr>Complex equilibria: Example 1</vt:lpstr>
      <vt:lpstr>Complex equilibria example 2</vt:lpstr>
      <vt:lpstr>Titrations</vt:lpstr>
      <vt:lpstr>Types of Titrations</vt:lpstr>
      <vt:lpstr>Slide 9</vt:lpstr>
      <vt:lpstr>Methods of endpoint detection</vt:lpstr>
      <vt:lpstr>Primary Standards</vt:lpstr>
      <vt:lpstr>Primary standards continued</vt:lpstr>
      <vt:lpstr>Secondary standards</vt:lpstr>
      <vt:lpstr>Titrations</vt:lpstr>
      <vt:lpstr>Redox titration example</vt:lpstr>
      <vt:lpstr>Redox Review</vt:lpstr>
      <vt:lpstr>Redox titration example</vt:lpstr>
      <vt:lpstr>Coloumetric Titration</vt:lpstr>
      <vt:lpstr>Slide 19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wsu</dc:creator>
  <cp:lastModifiedBy>wsu</cp:lastModifiedBy>
  <cp:revision>21</cp:revision>
  <dcterms:created xsi:type="dcterms:W3CDTF">2006-11-09T14:36:02Z</dcterms:created>
  <dcterms:modified xsi:type="dcterms:W3CDTF">2008-10-21T20:30:20Z</dcterms:modified>
</cp:coreProperties>
</file>