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7"/>
  </p:notesMasterIdLst>
  <p:sldIdLst>
    <p:sldId id="262" r:id="rId2"/>
    <p:sldId id="272" r:id="rId3"/>
    <p:sldId id="263" r:id="rId4"/>
    <p:sldId id="264" r:id="rId5"/>
    <p:sldId id="265" r:id="rId6"/>
    <p:sldId id="266" r:id="rId7"/>
    <p:sldId id="267" r:id="rId8"/>
    <p:sldId id="268" r:id="rId9"/>
    <p:sldId id="269" r:id="rId10"/>
    <p:sldId id="270" r:id="rId11"/>
    <p:sldId id="256" r:id="rId12"/>
    <p:sldId id="257" r:id="rId13"/>
    <p:sldId id="259" r:id="rId14"/>
    <p:sldId id="260" r:id="rId15"/>
    <p:sldId id="261" r:id="rId1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4339"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434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2"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4343"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FFBB3BFA-EC83-4FC2-860F-1B7A170474A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8AC6AF-D64C-4AF6-B933-62CE1D3963E9}" type="slidenum">
              <a:rPr lang="en-US"/>
              <a:pPr/>
              <a:t>5</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sz="1000"/>
              <a:t>Historically this was the method of choice in the late 1970s and 1980s today ISE still have many applications, the most famous of which is the pH meter</a:t>
            </a:r>
          </a:p>
          <a:p>
            <a:endParaRPr lang="en-US" sz="1000"/>
          </a:p>
          <a:p>
            <a:r>
              <a:rPr lang="en-US" sz="1000"/>
              <a:t>Pollution Monitoring: CN, F, S, Cl, NO3 etc., in effluents, and natural waters.</a:t>
            </a:r>
          </a:p>
          <a:p>
            <a:r>
              <a:rPr lang="en-US" sz="1000"/>
              <a:t>Agriculture: NO3, Cl, NH4, K, Ca, I, CN in soils, plant material, fertilisers and feedstuffs.</a:t>
            </a:r>
          </a:p>
          <a:p>
            <a:r>
              <a:rPr lang="en-US" sz="1000"/>
              <a:t>Food Processing: NO3, NO2 in meat preservatives.</a:t>
            </a:r>
          </a:p>
          <a:p>
            <a:r>
              <a:rPr lang="en-US" sz="1000"/>
              <a:t>Salt content of meat, fish, dairy products, fruit juices, brewing solutions.</a:t>
            </a:r>
          </a:p>
          <a:p>
            <a:r>
              <a:rPr lang="en-US" sz="1000"/>
              <a:t>F in drinking water and other drinks.</a:t>
            </a:r>
          </a:p>
          <a:p>
            <a:r>
              <a:rPr lang="en-US" sz="1000"/>
              <a:t>Ca in dairy products and beer.</a:t>
            </a:r>
          </a:p>
          <a:p>
            <a:r>
              <a:rPr lang="en-US" sz="1000"/>
              <a:t>K in fruit juices and wine making.</a:t>
            </a:r>
          </a:p>
          <a:p>
            <a:r>
              <a:rPr lang="en-US" sz="1000"/>
              <a:t>Corrosive effect of NO3 in canned foods.</a:t>
            </a:r>
          </a:p>
          <a:p>
            <a:r>
              <a:rPr lang="en-US" sz="1000"/>
              <a:t>Detergent Manufacture: Ca, Ba, F for studying effects on water quality.</a:t>
            </a:r>
          </a:p>
          <a:p>
            <a:r>
              <a:rPr lang="en-US" sz="1000"/>
              <a:t>Paper Manufacture: S and Cl in pulping and recovery-cycle liquors.</a:t>
            </a:r>
          </a:p>
          <a:p>
            <a:r>
              <a:rPr lang="en-US" sz="1000"/>
              <a:t>Explosives: F, Cl, NO3 in explosive materials and combustion products.</a:t>
            </a:r>
          </a:p>
          <a:p>
            <a:r>
              <a:rPr lang="en-US" sz="1000"/>
              <a:t>Electroplating: F and Cl in etching baths; S in anodising baths.</a:t>
            </a:r>
          </a:p>
          <a:p>
            <a:r>
              <a:rPr lang="en-US" sz="1000"/>
              <a:t>Biomedical Laboratories: Ca, K, Cl in body fluids (blood, plasma, serum, sweat).</a:t>
            </a:r>
          </a:p>
          <a:p>
            <a:r>
              <a:rPr lang="en-US" sz="1000"/>
              <a:t>F in skeletal and dental studies.</a:t>
            </a:r>
          </a:p>
          <a:p>
            <a:r>
              <a:rPr lang="en-US" sz="1000"/>
              <a:t>Education and Research: Wide range of applications.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0D5BF9-C00F-4329-83FF-CAD492009EAC}" type="slidenum">
              <a:rPr lang="en-US"/>
              <a:pPr/>
              <a:t>6</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a:t>The most essential component of a pH electrode is a special, sensitive glass membrane which permits the passage of hydrogen ions, but no other ionic species. When the electrode is immersed in a test solution containing hydrogen ions the external ions diffuse through the membrane until an equilibrium is reached between the external and internal concentrations. Thus there is a build up of charge on the inside of the membrane which is proportional to the number of hydrogen ions in the external solution.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ADB864-A48F-44B9-9C9C-ECB1640F1C94}" type="slidenum">
              <a:rPr lang="en-US"/>
              <a:pPr/>
              <a:t>8</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a:t>In order to measure the electrode potential developed at the ion-selective membrane the ISE/pH electrode must be immersed in the test solution together with a separate reference system and the two must be connected via a millivolt measuring system. At equilibrium, the electrons added or removed from the solution by the ISE membrane (depending on whether it is cation or anion sensitive) are balanced by an equal and opposite charge at the reference interface. This causes a positive or negative deviation from the original stable reference voltage which is registered on the external measuring system. </a:t>
            </a:r>
          </a:p>
          <a:p>
            <a:r>
              <a:rPr lang="en-US"/>
              <a:t>Note that 2.303RT/nF is the </a:t>
            </a:r>
            <a:r>
              <a:rPr lang="en-US" b="1"/>
              <a:t>Slope</a:t>
            </a:r>
            <a:r>
              <a:rPr lang="en-US"/>
              <a:t> of the line (from the straight line plot of E versus log(A) which is the basis of ISE calibration graphs) and this is an important diagnostic characteristic of the electrode - generally the slope gets lower as the electrode gets old or contaminated, and the lower the slope the higher the errors on the sample measurements.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030782-49BF-4F7B-B435-FDE6BAF1A726}" type="slidenum">
              <a:rPr lang="en-US"/>
              <a:pPr/>
              <a:t>9</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pPr>
              <a:lnSpc>
                <a:spcPct val="90000"/>
              </a:lnSpc>
            </a:pPr>
            <a:r>
              <a:rPr lang="en-US" sz="900"/>
              <a:t>CN, F, S, Cl, NO3 NH4, K, Ca, I, </a:t>
            </a:r>
          </a:p>
          <a:p>
            <a:pPr>
              <a:lnSpc>
                <a:spcPct val="90000"/>
              </a:lnSpc>
            </a:pPr>
            <a:r>
              <a:rPr lang="en-US" sz="900" u="sng"/>
              <a:t>b) Differences Between pH and Other Ion-Selective Electrodes</a:t>
            </a:r>
            <a:endParaRPr lang="en-US" sz="900"/>
          </a:p>
          <a:p>
            <a:pPr>
              <a:lnSpc>
                <a:spcPct val="90000"/>
              </a:lnSpc>
            </a:pPr>
            <a:r>
              <a:rPr lang="en-US" sz="900"/>
              <a:t>i) In contrast to the pH membrane, other ion-selective membranes are not entirely ion-specific and can permit the passage of some of the other ions which may be present in the test solution, thus causing the problem of ionic interference.</a:t>
            </a:r>
          </a:p>
          <a:p>
            <a:pPr>
              <a:lnSpc>
                <a:spcPct val="90000"/>
              </a:lnSpc>
            </a:pPr>
            <a:r>
              <a:rPr lang="en-US" sz="900"/>
              <a:t>ii) Most ISEs have a much lower linear range and higher detection limit than the pH electrode. Many show a curved calibration line in the region 10-5 to 10-7 moles/l and very few can be used to determine concentrations below 1x10-7 moles/l. Thus, for low concentration samples, it may be necessary to construct a calibration graph with several points in order to define the slope more precisely in the non-linear range.</a:t>
            </a:r>
          </a:p>
          <a:p>
            <a:pPr>
              <a:lnSpc>
                <a:spcPct val="90000"/>
              </a:lnSpc>
            </a:pPr>
            <a:r>
              <a:rPr lang="en-US" sz="900"/>
              <a:t>iii) The calculation of ionic concentration is far more dependent on a precise measurement of the potential difference than is the pH, because the pH depends on the order of magnitude of the concentration rather than the precise value. For example it would take an error of more than 5 millivolts to cause a change of 0.1 pH units, but only a 1 millivolt error will cause at least a 4% error in the calculated concentration of a mono-valent ion and more than 8% for a di-valent ion. This is because the theoretical value for the slope at 25°C is 59.2 for mono-valent ions and 29.6 for di-valent ions. In practical application, however these slopes can vary considerably because of variations in temperature, deviations from "ideal" behaviour, and minor impurities or contamination of the ion-selective membrane, or if samples are measured near the detection limit of the electrode, in the non-linear range. The critical factor is not so much the actual value of the slope but that this should be as high as possible and remain constant over the range of concentrations and the time period required for the analyses. Thus, when measuring other ion concentrations, it is essential to take extra precautions to minimise any errors in the measurement of the electrode potential.</a:t>
            </a:r>
          </a:p>
          <a:p>
            <a:pPr>
              <a:lnSpc>
                <a:spcPct val="90000"/>
              </a:lnSpc>
            </a:pPr>
            <a:r>
              <a:rPr lang="en-US" sz="900"/>
              <a:t>iv) For ion concentration measurements, steps must be taken to minimise the effect of the Ionic Strength of the sample. This is because pH is defined as the log of the </a:t>
            </a:r>
            <a:r>
              <a:rPr lang="en-US" sz="900" b="1"/>
              <a:t>Activity</a:t>
            </a:r>
            <a:r>
              <a:rPr lang="en-US" sz="900"/>
              <a:t> of the ion (which is measured directly by any ISE) but most measurements of other ions require the actual concentration, which can differ significantly from activity in samples with complex matrices and high Ionic Strength. </a:t>
            </a:r>
          </a:p>
          <a:p>
            <a:pPr>
              <a:lnSpc>
                <a:spcPct val="90000"/>
              </a:lnSpc>
            </a:pPr>
            <a:r>
              <a:rPr lang="en-US" sz="900"/>
              <a:t>v) It is more usual to plot a calibration graph using the ionic concentration with a logarithmic scale on the X-axis rather than the pX factor (analogous to pH) on a linear axis.</a:t>
            </a:r>
          </a:p>
          <a:p>
            <a:pPr>
              <a:lnSpc>
                <a:spcPct val="90000"/>
              </a:lnSpc>
            </a:pPr>
            <a:r>
              <a:rPr lang="en-US" sz="900"/>
              <a:t>vi) Some ISEs will only work effectively over a narrow pH range.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BC6076-CFE2-4679-A495-D9F60A4C2B6C}" type="slidenum">
              <a:rPr lang="en-US"/>
              <a:pPr/>
              <a:t>13</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a:t>Advantages:</a:t>
            </a:r>
          </a:p>
          <a:p>
            <a:r>
              <a:rPr lang="en-US"/>
              <a:t>Higher efficiency</a:t>
            </a:r>
          </a:p>
          <a:p>
            <a:r>
              <a:rPr lang="en-US"/>
              <a:t>2. Short analysis time</a:t>
            </a:r>
          </a:p>
          <a:p>
            <a:r>
              <a:rPr lang="en-US"/>
              <a:t>3. Simple apparatus</a:t>
            </a:r>
          </a:p>
          <a:p>
            <a:r>
              <a:rPr lang="en-US"/>
              <a:t>4. Small sample and separation buffer</a:t>
            </a:r>
          </a:p>
          <a:p>
            <a:r>
              <a:rPr lang="en-US"/>
              <a:t>5. Selectivity in CE is easily altered through different buffer additives</a:t>
            </a:r>
          </a:p>
          <a:p>
            <a:r>
              <a:rPr lang="en-US"/>
              <a:t>HOW IT WORKS:  (Picture)</a:t>
            </a:r>
          </a:p>
          <a:p>
            <a:r>
              <a:rPr lang="en-US"/>
              <a:t>Electroosmotic flow (EOF):  Movement of separation buffer through the capillary as a result of the potential at the solvent, silica interface  Interface is negatively charged as a result of the deprotonation of the silanol groups therefore attracts cations from separation buffer to form an electric double layer.  Upon application of an electric field cations in outer portion flow toward cathode they are highly solvated so they transport bulk liquids in same direction.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D54DD8-2DD7-46C5-8A7C-AAEA667F1ED1}" type="slidenum">
              <a:rPr lang="en-US"/>
              <a:pPr/>
              <a:t>14</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a:t>Velocity of analyte traveling can be altered by: 1) adding buffer to adjust the pH &amp;/or solution viscosity</a:t>
            </a:r>
          </a:p>
          <a:p>
            <a:r>
              <a:rPr lang="en-US"/>
              <a:t>2) Adding a radial field</a:t>
            </a:r>
          </a:p>
          <a:p>
            <a:r>
              <a:rPr lang="en-US"/>
              <a:t>3) Adding anionic surfactants</a:t>
            </a:r>
          </a:p>
          <a:p>
            <a:r>
              <a:rPr lang="en-US"/>
              <a:t>4) Adding organic solvent to separation buffer</a:t>
            </a:r>
          </a:p>
          <a:p>
            <a:r>
              <a:rPr lang="en-US"/>
              <a:t>Flow is plug like rather than parabolic! </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218" name="Group 2"/>
          <p:cNvGrpSpPr>
            <a:grpSpLocks/>
          </p:cNvGrpSpPr>
          <p:nvPr/>
        </p:nvGrpSpPr>
        <p:grpSpPr bwMode="auto">
          <a:xfrm>
            <a:off x="3800475" y="1789113"/>
            <a:ext cx="5340350" cy="5056187"/>
            <a:chOff x="2394" y="1127"/>
            <a:chExt cx="3364" cy="3185"/>
          </a:xfrm>
        </p:grpSpPr>
        <p:sp>
          <p:nvSpPr>
            <p:cNvPr id="9219"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9220"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9221"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9222"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9223"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9224"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9225"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9226"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9227"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9228"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9229"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9230"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n-US"/>
            </a:p>
          </p:txBody>
        </p:sp>
        <p:sp>
          <p:nvSpPr>
            <p:cNvPr id="9231"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9232"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9233"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9234"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9235"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9236"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9237"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9238"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9239"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9240"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9241"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9242"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9243"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n-US"/>
            </a:p>
          </p:txBody>
        </p:sp>
        <p:sp>
          <p:nvSpPr>
            <p:cNvPr id="9244"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9245"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n-US"/>
            </a:p>
          </p:txBody>
        </p:sp>
        <p:sp>
          <p:nvSpPr>
            <p:cNvPr id="9246"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9247"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9248"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n-US"/>
            </a:p>
          </p:txBody>
        </p:sp>
        <p:sp>
          <p:nvSpPr>
            <p:cNvPr id="9249"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9250"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9251"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9252"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grpSp>
      <p:sp>
        <p:nvSpPr>
          <p:cNvPr id="9253" name="Rectangle 37"/>
          <p:cNvSpPr>
            <a:spLocks noGrp="1" noChangeArrowheads="1"/>
          </p:cNvSpPr>
          <p:nvPr>
            <p:ph type="dt" sz="half" idx="2"/>
          </p:nvPr>
        </p:nvSpPr>
        <p:spPr/>
        <p:txBody>
          <a:bodyPr/>
          <a:lstStyle>
            <a:lvl1pPr>
              <a:defRPr/>
            </a:lvl1pPr>
          </a:lstStyle>
          <a:p>
            <a:endParaRPr lang="en-US"/>
          </a:p>
        </p:txBody>
      </p:sp>
      <p:sp>
        <p:nvSpPr>
          <p:cNvPr id="9254" name="Rectangle 38"/>
          <p:cNvSpPr>
            <a:spLocks noGrp="1" noChangeArrowheads="1"/>
          </p:cNvSpPr>
          <p:nvPr>
            <p:ph type="ftr" sz="quarter" idx="3"/>
          </p:nvPr>
        </p:nvSpPr>
        <p:spPr/>
        <p:txBody>
          <a:bodyPr/>
          <a:lstStyle>
            <a:lvl1pPr>
              <a:defRPr/>
            </a:lvl1pPr>
          </a:lstStyle>
          <a:p>
            <a:endParaRPr lang="en-US"/>
          </a:p>
        </p:txBody>
      </p:sp>
      <p:sp>
        <p:nvSpPr>
          <p:cNvPr id="9255"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9256"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9257" name="Rectangle 41"/>
          <p:cNvSpPr>
            <a:spLocks noGrp="1" noChangeArrowheads="1"/>
          </p:cNvSpPr>
          <p:nvPr>
            <p:ph type="sldNum" sz="quarter" idx="4"/>
          </p:nvPr>
        </p:nvSpPr>
        <p:spPr/>
        <p:txBody>
          <a:bodyPr/>
          <a:lstStyle>
            <a:lvl1pPr>
              <a:defRPr/>
            </a:lvl1pPr>
          </a:lstStyle>
          <a:p>
            <a:fld id="{3EC0B3BE-38A2-4532-BF49-96C943341A1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D0C8A5-290E-43D3-BCEB-5A48B1A236B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492D9F0-0657-4955-AE21-E1233D08A37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78563"/>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78563"/>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78563"/>
            <a:ext cx="2133600" cy="457200"/>
          </a:xfrm>
        </p:spPr>
        <p:txBody>
          <a:bodyPr/>
          <a:lstStyle>
            <a:lvl1pPr>
              <a:defRPr/>
            </a:lvl1pPr>
          </a:lstStyle>
          <a:p>
            <a:fld id="{7C4EA32E-D069-4A17-B623-57211309DBD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78563"/>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78563"/>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78563"/>
            <a:ext cx="2133600" cy="457200"/>
          </a:xfrm>
        </p:spPr>
        <p:txBody>
          <a:bodyPr/>
          <a:lstStyle>
            <a:lvl1pPr>
              <a:defRPr/>
            </a:lvl1pPr>
          </a:lstStyle>
          <a:p>
            <a:fld id="{F93FBA50-A020-4C4A-8464-F30E965967E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1E37DB-BF60-43B9-AF58-BBACA216482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6ECCE5-68C3-490E-A3D4-631B4B9AEEF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74D14C-BE23-4526-90C6-ABBBFC9CB79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A6DD725-A18E-4F3C-B3E6-3933F22BDF5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E370B44-34ED-4004-80C2-E09210B7F00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EA2C54E-C70F-433D-85BA-3344A9BC0EF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6DBC6E-5602-4F35-8625-B476E33D27B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61A2223-FE7F-4AB5-93FA-9493B59C160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3800475" y="1789113"/>
            <a:ext cx="5340350" cy="5056187"/>
            <a:chOff x="2394" y="1127"/>
            <a:chExt cx="3364" cy="3185"/>
          </a:xfrm>
        </p:grpSpPr>
        <p:sp>
          <p:nvSpPr>
            <p:cNvPr id="8195"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8196"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8197"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8198"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8199"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8200"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8201"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8202"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8203"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8204"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8205"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8206"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n-US"/>
            </a:p>
          </p:txBody>
        </p:sp>
        <p:sp>
          <p:nvSpPr>
            <p:cNvPr id="8207"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8208"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8209"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8210"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8211"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8212"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8213"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8214"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8215"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8216"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8217"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8218"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8219"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n-US"/>
            </a:p>
          </p:txBody>
        </p:sp>
        <p:sp>
          <p:nvSpPr>
            <p:cNvPr id="8220"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8221"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n-US"/>
            </a:p>
          </p:txBody>
        </p:sp>
        <p:sp>
          <p:nvSpPr>
            <p:cNvPr id="8222"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8223"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8224"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n-US"/>
            </a:p>
          </p:txBody>
        </p:sp>
        <p:sp>
          <p:nvSpPr>
            <p:cNvPr id="8225"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8226"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8227"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8228"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grpSp>
      <p:sp>
        <p:nvSpPr>
          <p:cNvPr id="8229"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230"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31"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232"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US"/>
          </a:p>
        </p:txBody>
      </p:sp>
      <p:sp>
        <p:nvSpPr>
          <p:cNvPr id="8233"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83CB7C-8C53-41C3-B5B7-51F9DCDC183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hsu.edu/~chm_tgc/sounds/CE.mov" TargetMode="External"/><Relationship Id="rId2" Type="http://schemas.openxmlformats.org/officeDocument/2006/relationships/slideLayout" Target="../slideLayouts/slideLayout1.xml"/><Relationship Id="rId1" Type="http://schemas.openxmlformats.org/officeDocument/2006/relationships/vmlDrawing" Target="../drawings/vmlDrawing4.v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Electrochemistry Review</a:t>
            </a:r>
          </a:p>
        </p:txBody>
      </p:sp>
      <p:sp>
        <p:nvSpPr>
          <p:cNvPr id="21512" name="Rectangle 8"/>
          <p:cNvSpPr>
            <a:spLocks noGrp="1" noChangeArrowheads="1"/>
          </p:cNvSpPr>
          <p:nvPr>
            <p:ph sz="quarter" idx="1"/>
          </p:nvPr>
        </p:nvSpPr>
        <p:spPr/>
        <p:txBody>
          <a:bodyPr/>
          <a:lstStyle/>
          <a:p>
            <a:endParaRPr lang="en-US" sz="2400"/>
          </a:p>
        </p:txBody>
      </p:sp>
      <p:sp>
        <p:nvSpPr>
          <p:cNvPr id="21513" name="Rectangle 9"/>
          <p:cNvSpPr>
            <a:spLocks noGrp="1" noChangeArrowheads="1"/>
          </p:cNvSpPr>
          <p:nvPr>
            <p:ph sz="quarter" idx="2"/>
          </p:nvPr>
        </p:nvSpPr>
        <p:spPr/>
        <p:txBody>
          <a:bodyPr/>
          <a:lstStyle/>
          <a:p>
            <a:r>
              <a:rPr lang="en-US" sz="2400"/>
              <a:t>Represent the above electrochemical cell in standard notation</a:t>
            </a:r>
          </a:p>
          <a:p>
            <a:r>
              <a:rPr lang="en-US" sz="2400"/>
              <a:t>What species is being oxidized in each cell?  Reduced?</a:t>
            </a:r>
          </a:p>
        </p:txBody>
      </p:sp>
      <p:sp>
        <p:nvSpPr>
          <p:cNvPr id="21514" name="Rectangle 10"/>
          <p:cNvSpPr>
            <a:spLocks noGrp="1" noChangeArrowheads="1"/>
          </p:cNvSpPr>
          <p:nvPr>
            <p:ph sz="half" idx="3"/>
          </p:nvPr>
        </p:nvSpPr>
        <p:spPr>
          <a:xfrm>
            <a:off x="4267200" y="1600200"/>
            <a:ext cx="4876800" cy="4530725"/>
          </a:xfrm>
        </p:spPr>
        <p:txBody>
          <a:bodyPr/>
          <a:lstStyle/>
          <a:p>
            <a:r>
              <a:rPr lang="en-US" sz="2400"/>
              <a:t>Predict the voltage that will be measured when activities are 1.0</a:t>
            </a:r>
          </a:p>
          <a:p>
            <a:r>
              <a:rPr lang="en-US" sz="2400"/>
              <a:t>Predict the voltage when [ZnSO</a:t>
            </a:r>
            <a:r>
              <a:rPr lang="en-US" sz="2400" baseline="-25000"/>
              <a:t>4</a:t>
            </a:r>
            <a:r>
              <a:rPr lang="en-US" sz="2400"/>
              <a:t>] is 0.010M</a:t>
            </a:r>
          </a:p>
          <a:p>
            <a:r>
              <a:rPr lang="en-US" sz="2400"/>
              <a:t>What is the cathode and what is the anode?</a:t>
            </a:r>
          </a:p>
          <a:p>
            <a:r>
              <a:rPr lang="en-US" sz="2400"/>
              <a:t>Is this an electrolytic or galvanic cell?</a:t>
            </a:r>
          </a:p>
          <a:p>
            <a:pPr>
              <a:buFont typeface="Wingdings" pitchFamily="2" charset="2"/>
              <a:buNone/>
            </a:pPr>
            <a:r>
              <a:rPr lang="en-US" sz="2400"/>
              <a:t>Useful info:  </a:t>
            </a:r>
          </a:p>
          <a:p>
            <a:pPr>
              <a:buFont typeface="Wingdings" pitchFamily="2" charset="2"/>
              <a:buNone/>
            </a:pPr>
            <a:r>
              <a:rPr lang="en-US" sz="2400"/>
              <a:t>Zn</a:t>
            </a:r>
            <a:r>
              <a:rPr lang="en-US" sz="2400" baseline="30000"/>
              <a:t>2+</a:t>
            </a:r>
            <a:r>
              <a:rPr lang="en-US" sz="2400"/>
              <a:t> + 2e</a:t>
            </a:r>
            <a:r>
              <a:rPr lang="en-US" sz="2400" baseline="30000"/>
              <a:t>-</a:t>
            </a:r>
            <a:r>
              <a:rPr lang="en-US" sz="2400"/>
              <a:t> </a:t>
            </a:r>
            <a:r>
              <a:rPr lang="en-US" sz="2400">
                <a:sym typeface="Wingdings" pitchFamily="2" charset="2"/>
              </a:rPr>
              <a:t>Zn(s) 	   -0.763V</a:t>
            </a:r>
          </a:p>
          <a:p>
            <a:pPr>
              <a:buFont typeface="Wingdings" pitchFamily="2" charset="2"/>
              <a:buNone/>
            </a:pPr>
            <a:r>
              <a:rPr lang="en-US" sz="2400">
                <a:sym typeface="Wingdings" pitchFamily="2" charset="2"/>
              </a:rPr>
              <a:t>Cu</a:t>
            </a:r>
            <a:r>
              <a:rPr lang="en-US" sz="2400" baseline="30000">
                <a:sym typeface="Wingdings" pitchFamily="2" charset="2"/>
              </a:rPr>
              <a:t>2+</a:t>
            </a:r>
            <a:r>
              <a:rPr lang="en-US" sz="2400">
                <a:sym typeface="Wingdings" pitchFamily="2" charset="2"/>
              </a:rPr>
              <a:t> + 2e</a:t>
            </a:r>
            <a:r>
              <a:rPr lang="en-US" sz="2400" baseline="30000">
                <a:sym typeface="Wingdings" pitchFamily="2" charset="2"/>
              </a:rPr>
              <a:t>-</a:t>
            </a:r>
            <a:r>
              <a:rPr lang="en-US" sz="2400">
                <a:sym typeface="Wingdings" pitchFamily="2" charset="2"/>
              </a:rPr>
              <a:t>  Cu(s) 	  +0.337V</a:t>
            </a:r>
            <a:endParaRPr lang="en-US" sz="2400"/>
          </a:p>
        </p:txBody>
      </p:sp>
      <p:pic>
        <p:nvPicPr>
          <p:cNvPr id="21511" name="Picture 7" descr="250px-ElectrochemCell"/>
          <p:cNvPicPr>
            <a:picLocks noChangeAspect="1" noChangeArrowheads="1"/>
          </p:cNvPicPr>
          <p:nvPr/>
        </p:nvPicPr>
        <p:blipFill>
          <a:blip r:embed="rId3"/>
          <a:srcRect/>
          <a:stretch>
            <a:fillRect/>
          </a:stretch>
        </p:blipFill>
        <p:spPr bwMode="auto">
          <a:xfrm>
            <a:off x="533400" y="1638300"/>
            <a:ext cx="3581400" cy="2306638"/>
          </a:xfrm>
          <a:prstGeom prst="rect">
            <a:avLst/>
          </a:prstGeom>
          <a:noFill/>
        </p:spPr>
      </p:pic>
      <p:sp>
        <p:nvSpPr>
          <p:cNvPr id="21515" name="Text Box 11"/>
          <p:cNvSpPr txBox="1">
            <a:spLocks noChangeArrowheads="1"/>
          </p:cNvSpPr>
          <p:nvPr/>
        </p:nvSpPr>
        <p:spPr bwMode="auto">
          <a:xfrm>
            <a:off x="990600" y="2787650"/>
            <a:ext cx="1066800" cy="641350"/>
          </a:xfrm>
          <a:prstGeom prst="rect">
            <a:avLst/>
          </a:prstGeom>
          <a:noFill/>
          <a:ln w="9525">
            <a:noFill/>
            <a:miter lim="800000"/>
            <a:headEnd/>
            <a:tailEnd/>
          </a:ln>
          <a:effectLst/>
        </p:spPr>
        <p:txBody>
          <a:bodyPr>
            <a:spAutoFit/>
          </a:bodyPr>
          <a:lstStyle/>
          <a:p>
            <a:pPr>
              <a:spcBef>
                <a:spcPct val="50000"/>
              </a:spcBef>
            </a:pPr>
            <a:r>
              <a:rPr lang="en-US"/>
              <a:t>0.2M CuSO</a:t>
            </a:r>
            <a:r>
              <a:rPr lang="en-US" baseline="-25000"/>
              <a:t>4</a:t>
            </a:r>
          </a:p>
        </p:txBody>
      </p:sp>
      <p:sp>
        <p:nvSpPr>
          <p:cNvPr id="21516" name="Text Box 12"/>
          <p:cNvSpPr txBox="1">
            <a:spLocks noChangeArrowheads="1"/>
          </p:cNvSpPr>
          <p:nvPr/>
        </p:nvSpPr>
        <p:spPr bwMode="auto">
          <a:xfrm>
            <a:off x="2743200" y="2787650"/>
            <a:ext cx="990600" cy="641350"/>
          </a:xfrm>
          <a:prstGeom prst="rect">
            <a:avLst/>
          </a:prstGeom>
          <a:noFill/>
          <a:ln w="9525">
            <a:noFill/>
            <a:miter lim="800000"/>
            <a:headEnd/>
            <a:tailEnd/>
          </a:ln>
          <a:effectLst/>
        </p:spPr>
        <p:txBody>
          <a:bodyPr>
            <a:spAutoFit/>
          </a:bodyPr>
          <a:lstStyle/>
          <a:p>
            <a:pPr>
              <a:spcBef>
                <a:spcPct val="50000"/>
              </a:spcBef>
            </a:pPr>
            <a:r>
              <a:rPr lang="en-US"/>
              <a:t>1M ZnSO</a:t>
            </a:r>
            <a:r>
              <a:rPr lang="en-US" baseline="-25000"/>
              <a:t>4</a:t>
            </a:r>
          </a:p>
        </p:txBody>
      </p:sp>
      <p:sp>
        <p:nvSpPr>
          <p:cNvPr id="21517" name="Line 13"/>
          <p:cNvSpPr>
            <a:spLocks noChangeShapeType="1"/>
          </p:cNvSpPr>
          <p:nvPr/>
        </p:nvSpPr>
        <p:spPr bwMode="auto">
          <a:xfrm>
            <a:off x="762000" y="2438400"/>
            <a:ext cx="381000" cy="152400"/>
          </a:xfrm>
          <a:prstGeom prst="line">
            <a:avLst/>
          </a:prstGeom>
          <a:noFill/>
          <a:ln w="9525">
            <a:solidFill>
              <a:schemeClr val="tx1"/>
            </a:solidFill>
            <a:round/>
            <a:headEnd/>
            <a:tailEnd type="triangle" w="med" len="med"/>
          </a:ln>
          <a:effectLst/>
        </p:spPr>
        <p:txBody>
          <a:bodyPr/>
          <a:lstStyle/>
          <a:p>
            <a:endParaRPr lang="en-US"/>
          </a:p>
        </p:txBody>
      </p:sp>
      <p:sp>
        <p:nvSpPr>
          <p:cNvPr id="21518" name="Line 14"/>
          <p:cNvSpPr>
            <a:spLocks noChangeShapeType="1"/>
          </p:cNvSpPr>
          <p:nvPr/>
        </p:nvSpPr>
        <p:spPr bwMode="auto">
          <a:xfrm flipH="1">
            <a:off x="3505200" y="2286000"/>
            <a:ext cx="533400" cy="228600"/>
          </a:xfrm>
          <a:prstGeom prst="line">
            <a:avLst/>
          </a:prstGeom>
          <a:noFill/>
          <a:ln w="9525">
            <a:solidFill>
              <a:schemeClr val="tx1"/>
            </a:solidFill>
            <a:round/>
            <a:headEnd/>
            <a:tailEnd type="triangle" w="med" len="med"/>
          </a:ln>
          <a:effectLst/>
        </p:spPr>
        <p:txBody>
          <a:bodyPr/>
          <a:lstStyle/>
          <a:p>
            <a:endParaRPr lang="en-US"/>
          </a:p>
        </p:txBody>
      </p:sp>
      <p:sp>
        <p:nvSpPr>
          <p:cNvPr id="21519" name="Text Box 15"/>
          <p:cNvSpPr txBox="1">
            <a:spLocks noChangeArrowheads="1"/>
          </p:cNvSpPr>
          <p:nvPr/>
        </p:nvSpPr>
        <p:spPr bwMode="auto">
          <a:xfrm>
            <a:off x="3810000" y="2057400"/>
            <a:ext cx="533400" cy="366713"/>
          </a:xfrm>
          <a:prstGeom prst="rect">
            <a:avLst/>
          </a:prstGeom>
          <a:noFill/>
          <a:ln w="9525">
            <a:noFill/>
            <a:miter lim="800000"/>
            <a:headEnd/>
            <a:tailEnd/>
          </a:ln>
          <a:effectLst/>
        </p:spPr>
        <p:txBody>
          <a:bodyPr>
            <a:spAutoFit/>
          </a:bodyPr>
          <a:lstStyle/>
          <a:p>
            <a:pPr>
              <a:spcBef>
                <a:spcPct val="50000"/>
              </a:spcBef>
            </a:pPr>
            <a:r>
              <a:rPr lang="en-US"/>
              <a:t>Zn</a:t>
            </a:r>
          </a:p>
        </p:txBody>
      </p:sp>
      <p:sp>
        <p:nvSpPr>
          <p:cNvPr id="21520" name="Text Box 16"/>
          <p:cNvSpPr txBox="1">
            <a:spLocks noChangeArrowheads="1"/>
          </p:cNvSpPr>
          <p:nvPr/>
        </p:nvSpPr>
        <p:spPr bwMode="auto">
          <a:xfrm>
            <a:off x="381000" y="2209800"/>
            <a:ext cx="533400" cy="366713"/>
          </a:xfrm>
          <a:prstGeom prst="rect">
            <a:avLst/>
          </a:prstGeom>
          <a:noFill/>
          <a:ln w="9525">
            <a:noFill/>
            <a:miter lim="800000"/>
            <a:headEnd/>
            <a:tailEnd/>
          </a:ln>
          <a:effectLst/>
        </p:spPr>
        <p:txBody>
          <a:bodyPr>
            <a:spAutoFit/>
          </a:bodyPr>
          <a:lstStyle/>
          <a:p>
            <a:pPr>
              <a:spcBef>
                <a:spcPct val="50000"/>
              </a:spcBef>
            </a:pPr>
            <a:r>
              <a:rPr lang="en-US"/>
              <a:t>Cu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Schematic Diagram of ISE</a:t>
            </a:r>
          </a:p>
        </p:txBody>
      </p:sp>
      <p:sp>
        <p:nvSpPr>
          <p:cNvPr id="38915" name="Rectangle 3"/>
          <p:cNvSpPr>
            <a:spLocks noGrp="1" noChangeArrowheads="1"/>
          </p:cNvSpPr>
          <p:nvPr>
            <p:ph type="body" idx="1"/>
          </p:nvPr>
        </p:nvSpPr>
        <p:spPr/>
        <p:txBody>
          <a:bodyPr/>
          <a:lstStyle/>
          <a:p>
            <a:endParaRPr lang="en-US"/>
          </a:p>
        </p:txBody>
      </p:sp>
      <p:pic>
        <p:nvPicPr>
          <p:cNvPr id="38917" name="Picture 5" descr="section1215"/>
          <p:cNvPicPr>
            <a:picLocks noChangeAspect="1" noChangeArrowheads="1"/>
          </p:cNvPicPr>
          <p:nvPr/>
        </p:nvPicPr>
        <p:blipFill>
          <a:blip r:embed="rId2"/>
          <a:srcRect/>
          <a:stretch>
            <a:fillRect/>
          </a:stretch>
        </p:blipFill>
        <p:spPr bwMode="auto">
          <a:xfrm>
            <a:off x="1981200" y="1676400"/>
            <a:ext cx="4572000" cy="422433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hlinkClick r:id="rId3"/>
              </a:rPr>
              <a:t>Capillary Electrophoresis</a:t>
            </a:r>
            <a:r>
              <a:rPr lang="en-US"/>
              <a:t/>
            </a:r>
            <a:br>
              <a:rPr lang="en-US"/>
            </a:br>
            <a:r>
              <a:rPr lang="en-US" sz="4000" i="1"/>
              <a:t>a.k.a. CE, CZE, HPCE</a:t>
            </a:r>
          </a:p>
        </p:txBody>
      </p:sp>
      <p:sp>
        <p:nvSpPr>
          <p:cNvPr id="2051" name="Rectangle 3"/>
          <p:cNvSpPr>
            <a:spLocks noGrp="1" noChangeArrowheads="1"/>
          </p:cNvSpPr>
          <p:nvPr>
            <p:ph type="subTitle" idx="1"/>
          </p:nvPr>
        </p:nvSpPr>
        <p:spPr/>
        <p:txBody>
          <a:bodyPr/>
          <a:lstStyle/>
          <a:p>
            <a:r>
              <a:rPr lang="en-US" sz="2800"/>
              <a:t>Separation is based on differences in solute mobilities when a strong electric field is applied across a buffer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n-US"/>
          </a:p>
        </p:txBody>
      </p:sp>
      <p:sp>
        <p:nvSpPr>
          <p:cNvPr id="10243" name="Rectangle 3"/>
          <p:cNvSpPr>
            <a:spLocks noGrp="1" noChangeArrowheads="1"/>
          </p:cNvSpPr>
          <p:nvPr>
            <p:ph type="body" idx="1"/>
          </p:nvPr>
        </p:nvSpPr>
        <p:spPr/>
        <p:txBody>
          <a:bodyPr/>
          <a:lstStyle/>
          <a:p>
            <a:endParaRPr lang="en-US"/>
          </a:p>
        </p:txBody>
      </p:sp>
      <p:pic>
        <p:nvPicPr>
          <p:cNvPr id="10246" name="Picture 6" descr="Figure 2"/>
          <p:cNvPicPr>
            <a:picLocks noChangeAspect="1" noChangeArrowheads="1"/>
          </p:cNvPicPr>
          <p:nvPr/>
        </p:nvPicPr>
        <p:blipFill>
          <a:blip r:embed="rId2"/>
          <a:srcRect/>
          <a:stretch>
            <a:fillRect/>
          </a:stretch>
        </p:blipFill>
        <p:spPr bwMode="auto">
          <a:xfrm>
            <a:off x="1333500" y="850900"/>
            <a:ext cx="6477000" cy="51562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p:txBody>
          <a:bodyPr/>
          <a:lstStyle/>
          <a:p>
            <a:r>
              <a:rPr lang="en-US"/>
              <a:t>Advantages (Vs. HPLC)</a:t>
            </a:r>
          </a:p>
        </p:txBody>
      </p:sp>
      <p:sp>
        <p:nvSpPr>
          <p:cNvPr id="12295" name="Rectangle 7"/>
          <p:cNvSpPr>
            <a:spLocks noGrp="1" noChangeArrowheads="1"/>
          </p:cNvSpPr>
          <p:nvPr>
            <p:ph sz="half" idx="1"/>
          </p:nvPr>
        </p:nvSpPr>
        <p:spPr/>
        <p:txBody>
          <a:bodyPr/>
          <a:lstStyle/>
          <a:p>
            <a:pPr>
              <a:buFont typeface="Wingdings" pitchFamily="2" charset="2"/>
              <a:buNone/>
            </a:pPr>
            <a:r>
              <a:rPr lang="en-US"/>
              <a:t>1.</a:t>
            </a:r>
          </a:p>
          <a:p>
            <a:pPr>
              <a:buFont typeface="Wingdings" pitchFamily="2" charset="2"/>
              <a:buNone/>
            </a:pPr>
            <a:endParaRPr lang="en-US"/>
          </a:p>
          <a:p>
            <a:pPr>
              <a:buFont typeface="Wingdings" pitchFamily="2" charset="2"/>
              <a:buNone/>
            </a:pPr>
            <a:r>
              <a:rPr lang="en-US"/>
              <a:t>2.</a:t>
            </a:r>
          </a:p>
          <a:p>
            <a:pPr>
              <a:buFont typeface="Wingdings" pitchFamily="2" charset="2"/>
              <a:buNone/>
            </a:pPr>
            <a:endParaRPr lang="en-US"/>
          </a:p>
          <a:p>
            <a:pPr>
              <a:buFont typeface="Wingdings" pitchFamily="2" charset="2"/>
              <a:buNone/>
            </a:pPr>
            <a:r>
              <a:rPr lang="en-US"/>
              <a:t>3.</a:t>
            </a:r>
          </a:p>
          <a:p>
            <a:pPr>
              <a:buFont typeface="Wingdings" pitchFamily="2" charset="2"/>
              <a:buNone/>
            </a:pPr>
            <a:endParaRPr lang="en-US"/>
          </a:p>
          <a:p>
            <a:pPr>
              <a:buFont typeface="Wingdings" pitchFamily="2" charset="2"/>
              <a:buNone/>
            </a:pPr>
            <a:r>
              <a:rPr lang="en-US"/>
              <a:t>4.</a:t>
            </a:r>
          </a:p>
          <a:p>
            <a:pPr>
              <a:buFont typeface="Wingdings" pitchFamily="2" charset="2"/>
              <a:buNone/>
            </a:pPr>
            <a:endParaRPr lang="en-US"/>
          </a:p>
          <a:p>
            <a:pPr>
              <a:buFont typeface="Wingdings" pitchFamily="2" charset="2"/>
              <a:buNone/>
            </a:pPr>
            <a:r>
              <a:rPr lang="en-US"/>
              <a:t>5.</a:t>
            </a:r>
          </a:p>
        </p:txBody>
      </p:sp>
      <p:sp>
        <p:nvSpPr>
          <p:cNvPr id="12296" name="Rectangle 8"/>
          <p:cNvSpPr>
            <a:spLocks noGrp="1" noChangeArrowheads="1"/>
          </p:cNvSpPr>
          <p:nvPr>
            <p:ph sz="half" idx="2"/>
          </p:nvPr>
        </p:nvSpPr>
        <p:spPr/>
        <p:txBody>
          <a:bodyPr/>
          <a:lstStyle/>
          <a:p>
            <a:endParaRPr lang="en-US"/>
          </a:p>
        </p:txBody>
      </p:sp>
      <p:pic>
        <p:nvPicPr>
          <p:cNvPr id="12293" name="Picture 5" descr="Image23"/>
          <p:cNvPicPr>
            <a:picLocks noChangeAspect="1" noChangeArrowheads="1"/>
          </p:cNvPicPr>
          <p:nvPr/>
        </p:nvPicPr>
        <p:blipFill>
          <a:blip r:embed="rId3"/>
          <a:srcRect/>
          <a:stretch>
            <a:fillRect/>
          </a:stretch>
        </p:blipFill>
        <p:spPr bwMode="auto">
          <a:xfrm>
            <a:off x="4267200" y="1704975"/>
            <a:ext cx="4514850" cy="42386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r>
              <a:rPr lang="en-US" sz="4000"/>
              <a:t>Velocity of Flow can be altered by:</a:t>
            </a:r>
          </a:p>
        </p:txBody>
      </p:sp>
      <p:sp>
        <p:nvSpPr>
          <p:cNvPr id="16389" name="Rectangle 5"/>
          <p:cNvSpPr>
            <a:spLocks noGrp="1" noChangeArrowheads="1"/>
          </p:cNvSpPr>
          <p:nvPr>
            <p:ph sz="half" idx="1"/>
          </p:nvPr>
        </p:nvSpPr>
        <p:spPr/>
        <p:txBody>
          <a:bodyPr/>
          <a:lstStyle/>
          <a:p>
            <a:endParaRPr lang="en-US"/>
          </a:p>
        </p:txBody>
      </p:sp>
      <p:sp>
        <p:nvSpPr>
          <p:cNvPr id="16390" name="Rectangle 6"/>
          <p:cNvSpPr>
            <a:spLocks noGrp="1" noChangeArrowheads="1"/>
          </p:cNvSpPr>
          <p:nvPr>
            <p:ph sz="half" idx="2"/>
          </p:nvPr>
        </p:nvSpPr>
        <p:spPr/>
        <p:txBody>
          <a:bodyPr/>
          <a:lstStyle/>
          <a:p>
            <a:pPr>
              <a:buFont typeface="Wingdings" pitchFamily="2" charset="2"/>
              <a:buNone/>
            </a:pPr>
            <a:r>
              <a:rPr lang="en-US"/>
              <a:t>1.</a:t>
            </a:r>
          </a:p>
          <a:p>
            <a:pPr>
              <a:buFont typeface="Wingdings" pitchFamily="2" charset="2"/>
              <a:buNone/>
            </a:pPr>
            <a:endParaRPr lang="en-US"/>
          </a:p>
          <a:p>
            <a:pPr>
              <a:buFont typeface="Wingdings" pitchFamily="2" charset="2"/>
              <a:buNone/>
            </a:pPr>
            <a:r>
              <a:rPr lang="en-US"/>
              <a:t>2.</a:t>
            </a:r>
          </a:p>
          <a:p>
            <a:pPr>
              <a:buFont typeface="Wingdings" pitchFamily="2" charset="2"/>
              <a:buNone/>
            </a:pPr>
            <a:endParaRPr lang="en-US"/>
          </a:p>
          <a:p>
            <a:pPr>
              <a:buFont typeface="Wingdings" pitchFamily="2" charset="2"/>
              <a:buNone/>
            </a:pPr>
            <a:r>
              <a:rPr lang="en-US"/>
              <a:t>3.</a:t>
            </a:r>
          </a:p>
          <a:p>
            <a:pPr>
              <a:buFont typeface="Wingdings" pitchFamily="2" charset="2"/>
              <a:buNone/>
            </a:pPr>
            <a:endParaRPr lang="en-US"/>
          </a:p>
          <a:p>
            <a:pPr>
              <a:buFont typeface="Wingdings" pitchFamily="2" charset="2"/>
              <a:buNone/>
            </a:pPr>
            <a:r>
              <a:rPr lang="en-US"/>
              <a:t>4.</a:t>
            </a:r>
          </a:p>
        </p:txBody>
      </p:sp>
      <p:pic>
        <p:nvPicPr>
          <p:cNvPr id="16392" name="Picture 8" descr="CE"/>
          <p:cNvPicPr>
            <a:picLocks noChangeAspect="1" noChangeArrowheads="1"/>
          </p:cNvPicPr>
          <p:nvPr/>
        </p:nvPicPr>
        <p:blipFill>
          <a:blip r:embed="rId3"/>
          <a:srcRect/>
          <a:stretch>
            <a:fillRect/>
          </a:stretch>
        </p:blipFill>
        <p:spPr bwMode="auto">
          <a:xfrm>
            <a:off x="533400" y="1676400"/>
            <a:ext cx="3810000" cy="433387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Applications</a:t>
            </a:r>
          </a:p>
        </p:txBody>
      </p:sp>
      <p:sp>
        <p:nvSpPr>
          <p:cNvPr id="19460" name="Rectangle 4"/>
          <p:cNvSpPr>
            <a:spLocks noGrp="1" noChangeArrowheads="1"/>
          </p:cNvSpPr>
          <p:nvPr>
            <p:ph sz="half" idx="1"/>
          </p:nvPr>
        </p:nvSpPr>
        <p:spPr/>
        <p:txBody>
          <a:bodyPr/>
          <a:lstStyle/>
          <a:p>
            <a:r>
              <a:rPr lang="en-US" sz="2800"/>
              <a:t>Can detect very small amounts of substances atamolar 10</a:t>
            </a:r>
            <a:r>
              <a:rPr lang="en-US" sz="2800" baseline="30000"/>
              <a:t>-18</a:t>
            </a:r>
            <a:r>
              <a:rPr lang="en-US" sz="2800"/>
              <a:t>!</a:t>
            </a:r>
          </a:p>
          <a:p>
            <a:pPr>
              <a:buFont typeface="Wingdings" pitchFamily="2" charset="2"/>
              <a:buNone/>
            </a:pPr>
            <a:r>
              <a:rPr lang="en-US" sz="2000"/>
              <a:t>Detection of Alkylated Cellulose Derivatives in Several Archaeological Linen Textile Samples by CE/MS</a:t>
            </a:r>
          </a:p>
          <a:p>
            <a:pPr>
              <a:buFont typeface="Wingdings" pitchFamily="2" charset="2"/>
              <a:buNone/>
            </a:pPr>
            <a:r>
              <a:rPr lang="en-US" sz="2800"/>
              <a:t> </a:t>
            </a:r>
            <a:r>
              <a:rPr lang="en-US" sz="2000"/>
              <a:t>Identification of Proteins in Single-Cell CE Fingerprints Based on Comigration with Standard Proteins</a:t>
            </a:r>
            <a:r>
              <a:rPr lang="en-US" sz="2800"/>
              <a:t> </a:t>
            </a:r>
          </a:p>
          <a:p>
            <a:pPr>
              <a:buFont typeface="Wingdings" pitchFamily="2" charset="2"/>
              <a:buNone/>
            </a:pPr>
            <a:endParaRPr lang="en-US" sz="2800"/>
          </a:p>
        </p:txBody>
      </p:sp>
      <p:sp>
        <p:nvSpPr>
          <p:cNvPr id="19462" name="Rectangle 6"/>
          <p:cNvSpPr>
            <a:spLocks noGrp="1" noChangeArrowheads="1"/>
          </p:cNvSpPr>
          <p:nvPr>
            <p:ph sz="quarter" idx="3"/>
          </p:nvPr>
        </p:nvSpPr>
        <p:spPr/>
        <p:txBody>
          <a:bodyPr/>
          <a:lstStyle/>
          <a:p>
            <a:pPr>
              <a:buFont typeface="Wingdings" pitchFamily="2" charset="2"/>
              <a:buNone/>
            </a:pPr>
            <a:r>
              <a:rPr lang="en-US" sz="2000"/>
              <a:t>Postelectrophoresis Capillary Scanning Method for DNA Sequencing </a:t>
            </a:r>
          </a:p>
          <a:p>
            <a:pPr>
              <a:buFont typeface="Wingdings" pitchFamily="2" charset="2"/>
              <a:buNone/>
            </a:pPr>
            <a:r>
              <a:rPr lang="en-US" sz="2000"/>
              <a:t>Extraction of Rutin from Buckwheat (</a:t>
            </a:r>
            <a:r>
              <a:rPr lang="en-US" sz="2000" i="1"/>
              <a:t>Fagopyrum esculentum </a:t>
            </a:r>
            <a:r>
              <a:rPr lang="en-US" sz="2000"/>
              <a:t>Moench) Seeds and Determination by CE</a:t>
            </a:r>
            <a:endParaRPr lang="en-US" sz="2400"/>
          </a:p>
        </p:txBody>
      </p:sp>
      <p:pic>
        <p:nvPicPr>
          <p:cNvPr id="19463" name="Picture 7" descr="Capillary electrophoresis"/>
          <p:cNvPicPr>
            <a:picLocks noGrp="1" noChangeAspect="1" noChangeArrowheads="1"/>
          </p:cNvPicPr>
          <p:nvPr>
            <p:ph sz="quarter" idx="2"/>
          </p:nvPr>
        </p:nvPicPr>
        <p:blipFill>
          <a:blip r:embed="rId2"/>
          <a:srcRect/>
          <a:stretch>
            <a:fillRect/>
          </a:stretch>
        </p:blipFill>
        <p:spPr>
          <a:xfrm>
            <a:off x="4945063" y="1600200"/>
            <a:ext cx="3444875" cy="2189163"/>
          </a:xfrm>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Demonstration  The Human salt bridge</a:t>
            </a:r>
            <a:endParaRPr lang="en-US" dirty="0"/>
          </a:p>
        </p:txBody>
      </p:sp>
      <p:sp>
        <p:nvSpPr>
          <p:cNvPr id="3" name="Content Placeholder 2"/>
          <p:cNvSpPr>
            <a:spLocks noGrp="1"/>
          </p:cNvSpPr>
          <p:nvPr>
            <p:ph sz="quarter" idx="1"/>
          </p:nvPr>
        </p:nvSpPr>
        <p:spPr/>
        <p:txBody>
          <a:bodyPr/>
          <a:lstStyle/>
          <a:p>
            <a:pPr algn="ctr">
              <a:buNone/>
            </a:pPr>
            <a:r>
              <a:rPr lang="en-US" dirty="0" smtClean="0"/>
              <a:t>Zn(s) + Cu</a:t>
            </a:r>
            <a:r>
              <a:rPr lang="en-US" baseline="30000" dirty="0" smtClean="0"/>
              <a:t>2+</a:t>
            </a:r>
            <a:r>
              <a:rPr lang="en-US" dirty="0" smtClean="0"/>
              <a:t> </a:t>
            </a:r>
            <a:r>
              <a:rPr lang="en-US" dirty="0" smtClean="0">
                <a:sym typeface="Wingdings" pitchFamily="2" charset="2"/>
              </a:rPr>
              <a:t> Zn</a:t>
            </a:r>
            <a:r>
              <a:rPr lang="en-US" baseline="30000" dirty="0" smtClean="0">
                <a:sym typeface="Wingdings" pitchFamily="2" charset="2"/>
              </a:rPr>
              <a:t>2+</a:t>
            </a:r>
            <a:r>
              <a:rPr lang="en-US" dirty="0" smtClean="0">
                <a:sym typeface="Wingdings" pitchFamily="2" charset="2"/>
              </a:rPr>
              <a:t> + Cu(s)</a:t>
            </a:r>
          </a:p>
          <a:p>
            <a:pPr algn="ctr">
              <a:buNone/>
            </a:pPr>
            <a:r>
              <a:rPr lang="en-US" dirty="0" smtClean="0">
                <a:sym typeface="Wingdings" pitchFamily="2" charset="2"/>
              </a:rPr>
              <a:t>What is the purpose of a salt bridge?</a:t>
            </a:r>
          </a:p>
          <a:p>
            <a:pPr algn="ctr">
              <a:buNone/>
            </a:pPr>
            <a:endParaRPr lang="en-US" dirty="0" smtClean="0">
              <a:sym typeface="Wingdings" pitchFamily="2" charset="2"/>
            </a:endParaRPr>
          </a:p>
          <a:p>
            <a:endParaRPr lang="en-US" dirty="0"/>
          </a:p>
        </p:txBody>
      </p:sp>
      <p:pic>
        <p:nvPicPr>
          <p:cNvPr id="5" name="Picture 4" descr="zncu.gif"/>
          <p:cNvPicPr>
            <a:picLocks noChangeAspect="1"/>
          </p:cNvPicPr>
          <p:nvPr/>
        </p:nvPicPr>
        <p:blipFill>
          <a:blip r:embed="rId2"/>
          <a:stretch>
            <a:fillRect/>
          </a:stretch>
        </p:blipFill>
        <p:spPr>
          <a:xfrm>
            <a:off x="1905000" y="2800882"/>
            <a:ext cx="5257800" cy="369516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Electrochemistry</a:t>
            </a:r>
          </a:p>
        </p:txBody>
      </p:sp>
      <p:sp>
        <p:nvSpPr>
          <p:cNvPr id="24579" name="Rectangle 3"/>
          <p:cNvSpPr>
            <a:spLocks noGrp="1" noChangeArrowheads="1"/>
          </p:cNvSpPr>
          <p:nvPr>
            <p:ph type="body" idx="1"/>
          </p:nvPr>
        </p:nvSpPr>
        <p:spPr/>
        <p:txBody>
          <a:bodyPr/>
          <a:lstStyle/>
          <a:p>
            <a:r>
              <a:rPr lang="en-US"/>
              <a:t>H</a:t>
            </a:r>
            <a:r>
              <a:rPr lang="en-US" baseline="-25000"/>
              <a:t>2</a:t>
            </a:r>
            <a:r>
              <a:rPr lang="en-US"/>
              <a:t> electrode   reference electrode</a:t>
            </a:r>
          </a:p>
          <a:p>
            <a:endParaRPr lang="en-US"/>
          </a:p>
          <a:p>
            <a:pPr>
              <a:buFont typeface="Wingdings" pitchFamily="2" charset="2"/>
              <a:buNone/>
            </a:pPr>
            <a:r>
              <a:rPr lang="en-US"/>
              <a:t>Defined as 0.00V at all temperatures</a:t>
            </a:r>
          </a:p>
          <a:p>
            <a:pPr>
              <a:buFont typeface="Wingdings" pitchFamily="2" charset="2"/>
              <a:buNone/>
            </a:pPr>
            <a:r>
              <a:rPr lang="en-US"/>
              <a:t>Solid calomel electrode also used as reference but its potential is 0.2444V relative to H</a:t>
            </a:r>
            <a:r>
              <a:rPr lang="en-US" baseline="-25000"/>
              <a:t>2</a:t>
            </a:r>
          </a:p>
          <a:p>
            <a:pPr>
              <a:buFont typeface="Wingdings" pitchFamily="2" charset="2"/>
              <a:buNone/>
            </a:pPr>
            <a:r>
              <a:rPr lang="en-US"/>
              <a:t>By convention:  Electrode potentials are written as reduction potentials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Example</a:t>
            </a:r>
          </a:p>
        </p:txBody>
      </p:sp>
      <p:sp>
        <p:nvSpPr>
          <p:cNvPr id="25603" name="Rectangle 3"/>
          <p:cNvSpPr>
            <a:spLocks noGrp="1" noChangeArrowheads="1"/>
          </p:cNvSpPr>
          <p:nvPr>
            <p:ph type="body" idx="1"/>
          </p:nvPr>
        </p:nvSpPr>
        <p:spPr/>
        <p:txBody>
          <a:bodyPr/>
          <a:lstStyle/>
          <a:p>
            <a:r>
              <a:rPr lang="en-US"/>
              <a:t>A Cu penny can be dissolved in nitric acid but not in hydrochloric acid.  Using reduction potentials from the book, show why this is so.  What are the products or expected products of each reaction?</a:t>
            </a:r>
          </a:p>
        </p:txBody>
      </p:sp>
      <p:pic>
        <p:nvPicPr>
          <p:cNvPr id="25605" name="Picture 5" descr="ip"/>
          <p:cNvPicPr>
            <a:picLocks noChangeAspect="1" noChangeArrowheads="1"/>
          </p:cNvPicPr>
          <p:nvPr/>
        </p:nvPicPr>
        <p:blipFill>
          <a:blip r:embed="rId2"/>
          <a:srcRect/>
          <a:stretch>
            <a:fillRect/>
          </a:stretch>
        </p:blipFill>
        <p:spPr bwMode="auto">
          <a:xfrm>
            <a:off x="3124200" y="4114800"/>
            <a:ext cx="2319338" cy="22383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Ion Selective Electrodes</a:t>
            </a:r>
          </a:p>
        </p:txBody>
      </p:sp>
      <p:sp>
        <p:nvSpPr>
          <p:cNvPr id="26627" name="Rectangle 3"/>
          <p:cNvSpPr>
            <a:spLocks noGrp="1" noChangeArrowheads="1"/>
          </p:cNvSpPr>
          <p:nvPr>
            <p:ph type="body" idx="1"/>
          </p:nvPr>
        </p:nvSpPr>
        <p:spPr/>
        <p:txBody>
          <a:bodyPr/>
          <a:lstStyle/>
          <a:p>
            <a:endParaRPr lang="en-US"/>
          </a:p>
        </p:txBody>
      </p:sp>
      <p:pic>
        <p:nvPicPr>
          <p:cNvPr id="26629" name="Picture 5" descr="ppapplications1"/>
          <p:cNvPicPr>
            <a:picLocks noChangeAspect="1" noChangeArrowheads="1"/>
          </p:cNvPicPr>
          <p:nvPr/>
        </p:nvPicPr>
        <p:blipFill>
          <a:blip r:embed="rId3"/>
          <a:srcRect/>
          <a:stretch>
            <a:fillRect/>
          </a:stretch>
        </p:blipFill>
        <p:spPr bwMode="auto">
          <a:xfrm>
            <a:off x="762000" y="1143000"/>
            <a:ext cx="7620000" cy="5715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pH electrodes</a:t>
            </a:r>
          </a:p>
        </p:txBody>
      </p:sp>
      <p:sp>
        <p:nvSpPr>
          <p:cNvPr id="28680" name="Rectangle 8"/>
          <p:cNvSpPr>
            <a:spLocks noGrp="1" noChangeArrowheads="1"/>
          </p:cNvSpPr>
          <p:nvPr>
            <p:ph sz="half" idx="1"/>
          </p:nvPr>
        </p:nvSpPr>
        <p:spPr/>
        <p:txBody>
          <a:bodyPr/>
          <a:lstStyle/>
          <a:p>
            <a:endParaRPr lang="en-US" sz="2800"/>
          </a:p>
        </p:txBody>
      </p:sp>
      <p:sp>
        <p:nvSpPr>
          <p:cNvPr id="28681" name="Rectangle 9"/>
          <p:cNvSpPr>
            <a:spLocks noGrp="1" noChangeArrowheads="1"/>
          </p:cNvSpPr>
          <p:nvPr>
            <p:ph sz="quarter" idx="2"/>
          </p:nvPr>
        </p:nvSpPr>
        <p:spPr>
          <a:xfrm>
            <a:off x="3886200" y="1600200"/>
            <a:ext cx="4800600" cy="2189163"/>
          </a:xfrm>
        </p:spPr>
        <p:txBody>
          <a:bodyPr/>
          <a:lstStyle/>
          <a:p>
            <a:pPr marL="52388" indent="-52388">
              <a:buFont typeface="Wingdings" pitchFamily="2" charset="2"/>
              <a:buNone/>
            </a:pPr>
            <a:r>
              <a:rPr lang="en-US" sz="2400"/>
              <a:t>In solution to be measured, external ions diffuse through membrane until equilbrium is achieved, creates a build up of charge proportional to #H+ in external solution</a:t>
            </a:r>
          </a:p>
          <a:p>
            <a:pPr marL="52388" indent="-52388">
              <a:buFont typeface="Wingdings" pitchFamily="2" charset="2"/>
              <a:buNone/>
            </a:pPr>
            <a:endParaRPr lang="en-US" sz="2400"/>
          </a:p>
          <a:p>
            <a:pPr marL="52388" indent="-52388">
              <a:buFont typeface="Wingdings" pitchFamily="2" charset="2"/>
              <a:buNone/>
            </a:pPr>
            <a:r>
              <a:rPr lang="en-US" sz="2400"/>
              <a:t>Millivolt meter measures this potential difference</a:t>
            </a:r>
          </a:p>
        </p:txBody>
      </p:sp>
      <p:sp>
        <p:nvSpPr>
          <p:cNvPr id="28682" name="Rectangle 10"/>
          <p:cNvSpPr>
            <a:spLocks noGrp="1" noChangeArrowheads="1"/>
          </p:cNvSpPr>
          <p:nvPr>
            <p:ph sz="quarter" idx="3"/>
          </p:nvPr>
        </p:nvSpPr>
        <p:spPr/>
        <p:txBody>
          <a:bodyPr/>
          <a:lstStyle/>
          <a:p>
            <a:endParaRPr lang="en-US" sz="2400"/>
          </a:p>
        </p:txBody>
      </p:sp>
      <p:pic>
        <p:nvPicPr>
          <p:cNvPr id="28686" name="Picture 14" descr="phprobe"/>
          <p:cNvPicPr>
            <a:picLocks noChangeAspect="1" noChangeArrowheads="1"/>
          </p:cNvPicPr>
          <p:nvPr/>
        </p:nvPicPr>
        <p:blipFill>
          <a:blip r:embed="rId3"/>
          <a:srcRect/>
          <a:stretch>
            <a:fillRect/>
          </a:stretch>
        </p:blipFill>
        <p:spPr bwMode="auto">
          <a:xfrm>
            <a:off x="762000" y="1447800"/>
            <a:ext cx="3114675" cy="4772025"/>
          </a:xfrm>
          <a:prstGeom prst="rect">
            <a:avLst/>
          </a:prstGeom>
          <a:solidFill>
            <a:schemeClr val="hlink"/>
          </a:solid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endParaRPr lang="en-US"/>
          </a:p>
        </p:txBody>
      </p:sp>
      <p:pic>
        <p:nvPicPr>
          <p:cNvPr id="32772" name="Picture 4" descr="chem3"/>
          <p:cNvPicPr>
            <a:picLocks noGrp="1" noChangeAspect="1" noChangeArrowheads="1"/>
          </p:cNvPicPr>
          <p:nvPr>
            <p:ph type="body" idx="1"/>
          </p:nvPr>
        </p:nvPicPr>
        <p:blipFill>
          <a:blip r:embed="rId2"/>
          <a:srcRect/>
          <a:stretch>
            <a:fillRect/>
          </a:stretch>
        </p:blipFill>
        <p:spPr>
          <a:xfrm>
            <a:off x="609600" y="642938"/>
            <a:ext cx="7924800" cy="5572125"/>
          </a:xfrm>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p:txBody>
          <a:bodyPr/>
          <a:lstStyle/>
          <a:p>
            <a:r>
              <a:rPr lang="en-US"/>
              <a:t>pH electrodes</a:t>
            </a:r>
          </a:p>
        </p:txBody>
      </p:sp>
      <p:sp>
        <p:nvSpPr>
          <p:cNvPr id="33798" name="Rectangle 6"/>
          <p:cNvSpPr>
            <a:spLocks noGrp="1" noChangeArrowheads="1"/>
          </p:cNvSpPr>
          <p:nvPr>
            <p:ph type="body" sz="half" idx="2"/>
          </p:nvPr>
        </p:nvSpPr>
        <p:spPr/>
        <p:txBody>
          <a:bodyPr/>
          <a:lstStyle/>
          <a:p>
            <a:r>
              <a:rPr lang="en-US"/>
              <a:t>Reference electrodes	</a:t>
            </a:r>
          </a:p>
          <a:p>
            <a:pPr marL="457200" lvl="1" indent="0"/>
            <a:r>
              <a:rPr lang="en-US"/>
              <a:t>Must be in contact with ISE</a:t>
            </a:r>
          </a:p>
          <a:p>
            <a:pPr marL="457200" lvl="1" indent="0"/>
            <a:r>
              <a:rPr lang="en-US"/>
              <a:t>Allows balancing of charge</a:t>
            </a:r>
          </a:p>
          <a:p>
            <a:pPr marL="457200" lvl="1" indent="0">
              <a:buFont typeface="Wingdings" pitchFamily="2" charset="2"/>
              <a:buNone/>
            </a:pPr>
            <a:r>
              <a:rPr lang="en-US"/>
              <a:t>E = E</a:t>
            </a:r>
            <a:r>
              <a:rPr lang="en-US" baseline="30000"/>
              <a:t>0</a:t>
            </a:r>
            <a:r>
              <a:rPr lang="en-US"/>
              <a:t> + (2.303RT/ nF) x Log(A) </a:t>
            </a:r>
          </a:p>
          <a:p>
            <a:pPr marL="457200" lvl="1" indent="0"/>
            <a:endParaRPr lang="en-US"/>
          </a:p>
        </p:txBody>
      </p:sp>
      <p:pic>
        <p:nvPicPr>
          <p:cNvPr id="33799" name="Picture 7" descr="phprobe"/>
          <p:cNvPicPr>
            <a:picLocks noGrp="1" noChangeAspect="1" noChangeArrowheads="1"/>
          </p:cNvPicPr>
          <p:nvPr>
            <p:ph type="body" sz="half" idx="1"/>
          </p:nvPr>
        </p:nvPicPr>
        <p:blipFill>
          <a:blip r:embed="rId3"/>
          <a:srcRect/>
          <a:stretch>
            <a:fillRect/>
          </a:stretch>
        </p:blipFill>
        <p:spPr>
          <a:xfrm>
            <a:off x="996950" y="1600200"/>
            <a:ext cx="2957513" cy="4530725"/>
          </a:xfrm>
          <a:solidFill>
            <a:schemeClr val="hlink"/>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4000"/>
              <a:t>Differences between pH electrodes and other ISE</a:t>
            </a:r>
          </a:p>
        </p:txBody>
      </p:sp>
      <p:sp>
        <p:nvSpPr>
          <p:cNvPr id="36867" name="Rectangle 3"/>
          <p:cNvSpPr>
            <a:spLocks noGrp="1" noChangeArrowheads="1"/>
          </p:cNvSpPr>
          <p:nvPr>
            <p:ph type="body" idx="1"/>
          </p:nvPr>
        </p:nvSpPr>
        <p:spPr/>
        <p:txBody>
          <a:bodyPr/>
          <a:lstStyle/>
          <a:p>
            <a:pPr>
              <a:lnSpc>
                <a:spcPct val="90000"/>
              </a:lnSpc>
              <a:buFont typeface="Wingdings" pitchFamily="2" charset="2"/>
              <a:buNone/>
            </a:pPr>
            <a:r>
              <a:rPr lang="en-US" sz="2400"/>
              <a:t>1.</a:t>
            </a:r>
          </a:p>
          <a:p>
            <a:pPr>
              <a:lnSpc>
                <a:spcPct val="90000"/>
              </a:lnSpc>
              <a:buFont typeface="Wingdings" pitchFamily="2" charset="2"/>
              <a:buNone/>
            </a:pPr>
            <a:endParaRPr lang="en-US" sz="2400"/>
          </a:p>
          <a:p>
            <a:pPr>
              <a:lnSpc>
                <a:spcPct val="90000"/>
              </a:lnSpc>
              <a:buFont typeface="Wingdings" pitchFamily="2" charset="2"/>
              <a:buNone/>
            </a:pPr>
            <a:r>
              <a:rPr lang="en-US" sz="2400"/>
              <a:t>2.</a:t>
            </a:r>
          </a:p>
          <a:p>
            <a:pPr>
              <a:lnSpc>
                <a:spcPct val="90000"/>
              </a:lnSpc>
              <a:buFont typeface="Wingdings" pitchFamily="2" charset="2"/>
              <a:buNone/>
            </a:pPr>
            <a:endParaRPr lang="en-US" sz="2400"/>
          </a:p>
          <a:p>
            <a:pPr>
              <a:lnSpc>
                <a:spcPct val="90000"/>
              </a:lnSpc>
              <a:buFont typeface="Wingdings" pitchFamily="2" charset="2"/>
              <a:buNone/>
            </a:pPr>
            <a:r>
              <a:rPr lang="en-US" sz="2400"/>
              <a:t>3.</a:t>
            </a:r>
          </a:p>
          <a:p>
            <a:pPr>
              <a:lnSpc>
                <a:spcPct val="90000"/>
              </a:lnSpc>
              <a:buFont typeface="Wingdings" pitchFamily="2" charset="2"/>
              <a:buNone/>
            </a:pPr>
            <a:endParaRPr lang="en-US" sz="2400"/>
          </a:p>
          <a:p>
            <a:pPr>
              <a:lnSpc>
                <a:spcPct val="90000"/>
              </a:lnSpc>
              <a:buFont typeface="Wingdings" pitchFamily="2" charset="2"/>
              <a:buNone/>
            </a:pPr>
            <a:r>
              <a:rPr lang="en-US" sz="2400"/>
              <a:t>4.</a:t>
            </a:r>
          </a:p>
          <a:p>
            <a:pPr>
              <a:lnSpc>
                <a:spcPct val="90000"/>
              </a:lnSpc>
              <a:buFont typeface="Wingdings" pitchFamily="2" charset="2"/>
              <a:buNone/>
            </a:pPr>
            <a:endParaRPr lang="en-US" sz="2400"/>
          </a:p>
          <a:p>
            <a:pPr>
              <a:lnSpc>
                <a:spcPct val="90000"/>
              </a:lnSpc>
              <a:buFont typeface="Wingdings" pitchFamily="2" charset="2"/>
              <a:buNone/>
            </a:pPr>
            <a:r>
              <a:rPr lang="en-US" sz="2400"/>
              <a:t>5.</a:t>
            </a:r>
          </a:p>
          <a:p>
            <a:pPr>
              <a:lnSpc>
                <a:spcPct val="90000"/>
              </a:lnSpc>
              <a:buFont typeface="Wingdings" pitchFamily="2" charset="2"/>
              <a:buNone/>
            </a:pPr>
            <a:endParaRPr lang="en-US" sz="2400"/>
          </a:p>
          <a:p>
            <a:pPr>
              <a:lnSpc>
                <a:spcPct val="90000"/>
              </a:lnSpc>
              <a:buFont typeface="Wingdings" pitchFamily="2" charset="2"/>
              <a:buNone/>
            </a:pPr>
            <a:r>
              <a:rPr lang="en-US" sz="2400"/>
              <a:t>6.</a:t>
            </a:r>
          </a:p>
          <a:p>
            <a:pPr>
              <a:lnSpc>
                <a:spcPct val="90000"/>
              </a:lnSpc>
              <a:buFont typeface="Wingdings" pitchFamily="2" charset="2"/>
              <a:buNone/>
            </a:pPr>
            <a:endParaRPr lang="en-US" sz="2400"/>
          </a:p>
          <a:p>
            <a:pPr>
              <a:lnSpc>
                <a:spcPct val="90000"/>
              </a:lnSpc>
              <a:buFont typeface="Wingdings" pitchFamily="2" charset="2"/>
              <a:buNone/>
            </a:pPr>
            <a:endParaRPr lang="en-US" sz="2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Balance</Template>
  <TotalTime>673</TotalTime>
  <Words>1511</Words>
  <Application>Microsoft Office PowerPoint</Application>
  <PresentationFormat>On-screen Show (4:3)</PresentationFormat>
  <Paragraphs>121</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Balance</vt:lpstr>
      <vt:lpstr>Electrochemistry Review</vt:lpstr>
      <vt:lpstr>Demonstration  The Human salt bridge</vt:lpstr>
      <vt:lpstr>Electrochemistry</vt:lpstr>
      <vt:lpstr>Example</vt:lpstr>
      <vt:lpstr>Ion Selective Electrodes</vt:lpstr>
      <vt:lpstr>pH electrodes</vt:lpstr>
      <vt:lpstr>Slide 7</vt:lpstr>
      <vt:lpstr>pH electrodes</vt:lpstr>
      <vt:lpstr>Differences between pH electrodes and other ISE</vt:lpstr>
      <vt:lpstr>Schematic Diagram of ISE</vt:lpstr>
      <vt:lpstr>Capillary Electrophoresis a.k.a. CE, CZE, HPCE</vt:lpstr>
      <vt:lpstr>Slide 12</vt:lpstr>
      <vt:lpstr>Advantages (Vs. HPLC)</vt:lpstr>
      <vt:lpstr>Velocity of Flow can be altered by:</vt:lpstr>
      <vt:lpstr>Applications</vt:lpstr>
    </vt:vector>
  </TitlesOfParts>
  <Company>wsu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Capillary Electrophoresis a.k.a. CE, CZE, HPCE</dc:title>
  <dc:creator>wsu</dc:creator>
  <cp:lastModifiedBy>wsu</cp:lastModifiedBy>
  <cp:revision>11</cp:revision>
  <dcterms:created xsi:type="dcterms:W3CDTF">2007-04-23T16:43:52Z</dcterms:created>
  <dcterms:modified xsi:type="dcterms:W3CDTF">2008-12-03T21:39:05Z</dcterms:modified>
</cp:coreProperties>
</file>