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76" r:id="rId3"/>
    <p:sldId id="277" r:id="rId4"/>
    <p:sldId id="278" r:id="rId5"/>
    <p:sldId id="257" r:id="rId6"/>
    <p:sldId id="279" r:id="rId7"/>
    <p:sldId id="284" r:id="rId8"/>
    <p:sldId id="262" r:id="rId9"/>
    <p:sldId id="263" r:id="rId10"/>
    <p:sldId id="264" r:id="rId11"/>
    <p:sldId id="258" r:id="rId12"/>
    <p:sldId id="280" r:id="rId13"/>
    <p:sldId id="259" r:id="rId14"/>
    <p:sldId id="281" r:id="rId15"/>
    <p:sldId id="282" r:id="rId16"/>
    <p:sldId id="283" r:id="rId17"/>
    <p:sldId id="260" r:id="rId18"/>
    <p:sldId id="261" r:id="rId19"/>
    <p:sldId id="265" r:id="rId20"/>
    <p:sldId id="266" r:id="rId21"/>
    <p:sldId id="267" r:id="rId22"/>
    <p:sldId id="268" r:id="rId23"/>
    <p:sldId id="269" r:id="rId24"/>
    <p:sldId id="270" r:id="rId25"/>
    <p:sldId id="271" r:id="rId26"/>
    <p:sldId id="272" r:id="rId27"/>
    <p:sldId id="273" r:id="rId28"/>
    <p:sldId id="274" r:id="rId29"/>
    <p:sldId id="275" r:id="rId30"/>
    <p:sldId id="285" r:id="rId3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5" name="Group 3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8" name="Freeform 4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cs typeface="Arial" pitchFamily="34" charset="0"/>
                </a:endParaRPr>
              </a:p>
            </p:txBody>
          </p:sp>
          <p:sp>
            <p:nvSpPr>
              <p:cNvPr id="9" name="Freeform 5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cs typeface="Arial" pitchFamily="34" charset="0"/>
                </a:endParaRPr>
              </a:p>
            </p:txBody>
          </p:sp>
          <p:sp>
            <p:nvSpPr>
              <p:cNvPr id="10" name="Freeform 6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cs typeface="Arial" pitchFamily="34" charset="0"/>
                </a:endParaRPr>
              </a:p>
            </p:txBody>
          </p:sp>
          <p:sp>
            <p:nvSpPr>
              <p:cNvPr id="11" name="Freeform 7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cs typeface="Arial" pitchFamily="34" charset="0"/>
                </a:endParaRPr>
              </a:p>
            </p:txBody>
          </p:sp>
          <p:sp>
            <p:nvSpPr>
              <p:cNvPr id="12" name="Freeform 8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cs typeface="Arial" pitchFamily="34" charset="0"/>
                </a:endParaRPr>
              </a:p>
            </p:txBody>
          </p:sp>
        </p:grpSp>
        <p:sp>
          <p:nvSpPr>
            <p:cNvPr id="6" name="Freeform 9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cs typeface="Arial" pitchFamily="34" charset="0"/>
              </a:endParaRPr>
            </a:p>
          </p:txBody>
        </p:sp>
        <p:sp>
          <p:nvSpPr>
            <p:cNvPr id="7" name="Freeform 10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cs typeface="Arial" pitchFamily="34" charset="0"/>
              </a:endParaRPr>
            </a:p>
          </p:txBody>
        </p:sp>
      </p:grpSp>
      <p:sp>
        <p:nvSpPr>
          <p:cNvPr id="6155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5"/>
            <a:ext cx="7772400" cy="1920875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156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5157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54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E37CE1-74CD-4379-A4E7-97E7F406D9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157E91-F852-4FA7-92A1-021D0DF608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3C42CC-071E-4A73-B4A1-B7CB9416D8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6F8181-C623-4F86-9725-47DE2159D4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807D5C-FD25-4876-9DE1-3E140C6D00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9D51B0-5D80-42EF-9988-653A50453F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94515B-A1A1-49E1-AEA8-79442B43A3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518D47-71C8-45A5-83D6-52DA83DCF6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E97B69-F223-43D0-B5B2-03FDBE41BA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47C1D9-A7D8-4E6E-9936-D9C6AB7C23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5085ED-AB24-48DC-8747-F990A2B867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BCD50CAD-966E-470F-A0A0-1D882B1465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6388" name="Group 4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16392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5126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cs typeface="Arial" pitchFamily="34" charset="0"/>
                </a:endParaRPr>
              </a:p>
            </p:txBody>
          </p:sp>
          <p:sp>
            <p:nvSpPr>
              <p:cNvPr id="5127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cs typeface="Arial" pitchFamily="34" charset="0"/>
                </a:endParaRPr>
              </a:p>
            </p:txBody>
          </p:sp>
          <p:sp>
            <p:nvSpPr>
              <p:cNvPr id="5128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cs typeface="Arial" pitchFamily="34" charset="0"/>
                </a:endParaRPr>
              </a:p>
            </p:txBody>
          </p:sp>
          <p:sp>
            <p:nvSpPr>
              <p:cNvPr id="5129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cs typeface="Arial" pitchFamily="34" charset="0"/>
                </a:endParaRPr>
              </a:p>
            </p:txBody>
          </p:sp>
          <p:sp>
            <p:nvSpPr>
              <p:cNvPr id="5130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cs typeface="Arial" pitchFamily="34" charset="0"/>
                </a:endParaRPr>
              </a:p>
            </p:txBody>
          </p:sp>
        </p:grpSp>
        <p:sp>
          <p:nvSpPr>
            <p:cNvPr id="5131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cs typeface="Arial" pitchFamily="34" charset="0"/>
              </a:endParaRPr>
            </a:p>
          </p:txBody>
        </p:sp>
        <p:sp>
          <p:nvSpPr>
            <p:cNvPr id="5132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cs typeface="Arial" pitchFamily="34" charset="0"/>
              </a:endParaRPr>
            </a:p>
          </p:txBody>
        </p:sp>
      </p:grpSp>
      <p:sp>
        <p:nvSpPr>
          <p:cNvPr id="5133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34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35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32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0.v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mnpals.winona.edu/F/XLMTPJE4SBV1TVPGVJ1PNXVIV7EFUGMGRFHHKH8UAQ342ACEA4-90279?func=full-set-set&amp;set_number=005361&amp;set_entry=000026&amp;format=999" TargetMode="External"/><Relationship Id="rId2" Type="http://schemas.openxmlformats.org/officeDocument/2006/relationships/hyperlink" Target="http://mnpals.winona.edu/F/XLMTPJE4SBV1TVPGVJ1PNXVIV7EFUGMGRFHHKH8UAQ342ACEA4-90123?func=full-set-set&amp;set_number=005361&amp;set_entry=000007&amp;format=999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smtClean="0"/>
              <a:t>Ba(OH)</a:t>
            </a:r>
            <a:r>
              <a:rPr lang="en-US" sz="4000" baseline="-25000" smtClean="0"/>
              <a:t>2</a:t>
            </a:r>
            <a:r>
              <a:rPr lang="en-US" sz="4800" baseline="30000" smtClean="0"/>
              <a:t>.</a:t>
            </a:r>
            <a:r>
              <a:rPr lang="en-US" sz="4000" smtClean="0"/>
              <a:t>8H</a:t>
            </a:r>
            <a:r>
              <a:rPr lang="en-US" sz="4000" baseline="-25000" smtClean="0"/>
              <a:t>2</a:t>
            </a:r>
            <a:r>
              <a:rPr lang="en-US" sz="4000" smtClean="0"/>
              <a:t>O + 2NH</a:t>
            </a:r>
            <a:r>
              <a:rPr lang="en-US" sz="4000" baseline="-25000" smtClean="0"/>
              <a:t>4</a:t>
            </a:r>
            <a:r>
              <a:rPr lang="en-US" sz="4000" smtClean="0"/>
              <a:t>SCN </a:t>
            </a:r>
            <a:r>
              <a:rPr lang="en-US" sz="4000" smtClean="0">
                <a:sym typeface="Wingdings" pitchFamily="2" charset="2"/>
              </a:rPr>
              <a:t> Ba(SCN)</a:t>
            </a:r>
            <a:r>
              <a:rPr lang="en-US" sz="4000" baseline="-25000" smtClean="0">
                <a:sym typeface="Wingdings" pitchFamily="2" charset="2"/>
              </a:rPr>
              <a:t>2</a:t>
            </a:r>
            <a:r>
              <a:rPr lang="en-US" sz="4000" smtClean="0">
                <a:sym typeface="Wingdings" pitchFamily="2" charset="2"/>
              </a:rPr>
              <a:t> + 2NH</a:t>
            </a:r>
            <a:r>
              <a:rPr lang="en-US" sz="4000" baseline="-25000" smtClean="0">
                <a:sym typeface="Wingdings" pitchFamily="2" charset="2"/>
              </a:rPr>
              <a:t>3</a:t>
            </a:r>
            <a:r>
              <a:rPr lang="en-US" sz="4000" smtClean="0">
                <a:sym typeface="Wingdings" pitchFamily="2" charset="2"/>
              </a:rPr>
              <a:t> + 10H</a:t>
            </a:r>
            <a:r>
              <a:rPr lang="en-US" sz="4000" baseline="-25000" smtClean="0">
                <a:sym typeface="Wingdings" pitchFamily="2" charset="2"/>
              </a:rPr>
              <a:t>2</a:t>
            </a:r>
            <a:r>
              <a:rPr lang="en-US" sz="4000" smtClean="0">
                <a:sym typeface="Wingdings" pitchFamily="2" charset="2"/>
              </a:rPr>
              <a:t>O</a:t>
            </a:r>
            <a:endParaRPr lang="en-US" sz="4000" smtClean="0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What is the sign of </a:t>
            </a:r>
            <a:r>
              <a:rPr lang="en-US" smtClean="0">
                <a:latin typeface="Symbol" pitchFamily="18" charset="2"/>
              </a:rPr>
              <a:t>D</a:t>
            </a:r>
            <a:r>
              <a:rPr lang="en-US" smtClean="0"/>
              <a:t>G in this reaction?</a:t>
            </a:r>
          </a:p>
          <a:p>
            <a:pPr eaLnBrk="1" hangingPunct="1">
              <a:defRPr/>
            </a:pPr>
            <a:r>
              <a:rPr lang="en-US" smtClean="0"/>
              <a:t>What is the sign of </a:t>
            </a:r>
            <a:r>
              <a:rPr lang="en-US" smtClean="0">
                <a:latin typeface="Symbol" pitchFamily="18" charset="2"/>
              </a:rPr>
              <a:t>D</a:t>
            </a:r>
            <a:r>
              <a:rPr lang="en-US" smtClean="0"/>
              <a:t>H in this reaction?</a:t>
            </a:r>
          </a:p>
          <a:p>
            <a:pPr eaLnBrk="1" hangingPunct="1">
              <a:defRPr/>
            </a:pPr>
            <a:r>
              <a:rPr lang="en-US" smtClean="0"/>
              <a:t>What is the driving force in this reaction?</a:t>
            </a:r>
          </a:p>
          <a:p>
            <a:pPr eaLnBrk="1" hangingPunct="1">
              <a:defRPr/>
            </a:pPr>
            <a:r>
              <a:rPr lang="en-US" smtClean="0"/>
              <a:t>How does the reaction proceed even though both reactants are solids?</a:t>
            </a:r>
          </a:p>
          <a:p>
            <a:pPr eaLnBrk="1" hangingPunct="1">
              <a:defRPr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Hypotheses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/>
              <a:t>Study of the effectiveness of laundry detergents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/>
              <a:t>Taking aspirin reduces the length of headache time versus taking Tylenol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err="1" smtClean="0"/>
              <a:t>Lightbulbs</a:t>
            </a:r>
            <a:r>
              <a:rPr lang="en-US" sz="2800" dirty="0" smtClean="0"/>
              <a:t>:  longevity vs. cost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/>
              <a:t>Application of fertilizer increases the concentration of nitrate in nearby surface water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/>
              <a:t>Null hypothesis:  Increasing the size of the buffer zone between a farm field and surface water does not result in reduced nutrient levels.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04800"/>
            <a:ext cx="8229600" cy="5821363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Why can we ignore the concentration ratio of solvent (usually water) in equilibrium expressions?  (Hint: consider the case of the dissociation of 0.1M acetic acid if you would like a concrete example.)</a:t>
            </a:r>
          </a:p>
          <a:p>
            <a:pPr eaLnBrk="1" hangingPunct="1">
              <a:defRPr/>
            </a:pPr>
            <a:endParaRPr lang="en-US" smtClean="0"/>
          </a:p>
          <a:p>
            <a:pPr eaLnBrk="1" hangingPunct="1">
              <a:defRPr/>
            </a:pPr>
            <a:r>
              <a:rPr lang="en-US" smtClean="0"/>
              <a:t>Why is it also permissible to omit the concentration of solids in equilibrium expressions?  (If you want a concrete example use Mn, the density of Mn is 7.21g/mL.)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Solubility Product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Solubility Product Example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Calculate the solubility product of Ag</a:t>
            </a:r>
            <a:r>
              <a:rPr lang="en-US" baseline="-25000" smtClean="0"/>
              <a:t>3</a:t>
            </a:r>
            <a:r>
              <a:rPr lang="en-US" smtClean="0"/>
              <a:t>PO</a:t>
            </a:r>
            <a:r>
              <a:rPr lang="en-US" baseline="-25000" smtClean="0"/>
              <a:t>4</a:t>
            </a:r>
            <a:r>
              <a:rPr lang="en-US" smtClean="0"/>
              <a:t> if 500.mL of saturated solution contains 0.00325g of dissolved salt.  Neglect any hydrolysis effects.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Another </a:t>
            </a:r>
            <a:r>
              <a:rPr lang="en-US" dirty="0" err="1" smtClean="0"/>
              <a:t>Ksp</a:t>
            </a:r>
            <a:r>
              <a:rPr lang="en-US" dirty="0" smtClean="0"/>
              <a:t>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Calculate the solubility of Ag2CrO4 @ 25oC in moles/liter.  </a:t>
            </a:r>
            <a:r>
              <a:rPr lang="en-US" dirty="0" err="1" smtClean="0"/>
              <a:t>Ksp</a:t>
            </a:r>
            <a:r>
              <a:rPr lang="en-US" dirty="0" smtClean="0"/>
              <a:t> = 2.4 x 10-12.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Common ion effect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Addition of a common ion displaces reaction toward reactants, less will dissolve.  A salt will be less soluble if one of its constituent ions is already present in solution.</a:t>
            </a:r>
          </a:p>
          <a:p>
            <a:pPr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r>
              <a:rPr lang="en-US" dirty="0" smtClean="0"/>
              <a:t>Solubility, like any other </a:t>
            </a:r>
            <a:r>
              <a:rPr lang="en-US" dirty="0" err="1" smtClean="0"/>
              <a:t>equilibria</a:t>
            </a:r>
            <a:r>
              <a:rPr lang="en-US" dirty="0" smtClean="0"/>
              <a:t> expression is affected by addition of common 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Common ion effect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Calculate the solubility of </a:t>
            </a:r>
            <a:r>
              <a:rPr lang="en-US" dirty="0" err="1" smtClean="0"/>
              <a:t>AgCl</a:t>
            </a:r>
            <a:r>
              <a:rPr lang="en-US" dirty="0" smtClean="0"/>
              <a:t> @ 25</a:t>
            </a:r>
            <a:r>
              <a:rPr lang="en-US" baseline="30000" dirty="0" smtClean="0"/>
              <a:t>o</a:t>
            </a:r>
            <a:r>
              <a:rPr lang="en-US" dirty="0" smtClean="0"/>
              <a:t>C in 0.010M AgNO</a:t>
            </a:r>
            <a:r>
              <a:rPr lang="en-US" baseline="-25000" dirty="0" smtClean="0"/>
              <a:t>3</a:t>
            </a:r>
            <a:r>
              <a:rPr lang="en-US" dirty="0" smtClean="0"/>
              <a:t> solution.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Common Ion Effect Demo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The solubility of KCl at room temperature is 3.7M</a:t>
            </a:r>
          </a:p>
          <a:p>
            <a:pPr lvl="2" indent="-285750" eaLnBrk="1" hangingPunct="1">
              <a:defRPr/>
            </a:pPr>
            <a:r>
              <a:rPr lang="en-US" smtClean="0"/>
              <a:t>Each test tube contains 20mL of saturated KCl initially</a:t>
            </a:r>
          </a:p>
          <a:p>
            <a:pPr lvl="2" indent="-285750" eaLnBrk="1" hangingPunct="1">
              <a:defRPr/>
            </a:pPr>
            <a:r>
              <a:rPr lang="en-US" smtClean="0"/>
              <a:t>To test tube #1 20mL of 6M HCl is added</a:t>
            </a:r>
          </a:p>
          <a:p>
            <a:pPr lvl="2" indent="-285750" eaLnBrk="1" hangingPunct="1">
              <a:defRPr/>
            </a:pPr>
            <a:r>
              <a:rPr lang="en-US" smtClean="0"/>
              <a:t>To test tube #2 20mL of 12M HCl is added</a:t>
            </a:r>
          </a:p>
          <a:p>
            <a:pPr lvl="2" indent="-285750" eaLnBrk="1" hangingPunct="1">
              <a:defRPr/>
            </a:pPr>
            <a:endParaRPr lang="en-US" smtClean="0"/>
          </a:p>
        </p:txBody>
      </p:sp>
      <p:sp>
        <p:nvSpPr>
          <p:cNvPr id="25604" name="Text Box 4"/>
          <p:cNvSpPr txBox="1">
            <a:spLocks noChangeArrowheads="1"/>
          </p:cNvSpPr>
          <p:nvPr/>
        </p:nvSpPr>
        <p:spPr bwMode="auto">
          <a:xfrm>
            <a:off x="228600" y="4343400"/>
            <a:ext cx="8686800" cy="204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/>
              <a:t>Explain results which appear to contradict the principles of the common ion effect.  (Hint: Calculate the concentrations of K</a:t>
            </a:r>
            <a:r>
              <a:rPr lang="en-US" sz="3200" baseline="30000"/>
              <a:t>+</a:t>
            </a:r>
            <a:r>
              <a:rPr lang="en-US" sz="3200"/>
              <a:t> and Cl</a:t>
            </a:r>
            <a:r>
              <a:rPr lang="en-US" sz="3200" baseline="30000"/>
              <a:t>-</a:t>
            </a:r>
            <a:r>
              <a:rPr lang="en-US" sz="3200"/>
              <a:t> after the addition of HCl and calculate Q for each system.)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A waste bottle contains 0.01M Cu</a:t>
            </a:r>
            <a:r>
              <a:rPr lang="en-US" baseline="30000" smtClean="0"/>
              <a:t>+1</a:t>
            </a:r>
            <a:r>
              <a:rPr lang="en-US" smtClean="0"/>
              <a:t> and Sn</a:t>
            </a:r>
            <a:r>
              <a:rPr lang="en-US" baseline="30000" smtClean="0"/>
              <a:t>+2</a:t>
            </a:r>
            <a:r>
              <a:rPr lang="en-US" smtClean="0"/>
              <a:t> ions.  For waste disposal, it is considerably cheaper if these two metals were precipitated separately rather than co-precipitated.  Is such a separation possible?  What would you precipitate the solutions with?  (Use the K</a:t>
            </a:r>
            <a:r>
              <a:rPr lang="en-US" baseline="-25000" smtClean="0"/>
              <a:t>sp</a:t>
            </a:r>
            <a:r>
              <a:rPr lang="en-US" smtClean="0"/>
              <a:t> values given at the back of your book.)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Solubility Rules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400" smtClean="0"/>
              <a:t>When applying solubility rules focus mainly on the anion portion of your molecule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smtClean="0"/>
              <a:t>Always soluble: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smtClean="0"/>
              <a:t>Group I metals and ammonium salts are soluble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smtClean="0"/>
              <a:t>Nitrates, acetates, and perchlorates are soluble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smtClean="0"/>
              <a:t>Cl</a:t>
            </a:r>
            <a:r>
              <a:rPr lang="en-US" sz="2000" baseline="30000" smtClean="0"/>
              <a:t>-</a:t>
            </a:r>
            <a:r>
              <a:rPr lang="en-US" sz="2000" smtClean="0"/>
              <a:t>, Br</a:t>
            </a:r>
            <a:r>
              <a:rPr lang="en-US" sz="2000" baseline="30000" smtClean="0"/>
              <a:t>-</a:t>
            </a:r>
            <a:r>
              <a:rPr lang="en-US" sz="2000" smtClean="0"/>
              <a:t>, and I</a:t>
            </a:r>
            <a:r>
              <a:rPr lang="en-US" sz="2000" baseline="30000" smtClean="0"/>
              <a:t>-</a:t>
            </a:r>
            <a:r>
              <a:rPr lang="en-US" sz="2000" smtClean="0"/>
              <a:t> are soluble except with Ag</a:t>
            </a:r>
            <a:r>
              <a:rPr lang="en-US" sz="2000" baseline="30000" smtClean="0"/>
              <a:t>+</a:t>
            </a:r>
            <a:r>
              <a:rPr lang="en-US" sz="2000" smtClean="0"/>
              <a:t>, Pb</a:t>
            </a:r>
            <a:r>
              <a:rPr lang="en-US" sz="2000" baseline="30000" smtClean="0"/>
              <a:t>2+</a:t>
            </a:r>
            <a:r>
              <a:rPr lang="en-US" sz="2000" smtClean="0"/>
              <a:t>, Cu</a:t>
            </a:r>
            <a:r>
              <a:rPr lang="en-US" sz="2000" baseline="30000" smtClean="0"/>
              <a:t>+</a:t>
            </a:r>
            <a:r>
              <a:rPr lang="en-US" sz="2000" smtClean="0"/>
              <a:t>, and Hg</a:t>
            </a:r>
            <a:r>
              <a:rPr lang="en-US" sz="2000" baseline="30000" smtClean="0"/>
              <a:t>2+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smtClean="0"/>
              <a:t>Sulfates are soluble except with Ca</a:t>
            </a:r>
            <a:r>
              <a:rPr lang="en-US" sz="2000" baseline="30000" smtClean="0"/>
              <a:t>2+</a:t>
            </a:r>
            <a:r>
              <a:rPr lang="en-US" sz="2000" smtClean="0"/>
              <a:t>, Sr</a:t>
            </a:r>
            <a:r>
              <a:rPr lang="en-US" sz="2000" baseline="30000" smtClean="0"/>
              <a:t>2+</a:t>
            </a:r>
            <a:r>
              <a:rPr lang="en-US" sz="2000" smtClean="0"/>
              <a:t>, Ba</a:t>
            </a:r>
            <a:r>
              <a:rPr lang="en-US" sz="2000" baseline="30000" smtClean="0"/>
              <a:t>2+</a:t>
            </a:r>
            <a:r>
              <a:rPr lang="en-US" sz="2000" smtClean="0"/>
              <a:t>, and Pb</a:t>
            </a:r>
            <a:r>
              <a:rPr lang="en-US" sz="2000" baseline="30000" smtClean="0"/>
              <a:t>2+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smtClean="0"/>
              <a:t>Always insoluble: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smtClean="0"/>
              <a:t>CO</a:t>
            </a:r>
            <a:r>
              <a:rPr lang="en-US" sz="2000" baseline="-25000" smtClean="0"/>
              <a:t>3</a:t>
            </a:r>
            <a:r>
              <a:rPr lang="en-US" sz="2000" baseline="30000" smtClean="0"/>
              <a:t>2-</a:t>
            </a:r>
            <a:r>
              <a:rPr lang="en-US" sz="2000" smtClean="0"/>
              <a:t> are insoluble except with Group I and NH</a:t>
            </a:r>
            <a:r>
              <a:rPr lang="en-US" sz="2000" baseline="-25000" smtClean="0"/>
              <a:t>4</a:t>
            </a:r>
            <a:r>
              <a:rPr lang="en-US" sz="2000" baseline="30000" smtClean="0"/>
              <a:t>+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smtClean="0"/>
              <a:t>PO</a:t>
            </a:r>
            <a:r>
              <a:rPr lang="en-US" sz="2000" baseline="-25000" smtClean="0"/>
              <a:t>4</a:t>
            </a:r>
            <a:r>
              <a:rPr lang="en-US" sz="2000" baseline="30000" smtClean="0"/>
              <a:t>3-</a:t>
            </a:r>
            <a:r>
              <a:rPr lang="en-US" sz="2000" smtClean="0"/>
              <a:t> are insoluble except with Group I and NH</a:t>
            </a:r>
            <a:r>
              <a:rPr lang="en-US" sz="2000" baseline="-25000" smtClean="0"/>
              <a:t>4</a:t>
            </a:r>
            <a:r>
              <a:rPr lang="en-US" sz="2000" baseline="30000" smtClean="0"/>
              <a:t>+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smtClean="0"/>
              <a:t>S</a:t>
            </a:r>
            <a:r>
              <a:rPr lang="en-US" sz="2000" baseline="30000" smtClean="0"/>
              <a:t>2-</a:t>
            </a:r>
            <a:r>
              <a:rPr lang="en-US" sz="2000" smtClean="0"/>
              <a:t> except Group I, II, and NH</a:t>
            </a:r>
            <a:r>
              <a:rPr lang="en-US" sz="2000" baseline="-25000" smtClean="0"/>
              <a:t>4</a:t>
            </a:r>
            <a:r>
              <a:rPr lang="en-US" sz="2000" baseline="30000" smtClean="0"/>
              <a:t>+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smtClean="0"/>
              <a:t>OH</a:t>
            </a:r>
            <a:r>
              <a:rPr lang="en-US" sz="2000" baseline="30000" smtClean="0"/>
              <a:t>-</a:t>
            </a:r>
            <a:r>
              <a:rPr lang="en-US" sz="2000" smtClean="0"/>
              <a:t> except with Group I, NH</a:t>
            </a:r>
            <a:r>
              <a:rPr lang="en-US" sz="2000" baseline="-25000" smtClean="0"/>
              <a:t>4</a:t>
            </a:r>
            <a:r>
              <a:rPr lang="en-US" sz="2000" baseline="30000" smtClean="0"/>
              <a:t>+</a:t>
            </a:r>
            <a:r>
              <a:rPr lang="en-US" sz="2000" smtClean="0"/>
              <a:t>, Ca</a:t>
            </a:r>
            <a:r>
              <a:rPr lang="en-US" sz="2000" baseline="30000" smtClean="0"/>
              <a:t>2+</a:t>
            </a:r>
            <a:r>
              <a:rPr lang="en-US" sz="2000" smtClean="0"/>
              <a:t>, Sr</a:t>
            </a:r>
            <a:r>
              <a:rPr lang="en-US" sz="2000" baseline="30000" smtClean="0"/>
              <a:t>2+</a:t>
            </a:r>
            <a:r>
              <a:rPr lang="en-US" sz="2000" smtClean="0"/>
              <a:t>, and Ba</a:t>
            </a:r>
            <a:r>
              <a:rPr lang="en-US" sz="2000" baseline="30000" smtClean="0"/>
              <a:t>2+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err="1" smtClean="0"/>
              <a:t>LeChatlier’s</a:t>
            </a:r>
            <a:r>
              <a:rPr lang="en-US" dirty="0" smtClean="0"/>
              <a:t> Principle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Any change to a system at equilibrium will alter so as to minimize the effects of the change.</a:t>
            </a:r>
          </a:p>
          <a:p>
            <a:pPr lvl="1" eaLnBrk="1" hangingPunct="1">
              <a:defRPr/>
            </a:pPr>
            <a:r>
              <a:rPr lang="en-US" dirty="0" smtClean="0"/>
              <a:t>Reaction quotient: Ratio of concentration of products to reactants at any time (not just at equilibrium)  Q</a:t>
            </a:r>
          </a:p>
          <a:p>
            <a:pPr lvl="2" eaLnBrk="1" hangingPunct="1">
              <a:defRPr/>
            </a:pPr>
            <a:r>
              <a:rPr lang="en-US" dirty="0" smtClean="0"/>
              <a:t>If Q &gt; K reaction not at </a:t>
            </a:r>
            <a:r>
              <a:rPr lang="en-US" dirty="0" err="1" smtClean="0"/>
              <a:t>equil</a:t>
            </a:r>
            <a:r>
              <a:rPr lang="en-US" dirty="0" smtClean="0"/>
              <a:t>. &amp; will go toward reactants</a:t>
            </a:r>
          </a:p>
          <a:p>
            <a:pPr lvl="2" eaLnBrk="1" hangingPunct="1">
              <a:defRPr/>
            </a:pPr>
            <a:r>
              <a:rPr lang="en-US" dirty="0" smtClean="0"/>
              <a:t>If Q &lt; K reaction not at </a:t>
            </a:r>
            <a:r>
              <a:rPr lang="en-US" dirty="0" err="1" smtClean="0"/>
              <a:t>equil</a:t>
            </a:r>
            <a:r>
              <a:rPr lang="en-US" dirty="0" smtClean="0"/>
              <a:t>. &amp; will go toward products</a:t>
            </a:r>
          </a:p>
          <a:p>
            <a:pPr lvl="2" eaLnBrk="1" hangingPunct="1">
              <a:defRPr/>
            </a:pPr>
            <a:r>
              <a:rPr lang="en-US" dirty="0" smtClean="0"/>
              <a:t>If Q = K reaction is at equilibrium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Acids and Bases Review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mtClean="0"/>
              <a:t>Bronsted – Lowry Acid: Proton donor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mtClean="0"/>
              <a:t>Bronsted – Lowry Base: Proton acceptor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US" smtClean="0"/>
              <a:t>Lewis acid: e- pair acceptor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mtClean="0"/>
              <a:t>Lewis base: e- pair donor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US" smtClean="0"/>
              <a:t>Salt: ionic solid can be thought of as the product of an acid base reaction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smtClean="0"/>
              <a:t>Demonstration: pH of distilled water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Why is the pH of distilled water acidic?  </a:t>
            </a:r>
            <a:r>
              <a:rPr lang="en-US" i="1" smtClean="0"/>
              <a:t>Write it down in your notebook.</a:t>
            </a:r>
          </a:p>
          <a:p>
            <a:pPr eaLnBrk="1" hangingPunct="1">
              <a:defRPr/>
            </a:pPr>
            <a:r>
              <a:rPr lang="en-US" smtClean="0"/>
              <a:t>How can this be minimized?</a:t>
            </a:r>
          </a:p>
          <a:p>
            <a:pPr lvl="1" eaLnBrk="1" hangingPunct="1">
              <a:defRPr/>
            </a:pPr>
            <a:r>
              <a:rPr lang="en-US" smtClean="0"/>
              <a:t>How can the CO</a:t>
            </a:r>
            <a:r>
              <a:rPr lang="en-US" baseline="-25000" smtClean="0"/>
              <a:t>2</a:t>
            </a:r>
            <a:r>
              <a:rPr lang="en-US" smtClean="0"/>
              <a:t> be removed?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Rectangle 4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smtClean="0"/>
              <a:t>Strong acids &amp; bases completely dissociate</a:t>
            </a:r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Strong Acids:</a:t>
            </a:r>
          </a:p>
          <a:p>
            <a:pPr lvl="1" eaLnBrk="1" hangingPunct="1">
              <a:buFont typeface="Wingdings" pitchFamily="2" charset="2"/>
              <a:buNone/>
              <a:defRPr/>
            </a:pPr>
            <a:endParaRPr lang="en-US" smtClean="0"/>
          </a:p>
          <a:p>
            <a:pPr lvl="1" eaLnBrk="1" hangingPunct="1">
              <a:buFont typeface="Wingdings" pitchFamily="2" charset="2"/>
              <a:buNone/>
              <a:defRPr/>
            </a:pPr>
            <a:endParaRPr lang="en-US" smtClean="0"/>
          </a:p>
          <a:p>
            <a:pPr lvl="1" eaLnBrk="1" hangingPunct="1">
              <a:buFont typeface="Wingdings" pitchFamily="2" charset="2"/>
              <a:buNone/>
              <a:defRPr/>
            </a:pPr>
            <a:endParaRPr lang="en-US" smtClean="0"/>
          </a:p>
          <a:p>
            <a:pPr lvl="1" eaLnBrk="1" hangingPunct="1">
              <a:buFont typeface="Wingdings" pitchFamily="2" charset="2"/>
              <a:buNone/>
              <a:defRPr/>
            </a:pPr>
            <a:endParaRPr lang="en-US" smtClean="0"/>
          </a:p>
          <a:p>
            <a:pPr lvl="1" eaLnBrk="1" hangingPunct="1">
              <a:buFont typeface="Wingdings" pitchFamily="2" charset="2"/>
              <a:buNone/>
              <a:defRPr/>
            </a:pPr>
            <a:endParaRPr lang="en-US" smtClean="0"/>
          </a:p>
          <a:p>
            <a:pPr lvl="1" eaLnBrk="1" hangingPunct="1">
              <a:buFont typeface="Wingdings" pitchFamily="2" charset="2"/>
              <a:buNone/>
              <a:defRPr/>
            </a:pPr>
            <a:endParaRPr lang="en-US" smtClean="0"/>
          </a:p>
          <a:p>
            <a:pPr lvl="1" eaLnBrk="1" hangingPunct="1">
              <a:buFont typeface="Wingdings" pitchFamily="2" charset="2"/>
              <a:buNone/>
              <a:defRPr/>
            </a:pPr>
            <a:endParaRPr lang="en-US" smtClean="0"/>
          </a:p>
          <a:p>
            <a:pPr lvl="1" eaLnBrk="1" hangingPunct="1">
              <a:buFont typeface="Wingdings" pitchFamily="2" charset="2"/>
              <a:buNone/>
              <a:defRPr/>
            </a:pPr>
            <a:endParaRPr lang="en-US" smtClean="0"/>
          </a:p>
          <a:p>
            <a:pPr lvl="1" eaLnBrk="1" hangingPunct="1">
              <a:buFont typeface="Wingdings" pitchFamily="2" charset="2"/>
              <a:buNone/>
              <a:defRPr/>
            </a:pPr>
            <a:r>
              <a:rPr lang="en-US" i="1" smtClean="0"/>
              <a:t>Everything else is weak</a:t>
            </a:r>
          </a:p>
        </p:txBody>
      </p:sp>
      <p:sp>
        <p:nvSpPr>
          <p:cNvPr id="19462" name="Rectangle 6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Strong Bases:</a:t>
            </a:r>
          </a:p>
          <a:p>
            <a:pPr lvl="1" eaLnBrk="1" hangingPunct="1">
              <a:defRPr/>
            </a:pPr>
            <a:r>
              <a:rPr lang="en-US" smtClean="0"/>
              <a:t>Alkali earth metal OH</a:t>
            </a:r>
          </a:p>
          <a:p>
            <a:pPr lvl="1" eaLnBrk="1" hangingPunct="1">
              <a:defRPr/>
            </a:pPr>
            <a:r>
              <a:rPr lang="en-US" smtClean="0"/>
              <a:t>R4NOH</a:t>
            </a:r>
          </a:p>
          <a:p>
            <a:pPr lvl="2" eaLnBrk="1" hangingPunct="1">
              <a:defRPr/>
            </a:pPr>
            <a:r>
              <a:rPr lang="en-US" smtClean="0"/>
              <a:t>R are all organic groups</a:t>
            </a:r>
          </a:p>
          <a:p>
            <a:pPr lvl="1" eaLnBrk="1" hangingPunct="1">
              <a:defRPr/>
            </a:pPr>
            <a:r>
              <a:rPr lang="en-US" smtClean="0"/>
              <a:t>Alkaline earth metal OH (but not always soluble)</a:t>
            </a:r>
          </a:p>
          <a:p>
            <a:pPr lvl="1" eaLnBrk="1" hangingPunct="1">
              <a:buFont typeface="Wingdings" pitchFamily="2" charset="2"/>
              <a:buNone/>
              <a:defRPr/>
            </a:pPr>
            <a:endParaRPr lang="en-US" smtClean="0"/>
          </a:p>
          <a:p>
            <a:pPr lvl="1" eaLnBrk="1" hangingPunct="1">
              <a:defRPr/>
            </a:pPr>
            <a:endParaRPr lang="en-US" smtClean="0"/>
          </a:p>
          <a:p>
            <a:pPr lvl="1" eaLnBrk="1" hangingPunct="1">
              <a:defRPr/>
            </a:pPr>
            <a:endParaRPr lang="en-US" smtClean="0"/>
          </a:p>
          <a:p>
            <a:pPr lvl="1" eaLnBrk="1" hangingPunct="1">
              <a:buFont typeface="Wingdings" pitchFamily="2" charset="2"/>
              <a:buNone/>
              <a:defRPr/>
            </a:pPr>
            <a:r>
              <a:rPr lang="en-US" i="1" smtClean="0"/>
              <a:t>Everything else is weak</a:t>
            </a:r>
          </a:p>
          <a:p>
            <a:pPr lvl="2" eaLnBrk="1" hangingPunct="1">
              <a:defRPr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Explain why, if benzoic acid is a weak acid with a K</a:t>
            </a:r>
            <a:r>
              <a:rPr lang="en-US" baseline="-25000" smtClean="0"/>
              <a:t>a</a:t>
            </a:r>
            <a:r>
              <a:rPr lang="en-US" smtClean="0"/>
              <a:t> of 6.28 x 10</a:t>
            </a:r>
            <a:r>
              <a:rPr lang="en-US" baseline="30000" smtClean="0"/>
              <a:t>-5</a:t>
            </a:r>
            <a:r>
              <a:rPr lang="en-US" smtClean="0"/>
              <a:t>, sodium benzoate is basic.  Use equilibria.</a:t>
            </a:r>
          </a:p>
          <a:p>
            <a:pPr eaLnBrk="1" hangingPunct="1">
              <a:defRPr/>
            </a:pPr>
            <a:r>
              <a:rPr lang="en-US" smtClean="0"/>
              <a:t>If you have a 0.100M solution of sodium benzoate, what will be the pH of the solution?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Buffers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Buffer resists changes in pH</a:t>
            </a:r>
          </a:p>
          <a:p>
            <a:pPr eaLnBrk="1" hangingPunct="1">
              <a:defRPr/>
            </a:pPr>
            <a:r>
              <a:rPr lang="en-US" smtClean="0"/>
              <a:t>How does a buffer work?</a:t>
            </a:r>
          </a:p>
          <a:p>
            <a:pPr lvl="1" eaLnBrk="1" hangingPunct="1">
              <a:defRPr/>
            </a:pPr>
            <a:r>
              <a:rPr lang="en-US" smtClean="0"/>
              <a:t>It contains significant amounts of both an acid and its conjugate base at equilibrium such that with the common ion effect/ L’Chatlier’s Principle it is able to minimize the effects of additions of acid or base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Buffer Example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What is the pH of 0.180 mole of NaNO2 mixed with 0.230 moles of HNO2 in 1.0 liter of solution?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Buffer capacity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How well a buffer resists changes to pH when a strong acid or strong base is added.</a:t>
            </a:r>
          </a:p>
          <a:p>
            <a:pPr eaLnBrk="1" hangingPunct="1">
              <a:defRPr/>
            </a:pPr>
            <a:r>
              <a:rPr lang="en-US" smtClean="0"/>
              <a:t>Buffers are most effective closer to their pKa</a:t>
            </a:r>
          </a:p>
          <a:p>
            <a:pPr eaLnBrk="1" hangingPunct="1">
              <a:defRPr/>
            </a:pPr>
            <a:r>
              <a:rPr lang="en-US" smtClean="0"/>
              <a:t>Do not want to generally make a buffer more than 1 pH unit from its pKa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Buffer example 2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How would you make a buffer at a pH of 7.80?  (There is more than one correct answer.)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Buffer example 3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What would the pH be of a buffer solution containing 100.0mL of 0.15M NH3 and 4.25mL of 1.0M HCl?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Buffer example 4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smtClean="0"/>
              <a:t>How will the pH change when 10.0mL of 0.1M HCl is added to a buffer containing 0.15moles of Sodium acetate and 0.12 moles of acetic acid in 1.0 liter of solution?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Example problem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dirty="0" smtClean="0"/>
              <a:t>For reaction: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en-US" dirty="0" smtClean="0"/>
              <a:t>	H</a:t>
            </a:r>
            <a:r>
              <a:rPr lang="en-US" baseline="-25000" dirty="0" smtClean="0"/>
              <a:t>2</a:t>
            </a:r>
            <a:r>
              <a:rPr lang="en-US" dirty="0" smtClean="0"/>
              <a:t>O (</a:t>
            </a:r>
            <a:r>
              <a:rPr lang="en-US" i="1" dirty="0" smtClean="0"/>
              <a:t>l</a:t>
            </a:r>
            <a:r>
              <a:rPr lang="en-US" dirty="0" smtClean="0"/>
              <a:t>) === H</a:t>
            </a:r>
            <a:r>
              <a:rPr lang="en-US" baseline="30000" dirty="0" smtClean="0"/>
              <a:t>+</a:t>
            </a:r>
            <a:r>
              <a:rPr lang="en-US" dirty="0" smtClean="0"/>
              <a:t> + OH</a:t>
            </a:r>
            <a:r>
              <a:rPr lang="en-US" baseline="30000" dirty="0" smtClean="0"/>
              <a:t>-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dirty="0" smtClean="0"/>
              <a:t>K = 1.0 x 10</a:t>
            </a:r>
            <a:r>
              <a:rPr lang="en-US" baseline="30000" dirty="0" smtClean="0"/>
              <a:t>-14</a:t>
            </a:r>
            <a:r>
              <a:rPr lang="en-US" dirty="0" smtClean="0"/>
              <a:t> @ 25</a:t>
            </a:r>
            <a:r>
              <a:rPr lang="en-US" baseline="30000" dirty="0" smtClean="0"/>
              <a:t>o</a:t>
            </a:r>
            <a:r>
              <a:rPr lang="en-US" dirty="0" smtClean="0"/>
              <a:t>C.  The [ ] of the system out of equilibrium = [H</a:t>
            </a:r>
            <a:r>
              <a:rPr lang="en-US" baseline="30000" dirty="0" smtClean="0"/>
              <a:t>+</a:t>
            </a:r>
            <a:r>
              <a:rPr lang="en-US" dirty="0" smtClean="0"/>
              <a:t>] = 3.0 x 10</a:t>
            </a:r>
            <a:r>
              <a:rPr lang="en-US" baseline="30000" dirty="0" smtClean="0"/>
              <a:t>-5</a:t>
            </a:r>
            <a:r>
              <a:rPr lang="en-US" dirty="0" smtClean="0"/>
              <a:t>M and [OH</a:t>
            </a:r>
            <a:r>
              <a:rPr lang="en-US" baseline="30000" dirty="0" smtClean="0"/>
              <a:t>-</a:t>
            </a:r>
            <a:r>
              <a:rPr lang="en-US" dirty="0" smtClean="0"/>
              <a:t>] = 2.0 x 10</a:t>
            </a:r>
            <a:r>
              <a:rPr lang="en-US" baseline="30000" dirty="0" smtClean="0"/>
              <a:t>-7</a:t>
            </a:r>
            <a:r>
              <a:rPr lang="en-US" dirty="0" smtClean="0"/>
              <a:t>M will reaction go toward the reactants or products to reach equilibrium?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Ladder Diagrams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How will reaction be affected if you remove product?</a:t>
            </a:r>
          </a:p>
          <a:p>
            <a:pPr eaLnBrk="1" hangingPunct="1">
              <a:defRPr/>
            </a:pPr>
            <a:r>
              <a:rPr lang="en-US" dirty="0" smtClean="0"/>
              <a:t>How will reaction be affected if you add product?</a:t>
            </a:r>
          </a:p>
          <a:p>
            <a:pPr eaLnBrk="1" hangingPunct="1">
              <a:defRPr/>
            </a:pPr>
            <a:r>
              <a:rPr lang="en-US" dirty="0" smtClean="0"/>
              <a:t>How will reaction be affected if you remove reactant?</a:t>
            </a:r>
          </a:p>
          <a:p>
            <a:pPr eaLnBrk="1" hangingPunct="1">
              <a:defRPr/>
            </a:pPr>
            <a:r>
              <a:rPr lang="en-US" dirty="0" smtClean="0"/>
              <a:t>How will reaction be affected if you add reactant?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533400" y="30480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smtClean="0"/>
              <a:t>Ba(OH)</a:t>
            </a:r>
            <a:r>
              <a:rPr lang="en-US" sz="4000" baseline="-25000" smtClean="0"/>
              <a:t>2</a:t>
            </a:r>
            <a:r>
              <a:rPr lang="en-US" sz="4800" baseline="30000" smtClean="0"/>
              <a:t>.</a:t>
            </a:r>
            <a:r>
              <a:rPr lang="en-US" sz="4000" smtClean="0"/>
              <a:t>8H</a:t>
            </a:r>
            <a:r>
              <a:rPr lang="en-US" sz="4000" baseline="-25000" smtClean="0"/>
              <a:t>2</a:t>
            </a:r>
            <a:r>
              <a:rPr lang="en-US" sz="4000" smtClean="0"/>
              <a:t>O + 2NH</a:t>
            </a:r>
            <a:r>
              <a:rPr lang="en-US" sz="4000" baseline="-25000" smtClean="0"/>
              <a:t>4</a:t>
            </a:r>
            <a:r>
              <a:rPr lang="en-US" sz="4000" smtClean="0"/>
              <a:t>SCN </a:t>
            </a:r>
            <a:r>
              <a:rPr lang="en-US" sz="4000" smtClean="0">
                <a:sym typeface="Wingdings" pitchFamily="2" charset="2"/>
              </a:rPr>
              <a:t> Ba(SCN)</a:t>
            </a:r>
            <a:r>
              <a:rPr lang="en-US" sz="4000" baseline="-25000" smtClean="0">
                <a:sym typeface="Wingdings" pitchFamily="2" charset="2"/>
              </a:rPr>
              <a:t>2</a:t>
            </a:r>
            <a:r>
              <a:rPr lang="en-US" sz="4000" smtClean="0">
                <a:sym typeface="Wingdings" pitchFamily="2" charset="2"/>
              </a:rPr>
              <a:t> + 2NH</a:t>
            </a:r>
            <a:r>
              <a:rPr lang="en-US" sz="4000" baseline="-25000" smtClean="0">
                <a:sym typeface="Wingdings" pitchFamily="2" charset="2"/>
              </a:rPr>
              <a:t>3</a:t>
            </a:r>
            <a:r>
              <a:rPr lang="en-US" sz="4000" smtClean="0">
                <a:sym typeface="Wingdings" pitchFamily="2" charset="2"/>
              </a:rPr>
              <a:t> + 10H</a:t>
            </a:r>
            <a:r>
              <a:rPr lang="en-US" sz="4000" baseline="-25000" smtClean="0">
                <a:sym typeface="Wingdings" pitchFamily="2" charset="2"/>
              </a:rPr>
              <a:t>2</a:t>
            </a:r>
            <a:r>
              <a:rPr lang="en-US" sz="4000" smtClean="0">
                <a:sym typeface="Wingdings" pitchFamily="2" charset="2"/>
              </a:rPr>
              <a:t>O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If the temperature is raised, which direction will equilibrium shift toward?</a:t>
            </a:r>
          </a:p>
          <a:p>
            <a:pPr eaLnBrk="1" hangingPunct="1">
              <a:defRPr/>
            </a:pPr>
            <a:r>
              <a:rPr lang="en-US" smtClean="0"/>
              <a:t>If the temperature is lowered?</a:t>
            </a:r>
          </a:p>
          <a:p>
            <a:pPr eaLnBrk="1" hangingPunct="1">
              <a:defRPr/>
            </a:pPr>
            <a:r>
              <a:rPr lang="en-US" smtClean="0"/>
              <a:t>If the temperature of an exothermic reaction is raised?</a:t>
            </a:r>
          </a:p>
          <a:p>
            <a:pPr eaLnBrk="1" hangingPunct="1">
              <a:defRPr/>
            </a:pPr>
            <a:r>
              <a:rPr lang="en-US" smtClean="0"/>
              <a:t>If the temperature of an exothermic reaction is lowered?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800" dirty="0" smtClean="0">
                <a:solidFill>
                  <a:srgbClr val="FFFF00"/>
                </a:solidFill>
              </a:rPr>
              <a:t>Remember! Just because a reaction is thermodynamically favored K is big does not mean it is fast.  Kinetics and thermodynamics are distinct!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Resources to find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sz="2800" dirty="0" smtClean="0"/>
              <a:t>Standard Methods for the Examination of Water and Wastewater</a:t>
            </a:r>
          </a:p>
          <a:p>
            <a:pPr>
              <a:defRPr/>
            </a:pPr>
            <a:r>
              <a:rPr lang="en-US" sz="2800" dirty="0" smtClean="0"/>
              <a:t>Journal of Chemical Education</a:t>
            </a:r>
          </a:p>
          <a:p>
            <a:pPr>
              <a:defRPr/>
            </a:pPr>
            <a:r>
              <a:rPr lang="en-US" sz="2800" dirty="0" smtClean="0"/>
              <a:t>ASTM Methods</a:t>
            </a:r>
          </a:p>
          <a:p>
            <a:pPr>
              <a:defRPr/>
            </a:pPr>
            <a:r>
              <a:rPr lang="en-US" sz="2800" dirty="0" smtClean="0"/>
              <a:t>Analytical Chemistry for Technicians</a:t>
            </a:r>
          </a:p>
          <a:p>
            <a:pPr>
              <a:defRPr/>
            </a:pPr>
            <a:r>
              <a:rPr lang="en-US" sz="2800" dirty="0" smtClean="0"/>
              <a:t>Environmental Chemistry: Experiments and Demonstrations</a:t>
            </a:r>
          </a:p>
          <a:p>
            <a:pPr>
              <a:defRPr/>
            </a:pPr>
            <a:r>
              <a:rPr lang="en-US" sz="2800" dirty="0" smtClean="0"/>
              <a:t>Analytical Chemistry: Practice</a:t>
            </a:r>
          </a:p>
          <a:p>
            <a:pPr>
              <a:defRPr/>
            </a:pP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/>
              </a:rPr>
              <a:t>Methods for environmental trace analysis </a:t>
            </a:r>
            <a:endParaRPr lang="en-US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defRPr/>
            </a:pP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3"/>
              </a:rPr>
              <a:t>NIOSH manual of analytical methods /  &lt;Print Book&gt;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Steps in Experimental Design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AutoNum type="arabicPeriod"/>
              <a:defRPr/>
            </a:pPr>
            <a:r>
              <a:rPr lang="en-US" b="1" dirty="0" smtClean="0"/>
              <a:t>Formulate the question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AutoNum type="arabicPeriod"/>
              <a:defRPr/>
            </a:pPr>
            <a:r>
              <a:rPr lang="en-US" b="1" dirty="0" smtClean="0"/>
              <a:t>Develop the hypothesis </a:t>
            </a:r>
            <a:r>
              <a:rPr lang="en-US" i="1" dirty="0" err="1" smtClean="0"/>
              <a:t>Hypothesis</a:t>
            </a:r>
            <a:r>
              <a:rPr lang="en-US" i="1" dirty="0" smtClean="0"/>
              <a:t> must be testable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AutoNum type="arabicPeriod"/>
              <a:defRPr/>
            </a:pPr>
            <a:r>
              <a:rPr lang="en-US" b="1" dirty="0" smtClean="0"/>
              <a:t>Make predictions  </a:t>
            </a:r>
            <a:r>
              <a:rPr lang="en-US" i="1" dirty="0" smtClean="0"/>
              <a:t>What will the data look like if the hypothesis is supported?  Not supported?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AutoNum type="arabicPeriod"/>
              <a:defRPr/>
            </a:pPr>
            <a:r>
              <a:rPr lang="en-US" b="1" dirty="0" smtClean="0"/>
              <a:t>Plan methods for testing hypothesis  </a:t>
            </a:r>
            <a:r>
              <a:rPr lang="en-US" i="1" dirty="0" smtClean="0"/>
              <a:t>What experimental methods will be used for testing the hypothesis?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Steps in Experimental Design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dirty="0" smtClean="0"/>
              <a:t>5. </a:t>
            </a:r>
            <a:r>
              <a:rPr lang="en-US" b="1" dirty="0" smtClean="0"/>
              <a:t>Collect data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dirty="0" smtClean="0"/>
              <a:t>6. </a:t>
            </a:r>
            <a:r>
              <a:rPr lang="en-US" b="1" dirty="0" smtClean="0"/>
              <a:t>Evaluate data  </a:t>
            </a:r>
            <a:r>
              <a:rPr lang="en-US" i="1" dirty="0" smtClean="0"/>
              <a:t>Does it support the hypothesis?  Do additional experiments need to be done?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ream">
  <a:themeElements>
    <a:clrScheme name="Stream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Stream">
      <a:majorFont>
        <a:latin typeface="Garamond"/>
        <a:ea typeface=""/>
        <a:cs typeface="Arial"/>
      </a:majorFont>
      <a:minorFont>
        <a:latin typeface="Garamond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ream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eam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Stream</Template>
  <TotalTime>1808</TotalTime>
  <Words>1223</Words>
  <Application>Microsoft Office PowerPoint</Application>
  <PresentationFormat>On-screen Show (4:3)</PresentationFormat>
  <Paragraphs>132</Paragraphs>
  <Slides>30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6" baseType="lpstr">
      <vt:lpstr>Garamond</vt:lpstr>
      <vt:lpstr>Arial</vt:lpstr>
      <vt:lpstr>Wingdings</vt:lpstr>
      <vt:lpstr>Calibri</vt:lpstr>
      <vt:lpstr>Symbol</vt:lpstr>
      <vt:lpstr>Stream</vt:lpstr>
      <vt:lpstr>Ba(OH)2.8H2O + 2NH4SCN  Ba(SCN)2 + 2NH3 + 10H2O</vt:lpstr>
      <vt:lpstr>LeChatlier’s Principle</vt:lpstr>
      <vt:lpstr>Example problem</vt:lpstr>
      <vt:lpstr>Slide 4</vt:lpstr>
      <vt:lpstr>Ba(OH)2.8H2O + 2NH4SCN  Ba(SCN)2 + 2NH3 + 10H2O</vt:lpstr>
      <vt:lpstr>Remember! Just because a reaction is thermodynamically favored K is big does not mean it is fast.  Kinetics and thermodynamics are distinct!</vt:lpstr>
      <vt:lpstr>Resources to find methods</vt:lpstr>
      <vt:lpstr>Steps in Experimental Design</vt:lpstr>
      <vt:lpstr>Steps in Experimental Design</vt:lpstr>
      <vt:lpstr>Hypotheses</vt:lpstr>
      <vt:lpstr>Slide 11</vt:lpstr>
      <vt:lpstr>Solubility Product</vt:lpstr>
      <vt:lpstr>Solubility Product Example</vt:lpstr>
      <vt:lpstr>Another Ksp example</vt:lpstr>
      <vt:lpstr>Common ion effect</vt:lpstr>
      <vt:lpstr>Common ion effect example</vt:lpstr>
      <vt:lpstr>Common Ion Effect Demo</vt:lpstr>
      <vt:lpstr>Slide 18</vt:lpstr>
      <vt:lpstr>Solubility Rules</vt:lpstr>
      <vt:lpstr>Acids and Bases Review</vt:lpstr>
      <vt:lpstr>Demonstration: pH of distilled water</vt:lpstr>
      <vt:lpstr>Strong acids &amp; bases completely dissociate</vt:lpstr>
      <vt:lpstr>Slide 23</vt:lpstr>
      <vt:lpstr>Buffers</vt:lpstr>
      <vt:lpstr>Buffer Example</vt:lpstr>
      <vt:lpstr>Buffer capacity</vt:lpstr>
      <vt:lpstr>Buffer example 2</vt:lpstr>
      <vt:lpstr>Buffer example 3</vt:lpstr>
      <vt:lpstr>Buffer example 4</vt:lpstr>
      <vt:lpstr>Ladder Diagrams</vt:lpstr>
    </vt:vector>
  </TitlesOfParts>
  <Company>wsu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Ba(OH)2.8H2O + 2NH4SCN  Ba(SCN)2 + 2NH3 + 10H2O</dc:title>
  <dc:creator>wsu</dc:creator>
  <cp:lastModifiedBy>wsu</cp:lastModifiedBy>
  <cp:revision>59</cp:revision>
  <dcterms:created xsi:type="dcterms:W3CDTF">2006-10-19T13:18:56Z</dcterms:created>
  <dcterms:modified xsi:type="dcterms:W3CDTF">2008-10-21T20:31:57Z</dcterms:modified>
</cp:coreProperties>
</file>