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4609-EEF3-4A04-929A-453C955FC3B3}" type="datetimeFigureOut">
              <a:rPr lang="en-US" smtClean="0"/>
              <a:t>12/1/2008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1559A32-327A-467C-B375-B08C1D4034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4609-EEF3-4A04-929A-453C955FC3B3}" type="datetimeFigureOut">
              <a:rPr lang="en-US" smtClean="0"/>
              <a:t>12/1/2008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9A32-327A-467C-B375-B08C1D4034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4609-EEF3-4A04-929A-453C955FC3B3}" type="datetimeFigureOut">
              <a:rPr lang="en-US" smtClean="0"/>
              <a:t>12/1/2008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9A32-327A-467C-B375-B08C1D4034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4609-EEF3-4A04-929A-453C955FC3B3}" type="datetimeFigureOut">
              <a:rPr lang="en-US" smtClean="0"/>
              <a:t>12/1/2008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9A32-327A-467C-B375-B08C1D4034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4609-EEF3-4A04-929A-453C955FC3B3}" type="datetimeFigureOut">
              <a:rPr lang="en-US" smtClean="0"/>
              <a:t>12/1/2008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559A32-327A-467C-B375-B08C1D4034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4609-EEF3-4A04-929A-453C955FC3B3}" type="datetimeFigureOut">
              <a:rPr lang="en-US" smtClean="0"/>
              <a:t>12/1/2008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9A32-327A-467C-B375-B08C1D4034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4609-EEF3-4A04-929A-453C955FC3B3}" type="datetimeFigureOut">
              <a:rPr lang="en-US" smtClean="0"/>
              <a:t>12/1/2008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9A32-327A-467C-B375-B08C1D40346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4609-EEF3-4A04-929A-453C955FC3B3}" type="datetimeFigureOut">
              <a:rPr lang="en-US" smtClean="0"/>
              <a:t>12/1/2008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9A32-327A-467C-B375-B08C1D4034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4609-EEF3-4A04-929A-453C955FC3B3}" type="datetimeFigureOut">
              <a:rPr lang="en-US" smtClean="0"/>
              <a:t>12/1/2008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9A32-327A-467C-B375-B08C1D4034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4609-EEF3-4A04-929A-453C955FC3B3}" type="datetimeFigureOut">
              <a:rPr lang="en-US" smtClean="0"/>
              <a:t>12/1/2008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9A32-327A-467C-B375-B08C1D40346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4609-EEF3-4A04-929A-453C955FC3B3}" type="datetimeFigureOut">
              <a:rPr lang="en-US" smtClean="0"/>
              <a:t>12/1/2008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559A32-327A-467C-B375-B08C1D40346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3C4609-EEF3-4A04-929A-453C955FC3B3}" type="datetimeFigureOut">
              <a:rPr lang="en-US" smtClean="0"/>
              <a:t>12/1/2008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1559A32-327A-467C-B375-B08C1D4034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Cell potentials under non-standard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(standard conditions 1M, 1 </a:t>
            </a:r>
            <a:r>
              <a:rPr lang="en-US" dirty="0" err="1" smtClean="0"/>
              <a:t>atm</a:t>
            </a:r>
            <a:r>
              <a:rPr lang="en-US" dirty="0" smtClean="0"/>
              <a:t> pressure)</a:t>
            </a:r>
          </a:p>
          <a:p>
            <a:r>
              <a:rPr lang="en-US" dirty="0" smtClean="0"/>
              <a:t>If we have the reaction:</a:t>
            </a:r>
          </a:p>
          <a:p>
            <a:pPr lvl="1">
              <a:buNone/>
            </a:pPr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+ Fe </a:t>
            </a:r>
            <a:r>
              <a:rPr lang="en-US" dirty="0" smtClean="0">
                <a:sym typeface="Wingdings" pitchFamily="2" charset="2"/>
              </a:rPr>
              <a:t> Fe</a:t>
            </a:r>
            <a:r>
              <a:rPr lang="en-US" baseline="30000" dirty="0" smtClean="0">
                <a:sym typeface="Wingdings" pitchFamily="2" charset="2"/>
              </a:rPr>
              <a:t>2+</a:t>
            </a:r>
            <a:r>
              <a:rPr lang="en-US" dirty="0" smtClean="0">
                <a:sym typeface="Wingdings" pitchFamily="2" charset="2"/>
              </a:rPr>
              <a:t> + Cu		</a:t>
            </a:r>
            <a:r>
              <a:rPr lang="en-US" dirty="0" err="1" smtClean="0">
                <a:sym typeface="Wingdings" pitchFamily="2" charset="2"/>
              </a:rPr>
              <a:t>E</a:t>
            </a:r>
            <a:r>
              <a:rPr lang="en-US" baseline="30000" dirty="0" err="1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 = 0.78V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If we increase [Cu</a:t>
            </a:r>
            <a:r>
              <a:rPr lang="en-US" baseline="30000" dirty="0" smtClean="0">
                <a:sym typeface="Wingdings" pitchFamily="2" charset="2"/>
              </a:rPr>
              <a:t>2+</a:t>
            </a:r>
            <a:r>
              <a:rPr lang="en-US" dirty="0" smtClean="0">
                <a:sym typeface="Wingdings" pitchFamily="2" charset="2"/>
              </a:rPr>
              <a:t>] which direction would reaction go? </a:t>
            </a:r>
          </a:p>
          <a:p>
            <a:pPr lvl="1" algn="ctr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Products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Increasing Cu</a:t>
            </a:r>
            <a:r>
              <a:rPr lang="en-US" baseline="30000" dirty="0" smtClean="0">
                <a:sym typeface="Wingdings" pitchFamily="2" charset="2"/>
              </a:rPr>
              <a:t>2+</a:t>
            </a:r>
            <a:r>
              <a:rPr lang="en-US" dirty="0" smtClean="0">
                <a:sym typeface="Wingdings" pitchFamily="2" charset="2"/>
              </a:rPr>
              <a:t> increases the driving force of the reaction and will increase the cell potential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E = </a:t>
            </a:r>
            <a:r>
              <a:rPr lang="en-US" dirty="0" err="1" smtClean="0">
                <a:sym typeface="Wingdings" pitchFamily="2" charset="2"/>
              </a:rPr>
              <a:t>E</a:t>
            </a:r>
            <a:r>
              <a:rPr lang="en-US" baseline="30000" dirty="0" err="1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 -  </a:t>
            </a:r>
            <a:r>
              <a:rPr lang="en-US" u="sng" dirty="0" err="1" smtClean="0">
                <a:sym typeface="Wingdings" pitchFamily="2" charset="2"/>
              </a:rPr>
              <a:t>RT</a:t>
            </a:r>
            <a:r>
              <a:rPr lang="en-US" dirty="0" err="1" smtClean="0">
                <a:sym typeface="Wingdings" pitchFamily="2" charset="2"/>
              </a:rPr>
              <a:t>lnQ</a:t>
            </a:r>
            <a:r>
              <a:rPr lang="en-US" dirty="0" smtClean="0">
                <a:sym typeface="Wingdings" pitchFamily="2" charset="2"/>
              </a:rPr>
              <a:t>		Nernst Equation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	        </a:t>
            </a:r>
            <a:r>
              <a:rPr lang="en-US" dirty="0" err="1" smtClean="0">
                <a:sym typeface="Wingdings" pitchFamily="2" charset="2"/>
              </a:rPr>
              <a:t>nF</a:t>
            </a: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Or at 298K	E = </a:t>
            </a:r>
            <a:r>
              <a:rPr lang="en-US" dirty="0" err="1" smtClean="0">
                <a:sym typeface="Wingdings" pitchFamily="2" charset="2"/>
              </a:rPr>
              <a:t>E</a:t>
            </a:r>
            <a:r>
              <a:rPr lang="en-US" baseline="30000" dirty="0" err="1" smtClean="0">
                <a:sym typeface="Wingdings" pitchFamily="2" charset="2"/>
              </a:rPr>
              <a:t>o</a:t>
            </a:r>
            <a:r>
              <a:rPr lang="en-US" smtClean="0">
                <a:sym typeface="Wingdings" pitchFamily="2" charset="2"/>
              </a:rPr>
              <a:t> -  </a:t>
            </a:r>
            <a:r>
              <a:rPr lang="en-US" u="sng" smtClean="0">
                <a:sym typeface="Wingdings" pitchFamily="2" charset="2"/>
              </a:rPr>
              <a:t>.</a:t>
            </a:r>
            <a:r>
              <a:rPr lang="en-US" u="sng" dirty="0" smtClean="0">
                <a:sym typeface="Wingdings" pitchFamily="2" charset="2"/>
              </a:rPr>
              <a:t>0592</a:t>
            </a:r>
            <a:r>
              <a:rPr lang="en-US" dirty="0" smtClean="0">
                <a:sym typeface="Wingdings" pitchFamily="2" charset="2"/>
              </a:rPr>
              <a:t>logQ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			      n</a:t>
            </a:r>
          </a:p>
          <a:p>
            <a:pPr lvl="1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Fuel Cells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fuel cells.bmp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981200" y="1447800"/>
            <a:ext cx="6702425" cy="5029200"/>
          </a:xfrm>
        </p:spPr>
      </p:pic>
      <p:sp>
        <p:nvSpPr>
          <p:cNvPr id="6" name="TextBox 5"/>
          <p:cNvSpPr txBox="1"/>
          <p:nvPr/>
        </p:nvSpPr>
        <p:spPr>
          <a:xfrm>
            <a:off x="6324600" y="1066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batteries, fuel must be continually supplied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Electrolysis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Recall</a:t>
            </a:r>
          </a:p>
          <a:p>
            <a:pPr lvl="1">
              <a:buNone/>
            </a:pPr>
            <a:r>
              <a:rPr lang="en-US" dirty="0" smtClean="0"/>
              <a:t>Galvanic cells: change chemical energy into electrical energy</a:t>
            </a:r>
          </a:p>
          <a:p>
            <a:pPr lvl="1">
              <a:buNone/>
            </a:pPr>
            <a:r>
              <a:rPr lang="en-US" dirty="0" smtClean="0"/>
              <a:t>Electrolytic cells: change electrical energy into chemical energy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Electrolytic cells can be used to recharge batteries, plate chrome, make Al</a:t>
            </a:r>
          </a:p>
          <a:p>
            <a:pPr lvl="1">
              <a:buNone/>
            </a:pPr>
            <a:r>
              <a:rPr lang="en-US" dirty="0" smtClean="0"/>
              <a:t>Because electrolytic cells require electrical energy, it is possible to figure out exactly how much electricity it takes to produce a given amount of metal </a:t>
            </a:r>
            <a:r>
              <a:rPr lang="en-US" dirty="0" err="1" smtClean="0"/>
              <a:t>electroanalytically</a:t>
            </a:r>
            <a:r>
              <a:rPr lang="en-US" dirty="0" smtClean="0"/>
              <a:t> with </a:t>
            </a:r>
            <a:r>
              <a:rPr lang="en-US" dirty="0" err="1" smtClean="0"/>
              <a:t>stoichiometry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5181600"/>
            <a:ext cx="1143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Current and time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7400" y="5181600"/>
            <a:ext cx="990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Moles of metal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5181600"/>
            <a:ext cx="1066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Quantity of charge in 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67200" y="5181600"/>
            <a:ext cx="990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Moles of e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7543800" y="5181600"/>
            <a:ext cx="990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Grams of metal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057400" y="5638800"/>
            <a:ext cx="533400" cy="152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334000" y="5562600"/>
            <a:ext cx="533400" cy="152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733800" y="5638800"/>
            <a:ext cx="533400" cy="152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934200" y="5638800"/>
            <a:ext cx="533400" cy="152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Electrolysis 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current is required to produce 4.0g of chromium metal from Cr(IV)oxide in 24 hours?</a:t>
            </a:r>
          </a:p>
          <a:p>
            <a:pPr>
              <a:buNone/>
            </a:pPr>
            <a:r>
              <a:rPr lang="en-US" dirty="0" smtClean="0"/>
              <a:t>Current = amps = C/sec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2</a:t>
            </a:r>
            <a:r>
              <a:rPr lang="en-US" baseline="30000" dirty="0" smtClean="0">
                <a:solidFill>
                  <a:schemeClr val="accent2"/>
                </a:solidFill>
              </a:rPr>
              <a:t>nd</a:t>
            </a:r>
            <a:r>
              <a:rPr lang="en-US" dirty="0" smtClean="0">
                <a:solidFill>
                  <a:schemeClr val="accent2"/>
                </a:solidFill>
              </a:rPr>
              <a:t> electrolysis 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Ultra-pure Cu and Ag can be made by electrolyzing a solution of CuCl</a:t>
            </a:r>
            <a:r>
              <a:rPr lang="en-US" baseline="-25000" dirty="0" smtClean="0"/>
              <a:t>2</a:t>
            </a:r>
            <a:r>
              <a:rPr lang="en-US" dirty="0" smtClean="0"/>
              <a:t> and </a:t>
            </a:r>
            <a:r>
              <a:rPr lang="en-US" dirty="0" err="1" smtClean="0"/>
              <a:t>AgCl</a:t>
            </a:r>
            <a:r>
              <a:rPr lang="en-US" dirty="0" smtClean="0"/>
              <a:t>.  Which metal is cheaper to produce this way?   CuCl</a:t>
            </a:r>
            <a:r>
              <a:rPr lang="en-US" baseline="-25000" dirty="0" smtClean="0"/>
              <a:t>2</a:t>
            </a:r>
            <a:r>
              <a:rPr lang="en-US" dirty="0" smtClean="0"/>
              <a:t> costs $27.80/ 250 grams</a:t>
            </a:r>
          </a:p>
          <a:p>
            <a:pPr>
              <a:buNone/>
            </a:pPr>
            <a:r>
              <a:rPr lang="en-US" dirty="0" smtClean="0"/>
              <a:t>		   AgCl</a:t>
            </a:r>
            <a:r>
              <a:rPr lang="en-US" baseline="-25000" dirty="0" smtClean="0"/>
              <a:t>2</a:t>
            </a:r>
            <a:r>
              <a:rPr lang="en-US" dirty="0" smtClean="0"/>
              <a:t> costs $79.10/ 250 grams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Calculate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cell</a:t>
            </a:r>
            <a:r>
              <a:rPr lang="en-US" dirty="0" smtClean="0"/>
              <a:t> for the cell diagrammed below:</a:t>
            </a:r>
          </a:p>
          <a:p>
            <a:pPr>
              <a:buNone/>
            </a:pPr>
            <a:r>
              <a:rPr lang="en-US" dirty="0" smtClean="0"/>
              <a:t>Cu   Cu</a:t>
            </a:r>
            <a:r>
              <a:rPr lang="en-US" baseline="30000" dirty="0" smtClean="0"/>
              <a:t>2+</a:t>
            </a:r>
            <a:r>
              <a:rPr lang="en-US" dirty="0" smtClean="0"/>
              <a:t> (0.50M)    Fe</a:t>
            </a:r>
            <a:r>
              <a:rPr lang="en-US" baseline="30000" dirty="0" smtClean="0"/>
              <a:t>3+</a:t>
            </a:r>
            <a:r>
              <a:rPr lang="en-US" dirty="0" smtClean="0"/>
              <a:t> (0.20M), Fe</a:t>
            </a:r>
            <a:r>
              <a:rPr lang="en-US" baseline="30000" dirty="0" smtClean="0"/>
              <a:t>2+</a:t>
            </a:r>
            <a:r>
              <a:rPr lang="en-US" dirty="0" smtClean="0"/>
              <a:t> (0.10M)   Pt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295400" y="2133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201194" y="2133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277394" y="2133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6858794" y="21328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Ag  </a:t>
            </a:r>
            <a:r>
              <a:rPr lang="en-US" sz="3600" dirty="0" err="1" smtClean="0"/>
              <a:t>Ag</a:t>
            </a:r>
            <a:r>
              <a:rPr lang="en-US" sz="3600" baseline="30000" dirty="0" smtClean="0"/>
              <a:t>+</a:t>
            </a:r>
            <a:r>
              <a:rPr lang="en-US" sz="3600" dirty="0" smtClean="0"/>
              <a:t> (0.0010M)  Ag</a:t>
            </a:r>
            <a:r>
              <a:rPr lang="en-US" sz="3600" baseline="30000" dirty="0" smtClean="0"/>
              <a:t>+</a:t>
            </a:r>
            <a:r>
              <a:rPr lang="en-US" sz="3600" dirty="0" smtClean="0"/>
              <a:t> (0.010M) Ag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Calculate the cell potential of the concentration cell above.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05694" y="18669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229894" y="19423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153694" y="19423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6896894" y="19423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lead battery like that used in cars operates under non-standard conditions.  Calculate the potential for the battery when the concentration of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is 6.00M at 25</a:t>
            </a:r>
            <a:r>
              <a:rPr lang="en-US" baseline="30000" dirty="0" smtClean="0"/>
              <a:t>o</a:t>
            </a:r>
            <a:r>
              <a:rPr lang="en-US" dirty="0" smtClean="0"/>
              <a:t>C.</a:t>
            </a:r>
          </a:p>
          <a:p>
            <a:pPr algn="ctr">
              <a:buNone/>
            </a:pPr>
            <a:r>
              <a:rPr lang="en-US" dirty="0" err="1" smtClean="0"/>
              <a:t>Pb</a:t>
            </a:r>
            <a:r>
              <a:rPr lang="en-US" dirty="0" smtClean="0"/>
              <a:t> (s) + PbO</a:t>
            </a:r>
            <a:r>
              <a:rPr lang="en-US" baseline="-25000" dirty="0" smtClean="0"/>
              <a:t>2</a:t>
            </a:r>
            <a:r>
              <a:rPr lang="en-US" dirty="0" smtClean="0"/>
              <a:t> (s)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2PbSO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 (s) + 2H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Batteries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Ideal battery should be</a:t>
            </a:r>
          </a:p>
          <a:p>
            <a:pPr>
              <a:buNone/>
            </a:pPr>
            <a:r>
              <a:rPr lang="en-US" dirty="0" smtClean="0"/>
              <a:t>	1) Inexpensive</a:t>
            </a:r>
          </a:p>
          <a:p>
            <a:pPr>
              <a:buNone/>
            </a:pPr>
            <a:r>
              <a:rPr lang="en-US" dirty="0" smtClean="0"/>
              <a:t>	2) Portable</a:t>
            </a:r>
          </a:p>
          <a:p>
            <a:pPr>
              <a:buNone/>
            </a:pPr>
            <a:r>
              <a:rPr lang="en-US" dirty="0" smtClean="0"/>
              <a:t>	3) Environmentally benign when discarded</a:t>
            </a:r>
          </a:p>
          <a:p>
            <a:pPr>
              <a:buNone/>
            </a:pPr>
            <a:r>
              <a:rPr lang="en-US" dirty="0" smtClean="0"/>
              <a:t>	4) Have long life (maintain its potential for a long period of time)</a:t>
            </a:r>
            <a:endParaRPr lang="en-US" dirty="0"/>
          </a:p>
        </p:txBody>
      </p:sp>
      <p:pic>
        <p:nvPicPr>
          <p:cNvPr id="5" name="Content Placeholder 4" descr="Batteries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933950" y="2396416"/>
            <a:ext cx="3749675" cy="26747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Types of Batteries Dry Cell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7" name="Content Placeholder 6" descr="dry cell battery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14400" y="1600200"/>
            <a:ext cx="3749675" cy="4114799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Strengths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low cost</a:t>
            </a:r>
          </a:p>
          <a:p>
            <a:pPr>
              <a:buNone/>
            </a:pPr>
            <a:r>
              <a:rPr lang="en-US" dirty="0" smtClean="0"/>
              <a:t>	made of non-toxic materials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Weaknesses</a:t>
            </a:r>
          </a:p>
          <a:p>
            <a:pPr>
              <a:buNone/>
            </a:pPr>
            <a:r>
              <a:rPr lang="en-US" dirty="0" smtClean="0"/>
              <a:t>	difficult to recycle</a:t>
            </a:r>
          </a:p>
          <a:p>
            <a:pPr>
              <a:buNone/>
            </a:pPr>
            <a:r>
              <a:rPr lang="en-US" dirty="0" smtClean="0"/>
              <a:t>	prone to leaking</a:t>
            </a:r>
          </a:p>
          <a:p>
            <a:pPr>
              <a:buNone/>
            </a:pPr>
            <a:r>
              <a:rPr lang="en-US" dirty="0" smtClean="0"/>
              <a:t>	short shelf life</a:t>
            </a:r>
          </a:p>
          <a:p>
            <a:pPr>
              <a:buNone/>
            </a:pPr>
            <a:r>
              <a:rPr lang="en-US" dirty="0" smtClean="0"/>
              <a:t>	unstable potential and current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Types of Batteries Alkaline Cell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Similar to dry cell but uses basic electrolyte so it does not react with Zn when not in use</a:t>
            </a:r>
          </a:p>
          <a:p>
            <a:pPr>
              <a:buNone/>
            </a:pPr>
            <a:r>
              <a:rPr lang="en-US" dirty="0" smtClean="0"/>
              <a:t>Cannot be recycled</a:t>
            </a:r>
          </a:p>
          <a:p>
            <a:pPr>
              <a:buNone/>
            </a:pPr>
            <a:r>
              <a:rPr lang="en-US" dirty="0" smtClean="0"/>
              <a:t>Longer shelf life than dry cell</a:t>
            </a:r>
          </a:p>
          <a:p>
            <a:pPr>
              <a:buNone/>
            </a:pPr>
            <a:r>
              <a:rPr lang="en-US" dirty="0" smtClean="0"/>
              <a:t>More $ than dry cell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Duracell-Alkaline-Battery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284787" y="2590800"/>
            <a:ext cx="3048000" cy="228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Types of Batteries Ag Cell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Content Placeholder 4" descr="silver cell battery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14400" y="2326344"/>
            <a:ext cx="3749675" cy="2814912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Cathode is made of Ag2O</a:t>
            </a:r>
          </a:p>
          <a:p>
            <a:r>
              <a:rPr lang="en-US" dirty="0" smtClean="0"/>
              <a:t>1.6V</a:t>
            </a:r>
          </a:p>
          <a:p>
            <a:r>
              <a:rPr lang="en-US" dirty="0" smtClean="0"/>
              <a:t>Can be very small</a:t>
            </a:r>
          </a:p>
          <a:p>
            <a:r>
              <a:rPr lang="en-US" dirty="0" smtClean="0"/>
              <a:t>Great reliability over long periods of time</a:t>
            </a:r>
          </a:p>
          <a:p>
            <a:r>
              <a:rPr lang="en-US" dirty="0" smtClean="0"/>
              <a:t>Good for pacemakers, hearing aids, cameras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Types of Batteries  Rechargeable Batteries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external source of electricity reverses the spontaneous cell reaction, after charging the species they revert to the original concentrations allowing the battery to give off electricity again</a:t>
            </a:r>
          </a:p>
          <a:p>
            <a:r>
              <a:rPr lang="en-US" dirty="0" smtClean="0"/>
              <a:t>Car batteries, </a:t>
            </a:r>
            <a:r>
              <a:rPr lang="en-US" dirty="0" err="1" smtClean="0"/>
              <a:t>NiCd</a:t>
            </a:r>
            <a:r>
              <a:rPr lang="en-US" dirty="0" smtClean="0"/>
              <a:t> (laptops, cell phones), </a:t>
            </a:r>
            <a:r>
              <a:rPr lang="en-US" dirty="0" err="1" smtClean="0"/>
              <a:t>NiMH</a:t>
            </a:r>
            <a:r>
              <a:rPr lang="en-US" dirty="0" smtClean="0"/>
              <a:t>  (hybrid cars) batteries Li (cell phones, laptops)</a:t>
            </a:r>
          </a:p>
        </p:txBody>
      </p:sp>
      <p:pic>
        <p:nvPicPr>
          <p:cNvPr id="5" name="Content Placeholder 4" descr="rechargeable-batteries-300x222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410200" y="1600200"/>
            <a:ext cx="2857500" cy="2114550"/>
          </a:xfrm>
        </p:spPr>
      </p:pic>
      <p:sp>
        <p:nvSpPr>
          <p:cNvPr id="6" name="TextBox 5"/>
          <p:cNvSpPr txBox="1"/>
          <p:nvPr/>
        </p:nvSpPr>
        <p:spPr>
          <a:xfrm>
            <a:off x="4800600" y="41148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Strengths: </a:t>
            </a:r>
            <a:r>
              <a:rPr lang="en-US" dirty="0" smtClean="0"/>
              <a:t>inexpensive, high power density, long shelf life, have 1/32 the impact on environment vs. non-rechargeable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Weaknesses: </a:t>
            </a:r>
            <a:r>
              <a:rPr lang="en-US" dirty="0" smtClean="0"/>
              <a:t>may release toxic metals to environment, some can generate H</a:t>
            </a:r>
            <a:r>
              <a:rPr lang="en-US" baseline="-25000" dirty="0" smtClean="0"/>
              <a:t>2</a:t>
            </a:r>
            <a:r>
              <a:rPr lang="en-US" dirty="0" smtClean="0"/>
              <a:t> @ cathode making them potentially explosive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</TotalTime>
  <Words>449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Cell potentials under non-standard conditions</vt:lpstr>
      <vt:lpstr>Example</vt:lpstr>
      <vt:lpstr>Ag  Ag+ (0.0010M)  Ag+ (0.010M) Ag</vt:lpstr>
      <vt:lpstr>Slide 4</vt:lpstr>
      <vt:lpstr>Batteries</vt:lpstr>
      <vt:lpstr>Types of Batteries Dry Cell</vt:lpstr>
      <vt:lpstr>Types of Batteries Alkaline Cell</vt:lpstr>
      <vt:lpstr>Types of Batteries Ag Cell</vt:lpstr>
      <vt:lpstr>Types of Batteries  Rechargeable Batteries</vt:lpstr>
      <vt:lpstr>Fuel Cells</vt:lpstr>
      <vt:lpstr>Electrolysis</vt:lpstr>
      <vt:lpstr>Electrolysis example</vt:lpstr>
      <vt:lpstr>2nd electrolysis example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potentials under non-standard conditions</dc:title>
  <dc:creator>wsu</dc:creator>
  <cp:lastModifiedBy>wsu</cp:lastModifiedBy>
  <cp:revision>1</cp:revision>
  <dcterms:created xsi:type="dcterms:W3CDTF">2008-12-01T15:27:08Z</dcterms:created>
  <dcterms:modified xsi:type="dcterms:W3CDTF">2008-12-01T15:31:20Z</dcterms:modified>
</cp:coreProperties>
</file>