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366" r:id="rId2"/>
    <p:sldId id="369" r:id="rId3"/>
    <p:sldId id="372" r:id="rId4"/>
    <p:sldId id="315" r:id="rId5"/>
    <p:sldId id="368" r:id="rId6"/>
    <p:sldId id="326" r:id="rId7"/>
    <p:sldId id="364" r:id="rId8"/>
    <p:sldId id="327" r:id="rId9"/>
    <p:sldId id="345" r:id="rId10"/>
    <p:sldId id="346" r:id="rId11"/>
    <p:sldId id="347" r:id="rId12"/>
    <p:sldId id="348" r:id="rId13"/>
    <p:sldId id="382" r:id="rId14"/>
    <p:sldId id="328" r:id="rId15"/>
    <p:sldId id="354" r:id="rId16"/>
    <p:sldId id="355" r:id="rId17"/>
    <p:sldId id="379" r:id="rId18"/>
    <p:sldId id="349" r:id="rId19"/>
    <p:sldId id="383" r:id="rId20"/>
    <p:sldId id="340" r:id="rId21"/>
    <p:sldId id="334" r:id="rId22"/>
    <p:sldId id="351" r:id="rId23"/>
    <p:sldId id="387" r:id="rId24"/>
    <p:sldId id="380" r:id="rId25"/>
    <p:sldId id="381" r:id="rId26"/>
    <p:sldId id="357" r:id="rId27"/>
    <p:sldId id="358" r:id="rId28"/>
    <p:sldId id="359" r:id="rId29"/>
    <p:sldId id="375" r:id="rId30"/>
    <p:sldId id="360" r:id="rId31"/>
    <p:sldId id="361" r:id="rId32"/>
    <p:sldId id="333" r:id="rId33"/>
    <p:sldId id="386" r:id="rId34"/>
    <p:sldId id="325" r:id="rId35"/>
    <p:sldId id="362" r:id="rId36"/>
    <p:sldId id="287" r:id="rId37"/>
    <p:sldId id="289" r:id="rId38"/>
    <p:sldId id="291" r:id="rId39"/>
    <p:sldId id="337" r:id="rId40"/>
    <p:sldId id="290" r:id="rId41"/>
    <p:sldId id="336" r:id="rId42"/>
    <p:sldId id="341" r:id="rId43"/>
    <p:sldId id="338" r:id="rId44"/>
    <p:sldId id="378" r:id="rId45"/>
    <p:sldId id="384" r:id="rId46"/>
    <p:sldId id="385" r:id="rId47"/>
    <p:sldId id="335"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83564" autoAdjust="0"/>
  </p:normalViewPr>
  <p:slideViewPr>
    <p:cSldViewPr>
      <p:cViewPr>
        <p:scale>
          <a:sx n="68" d="100"/>
          <a:sy n="68" d="100"/>
        </p:scale>
        <p:origin x="-139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1064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1065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1065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01BAB16-9E31-2347-A1D1-5AF4A5D45A04}" type="slidenum">
              <a:rPr lang="en-US"/>
              <a:pPr/>
              <a:t>‹#›</a:t>
            </a:fld>
            <a:endParaRPr lang="en-US"/>
          </a:p>
        </p:txBody>
      </p:sp>
    </p:spTree>
    <p:extLst>
      <p:ext uri="{BB962C8B-B14F-4D97-AF65-F5344CB8AC3E}">
        <p14:creationId xmlns:p14="http://schemas.microsoft.com/office/powerpoint/2010/main" val="2961570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1249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49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1249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EDCD912-7650-F04E-81A4-5C9E1725A97E}" type="slidenum">
              <a:rPr lang="en-US"/>
              <a:pPr/>
              <a:t>‹#›</a:t>
            </a:fld>
            <a:endParaRPr lang="en-US"/>
          </a:p>
        </p:txBody>
      </p:sp>
    </p:spTree>
    <p:extLst>
      <p:ext uri="{BB962C8B-B14F-4D97-AF65-F5344CB8AC3E}">
        <p14:creationId xmlns:p14="http://schemas.microsoft.com/office/powerpoint/2010/main" val="8433338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bar = 10</a:t>
            </a:r>
            <a:r>
              <a:rPr lang="en-US" baseline="30000" dirty="0" smtClean="0"/>
              <a:t>5</a:t>
            </a:r>
            <a:r>
              <a:rPr lang="en-US" dirty="0" smtClean="0"/>
              <a:t> Pa</a:t>
            </a:r>
          </a:p>
          <a:p>
            <a:r>
              <a:rPr lang="en-US" dirty="0" smtClean="0"/>
              <a:t>1 </a:t>
            </a:r>
            <a:r>
              <a:rPr lang="en-US" dirty="0" err="1" smtClean="0"/>
              <a:t>atm</a:t>
            </a:r>
            <a:r>
              <a:rPr lang="en-US" dirty="0" smtClean="0"/>
              <a:t> = 1.01x105 Pa = 760 </a:t>
            </a:r>
            <a:r>
              <a:rPr lang="en-US" dirty="0" err="1" smtClean="0"/>
              <a:t>torr</a:t>
            </a:r>
            <a:r>
              <a:rPr lang="en-US" dirty="0" smtClean="0"/>
              <a:t> = 760 mmHg</a:t>
            </a:r>
            <a:endParaRPr lang="en-US" dirty="0"/>
          </a:p>
        </p:txBody>
      </p:sp>
      <p:sp>
        <p:nvSpPr>
          <p:cNvPr id="4" name="Slide Number Placeholder 3"/>
          <p:cNvSpPr>
            <a:spLocks noGrp="1"/>
          </p:cNvSpPr>
          <p:nvPr>
            <p:ph type="sldNum" sz="quarter" idx="10"/>
          </p:nvPr>
        </p:nvSpPr>
        <p:spPr/>
        <p:txBody>
          <a:bodyPr/>
          <a:lstStyle/>
          <a:p>
            <a:fld id="{DEDCD912-7650-F04E-81A4-5C9E1725A97E}" type="slidenum">
              <a:rPr lang="en-US" smtClean="0"/>
              <a:pPr/>
              <a:t>2</a:t>
            </a:fld>
            <a:endParaRPr lang="en-US"/>
          </a:p>
        </p:txBody>
      </p:sp>
    </p:spTree>
    <p:extLst>
      <p:ext uri="{BB962C8B-B14F-4D97-AF65-F5344CB8AC3E}">
        <p14:creationId xmlns:p14="http://schemas.microsoft.com/office/powerpoint/2010/main" val="3622369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longest wavelength of light that could dissociate ozone by this mechanism? Does </a:t>
            </a:r>
            <a:r>
              <a:rPr lang="en-US" dirty="0" err="1" smtClean="0"/>
              <a:t>ozo</a:t>
            </a:r>
            <a:endParaRPr lang="en-US" dirty="0"/>
          </a:p>
        </p:txBody>
      </p:sp>
      <p:sp>
        <p:nvSpPr>
          <p:cNvPr id="4" name="Slide Number Placeholder 3"/>
          <p:cNvSpPr>
            <a:spLocks noGrp="1"/>
          </p:cNvSpPr>
          <p:nvPr>
            <p:ph type="sldNum" sz="quarter" idx="10"/>
          </p:nvPr>
        </p:nvSpPr>
        <p:spPr/>
        <p:txBody>
          <a:bodyPr/>
          <a:lstStyle/>
          <a:p>
            <a:fld id="{DEDCD912-7650-F04E-81A4-5C9E1725A97E}" type="slidenum">
              <a:rPr lang="en-US" smtClean="0"/>
              <a:pPr/>
              <a:t>13</a:t>
            </a:fld>
            <a:endParaRPr lang="en-US"/>
          </a:p>
        </p:txBody>
      </p:sp>
    </p:spTree>
    <p:extLst>
      <p:ext uri="{BB962C8B-B14F-4D97-AF65-F5344CB8AC3E}">
        <p14:creationId xmlns:p14="http://schemas.microsoft.com/office/powerpoint/2010/main" val="300250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814F214-A250-C840-9830-2F49FFC2DE43}" type="slidenum">
              <a:rPr lang="en-US"/>
              <a:pPr eaLnBrk="1" hangingPunct="1"/>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847254-6FFE-9645-B4B4-49D5D8528139}" type="slidenum">
              <a:rPr lang="en-US" sz="1200"/>
              <a:pPr eaLnBrk="1" hangingPunct="1"/>
              <a:t>3</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molar mass of atmosphere</a:t>
            </a:r>
            <a:r>
              <a:rPr lang="en-US" baseline="0" dirty="0" smtClean="0"/>
              <a:t> = 28.96 g/</a:t>
            </a:r>
            <a:r>
              <a:rPr lang="en-US" baseline="0" dirty="0" err="1" smtClean="0"/>
              <a:t>mol</a:t>
            </a:r>
            <a:endParaRPr lang="en-US" baseline="0" dirty="0" smtClean="0"/>
          </a:p>
          <a:p>
            <a:r>
              <a:rPr lang="en-US" baseline="0" dirty="0" err="1" smtClean="0"/>
              <a:t>P</a:t>
            </a:r>
            <a:r>
              <a:rPr lang="en-US" baseline="-25000" dirty="0" err="1" smtClean="0"/>
              <a:t>x</a:t>
            </a:r>
            <a:r>
              <a:rPr lang="en-US" baseline="0" dirty="0" smtClean="0"/>
              <a:t> = </a:t>
            </a:r>
            <a:r>
              <a:rPr lang="en-US" baseline="0" dirty="0" err="1" smtClean="0"/>
              <a:t>Χ</a:t>
            </a:r>
            <a:r>
              <a:rPr lang="en-US" baseline="-25000" dirty="0" err="1" smtClean="0"/>
              <a:t>x</a:t>
            </a:r>
            <a:r>
              <a:rPr lang="en-US" baseline="0" dirty="0" err="1" smtClean="0"/>
              <a:t>P</a:t>
            </a:r>
            <a:r>
              <a:rPr lang="en-US" baseline="-25000" dirty="0" err="1" smtClean="0"/>
              <a:t>atm</a:t>
            </a:r>
            <a:endParaRPr lang="en-US" baseline="-2500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DCD912-7650-F04E-81A4-5C9E1725A97E}" type="slidenum">
              <a:rPr lang="en-US" smtClean="0"/>
              <a:pPr/>
              <a:t>4</a:t>
            </a:fld>
            <a:endParaRPr lang="en-US"/>
          </a:p>
        </p:txBody>
      </p:sp>
    </p:spTree>
    <p:extLst>
      <p:ext uri="{BB962C8B-B14F-4D97-AF65-F5344CB8AC3E}">
        <p14:creationId xmlns:p14="http://schemas.microsoft.com/office/powerpoint/2010/main" val="251111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a:t>
            </a:r>
            <a:r>
              <a:rPr lang="en-US" dirty="0" err="1" smtClean="0"/>
              <a:t>atm</a:t>
            </a:r>
            <a:r>
              <a:rPr lang="en-US" dirty="0" smtClean="0"/>
              <a:t> dominated by carbon dioxide</a:t>
            </a:r>
          </a:p>
          <a:p>
            <a:r>
              <a:rPr lang="en-US" dirty="0" smtClean="0"/>
              <a:t>Photosynthetic process bring oxygen</a:t>
            </a:r>
            <a:endParaRPr lang="en-US" dirty="0"/>
          </a:p>
        </p:txBody>
      </p:sp>
      <p:sp>
        <p:nvSpPr>
          <p:cNvPr id="4" name="Slide Number Placeholder 3"/>
          <p:cNvSpPr>
            <a:spLocks noGrp="1"/>
          </p:cNvSpPr>
          <p:nvPr>
            <p:ph type="sldNum" sz="quarter" idx="10"/>
          </p:nvPr>
        </p:nvSpPr>
        <p:spPr/>
        <p:txBody>
          <a:bodyPr/>
          <a:lstStyle/>
          <a:p>
            <a:fld id="{DEDCD912-7650-F04E-81A4-5C9E1725A97E}" type="slidenum">
              <a:rPr lang="en-US" smtClean="0"/>
              <a:pPr/>
              <a:t>5</a:t>
            </a:fld>
            <a:endParaRPr lang="en-US"/>
          </a:p>
        </p:txBody>
      </p:sp>
    </p:spTree>
    <p:extLst>
      <p:ext uri="{BB962C8B-B14F-4D97-AF65-F5344CB8AC3E}">
        <p14:creationId xmlns:p14="http://schemas.microsoft.com/office/powerpoint/2010/main" val="243135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A6888-BDD7-FA4B-88AE-6680F808BA72}" type="slidenum">
              <a:rPr lang="en-US" sz="1200"/>
              <a:pPr eaLnBrk="1" hangingPunct="1"/>
              <a:t>6</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516F23-D6AC-D545-8296-7B76A8FF4DA5}" type="slidenum">
              <a:rPr lang="en-US" sz="1200"/>
              <a:pPr eaLnBrk="1" hangingPunct="1"/>
              <a:t>7</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rPr>
              <a:t>High frequency (UV-C</a:t>
            </a:r>
            <a:r>
              <a:rPr lang="en-US" baseline="0" dirty="0" smtClean="0">
                <a:latin typeface="Times New Roman" charset="0"/>
              </a:rPr>
              <a:t> and UV-B) radiation absorbed in the upper atmosphere.</a:t>
            </a:r>
          </a:p>
          <a:p>
            <a:pPr eaLnBrk="1" hangingPunct="1"/>
            <a:r>
              <a:rPr lang="en-US" baseline="0" dirty="0" smtClean="0">
                <a:latin typeface="Times New Roman" charset="0"/>
              </a:rPr>
              <a:t>E=</a:t>
            </a:r>
            <a:r>
              <a:rPr lang="en-US" baseline="0" dirty="0" err="1" smtClean="0">
                <a:latin typeface="Times New Roman" charset="0"/>
              </a:rPr>
              <a:t>hv</a:t>
            </a:r>
            <a:r>
              <a:rPr lang="en-US" baseline="0" dirty="0" smtClean="0">
                <a:latin typeface="Times New Roman" charset="0"/>
              </a:rPr>
              <a:t>, </a:t>
            </a:r>
            <a:r>
              <a:rPr lang="en-US" baseline="0" dirty="0" err="1" smtClean="0">
                <a:latin typeface="Times New Roman" charset="0"/>
              </a:rPr>
              <a:t>νλ</a:t>
            </a:r>
            <a:r>
              <a:rPr lang="en-US" baseline="0" dirty="0" smtClean="0">
                <a:latin typeface="Times New Roman" charset="0"/>
              </a:rPr>
              <a:t>=c</a:t>
            </a:r>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Pressure drops off logarithmically.</a:t>
            </a:r>
          </a:p>
          <a:p>
            <a:r>
              <a:rPr lang="en-US" dirty="0" smtClean="0"/>
              <a:t>Temperature changes define atmospheric regions. </a:t>
            </a:r>
            <a:endParaRPr lang="en-US" dirty="0"/>
          </a:p>
        </p:txBody>
      </p:sp>
      <p:sp>
        <p:nvSpPr>
          <p:cNvPr id="4" name="Slide Number Placeholder 3"/>
          <p:cNvSpPr>
            <a:spLocks noGrp="1"/>
          </p:cNvSpPr>
          <p:nvPr>
            <p:ph type="sldNum" sz="quarter" idx="10"/>
          </p:nvPr>
        </p:nvSpPr>
        <p:spPr/>
        <p:txBody>
          <a:bodyPr/>
          <a:lstStyle/>
          <a:p>
            <a:fld id="{DEDCD912-7650-F04E-81A4-5C9E1725A97E}" type="slidenum">
              <a:rPr lang="en-US" smtClean="0"/>
              <a:pPr/>
              <a:t>8</a:t>
            </a:fld>
            <a:endParaRPr lang="en-US"/>
          </a:p>
        </p:txBody>
      </p:sp>
    </p:spTree>
    <p:extLst>
      <p:ext uri="{BB962C8B-B14F-4D97-AF65-F5344CB8AC3E}">
        <p14:creationId xmlns:p14="http://schemas.microsoft.com/office/powerpoint/2010/main" val="137674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problem 1-1</a:t>
            </a:r>
            <a:endParaRPr lang="en-US" dirty="0"/>
          </a:p>
        </p:txBody>
      </p:sp>
      <p:sp>
        <p:nvSpPr>
          <p:cNvPr id="4" name="Slide Number Placeholder 3"/>
          <p:cNvSpPr>
            <a:spLocks noGrp="1"/>
          </p:cNvSpPr>
          <p:nvPr>
            <p:ph type="sldNum" sz="quarter" idx="10"/>
          </p:nvPr>
        </p:nvSpPr>
        <p:spPr/>
        <p:txBody>
          <a:bodyPr/>
          <a:lstStyle/>
          <a:p>
            <a:fld id="{DEDCD912-7650-F04E-81A4-5C9E1725A97E}" type="slidenum">
              <a:rPr lang="en-US" smtClean="0"/>
              <a:pPr/>
              <a:t>9</a:t>
            </a:fld>
            <a:endParaRPr lang="en-US"/>
          </a:p>
        </p:txBody>
      </p:sp>
    </p:spTree>
    <p:extLst>
      <p:ext uri="{BB962C8B-B14F-4D97-AF65-F5344CB8AC3E}">
        <p14:creationId xmlns:p14="http://schemas.microsoft.com/office/powerpoint/2010/main" val="201732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Absorption due to electronic transition.</a:t>
            </a:r>
            <a:r>
              <a:rPr lang="en-US" baseline="0" dirty="0" smtClean="0"/>
              <a:t> Molecules excited to higher energy state.</a:t>
            </a:r>
          </a:p>
          <a:p>
            <a:endParaRPr lang="en-US" baseline="0" dirty="0" smtClean="0"/>
          </a:p>
          <a:p>
            <a:r>
              <a:rPr lang="en-US" baseline="0" smtClean="0"/>
              <a:t>Do problem 1-2</a:t>
            </a:r>
            <a:endParaRPr lang="en-US" dirty="0"/>
          </a:p>
        </p:txBody>
      </p:sp>
      <p:sp>
        <p:nvSpPr>
          <p:cNvPr id="4" name="Slide Number Placeholder 3"/>
          <p:cNvSpPr>
            <a:spLocks noGrp="1"/>
          </p:cNvSpPr>
          <p:nvPr>
            <p:ph type="sldNum" sz="quarter" idx="10"/>
          </p:nvPr>
        </p:nvSpPr>
        <p:spPr/>
        <p:txBody>
          <a:bodyPr/>
          <a:lstStyle/>
          <a:p>
            <a:fld id="{DEDCD912-7650-F04E-81A4-5C9E1725A97E}" type="slidenum">
              <a:rPr lang="en-US" smtClean="0"/>
              <a:pPr/>
              <a:t>10</a:t>
            </a:fld>
            <a:endParaRPr lang="en-US"/>
          </a:p>
        </p:txBody>
      </p:sp>
    </p:spTree>
    <p:extLst>
      <p:ext uri="{BB962C8B-B14F-4D97-AF65-F5344CB8AC3E}">
        <p14:creationId xmlns:p14="http://schemas.microsoft.com/office/powerpoint/2010/main" val="54039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kumimoji="1" lang="en-US">
              <a:latin typeface="Times New Roman" pitchFamily="18" charset="0"/>
              <a:ea typeface="+mn-ea"/>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p>
            <a:pPr algn="ctr">
              <a:defRPr/>
            </a:pPr>
            <a:endParaRPr kumimoji="1" lang="en-US">
              <a:latin typeface="Times New Roman" pitchFamily="18" charset="0"/>
              <a:ea typeface="+mn-ea"/>
            </a:endParaRPr>
          </a:p>
        </p:txBody>
      </p:sp>
      <p:sp>
        <p:nvSpPr>
          <p:cNvPr id="286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28678"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fld id="{DDEB6E95-3FFB-A440-A674-D857485FA02B}" type="slidenum">
              <a:rPr lang="en-US"/>
              <a:pPr/>
              <a:t>‹#›</a:t>
            </a:fld>
            <a:endParaRPr lang="en-US"/>
          </a:p>
        </p:txBody>
      </p:sp>
    </p:spTree>
    <p:extLst>
      <p:ext uri="{BB962C8B-B14F-4D97-AF65-F5344CB8AC3E}">
        <p14:creationId xmlns:p14="http://schemas.microsoft.com/office/powerpoint/2010/main" val="2020017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2DD35E5C-92D6-484A-BB92-100C02F3AC23}" type="slidenum">
              <a:rPr lang="en-US"/>
              <a:pPr/>
              <a:t>‹#›</a:t>
            </a:fld>
            <a:endParaRPr lang="en-US" sz="1400"/>
          </a:p>
        </p:txBody>
      </p:sp>
    </p:spTree>
    <p:extLst>
      <p:ext uri="{BB962C8B-B14F-4D97-AF65-F5344CB8AC3E}">
        <p14:creationId xmlns:p14="http://schemas.microsoft.com/office/powerpoint/2010/main" val="25248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E66C0F79-A149-0147-9273-E4AEBF5EBBC4}" type="slidenum">
              <a:rPr lang="en-US"/>
              <a:pPr/>
              <a:t>‹#›</a:t>
            </a:fld>
            <a:endParaRPr lang="en-US" sz="1400"/>
          </a:p>
        </p:txBody>
      </p:sp>
    </p:spTree>
    <p:extLst>
      <p:ext uri="{BB962C8B-B14F-4D97-AF65-F5344CB8AC3E}">
        <p14:creationId xmlns:p14="http://schemas.microsoft.com/office/powerpoint/2010/main" val="3564068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029200" y="2101850"/>
            <a:ext cx="3810000" cy="4114800"/>
          </a:xfrm>
        </p:spPr>
        <p:txBody>
          <a:bodyPr/>
          <a:lstStyle/>
          <a:p>
            <a:pPr lvl="0"/>
            <a:endParaRPr lang="en-US" noProof="0" smtClean="0"/>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FD01D19F-6C16-6949-B889-901FD3FCCE6F}" type="slidenum">
              <a:rPr lang="en-US"/>
              <a:pPr/>
              <a:t>‹#›</a:t>
            </a:fld>
            <a:endParaRPr lang="en-US" sz="1400"/>
          </a:p>
        </p:txBody>
      </p:sp>
    </p:spTree>
    <p:extLst>
      <p:ext uri="{BB962C8B-B14F-4D97-AF65-F5344CB8AC3E}">
        <p14:creationId xmlns:p14="http://schemas.microsoft.com/office/powerpoint/2010/main" val="266125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40FDF610-53BD-9F42-A76C-4208771BB989}" type="slidenum">
              <a:rPr lang="en-US"/>
              <a:pPr/>
              <a:t>‹#›</a:t>
            </a:fld>
            <a:endParaRPr lang="en-US" sz="1400"/>
          </a:p>
        </p:txBody>
      </p:sp>
    </p:spTree>
    <p:extLst>
      <p:ext uri="{BB962C8B-B14F-4D97-AF65-F5344CB8AC3E}">
        <p14:creationId xmlns:p14="http://schemas.microsoft.com/office/powerpoint/2010/main" val="339242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6B028E8E-6145-8B48-951E-0E9C4D7AB260}" type="slidenum">
              <a:rPr lang="en-US"/>
              <a:pPr/>
              <a:t>‹#›</a:t>
            </a:fld>
            <a:endParaRPr lang="en-US" sz="1400"/>
          </a:p>
        </p:txBody>
      </p:sp>
    </p:spTree>
    <p:extLst>
      <p:ext uri="{BB962C8B-B14F-4D97-AF65-F5344CB8AC3E}">
        <p14:creationId xmlns:p14="http://schemas.microsoft.com/office/powerpoint/2010/main" val="2761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CA56288E-3650-4F42-9A97-6BDA8A9158D2}" type="slidenum">
              <a:rPr lang="en-US"/>
              <a:pPr/>
              <a:t>‹#›</a:t>
            </a:fld>
            <a:endParaRPr lang="en-US" sz="1400"/>
          </a:p>
        </p:txBody>
      </p:sp>
    </p:spTree>
    <p:extLst>
      <p:ext uri="{BB962C8B-B14F-4D97-AF65-F5344CB8AC3E}">
        <p14:creationId xmlns:p14="http://schemas.microsoft.com/office/powerpoint/2010/main" val="406318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2A6AD64F-A61B-A64B-8C2D-AE835196051F}" type="slidenum">
              <a:rPr lang="en-US"/>
              <a:pPr/>
              <a:t>‹#›</a:t>
            </a:fld>
            <a:endParaRPr lang="en-US" sz="1400"/>
          </a:p>
        </p:txBody>
      </p:sp>
    </p:spTree>
    <p:extLst>
      <p:ext uri="{BB962C8B-B14F-4D97-AF65-F5344CB8AC3E}">
        <p14:creationId xmlns:p14="http://schemas.microsoft.com/office/powerpoint/2010/main" val="312093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4A01B2E2-5A98-AC42-BB7D-B0D8CBD2CE1B}" type="slidenum">
              <a:rPr lang="en-US"/>
              <a:pPr/>
              <a:t>‹#›</a:t>
            </a:fld>
            <a:endParaRPr lang="en-US" sz="1400"/>
          </a:p>
        </p:txBody>
      </p:sp>
    </p:spTree>
    <p:extLst>
      <p:ext uri="{BB962C8B-B14F-4D97-AF65-F5344CB8AC3E}">
        <p14:creationId xmlns:p14="http://schemas.microsoft.com/office/powerpoint/2010/main" val="4055247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fld id="{6675EA95-2DB6-184C-8348-FD90C5D3295A}" type="slidenum">
              <a:rPr lang="en-US"/>
              <a:pPr/>
              <a:t>‹#›</a:t>
            </a:fld>
            <a:endParaRPr lang="en-US" sz="1400"/>
          </a:p>
        </p:txBody>
      </p:sp>
    </p:spTree>
    <p:extLst>
      <p:ext uri="{BB962C8B-B14F-4D97-AF65-F5344CB8AC3E}">
        <p14:creationId xmlns:p14="http://schemas.microsoft.com/office/powerpoint/2010/main" val="4140997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64FB8C68-47BA-7D4E-AC10-99AD4E6073BD}" type="slidenum">
              <a:rPr lang="en-US"/>
              <a:pPr/>
              <a:t>‹#›</a:t>
            </a:fld>
            <a:endParaRPr lang="en-US" sz="1400"/>
          </a:p>
        </p:txBody>
      </p:sp>
    </p:spTree>
    <p:extLst>
      <p:ext uri="{BB962C8B-B14F-4D97-AF65-F5344CB8AC3E}">
        <p14:creationId xmlns:p14="http://schemas.microsoft.com/office/powerpoint/2010/main" val="177897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B934CEAD-FFE2-7547-8BAE-BC4CD0A81C2A}" type="slidenum">
              <a:rPr lang="en-US"/>
              <a:pPr/>
              <a:t>‹#›</a:t>
            </a:fld>
            <a:endParaRPr lang="en-US" sz="1400"/>
          </a:p>
        </p:txBody>
      </p:sp>
    </p:spTree>
    <p:extLst>
      <p:ext uri="{BB962C8B-B14F-4D97-AF65-F5344CB8AC3E}">
        <p14:creationId xmlns:p14="http://schemas.microsoft.com/office/powerpoint/2010/main" val="22484532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a:latin typeface="Times New Roman" pitchFamily="18" charset="0"/>
              <a:ea typeface="+mn-ea"/>
            </a:endParaRPr>
          </a:p>
        </p:txBody>
      </p:sp>
      <p:sp>
        <p:nvSpPr>
          <p:cNvPr id="2765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kumimoji="1" lang="en-US">
              <a:latin typeface="Times New Roman" pitchFamily="18" charset="0"/>
              <a:ea typeface="+mn-ea"/>
            </a:endParaRPr>
          </a:p>
        </p:txBody>
      </p:sp>
      <p:sp>
        <p:nvSpPr>
          <p:cNvPr id="27652" name="Rectangle 4" descr="Stationery"/>
          <p:cNvSpPr>
            <a:spLocks noChangeArrowheads="1"/>
          </p:cNvSpPr>
          <p:nvPr/>
        </p:nvSpPr>
        <p:spPr bwMode="auto">
          <a:xfrm>
            <a:off x="457200" y="0"/>
            <a:ext cx="1219200" cy="7620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kumimoji="1" lang="en-US">
              <a:latin typeface="Times New Roman" pitchFamily="18" charset="0"/>
              <a:ea typeface="+mn-ea"/>
            </a:endParaRPr>
          </a:p>
        </p:txBody>
      </p:sp>
      <p:sp>
        <p:nvSpPr>
          <p:cNvPr id="27653" name="Rectangle 5" descr="Stationery"/>
          <p:cNvSpPr>
            <a:spLocks noChangeArrowheads="1"/>
          </p:cNvSpPr>
          <p:nvPr/>
        </p:nvSpPr>
        <p:spPr bwMode="auto">
          <a:xfrm>
            <a:off x="0" y="0"/>
            <a:ext cx="457200" cy="6858000"/>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kumimoji="1" lang="en-US">
              <a:latin typeface="Times New Roman" pitchFamily="18" charset="0"/>
              <a:ea typeface="+mn-ea"/>
            </a:endParaRPr>
          </a:p>
        </p:txBody>
      </p:sp>
      <p:sp>
        <p:nvSpPr>
          <p:cNvPr id="205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18" charset="0"/>
                <a:ea typeface="+mn-ea"/>
              </a:defRPr>
            </a:lvl1pPr>
          </a:lstStyle>
          <a:p>
            <a:pPr>
              <a:defRPr/>
            </a:pPr>
            <a:endParaRPr lang="en-US"/>
          </a:p>
        </p:txBody>
      </p:sp>
      <p:sp>
        <p:nvSpPr>
          <p:cNvPr id="276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18" charset="0"/>
                <a:ea typeface="+mn-ea"/>
              </a:defRPr>
            </a:lvl1pPr>
          </a:lstStyle>
          <a:p>
            <a:pPr>
              <a:defRPr/>
            </a:pPr>
            <a:endParaRPr lang="en-US"/>
          </a:p>
        </p:txBody>
      </p:sp>
      <p:pic>
        <p:nvPicPr>
          <p:cNvPr id="2057" name="Picture 9" descr="anabnr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p>
            <a:pPr algn="ctr">
              <a:defRPr/>
            </a:pPr>
            <a:endParaRPr kumimoji="1" lang="en-US">
              <a:latin typeface="Times New Roman" pitchFamily="18" charset="0"/>
              <a:ea typeface="+mn-ea"/>
            </a:endParaRPr>
          </a:p>
        </p:txBody>
      </p:sp>
      <p:sp>
        <p:nvSpPr>
          <p:cNvPr id="276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fld id="{C30561D7-1501-AC47-A78A-D2A4CDDBCB8B}" type="slidenum">
              <a:rPr lang="en-US"/>
              <a:pPr/>
              <a:t>‹#›</a:t>
            </a:fld>
            <a:endParaRPr lang="en-US" sz="1400"/>
          </a:p>
        </p:txBody>
      </p:sp>
      <p:sp>
        <p:nvSpPr>
          <p:cNvPr id="206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26"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charset="0"/>
          <a:cs typeface="+mn-cs"/>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charset="0"/>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ctrTitle"/>
          </p:nvPr>
        </p:nvSpPr>
        <p:spPr/>
        <p:txBody>
          <a:bodyPr/>
          <a:lstStyle/>
          <a:p>
            <a:r>
              <a:rPr lang="en-US"/>
              <a:t>Introduction</a:t>
            </a:r>
          </a:p>
        </p:txBody>
      </p:sp>
      <p:sp>
        <p:nvSpPr>
          <p:cNvPr id="41987" name="Rectangle 1027"/>
          <p:cNvSpPr>
            <a:spLocks noGrp="1" noChangeArrowheads="1"/>
          </p:cNvSpPr>
          <p:nvPr>
            <p:ph type="subTitle" idx="1"/>
          </p:nvPr>
        </p:nvSpPr>
        <p:spPr/>
        <p:txBody>
          <a:bodyPr/>
          <a:lstStyle/>
          <a:p>
            <a:r>
              <a:rPr lang="en-US" dirty="0" smtClean="0"/>
              <a:t>Chemistry in the Environment</a:t>
            </a:r>
          </a:p>
          <a:p>
            <a:r>
              <a:rPr lang="en-US" dirty="0" smtClean="0"/>
              <a:t>(Where we live)</a:t>
            </a:r>
            <a:endParaRPr lang="en-US" dirty="0"/>
          </a:p>
        </p:txBody>
      </p:sp>
    </p:spTree>
    <p:extLst>
      <p:ext uri="{BB962C8B-B14F-4D97-AF65-F5344CB8AC3E}">
        <p14:creationId xmlns:p14="http://schemas.microsoft.com/office/powerpoint/2010/main" val="40525520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r>
              <a:rPr lang="en-US">
                <a:latin typeface="Times New Roman" charset="0"/>
              </a:rPr>
              <a:t>Absorption Spectrum for Oxygen</a:t>
            </a:r>
          </a:p>
        </p:txBody>
      </p:sp>
      <p:pic>
        <p:nvPicPr>
          <p:cNvPr id="133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81213" y="2101850"/>
            <a:ext cx="5743575" cy="4114800"/>
          </a:xfrm>
          <a:no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752600"/>
            <a:ext cx="4241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Grp="1" noChangeArrowheads="1"/>
          </p:cNvSpPr>
          <p:nvPr>
            <p:ph type="title"/>
          </p:nvPr>
        </p:nvSpPr>
        <p:spPr>
          <a:xfrm>
            <a:off x="1143000" y="762000"/>
            <a:ext cx="7772400" cy="685800"/>
          </a:xfrm>
        </p:spPr>
        <p:txBody>
          <a:bodyPr/>
          <a:lstStyle/>
          <a:p>
            <a:pPr eaLnBrk="1" hangingPunct="1"/>
            <a:r>
              <a:rPr lang="en-US" sz="4000">
                <a:latin typeface="Times New Roman" charset="0"/>
              </a:rPr>
              <a:t>Absorption Spectrum for Ozone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65100"/>
            <a:ext cx="4327525"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990600"/>
            <a:ext cx="8305800" cy="1777961"/>
          </a:xfrm>
          <a:prstGeom prst="rect">
            <a:avLst/>
          </a:prstGeom>
        </p:spPr>
      </p:pic>
      <p:sp>
        <p:nvSpPr>
          <p:cNvPr id="3" name="TextBox 2"/>
          <p:cNvSpPr txBox="1"/>
          <p:nvPr/>
        </p:nvSpPr>
        <p:spPr>
          <a:xfrm>
            <a:off x="914400" y="3352800"/>
            <a:ext cx="6172200" cy="1938992"/>
          </a:xfrm>
          <a:prstGeom prst="rect">
            <a:avLst/>
          </a:prstGeom>
          <a:noFill/>
        </p:spPr>
        <p:txBody>
          <a:bodyPr wrap="square" rtlCol="0">
            <a:spAutoFit/>
          </a:bodyPr>
          <a:lstStyle/>
          <a:p>
            <a:pPr marL="457200" indent="-457200">
              <a:buAutoNum type="arabicPeriod"/>
            </a:pPr>
            <a:r>
              <a:rPr lang="en-US" dirty="0" smtClean="0"/>
              <a:t>What is the longest wavelength of light that could dissociate ozone by this mechanism?</a:t>
            </a:r>
          </a:p>
          <a:p>
            <a:endParaRPr lang="en-US" dirty="0" smtClean="0"/>
          </a:p>
          <a:p>
            <a:pPr marL="457200" indent="-457200">
              <a:buAutoNum type="arabicPeriod"/>
            </a:pPr>
            <a:r>
              <a:rPr lang="en-US" dirty="0" smtClean="0"/>
              <a:t>Does ozone absorb light of sufficient energy?</a:t>
            </a:r>
            <a:endParaRPr lang="en-US" dirty="0"/>
          </a:p>
        </p:txBody>
      </p:sp>
    </p:spTree>
    <p:extLst>
      <p:ext uri="{BB962C8B-B14F-4D97-AF65-F5344CB8AC3E}">
        <p14:creationId xmlns:p14="http://schemas.microsoft.com/office/powerpoint/2010/main" val="10691702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atin typeface="Times New Roman" charset="0"/>
            </a:endParaRPr>
          </a:p>
        </p:txBody>
      </p:sp>
      <p:pic>
        <p:nvPicPr>
          <p:cNvPr id="163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atin typeface="Times New Roman" charset="0"/>
            </a:endParaRPr>
          </a:p>
        </p:txBody>
      </p:sp>
      <p:sp>
        <p:nvSpPr>
          <p:cNvPr id="17411" name="Rectangle 3"/>
          <p:cNvSpPr>
            <a:spLocks noGrp="1" noChangeArrowheads="1"/>
          </p:cNvSpPr>
          <p:nvPr>
            <p:ph type="body" sz="half" idx="1"/>
          </p:nvPr>
        </p:nvSpPr>
        <p:spPr/>
        <p:txBody>
          <a:bodyPr/>
          <a:lstStyle/>
          <a:p>
            <a:pPr eaLnBrk="1" hangingPunct="1"/>
            <a:endParaRPr lang="en-US" sz="2800">
              <a:latin typeface="Times New Roman" charset="0"/>
            </a:endParaRPr>
          </a:p>
        </p:txBody>
      </p:sp>
      <p:pic>
        <p:nvPicPr>
          <p:cNvPr id="17412" name="Picture 4"/>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3265488" y="838200"/>
            <a:ext cx="5573712" cy="6019800"/>
          </a:xfr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atin typeface="Times New Roman" charset="0"/>
            </a:endParaRPr>
          </a:p>
        </p:txBody>
      </p:sp>
      <p:pic>
        <p:nvPicPr>
          <p:cNvPr id="18435" name="Picture 3" descr="Radiation_penatr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066800"/>
            <a:ext cx="7224713" cy="5446713"/>
          </a:xfr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 – Additional Problem</a:t>
            </a:r>
            <a:endParaRPr lang="en-US" dirty="0"/>
          </a:p>
        </p:txBody>
      </p:sp>
      <p:pic>
        <p:nvPicPr>
          <p:cNvPr id="4" name="Content Placeholder 3"/>
          <p:cNvPicPr>
            <a:picLocks noGrp="1" noChangeAspect="1"/>
          </p:cNvPicPr>
          <p:nvPr>
            <p:ph idx="1"/>
          </p:nvPr>
        </p:nvPicPr>
        <p:blipFill>
          <a:blip r:embed="rId2"/>
          <a:srcRect l="-3749" r="-3749"/>
          <a:stretch>
            <a:fillRect/>
          </a:stretch>
        </p:blipFill>
        <p:spPr/>
      </p:pic>
    </p:spTree>
    <p:extLst>
      <p:ext uri="{BB962C8B-B14F-4D97-AF65-F5344CB8AC3E}">
        <p14:creationId xmlns:p14="http://schemas.microsoft.com/office/powerpoint/2010/main" val="38272906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65100"/>
            <a:ext cx="72517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latin typeface="Times New Roman" charset="0"/>
              </a:rPr>
              <a:t>Skin Cancer Rates vs. UV Flux</a:t>
            </a:r>
            <a:endParaRPr lang="en-US" dirty="0">
              <a:latin typeface="Times New Roman" charset="0"/>
            </a:endParaRPr>
          </a:p>
        </p:txBody>
      </p:sp>
      <p:pic>
        <p:nvPicPr>
          <p:cNvPr id="317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05000" y="2209800"/>
            <a:ext cx="6096000" cy="4114800"/>
          </a:xfrm>
        </p:spPr>
      </p:pic>
    </p:spTree>
    <p:extLst>
      <p:ext uri="{BB962C8B-B14F-4D97-AF65-F5344CB8AC3E}">
        <p14:creationId xmlns:p14="http://schemas.microsoft.com/office/powerpoint/2010/main" val="38367302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smtClean="0"/>
              <a:t>Origins of the Atmosphere - Hypothesis</a:t>
            </a:r>
            <a:endParaRPr lang="en-US" dirty="0"/>
          </a:p>
        </p:txBody>
      </p:sp>
      <p:sp>
        <p:nvSpPr>
          <p:cNvPr id="44035" name="Rectangle 3"/>
          <p:cNvSpPr>
            <a:spLocks noGrp="1" noChangeArrowheads="1"/>
          </p:cNvSpPr>
          <p:nvPr>
            <p:ph type="body" idx="1"/>
          </p:nvPr>
        </p:nvSpPr>
        <p:spPr/>
        <p:txBody>
          <a:bodyPr/>
          <a:lstStyle/>
          <a:p>
            <a:pPr>
              <a:lnSpc>
                <a:spcPct val="80000"/>
              </a:lnSpc>
            </a:pPr>
            <a:r>
              <a:rPr lang="en-US" sz="1800"/>
              <a:t>The Earth's primitive atmosphere was probably formed by the accretion of extraterrestrial </a:t>
            </a:r>
            <a:r>
              <a:rPr lang="en-US" sz="1800">
                <a:solidFill>
                  <a:schemeClr val="accent2"/>
                </a:solidFill>
              </a:rPr>
              <a:t>volatile</a:t>
            </a:r>
            <a:r>
              <a:rPr lang="en-US" sz="1800"/>
              <a:t> materials and by outgassing of the Earth's interior. As accretion diminished and the Earth evolved, the steamy atmosphere condensed to form oceans, leaving an atmosphere dominated by CO</a:t>
            </a:r>
            <a:r>
              <a:rPr lang="en-US" sz="1800" baseline="-25000"/>
              <a:t>2</a:t>
            </a:r>
            <a:r>
              <a:rPr lang="en-US" sz="1800"/>
              <a:t> (1 to 10 bar), CO and N</a:t>
            </a:r>
            <a:r>
              <a:rPr lang="en-US" sz="1800" baseline="-25000"/>
              <a:t>2</a:t>
            </a:r>
            <a:r>
              <a:rPr lang="en-US" sz="1800"/>
              <a:t> (1 bar). Despite a faint young Sun, the initially high concentration of CO</a:t>
            </a:r>
            <a:r>
              <a:rPr lang="en-US" sz="1800" baseline="-25000"/>
              <a:t>2</a:t>
            </a:r>
            <a:r>
              <a:rPr lang="en-US" sz="1800"/>
              <a:t> maintained surface temperatures on Earth above 0</a:t>
            </a:r>
            <a:r>
              <a:rPr lang="en-US" sz="1800" baseline="30000"/>
              <a:t>o</a:t>
            </a:r>
            <a:r>
              <a:rPr lang="en-US" sz="1800"/>
              <a:t>C by means of the </a:t>
            </a:r>
            <a:r>
              <a:rPr lang="en-US" sz="1800">
                <a:solidFill>
                  <a:schemeClr val="accent2"/>
                </a:solidFill>
              </a:rPr>
              <a:t>greenhouse effect</a:t>
            </a:r>
            <a:r>
              <a:rPr lang="en-US" sz="1800"/>
              <a:t>. The weakly </a:t>
            </a:r>
            <a:r>
              <a:rPr lang="en-US" sz="1800">
                <a:solidFill>
                  <a:schemeClr val="accent2"/>
                </a:solidFill>
              </a:rPr>
              <a:t>reducing</a:t>
            </a:r>
            <a:r>
              <a:rPr lang="en-US" sz="1800"/>
              <a:t> primitive atmosphere was favorable for the emergence of biota. Photosynthesis then increased oxygen concentrations, which, in turn, allowed ozone formation in the upper atmosphere by </a:t>
            </a:r>
            <a:r>
              <a:rPr lang="en-US" sz="1800">
                <a:solidFill>
                  <a:schemeClr val="accent2"/>
                </a:solidFill>
              </a:rPr>
              <a:t>photochemical reactions</a:t>
            </a:r>
            <a:r>
              <a:rPr lang="en-US" sz="1800"/>
              <a:t>. The shielding of the Earth's surface from dangerous solar </a:t>
            </a:r>
            <a:r>
              <a:rPr lang="en-US" sz="1800">
                <a:solidFill>
                  <a:schemeClr val="accent2"/>
                </a:solidFill>
              </a:rPr>
              <a:t>UV radiation</a:t>
            </a:r>
            <a:r>
              <a:rPr lang="en-US" sz="1800"/>
              <a:t> by ozone in the upper atmosphere permitted life to evolve onto land. At the same time, the concentrations of CO</a:t>
            </a:r>
            <a:r>
              <a:rPr lang="en-US" sz="1800" baseline="-25000"/>
              <a:t>2</a:t>
            </a:r>
            <a:r>
              <a:rPr lang="en-US" sz="1800"/>
              <a:t> (and other greenhouse gases) declined, thereby compensating for an increasingly bright Sun. The relatively stable climate of the Earth over the past 3.5 Ga, during which time the mean surface temperature has remained in the range of -5 to 50°C, is probably due to the negative feed­back between surface temperature, atmospheric CO</a:t>
            </a:r>
            <a:r>
              <a:rPr lang="en-US" sz="1800" baseline="-25000"/>
              <a:t>2</a:t>
            </a:r>
            <a:r>
              <a:rPr lang="en-US" sz="1800"/>
              <a:t>, and the weathering rates of rocks.</a:t>
            </a:r>
          </a:p>
        </p:txBody>
      </p:sp>
    </p:spTree>
    <p:extLst>
      <p:ext uri="{BB962C8B-B14F-4D97-AF65-F5344CB8AC3E}">
        <p14:creationId xmlns:p14="http://schemas.microsoft.com/office/powerpoint/2010/main" val="170460126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p:txBody>
          <a:bodyPr/>
          <a:lstStyle/>
          <a:p>
            <a:pPr eaLnBrk="1" hangingPunct="1"/>
            <a:endParaRPr lang="en-US">
              <a:latin typeface="Times New Roman" charset="0"/>
            </a:endParaRPr>
          </a:p>
        </p:txBody>
      </p:sp>
      <p:pic>
        <p:nvPicPr>
          <p:cNvPr id="21507" name="Picture 4" descr="ozone stra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143000"/>
            <a:ext cx="7313613" cy="5340350"/>
          </a:xfrm>
          <a:no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p:txBody>
          <a:bodyPr/>
          <a:lstStyle/>
          <a:p>
            <a:pPr eaLnBrk="1" hangingPunct="1"/>
            <a:r>
              <a:rPr lang="en-US" sz="4000">
                <a:solidFill>
                  <a:schemeClr val="tx1"/>
                </a:solidFill>
                <a:latin typeface="Times New Roman" charset="0"/>
              </a:rPr>
              <a:t>Creation and Noncatalytic Destruction of Ozone</a:t>
            </a:r>
          </a:p>
        </p:txBody>
      </p:sp>
      <p:pic>
        <p:nvPicPr>
          <p:cNvPr id="2253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2352675"/>
            <a:ext cx="7772400" cy="3613150"/>
          </a:xfr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2" y="249237"/>
            <a:ext cx="6624638"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Calculate mole fraction of ozone at 25 km</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7"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t="435" b="43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3697" b="13697"/>
          <a:stretch>
            <a:fillRect/>
          </a:stretch>
        </p:blipFill>
        <p:spPr>
          <a:noFill/>
        </p:spPr>
      </p:pic>
    </p:spTree>
    <p:extLst>
      <p:ext uri="{BB962C8B-B14F-4D97-AF65-F5344CB8AC3E}">
        <p14:creationId xmlns:p14="http://schemas.microsoft.com/office/powerpoint/2010/main" val="13319317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a:t>
            </a:r>
            <a:endParaRPr lang="en-US" dirty="0"/>
          </a:p>
        </p:txBody>
      </p:sp>
      <p:pic>
        <p:nvPicPr>
          <p:cNvPr id="4" name="Content Placeholder 3"/>
          <p:cNvPicPr>
            <a:picLocks noGrp="1" noChangeAspect="1"/>
          </p:cNvPicPr>
          <p:nvPr>
            <p:ph idx="1"/>
          </p:nvPr>
        </p:nvPicPr>
        <p:blipFill rotWithShape="1">
          <a:blip r:embed="rId2"/>
          <a:srcRect t="-18142" b="-18142"/>
          <a:stretch/>
        </p:blipFill>
        <p:spPr>
          <a:xfrm>
            <a:off x="990600" y="1905000"/>
            <a:ext cx="7714497" cy="2590800"/>
          </a:xfrm>
        </p:spPr>
      </p:pic>
    </p:spTree>
    <p:extLst>
      <p:ext uri="{BB962C8B-B14F-4D97-AF65-F5344CB8AC3E}">
        <p14:creationId xmlns:p14="http://schemas.microsoft.com/office/powerpoint/2010/main" val="5525771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8142" b="-18142"/>
          <a:stretch/>
        </p:blipFill>
        <p:spPr>
          <a:xfrm>
            <a:off x="914400" y="228600"/>
            <a:ext cx="7714497" cy="2590800"/>
          </a:xfrm>
        </p:spPr>
      </p:pic>
      <p:pic>
        <p:nvPicPr>
          <p:cNvPr id="3" name="Picture 2"/>
          <p:cNvPicPr>
            <a:picLocks noChangeAspect="1"/>
          </p:cNvPicPr>
          <p:nvPr/>
        </p:nvPicPr>
        <p:blipFill>
          <a:blip r:embed="rId3"/>
          <a:stretch>
            <a:fillRect/>
          </a:stretch>
        </p:blipFill>
        <p:spPr>
          <a:xfrm>
            <a:off x="1524000" y="2667000"/>
            <a:ext cx="6134758" cy="3883608"/>
          </a:xfrm>
          <a:prstGeom prst="rect">
            <a:avLst/>
          </a:prstGeom>
        </p:spPr>
      </p:pic>
    </p:spTree>
    <p:extLst>
      <p:ext uri="{BB962C8B-B14F-4D97-AF65-F5344CB8AC3E}">
        <p14:creationId xmlns:p14="http://schemas.microsoft.com/office/powerpoint/2010/main" val="1232360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531225"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12788"/>
            <a:ext cx="8077200" cy="614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Times New Roman" charset="0"/>
              </a:rPr>
              <a:t>Ozone Levels by Latitude</a:t>
            </a:r>
            <a:endParaRPr lang="en-US" dirty="0">
              <a:latin typeface="Times New Roman" charset="0"/>
            </a:endParaRPr>
          </a:p>
        </p:txBody>
      </p:sp>
      <p:pic>
        <p:nvPicPr>
          <p:cNvPr id="266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47800" y="2133600"/>
            <a:ext cx="6477000" cy="4114800"/>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a:latin typeface="Times New Roman" charset="0"/>
            </a:endParaRPr>
          </a:p>
        </p:txBody>
      </p:sp>
      <p:pic>
        <p:nvPicPr>
          <p:cNvPr id="11267" name="Picture 4" descr="recent_ozone9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509588"/>
            <a:ext cx="7566025"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6190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1600200"/>
            <a:ext cx="2895600" cy="1752600"/>
          </a:xfrm>
        </p:spPr>
        <p:txBody>
          <a:bodyPr/>
          <a:lstStyle/>
          <a:p>
            <a:pPr eaLnBrk="1" hangingPunct="1"/>
            <a:r>
              <a:rPr lang="en-US" sz="4000" dirty="0" smtClean="0">
                <a:latin typeface="Times New Roman" charset="0"/>
              </a:rPr>
              <a:t>Where is the atmosphere?</a:t>
            </a:r>
            <a:endParaRPr lang="en-US" sz="4000" dirty="0">
              <a:latin typeface="Times New Roman" charset="0"/>
            </a:endParaRPr>
          </a:p>
        </p:txBody>
      </p:sp>
      <p:pic>
        <p:nvPicPr>
          <p:cNvPr id="7172" name="Picture 4"/>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a:xfrm>
            <a:off x="3276600" y="304800"/>
            <a:ext cx="5573713" cy="6019800"/>
          </a:xfrm>
        </p:spPr>
      </p:pic>
    </p:spTree>
    <p:extLst>
      <p:ext uri="{BB962C8B-B14F-4D97-AF65-F5344CB8AC3E}">
        <p14:creationId xmlns:p14="http://schemas.microsoft.com/office/powerpoint/2010/main" val="32407798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931025" cy="499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90600" y="609600"/>
            <a:ext cx="7239000" cy="707886"/>
          </a:xfrm>
          <a:prstGeom prst="rect">
            <a:avLst/>
          </a:prstGeom>
          <a:noFill/>
        </p:spPr>
        <p:txBody>
          <a:bodyPr wrap="square" rtlCol="0">
            <a:spAutoFit/>
          </a:bodyPr>
          <a:lstStyle/>
          <a:p>
            <a:r>
              <a:rPr lang="en-US" sz="4000" dirty="0" smtClean="0"/>
              <a:t>Annual Variation in Ozone Levels</a:t>
            </a:r>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46100"/>
            <a:ext cx="853122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atin typeface="Times New Roman" charset="0"/>
              </a:rPr>
              <a:t>Catalytic Destruction of Ozone</a:t>
            </a:r>
          </a:p>
        </p:txBody>
      </p:sp>
      <p:pic>
        <p:nvPicPr>
          <p:cNvPr id="296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101850"/>
            <a:ext cx="5410200" cy="4756150"/>
          </a:xfr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0" y="0"/>
            <a:ext cx="9144000" cy="381000"/>
          </a:xfrm>
          <a:prstGeom prst="rect">
            <a:avLst/>
          </a:prstGeom>
          <a:gradFill rotWithShape="1">
            <a:gsLst>
              <a:gs pos="0">
                <a:schemeClr val="bg2">
                  <a:alpha val="46001"/>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a:p>
        </p:txBody>
      </p:sp>
      <p:sp>
        <p:nvSpPr>
          <p:cNvPr id="14339" name="Text Box 4"/>
          <p:cNvSpPr txBox="1">
            <a:spLocks noChangeArrowheads="1"/>
          </p:cNvSpPr>
          <p:nvPr/>
        </p:nvSpPr>
        <p:spPr bwMode="auto">
          <a:xfrm>
            <a:off x="0" y="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a:solidFill>
                  <a:schemeClr val="bg1"/>
                </a:solidFill>
              </a:rPr>
              <a:t>CHAPTER  01:</a:t>
            </a:r>
            <a:r>
              <a:rPr lang="en-US" b="0"/>
              <a:t> </a:t>
            </a:r>
            <a:r>
              <a:rPr lang="en-US">
                <a:solidFill>
                  <a:srgbClr val="FFCC00"/>
                </a:solidFill>
              </a:rPr>
              <a:t>Figure 1.9</a:t>
            </a: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l="44444" t="80444" r="44444" b="14223"/>
          <a:stretch>
            <a:fillRect/>
          </a:stretch>
        </p:blipFill>
        <p:spPr bwMode="auto">
          <a:xfrm>
            <a:off x="7620000" y="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2"/>
          <p:cNvSpPr>
            <a:spLocks noGrp="1" noChangeArrowheads="1"/>
          </p:cNvSpPr>
          <p:nvPr>
            <p:ph type="subTitle" idx="4294967295"/>
          </p:nvPr>
        </p:nvSpPr>
        <p:spPr>
          <a:xfrm>
            <a:off x="228600" y="533400"/>
            <a:ext cx="8686800" cy="6096000"/>
          </a:xfrm>
          <a:solidFill>
            <a:schemeClr val="bg1"/>
          </a:solidFill>
          <a:ln w="38100">
            <a:solidFill>
              <a:srgbClr val="969696"/>
            </a:solidFill>
            <a:miter lim="800000"/>
            <a:headEnd/>
            <a:tailEnd/>
          </a:ln>
        </p:spPr>
        <p:txBody>
          <a:bodyPr/>
          <a:lstStyle/>
          <a:p>
            <a:pPr marL="0" indent="0" algn="ctr" eaLnBrk="1" hangingPunct="1">
              <a:buFontTx/>
              <a:buNone/>
            </a:pPr>
            <a:endParaRPr lang="en-US">
              <a:latin typeface="Arial" charset="0"/>
            </a:endParaRPr>
          </a:p>
        </p:txBody>
      </p:sp>
      <p:sp>
        <p:nvSpPr>
          <p:cNvPr id="14342" name="Footer Placeholder 1"/>
          <p:cNvSpPr>
            <a:spLocks noGrp="1"/>
          </p:cNvSpPr>
          <p:nvPr/>
        </p:nvSpPr>
        <p:spPr bwMode="auto">
          <a:xfrm>
            <a:off x="6019800" y="60960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a:p>
          <a:p>
            <a:r>
              <a:rPr lang="en-US" sz="1000" b="0"/>
              <a:t>                              © 2012 W. H. Freeman &amp; Co.</a:t>
            </a:r>
          </a:p>
        </p:txBody>
      </p:sp>
      <p:pic>
        <p:nvPicPr>
          <p:cNvPr id="14343" name="Picture 8" descr="D:\User Data\Desktop\Dropbox\Baird\Baird Environmental Chemistry 5e Image Files\ch01\Baird5e_fig_1_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487613"/>
            <a:ext cx="832167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7597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90956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6800" y="609600"/>
            <a:ext cx="7086600" cy="1754327"/>
          </a:xfrm>
          <a:prstGeom prst="rect">
            <a:avLst/>
          </a:prstGeom>
          <a:noFill/>
        </p:spPr>
        <p:txBody>
          <a:bodyPr wrap="square" rtlCol="0">
            <a:spAutoFit/>
          </a:bodyPr>
          <a:lstStyle/>
          <a:p>
            <a:r>
              <a:rPr lang="en-US" sz="3600" dirty="0" smtClean="0"/>
              <a:t>Decrease in overall ozone levels primarily due to increases in X catalysts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1500"/>
            <a:ext cx="8531225"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a:latin typeface="Times New Roman" charset="0"/>
            </a:endParaRPr>
          </a:p>
        </p:txBody>
      </p:sp>
      <p:sp>
        <p:nvSpPr>
          <p:cNvPr id="33795" name="Rectangle 3"/>
          <p:cNvSpPr>
            <a:spLocks noGrp="1" noChangeArrowheads="1"/>
          </p:cNvSpPr>
          <p:nvPr>
            <p:ph type="body" sz="half" idx="1"/>
          </p:nvPr>
        </p:nvSpPr>
        <p:spPr/>
        <p:txBody>
          <a:bodyPr/>
          <a:lstStyle/>
          <a:p>
            <a:pPr eaLnBrk="1" hangingPunct="1"/>
            <a:endParaRPr lang="en-US" sz="2800">
              <a:latin typeface="Times New Roman" charset="0"/>
            </a:endParaRPr>
          </a:p>
        </p:txBody>
      </p:sp>
      <p:pic>
        <p:nvPicPr>
          <p:cNvPr id="33796" name="Picture 10" descr="CFC11CMDL"/>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457200" y="914400"/>
            <a:ext cx="8686800" cy="5676900"/>
          </a:xfrm>
          <a:noFill/>
        </p:spPr>
      </p:pic>
      <p:sp>
        <p:nvSpPr>
          <p:cNvPr id="33797" name="Text Box 11"/>
          <p:cNvSpPr txBox="1">
            <a:spLocks noChangeArrowheads="1"/>
          </p:cNvSpPr>
          <p:nvPr/>
        </p:nvSpPr>
        <p:spPr bwMode="auto">
          <a:xfrm>
            <a:off x="7162800" y="64770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400"/>
              <a:t>NOAA-CMDL</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endParaRPr lang="en-US">
              <a:latin typeface="Times New Roman" charset="0"/>
            </a:endParaRPr>
          </a:p>
        </p:txBody>
      </p:sp>
      <p:sp>
        <p:nvSpPr>
          <p:cNvPr id="34819" name="Rectangle 1027"/>
          <p:cNvSpPr>
            <a:spLocks noGrp="1" noChangeArrowheads="1"/>
          </p:cNvSpPr>
          <p:nvPr>
            <p:ph type="body" sz="half" idx="1"/>
          </p:nvPr>
        </p:nvSpPr>
        <p:spPr/>
        <p:txBody>
          <a:bodyPr/>
          <a:lstStyle/>
          <a:p>
            <a:pPr eaLnBrk="1" hangingPunct="1"/>
            <a:endParaRPr lang="en-US" sz="2800">
              <a:latin typeface="Times New Roman" charset="0"/>
            </a:endParaRPr>
          </a:p>
        </p:txBody>
      </p:sp>
      <p:pic>
        <p:nvPicPr>
          <p:cNvPr id="34820" name="Picture 1030" descr="cfcs"/>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762000" y="762000"/>
            <a:ext cx="8153400" cy="5734050"/>
          </a:xfrm>
          <a:noFill/>
        </p:spPr>
      </p:pic>
      <p:sp>
        <p:nvSpPr>
          <p:cNvPr id="34821" name="Text Box 1031"/>
          <p:cNvSpPr txBox="1">
            <a:spLocks noChangeArrowheads="1"/>
          </p:cNvSpPr>
          <p:nvPr/>
        </p:nvSpPr>
        <p:spPr bwMode="auto">
          <a:xfrm>
            <a:off x="6781800" y="640080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400"/>
              <a:t>NOAA-CMDL</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atin typeface="Times New Roman" charset="0"/>
            </a:endParaRPr>
          </a:p>
        </p:txBody>
      </p:sp>
      <p:sp>
        <p:nvSpPr>
          <p:cNvPr id="35843" name="Rectangle 3"/>
          <p:cNvSpPr>
            <a:spLocks noGrp="1" noChangeArrowheads="1"/>
          </p:cNvSpPr>
          <p:nvPr>
            <p:ph type="body" sz="half" idx="1"/>
          </p:nvPr>
        </p:nvSpPr>
        <p:spPr/>
        <p:txBody>
          <a:bodyPr/>
          <a:lstStyle/>
          <a:p>
            <a:pPr eaLnBrk="1" hangingPunct="1"/>
            <a:endParaRPr lang="en-US" sz="2800">
              <a:latin typeface="Times New Roman" charset="0"/>
            </a:endParaRPr>
          </a:p>
        </p:txBody>
      </p:sp>
      <p:sp>
        <p:nvSpPr>
          <p:cNvPr id="35844" name="Rectangle 4"/>
          <p:cNvSpPr>
            <a:spLocks noGrp="1" noChangeArrowheads="1" noTextEdit="1"/>
          </p:cNvSpPr>
          <p:nvPr>
            <p:ph type="chart" sz="half" idx="2"/>
          </p:nvPr>
        </p:nvSpPr>
        <p:spPr/>
      </p:sp>
      <p:pic>
        <p:nvPicPr>
          <p:cNvPr id="35845" name="Picture 5" descr="replac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629400"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p:txBody>
          <a:bodyPr/>
          <a:lstStyle/>
          <a:p>
            <a:pPr eaLnBrk="1" hangingPunct="1"/>
            <a:endParaRPr lang="en-US">
              <a:latin typeface="Times New Roman" charset="0"/>
            </a:endParaRPr>
          </a:p>
        </p:txBody>
      </p:sp>
      <p:pic>
        <p:nvPicPr>
          <p:cNvPr id="36867" name="Picture 4" descr="dupont_totalc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066800"/>
            <a:ext cx="7278688" cy="5380038"/>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044"/>
            <a:ext cx="5932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990600"/>
            <a:ext cx="2133600" cy="830997"/>
          </a:xfrm>
          <a:prstGeom prst="rect">
            <a:avLst/>
          </a:prstGeom>
          <a:noFill/>
        </p:spPr>
        <p:txBody>
          <a:bodyPr wrap="square" rtlCol="0">
            <a:spAutoFit/>
          </a:bodyPr>
          <a:lstStyle/>
          <a:p>
            <a:r>
              <a:rPr lang="en-US" dirty="0" smtClean="0"/>
              <a:t>What is in the atmosphere?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p:txBody>
          <a:bodyPr/>
          <a:lstStyle/>
          <a:p>
            <a:pPr eaLnBrk="1" hangingPunct="1"/>
            <a:endParaRPr lang="en-US">
              <a:latin typeface="Times New Roman" charset="0"/>
            </a:endParaRPr>
          </a:p>
        </p:txBody>
      </p:sp>
      <p:sp>
        <p:nvSpPr>
          <p:cNvPr id="37891" name="Rectangle 1027"/>
          <p:cNvSpPr>
            <a:spLocks noGrp="1" noChangeArrowheads="1"/>
          </p:cNvSpPr>
          <p:nvPr>
            <p:ph type="body" sz="half" idx="1"/>
          </p:nvPr>
        </p:nvSpPr>
        <p:spPr/>
        <p:txBody>
          <a:bodyPr/>
          <a:lstStyle/>
          <a:p>
            <a:pPr eaLnBrk="1" hangingPunct="1"/>
            <a:endParaRPr lang="en-US" sz="2800">
              <a:latin typeface="Times New Roman" charset="0"/>
            </a:endParaRPr>
          </a:p>
        </p:txBody>
      </p:sp>
      <p:sp>
        <p:nvSpPr>
          <p:cNvPr id="37892" name="Rectangle 1028"/>
          <p:cNvSpPr>
            <a:spLocks noGrp="1" noChangeArrowheads="1" noTextEdit="1"/>
          </p:cNvSpPr>
          <p:nvPr>
            <p:ph type="chart" sz="half" idx="2"/>
          </p:nvPr>
        </p:nvSpPr>
        <p:spPr/>
      </p:sp>
      <p:pic>
        <p:nvPicPr>
          <p:cNvPr id="37893" name="Picture 1029" descr="hal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8184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endParaRPr lang="en-US">
              <a:latin typeface="Times New Roman" charset="0"/>
            </a:endParaRPr>
          </a:p>
        </p:txBody>
      </p:sp>
      <p:pic>
        <p:nvPicPr>
          <p:cNvPr id="38915" name="Picture 4" descr="brom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90600"/>
            <a:ext cx="8081963" cy="5314950"/>
          </a:xfrm>
          <a:noFill/>
        </p:spPr>
      </p:pic>
      <p:sp>
        <p:nvSpPr>
          <p:cNvPr id="38916" name="Text Box 7"/>
          <p:cNvSpPr txBox="1">
            <a:spLocks noChangeArrowheads="1"/>
          </p:cNvSpPr>
          <p:nvPr/>
        </p:nvSpPr>
        <p:spPr bwMode="auto">
          <a:xfrm>
            <a:off x="6324600" y="6248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400"/>
              <a:t>NOAA-CMDL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en-US">
              <a:latin typeface="Times New Roman" charset="0"/>
            </a:endParaRPr>
          </a:p>
        </p:txBody>
      </p:sp>
      <p:sp>
        <p:nvSpPr>
          <p:cNvPr id="39939" name="Rectangle 3"/>
          <p:cNvSpPr>
            <a:spLocks noGrp="1" noChangeArrowheads="1"/>
          </p:cNvSpPr>
          <p:nvPr>
            <p:ph type="body" sz="half" idx="1"/>
          </p:nvPr>
        </p:nvSpPr>
        <p:spPr/>
        <p:txBody>
          <a:bodyPr/>
          <a:lstStyle/>
          <a:p>
            <a:pPr eaLnBrk="1" hangingPunct="1"/>
            <a:endParaRPr lang="en-US" sz="2800">
              <a:latin typeface="Times New Roman" charset="0"/>
            </a:endParaRPr>
          </a:p>
        </p:txBody>
      </p:sp>
      <p:pic>
        <p:nvPicPr>
          <p:cNvPr id="39940" name="Picture 4"/>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2438400" y="838200"/>
            <a:ext cx="5573713" cy="60198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p:txBody>
          <a:bodyPr/>
          <a:lstStyle/>
          <a:p>
            <a:pPr eaLnBrk="1" hangingPunct="1"/>
            <a:r>
              <a:rPr lang="en-US">
                <a:latin typeface="Times New Roman" charset="0"/>
              </a:rPr>
              <a:t>NOAA</a:t>
            </a:r>
            <a:r>
              <a:rPr lang="ja-JP" altLang="en-US">
                <a:latin typeface="Times New Roman" charset="0"/>
              </a:rPr>
              <a:t>’</a:t>
            </a:r>
            <a:r>
              <a:rPr lang="en-US">
                <a:latin typeface="Times New Roman" charset="0"/>
              </a:rPr>
              <a:t>s ER-2 Flying Lab</a:t>
            </a:r>
          </a:p>
        </p:txBody>
      </p:sp>
      <p:pic>
        <p:nvPicPr>
          <p:cNvPr id="40963" name="Picture 4" descr="er2_1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3550" y="2139950"/>
            <a:ext cx="6438900" cy="4038600"/>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 – Additional Problem</a:t>
            </a:r>
            <a:endParaRPr lang="en-US" dirty="0"/>
          </a:p>
        </p:txBody>
      </p:sp>
      <p:pic>
        <p:nvPicPr>
          <p:cNvPr id="4" name="Content Placeholder 3"/>
          <p:cNvPicPr>
            <a:picLocks noGrp="1" noChangeAspect="1"/>
          </p:cNvPicPr>
          <p:nvPr>
            <p:ph idx="1"/>
          </p:nvPr>
        </p:nvPicPr>
        <p:blipFill>
          <a:blip r:embed="rId2"/>
          <a:srcRect l="-13327" r="-13327"/>
          <a:stretch>
            <a:fillRect/>
          </a:stretch>
        </p:blipFill>
        <p:spPr/>
      </p:pic>
    </p:spTree>
    <p:extLst>
      <p:ext uri="{BB962C8B-B14F-4D97-AF65-F5344CB8AC3E}">
        <p14:creationId xmlns:p14="http://schemas.microsoft.com/office/powerpoint/2010/main" val="3363040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 – Additional Problem</a:t>
            </a:r>
            <a:endParaRPr lang="en-US" dirty="0"/>
          </a:p>
        </p:txBody>
      </p:sp>
      <p:pic>
        <p:nvPicPr>
          <p:cNvPr id="4" name="Content Placeholder 3"/>
          <p:cNvPicPr>
            <a:picLocks noGrp="1" noChangeAspect="1"/>
          </p:cNvPicPr>
          <p:nvPr>
            <p:ph idx="1"/>
          </p:nvPr>
        </p:nvPicPr>
        <p:blipFill>
          <a:blip r:embed="rId2"/>
          <a:srcRect l="-11989" r="-11989"/>
          <a:stretch>
            <a:fillRect/>
          </a:stretch>
        </p:blipFill>
        <p:spPr>
          <a:xfrm>
            <a:off x="685800" y="3276600"/>
            <a:ext cx="7772400" cy="3244850"/>
          </a:xfrm>
        </p:spPr>
      </p:pic>
      <p:pic>
        <p:nvPicPr>
          <p:cNvPr id="6" name="Picture 5"/>
          <p:cNvPicPr>
            <a:picLocks noChangeAspect="1"/>
          </p:cNvPicPr>
          <p:nvPr/>
        </p:nvPicPr>
        <p:blipFill>
          <a:blip r:embed="rId3"/>
          <a:stretch>
            <a:fillRect/>
          </a:stretch>
        </p:blipFill>
        <p:spPr>
          <a:xfrm>
            <a:off x="1447800" y="2057400"/>
            <a:ext cx="6248400" cy="1265582"/>
          </a:xfrm>
          <a:prstGeom prst="rect">
            <a:avLst/>
          </a:prstGeom>
        </p:spPr>
      </p:pic>
    </p:spTree>
    <p:extLst>
      <p:ext uri="{BB962C8B-B14F-4D97-AF65-F5344CB8AC3E}">
        <p14:creationId xmlns:p14="http://schemas.microsoft.com/office/powerpoint/2010/main" val="31418316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 – Additional Problem</a:t>
            </a:r>
            <a:endParaRPr lang="en-US" dirty="0"/>
          </a:p>
        </p:txBody>
      </p:sp>
      <p:pic>
        <p:nvPicPr>
          <p:cNvPr id="4" name="Content Placeholder 3"/>
          <p:cNvPicPr>
            <a:picLocks noGrp="1" noChangeAspect="1"/>
          </p:cNvPicPr>
          <p:nvPr>
            <p:ph idx="1"/>
          </p:nvPr>
        </p:nvPicPr>
        <p:blipFill>
          <a:blip r:embed="rId2"/>
          <a:srcRect t="4349" b="4349"/>
          <a:stretch>
            <a:fillRect/>
          </a:stretch>
        </p:blipFill>
        <p:spPr/>
      </p:pic>
    </p:spTree>
    <p:extLst>
      <p:ext uri="{BB962C8B-B14F-4D97-AF65-F5344CB8AC3E}">
        <p14:creationId xmlns:p14="http://schemas.microsoft.com/office/powerpoint/2010/main" val="17136753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r>
              <a:rPr lang="en-US">
                <a:latin typeface="Times New Roman" charset="0"/>
              </a:rPr>
              <a:t>END</a:t>
            </a:r>
          </a:p>
        </p:txBody>
      </p:sp>
      <p:sp>
        <p:nvSpPr>
          <p:cNvPr id="41987" name="Rectangle 3"/>
          <p:cNvSpPr>
            <a:spLocks noGrp="1" noChangeArrowheads="1"/>
          </p:cNvSpPr>
          <p:nvPr>
            <p:ph type="body" idx="1"/>
          </p:nvPr>
        </p:nvSpPr>
        <p:spPr/>
        <p:txBody>
          <a:bodyPr/>
          <a:lstStyle/>
          <a:p>
            <a:pPr eaLnBrk="1" hangingPunct="1"/>
            <a:endParaRPr lang="en-US">
              <a:latin typeface="Times New Roma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5"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685800"/>
            <a:ext cx="6553200" cy="5454650"/>
          </a:xfrm>
        </p:spPr>
      </p:pic>
      <p:sp>
        <p:nvSpPr>
          <p:cNvPr id="2" name="TextBox 1"/>
          <p:cNvSpPr txBox="1"/>
          <p:nvPr/>
        </p:nvSpPr>
        <p:spPr>
          <a:xfrm>
            <a:off x="304800" y="1066800"/>
            <a:ext cx="2133600" cy="2062103"/>
          </a:xfrm>
          <a:prstGeom prst="rect">
            <a:avLst/>
          </a:prstGeom>
          <a:noFill/>
        </p:spPr>
        <p:txBody>
          <a:bodyPr wrap="square" rtlCol="0">
            <a:spAutoFit/>
          </a:bodyPr>
          <a:lstStyle/>
          <a:p>
            <a:pPr algn="ctr"/>
            <a:r>
              <a:rPr lang="en-US" sz="3200" b="1" dirty="0" smtClean="0"/>
              <a:t>Ozone</a:t>
            </a:r>
            <a:endParaRPr lang="en-US" b="1" dirty="0" smtClean="0"/>
          </a:p>
          <a:p>
            <a:endParaRPr lang="en-US" dirty="0"/>
          </a:p>
          <a:p>
            <a:r>
              <a:rPr lang="en-US" dirty="0" smtClean="0"/>
              <a:t>How </a:t>
            </a:r>
            <a:r>
              <a:rPr lang="en-US" dirty="0" smtClean="0"/>
              <a:t>did it get there and why is it still there.</a:t>
            </a:r>
            <a:endParaRPr lang="en-US" dirty="0"/>
          </a:p>
        </p:txBody>
      </p:sp>
    </p:spTree>
    <p:extLst>
      <p:ext uri="{BB962C8B-B14F-4D97-AF65-F5344CB8AC3E}">
        <p14:creationId xmlns:p14="http://schemas.microsoft.com/office/powerpoint/2010/main" val="4679717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p:txBody>
          <a:bodyPr/>
          <a:lstStyle/>
          <a:p>
            <a:pPr eaLnBrk="1" hangingPunct="1"/>
            <a:r>
              <a:rPr lang="en-US">
                <a:latin typeface="Times New Roman" charset="0"/>
              </a:rPr>
              <a:t>Chemistry of the Stratosphere</a:t>
            </a:r>
          </a:p>
        </p:txBody>
      </p:sp>
      <p:sp>
        <p:nvSpPr>
          <p:cNvPr id="4099" name="Rectangle 5"/>
          <p:cNvSpPr>
            <a:spLocks noGrp="1" noChangeArrowheads="1"/>
          </p:cNvSpPr>
          <p:nvPr>
            <p:ph type="subTitle" idx="1"/>
          </p:nvPr>
        </p:nvSpPr>
        <p:spPr/>
        <p:txBody>
          <a:bodyPr/>
          <a:lstStyle/>
          <a:p>
            <a:pPr eaLnBrk="1" hangingPunct="1">
              <a:buFont typeface="Wingdings" charset="0"/>
              <a:buNone/>
            </a:pPr>
            <a:r>
              <a:rPr lang="en-US" dirty="0" smtClean="0">
                <a:latin typeface="Times New Roman" charset="0"/>
              </a:rPr>
              <a:t>The Ozone Layer</a:t>
            </a:r>
            <a:endParaRPr lang="en-US" dirty="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latin typeface="Times New Roman" charset="0"/>
            </a:endParaRPr>
          </a:p>
        </p:txBody>
      </p:sp>
      <p:sp>
        <p:nvSpPr>
          <p:cNvPr id="8195" name="Rectangle 3"/>
          <p:cNvSpPr>
            <a:spLocks noGrp="1" noChangeArrowheads="1"/>
          </p:cNvSpPr>
          <p:nvPr>
            <p:ph type="body" sz="half" idx="1"/>
          </p:nvPr>
        </p:nvSpPr>
        <p:spPr/>
        <p:txBody>
          <a:bodyPr/>
          <a:lstStyle/>
          <a:p>
            <a:pPr eaLnBrk="1" hangingPunct="1"/>
            <a:endParaRPr lang="en-US" sz="2800">
              <a:latin typeface="Times New Roman" charset="0"/>
            </a:endParaRPr>
          </a:p>
        </p:txBody>
      </p:sp>
      <p:pic>
        <p:nvPicPr>
          <p:cNvPr id="8196" name="Picture 4"/>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a:xfrm>
            <a:off x="1905000" y="838200"/>
            <a:ext cx="5573713" cy="60198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a:latin typeface="Times New Roman" charset="0"/>
            </a:endParaRPr>
          </a:p>
        </p:txBody>
      </p:sp>
      <p:sp>
        <p:nvSpPr>
          <p:cNvPr id="11267" name="Rectangle 3"/>
          <p:cNvSpPr>
            <a:spLocks noGrp="1" noChangeArrowheads="1"/>
          </p:cNvSpPr>
          <p:nvPr>
            <p:ph type="body" sz="half" idx="1"/>
          </p:nvPr>
        </p:nvSpPr>
        <p:spPr/>
        <p:txBody>
          <a:bodyPr/>
          <a:lstStyle/>
          <a:p>
            <a:pPr eaLnBrk="1" hangingPunct="1"/>
            <a:endParaRPr lang="en-US" sz="2800">
              <a:latin typeface="Times New Roman" charset="0"/>
            </a:endParaRPr>
          </a:p>
        </p:txBody>
      </p:sp>
      <p:pic>
        <p:nvPicPr>
          <p:cNvPr id="11268" name="Picture 4"/>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a:xfrm>
            <a:off x="2209800" y="838200"/>
            <a:ext cx="5573713" cy="6019800"/>
          </a:xfr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5948363"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Designs\Nature.pot</Template>
  <TotalTime>8222</TotalTime>
  <Words>527</Words>
  <Application>Microsoft Macintosh PowerPoint</Application>
  <PresentationFormat>On-screen Show (4:3)</PresentationFormat>
  <Paragraphs>63</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Nature</vt:lpstr>
      <vt:lpstr>Introduction</vt:lpstr>
      <vt:lpstr>Origins of the Atmosphere - Hypothesis</vt:lpstr>
      <vt:lpstr>Where is the atmosphere?</vt:lpstr>
      <vt:lpstr>PowerPoint Presentation</vt:lpstr>
      <vt:lpstr>PowerPoint Presentation</vt:lpstr>
      <vt:lpstr>Chemistry of the Stratosphere</vt:lpstr>
      <vt:lpstr>PowerPoint Presentation</vt:lpstr>
      <vt:lpstr>PowerPoint Presentation</vt:lpstr>
      <vt:lpstr>PowerPoint Presentation</vt:lpstr>
      <vt:lpstr>Absorption Spectrum for Oxygen</vt:lpstr>
      <vt:lpstr>Absorption Spectrum for Ozone</vt:lpstr>
      <vt:lpstr>PowerPoint Presentation</vt:lpstr>
      <vt:lpstr>PowerPoint Presentation</vt:lpstr>
      <vt:lpstr>PowerPoint Presentation</vt:lpstr>
      <vt:lpstr>PowerPoint Presentation</vt:lpstr>
      <vt:lpstr>PowerPoint Presentation</vt:lpstr>
      <vt:lpstr>Chapter 1 – Additional Problem</vt:lpstr>
      <vt:lpstr>PowerPoint Presentation</vt:lpstr>
      <vt:lpstr>Skin Cancer Rates vs. UV Flux</vt:lpstr>
      <vt:lpstr>PowerPoint Presentation</vt:lpstr>
      <vt:lpstr>Creation and Noncatalytic Destruction of Ozone</vt:lpstr>
      <vt:lpstr>PowerPoint Presentation</vt:lpstr>
      <vt:lpstr>Calculate mole fraction of ozone at 25 km</vt:lpstr>
      <vt:lpstr>Chapter 1</vt:lpstr>
      <vt:lpstr>PowerPoint Presentation</vt:lpstr>
      <vt:lpstr>PowerPoint Presentation</vt:lpstr>
      <vt:lpstr>PowerPoint Presentation</vt:lpstr>
      <vt:lpstr>Ozone Levels by Latitude</vt:lpstr>
      <vt:lpstr>PowerPoint Presentation</vt:lpstr>
      <vt:lpstr>PowerPoint Presentation</vt:lpstr>
      <vt:lpstr>PowerPoint Presentation</vt:lpstr>
      <vt:lpstr>Catalytic Destruction of Ozone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NOAA’s ER-2 Flying Lab</vt:lpstr>
      <vt:lpstr>Chapter 1 – Additional Problem</vt:lpstr>
      <vt:lpstr>Chapter 1 – Additional Problem</vt:lpstr>
      <vt:lpstr>Chapter 1 – Additional Problem</vt:lpstr>
      <vt:lpstr>END</vt:lpstr>
    </vt:vector>
  </TitlesOfParts>
  <Company>WSU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WSU Chemistry</dc:creator>
  <cp:lastModifiedBy>Mark Engen</cp:lastModifiedBy>
  <cp:revision>65</cp:revision>
  <dcterms:created xsi:type="dcterms:W3CDTF">2001-08-29T18:09:18Z</dcterms:created>
  <dcterms:modified xsi:type="dcterms:W3CDTF">2015-08-27T14:03:47Z</dcterms:modified>
</cp:coreProperties>
</file>