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40"/>
  </p:notesMasterIdLst>
  <p:handoutMasterIdLst>
    <p:handoutMasterId r:id="rId41"/>
  </p:handoutMasterIdLst>
  <p:sldIdLst>
    <p:sldId id="281" r:id="rId2"/>
    <p:sldId id="347" r:id="rId3"/>
    <p:sldId id="352" r:id="rId4"/>
    <p:sldId id="309" r:id="rId5"/>
    <p:sldId id="295" r:id="rId6"/>
    <p:sldId id="332" r:id="rId7"/>
    <p:sldId id="294" r:id="rId8"/>
    <p:sldId id="331" r:id="rId9"/>
    <p:sldId id="326" r:id="rId10"/>
    <p:sldId id="300" r:id="rId11"/>
    <p:sldId id="322" r:id="rId12"/>
    <p:sldId id="323" r:id="rId13"/>
    <p:sldId id="354" r:id="rId14"/>
    <p:sldId id="333" r:id="rId15"/>
    <p:sldId id="340" r:id="rId16"/>
    <p:sldId id="353" r:id="rId17"/>
    <p:sldId id="299" r:id="rId18"/>
    <p:sldId id="301" r:id="rId19"/>
    <p:sldId id="336" r:id="rId20"/>
    <p:sldId id="346" r:id="rId21"/>
    <p:sldId id="342" r:id="rId22"/>
    <p:sldId id="345" r:id="rId23"/>
    <p:sldId id="359" r:id="rId24"/>
    <p:sldId id="357" r:id="rId25"/>
    <p:sldId id="358" r:id="rId26"/>
    <p:sldId id="355" r:id="rId27"/>
    <p:sldId id="350" r:id="rId28"/>
    <p:sldId id="351" r:id="rId29"/>
    <p:sldId id="348" r:id="rId30"/>
    <p:sldId id="349" r:id="rId31"/>
    <p:sldId id="293" r:id="rId32"/>
    <p:sldId id="324" r:id="rId33"/>
    <p:sldId id="356" r:id="rId34"/>
    <p:sldId id="296" r:id="rId35"/>
    <p:sldId id="329" r:id="rId36"/>
    <p:sldId id="330" r:id="rId37"/>
    <p:sldId id="335" r:id="rId38"/>
    <p:sldId id="337" r:id="rId3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787"/>
    <p:restoredTop sz="90929"/>
  </p:normalViewPr>
  <p:slideViewPr>
    <p:cSldViewPr>
      <p:cViewPr varScale="1">
        <p:scale>
          <a:sx n="71" d="100"/>
          <a:sy n="71" d="100"/>
        </p:scale>
        <p:origin x="-1152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5" d="100"/>
        <a:sy n="115" d="100"/>
      </p:scale>
      <p:origin x="0" y="39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42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42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3DA6BE3-A96F-4841-BEA6-58672047400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4668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72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972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72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DB42B3F-131E-2741-8F14-18016B1779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6376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9AD438EE-9798-8A4C-87C0-E907AD7624CB}" type="slidenum">
              <a:rPr lang="en-US" sz="1200"/>
              <a:pPr eaLnBrk="1" hangingPunct="1"/>
              <a:t>14</a:t>
            </a:fld>
            <a:endParaRPr lang="en-US" sz="120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hidden">
          <a:xfrm>
            <a:off x="228600" y="3200400"/>
            <a:ext cx="8763000" cy="1341438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>
              <a:latin typeface="Times New Roman" pitchFamily="18" charset="0"/>
              <a:ea typeface="+mn-ea"/>
            </a:endParaRPr>
          </a:p>
        </p:txBody>
      </p:sp>
      <p:pic>
        <p:nvPicPr>
          <p:cNvPr id="5" name="Picture 3" descr="ANABNR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0" t="-1314" r="-2" b="-36961"/>
          <a:stretch>
            <a:fillRect/>
          </a:stretch>
        </p:blipFill>
        <p:spPr bwMode="auto">
          <a:xfrm>
            <a:off x="533400" y="3200400"/>
            <a:ext cx="84582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hidden">
          <a:xfrm>
            <a:off x="795338" y="2895600"/>
            <a:ext cx="304800" cy="990600"/>
          </a:xfrm>
          <a:prstGeom prst="rect">
            <a:avLst/>
          </a:prstGeom>
          <a:solidFill>
            <a:schemeClr val="accent2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>
              <a:latin typeface="Times New Roman" pitchFamily="18" charset="0"/>
              <a:ea typeface="+mn-ea"/>
            </a:endParaRPr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143000" y="1981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038350" y="4351338"/>
            <a:ext cx="6400800" cy="1371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</p:spPr>
        <p:txBody>
          <a:bodyPr/>
          <a:lstStyle>
            <a:lvl1pPr>
              <a:defRPr sz="1400"/>
            </a:lvl1pPr>
          </a:lstStyle>
          <a:p>
            <a:fld id="{356B52E6-C59C-1A4C-8116-8EA88000F12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279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3DB3E3-5A1D-D748-822C-054EE877D54F}" type="slidenum">
              <a:rPr lang="en-US"/>
              <a:pPr/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791592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100" y="838200"/>
            <a:ext cx="1943100" cy="53784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838200"/>
            <a:ext cx="5676900" cy="5378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C7CDC8-5525-D445-8384-49A1DF519FB7}" type="slidenum">
              <a:rPr lang="en-US"/>
              <a:pPr/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7539442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838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66800" y="210185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5029200" y="210185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F765AC-37A0-B24D-94E2-0A49382ACA5F}" type="slidenum">
              <a:rPr lang="en-US"/>
              <a:pPr/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6006589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838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1066800" y="210185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7B64CE-5140-0B47-894B-F5C61D6EEE49}" type="slidenum">
              <a:rPr lang="en-US"/>
              <a:pPr/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383522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D9FED1-D8D7-9C45-BD0E-F257D2F6DC8B}" type="slidenum">
              <a:rPr lang="en-US"/>
              <a:pPr/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649270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4DB18E-840C-2244-953F-06B581CF1231}" type="slidenum">
              <a:rPr lang="en-US"/>
              <a:pPr/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516436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185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210185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E2A1C0-1123-D54D-B49D-EACF18E1B6AF}" type="slidenum">
              <a:rPr lang="en-US"/>
              <a:pPr/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883735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633A37-D504-264B-86FB-EB4983B5FFE0}" type="slidenum">
              <a:rPr lang="en-US"/>
              <a:pPr/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136378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A6F1B6-B7CA-0845-9EC8-FE440A474B3C}" type="slidenum">
              <a:rPr lang="en-US"/>
              <a:pPr/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4124435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D20908-4D9C-0A42-938B-AFF674C7B916}" type="slidenum">
              <a:rPr lang="en-US"/>
              <a:pPr/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456434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6973DC-7063-1043-8305-B3F04B29379E}" type="slidenum">
              <a:rPr lang="en-US"/>
              <a:pPr/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406787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F86231-7F2D-2E4B-A546-5E9F004723EA}" type="slidenum">
              <a:rPr lang="en-US"/>
              <a:pPr/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4040496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jpe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hidden">
          <a:xfrm>
            <a:off x="152400" y="0"/>
            <a:ext cx="1447800" cy="685800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>
              <a:latin typeface="Times New Roman" pitchFamily="18" charset="0"/>
              <a:ea typeface="+mn-ea"/>
            </a:endParaRP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hidden">
          <a:xfrm>
            <a:off x="1676400" y="0"/>
            <a:ext cx="7467600" cy="121920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>
              <a:latin typeface="Times New Roman" pitchFamily="18" charset="0"/>
              <a:ea typeface="+mn-ea"/>
            </a:endParaRPr>
          </a:p>
        </p:txBody>
      </p:sp>
      <p:sp>
        <p:nvSpPr>
          <p:cNvPr id="27652" name="Rectangle 4" descr="Stationery"/>
          <p:cNvSpPr>
            <a:spLocks noChangeArrowheads="1"/>
          </p:cNvSpPr>
          <p:nvPr/>
        </p:nvSpPr>
        <p:spPr bwMode="auto">
          <a:xfrm>
            <a:off x="457200" y="0"/>
            <a:ext cx="1219200" cy="762000"/>
          </a:xfrm>
          <a:prstGeom prst="rect">
            <a:avLst/>
          </a:prstGeom>
          <a:blipFill dpi="0" rotWithShape="0">
            <a:blip r:embed="rId15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defRPr/>
            </a:pPr>
            <a:endParaRPr kumimoji="1" lang="en-US">
              <a:latin typeface="Times New Roman" pitchFamily="18" charset="0"/>
              <a:ea typeface="+mn-ea"/>
            </a:endParaRPr>
          </a:p>
        </p:txBody>
      </p:sp>
      <p:sp>
        <p:nvSpPr>
          <p:cNvPr id="27653" name="Rectangle 5" descr="Stationery"/>
          <p:cNvSpPr>
            <a:spLocks noChangeArrowheads="1"/>
          </p:cNvSpPr>
          <p:nvPr/>
        </p:nvSpPr>
        <p:spPr bwMode="auto">
          <a:xfrm>
            <a:off x="0" y="0"/>
            <a:ext cx="457200" cy="6858000"/>
          </a:xfrm>
          <a:prstGeom prst="rect">
            <a:avLst/>
          </a:prstGeom>
          <a:blipFill dpi="0" rotWithShape="0">
            <a:blip r:embed="rId15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defRPr/>
            </a:pPr>
            <a:endParaRPr kumimoji="1" lang="en-US">
              <a:latin typeface="Times New Roman" pitchFamily="18" charset="0"/>
              <a:ea typeface="+mn-ea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838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4135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2"/>
                </a:solidFill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6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4135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2"/>
                </a:solidFill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pic>
        <p:nvPicPr>
          <p:cNvPr id="1033" name="Picture 9" descr="anabnr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5" y="0"/>
            <a:ext cx="7915275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8" name="Rectangle 10"/>
          <p:cNvSpPr>
            <a:spLocks noChangeArrowheads="1"/>
          </p:cNvSpPr>
          <p:nvPr/>
        </p:nvSpPr>
        <p:spPr bwMode="auto">
          <a:xfrm>
            <a:off x="304800" y="457200"/>
            <a:ext cx="2514600" cy="304800"/>
          </a:xfrm>
          <a:prstGeom prst="rect">
            <a:avLst/>
          </a:prstGeom>
          <a:solidFill>
            <a:schemeClr val="accent2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>
              <a:latin typeface="Times New Roman" pitchFamily="18" charset="0"/>
              <a:ea typeface="+mn-ea"/>
            </a:endParaRPr>
          </a:p>
        </p:txBody>
      </p:sp>
      <p:sp>
        <p:nvSpPr>
          <p:cNvPr id="2765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29600" y="6413500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fld id="{5E4E698F-FA82-E442-A13E-0E210BE2435E}" type="slidenum">
              <a:rPr lang="en-US"/>
              <a:pPr/>
              <a:t>‹#›</a:t>
            </a:fld>
            <a:endParaRPr lang="en-US" sz="1400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210185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457200" indent="-457200" algn="l" rtl="0" eaLnBrk="0" fontAlgn="base" hangingPunct="0">
        <a:spcBef>
          <a:spcPct val="20000"/>
        </a:spcBef>
        <a:spcAft>
          <a:spcPct val="0"/>
        </a:spcAft>
        <a:buClr>
          <a:srgbClr val="A50021"/>
        </a:buClr>
        <a:buSzPct val="75000"/>
        <a:buFont typeface="Wingdings" charset="0"/>
        <a:buChar char="n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1027113" indent="-4556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n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370013" indent="-228600" algn="l" rtl="0" eaLnBrk="0" fontAlgn="base" hangingPunct="0">
        <a:spcBef>
          <a:spcPct val="20000"/>
        </a:spcBef>
        <a:spcAft>
          <a:spcPct val="0"/>
        </a:spcAft>
        <a:buClr>
          <a:srgbClr val="666699"/>
        </a:buClr>
        <a:buSzPct val="70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712913" indent="-228600" algn="l" rtl="0" eaLnBrk="0" fontAlgn="base" hangingPunct="0">
        <a:spcBef>
          <a:spcPct val="20000"/>
        </a:spcBef>
        <a:spcAft>
          <a:spcPct val="0"/>
        </a:spcAft>
        <a:buSzPct val="60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3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microsoft.com/office/2007/relationships/media" Target="file:///D:\Data\Powerpnt\Video\aug-dec96.mpeg" TargetMode="External"/><Relationship Id="rId2" Type="http://schemas.openxmlformats.org/officeDocument/2006/relationships/video" Target="file:///D:\Data\Powerpnt\Video\aug-dec96.mpeg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3.png"/><Relationship Id="rId1" Type="http://schemas.microsoft.com/office/2007/relationships/media" Target="file:///D:\Data\Powerpnt\Video\toms_comparison.mpeg" TargetMode="External"/><Relationship Id="rId2" Type="http://schemas.openxmlformats.org/officeDocument/2006/relationships/video" Target="file:///D:\Data\Powerpnt\Video\toms_comparison.mpeg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3" Type="http://schemas.openxmlformats.org/officeDocument/2006/relationships/image" Target="../media/image1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35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hyperlink" Target="http://jwocky.gsfc.nasa.gov/" TargetMode="External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imes New Roman" charset="0"/>
              </a:rPr>
              <a:t>The Stratosphere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US">
                <a:latin typeface="Times New Roman" charset="0"/>
              </a:rPr>
              <a:t>The Ozone Holes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imes New Roman" charset="0"/>
              </a:rPr>
              <a:t>The Polar Vortex </a:t>
            </a:r>
          </a:p>
        </p:txBody>
      </p:sp>
      <p:pic>
        <p:nvPicPr>
          <p:cNvPr id="12291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2051050"/>
            <a:ext cx="6858000" cy="4616450"/>
          </a:xfr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73088"/>
            <a:ext cx="6305550" cy="62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87413"/>
            <a:ext cx="8229600" cy="577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ChangeArrowheads="1"/>
          </p:cNvSpPr>
          <p:nvPr/>
        </p:nvSpPr>
        <p:spPr bwMode="auto">
          <a:xfrm>
            <a:off x="0" y="0"/>
            <a:ext cx="9144000" cy="381000"/>
          </a:xfrm>
          <a:prstGeom prst="rect">
            <a:avLst/>
          </a:prstGeom>
          <a:gradFill rotWithShape="1">
            <a:gsLst>
              <a:gs pos="0">
                <a:schemeClr val="bg2">
                  <a:alpha val="46001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2051" name="Text Box 4"/>
          <p:cNvSpPr txBox="1">
            <a:spLocks noChangeArrowheads="1"/>
          </p:cNvSpPr>
          <p:nvPr/>
        </p:nvSpPr>
        <p:spPr bwMode="auto">
          <a:xfrm>
            <a:off x="0" y="0"/>
            <a:ext cx="830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CHAPTER  02:</a:t>
            </a:r>
            <a:r>
              <a:rPr lang="en-US" b="0"/>
              <a:t> </a:t>
            </a:r>
            <a:r>
              <a:rPr lang="en-US">
                <a:solidFill>
                  <a:srgbClr val="FFCC00"/>
                </a:solidFill>
              </a:rPr>
              <a:t>Figure 2.1 </a:t>
            </a:r>
          </a:p>
        </p:txBody>
      </p:sp>
      <p:pic>
        <p:nvPicPr>
          <p:cNvPr id="205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 t="80444" r="44444" b="14223"/>
          <a:stretch>
            <a:fillRect/>
          </a:stretch>
        </p:blipFill>
        <p:spPr bwMode="auto">
          <a:xfrm>
            <a:off x="7620000" y="0"/>
            <a:ext cx="152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228600" y="533400"/>
            <a:ext cx="8686800" cy="6096000"/>
          </a:xfrm>
          <a:solidFill>
            <a:schemeClr val="bg1"/>
          </a:solidFill>
          <a:ln w="38100">
            <a:solidFill>
              <a:srgbClr val="969696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  <p:sp>
        <p:nvSpPr>
          <p:cNvPr id="2054" name="Footer Placeholder 1"/>
          <p:cNvSpPr>
            <a:spLocks noGrp="1"/>
          </p:cNvSpPr>
          <p:nvPr/>
        </p:nvSpPr>
        <p:spPr bwMode="auto">
          <a:xfrm>
            <a:off x="6019800" y="6096000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b="0"/>
          </a:p>
          <a:p>
            <a:r>
              <a:rPr lang="en-US" sz="1000" b="0"/>
              <a:t>                              © 2012 W. H. Freeman &amp; Co.</a:t>
            </a:r>
          </a:p>
        </p:txBody>
      </p:sp>
      <p:pic>
        <p:nvPicPr>
          <p:cNvPr id="2055" name="Picture 8" descr="D:\User Data\Desktop\Dropbox\Baird\Baird Environmental Chemistry 5e Image Files\ch02\Baird5e_fig_2_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038" y="676275"/>
            <a:ext cx="6257925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6668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  <p:pic>
        <p:nvPicPr>
          <p:cNvPr id="15363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838200"/>
            <a:ext cx="7772400" cy="6019800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7772400" cy="590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ChangeArrowheads="1"/>
          </p:cNvSpPr>
          <p:nvPr/>
        </p:nvSpPr>
        <p:spPr bwMode="auto">
          <a:xfrm>
            <a:off x="0" y="0"/>
            <a:ext cx="9144000" cy="381000"/>
          </a:xfrm>
          <a:prstGeom prst="rect">
            <a:avLst/>
          </a:prstGeom>
          <a:gradFill rotWithShape="1">
            <a:gsLst>
              <a:gs pos="0">
                <a:schemeClr val="bg2">
                  <a:alpha val="46001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8195" name="Text Box 4"/>
          <p:cNvSpPr txBox="1">
            <a:spLocks noChangeArrowheads="1"/>
          </p:cNvSpPr>
          <p:nvPr/>
        </p:nvSpPr>
        <p:spPr bwMode="auto">
          <a:xfrm>
            <a:off x="0" y="0"/>
            <a:ext cx="830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CHAPTER  02:</a:t>
            </a:r>
            <a:r>
              <a:rPr lang="en-US" b="0"/>
              <a:t> </a:t>
            </a:r>
            <a:r>
              <a:rPr lang="en-US">
                <a:solidFill>
                  <a:srgbClr val="FFCC00"/>
                </a:solidFill>
              </a:rPr>
              <a:t>Figure 2.7</a:t>
            </a:r>
          </a:p>
        </p:txBody>
      </p:sp>
      <p:pic>
        <p:nvPicPr>
          <p:cNvPr id="819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 t="80444" r="44444" b="14223"/>
          <a:stretch>
            <a:fillRect/>
          </a:stretch>
        </p:blipFill>
        <p:spPr bwMode="auto">
          <a:xfrm>
            <a:off x="7620000" y="0"/>
            <a:ext cx="152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Rectangle 12"/>
          <p:cNvSpPr>
            <a:spLocks noGrp="1" noChangeArrowheads="1"/>
          </p:cNvSpPr>
          <p:nvPr>
            <p:ph type="subTitle" idx="4294967295"/>
          </p:nvPr>
        </p:nvSpPr>
        <p:spPr>
          <a:xfrm>
            <a:off x="228600" y="533400"/>
            <a:ext cx="8686800" cy="6096000"/>
          </a:xfrm>
          <a:solidFill>
            <a:schemeClr val="bg1"/>
          </a:solidFill>
          <a:ln w="38100">
            <a:solidFill>
              <a:srgbClr val="969696"/>
            </a:solidFill>
            <a:miter lim="800000"/>
            <a:headEnd/>
            <a:tailEnd/>
          </a:ln>
        </p:spPr>
        <p:txBody>
          <a:bodyPr/>
          <a:lstStyle/>
          <a:p>
            <a:pPr marL="0" indent="0" algn="ctr" eaLnBrk="1" hangingPunct="1">
              <a:buFontTx/>
              <a:buNone/>
            </a:pPr>
            <a:endParaRPr lang="en-US">
              <a:latin typeface="Arial" charset="0"/>
            </a:endParaRPr>
          </a:p>
        </p:txBody>
      </p:sp>
      <p:sp>
        <p:nvSpPr>
          <p:cNvPr id="8198" name="Footer Placeholder 1"/>
          <p:cNvSpPr>
            <a:spLocks noGrp="1"/>
          </p:cNvSpPr>
          <p:nvPr/>
        </p:nvSpPr>
        <p:spPr bwMode="auto">
          <a:xfrm>
            <a:off x="6019800" y="6096000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b="0"/>
          </a:p>
          <a:p>
            <a:r>
              <a:rPr lang="en-US" sz="1000" b="0"/>
              <a:t>                              © 2012 W. H. Freeman &amp; Co.</a:t>
            </a:r>
          </a:p>
        </p:txBody>
      </p:sp>
      <p:pic>
        <p:nvPicPr>
          <p:cNvPr id="8199" name="Picture 8" descr="D:\User Data\Desktop\Dropbox\Baird\Baird Environmental Chemistry 5e Image Files\ch02\Baird5e_fig_2_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" y="1066800"/>
            <a:ext cx="72580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5857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imes New Roman" charset="0"/>
              </a:rPr>
              <a:t>Time Dependence of Ozone Hole</a:t>
            </a:r>
          </a:p>
        </p:txBody>
      </p:sp>
      <p:pic>
        <p:nvPicPr>
          <p:cNvPr id="17411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2286000"/>
            <a:ext cx="6400800" cy="4302125"/>
          </a:xfr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>
                <a:latin typeface="Times New Roman" charset="0"/>
              </a:rPr>
              <a:t>Chlorine Chemistry in the Polar Stratosphere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en-US" sz="2800">
              <a:latin typeface="Times New Roman" charset="0"/>
            </a:endParaRPr>
          </a:p>
        </p:txBody>
      </p:sp>
      <p:pic>
        <p:nvPicPr>
          <p:cNvPr id="18436" name="Picture 4"/>
          <p:cNvPicPr>
            <a:picLocks noGrp="1" noChangeAspect="1" noChangeArrowheads="1"/>
          </p:cNvPicPr>
          <p:nvPr>
            <p:ph type="ch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8400" y="1981200"/>
            <a:ext cx="4979988" cy="4876800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>
                <a:latin typeface="Times New Roman" charset="0"/>
              </a:rPr>
              <a:t>Modeling of Stratospheric Chemistry</a:t>
            </a:r>
          </a:p>
        </p:txBody>
      </p:sp>
      <p:pic>
        <p:nvPicPr>
          <p:cNvPr id="19459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2101850"/>
            <a:ext cx="6445250" cy="4756150"/>
          </a:xfr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>
                <a:latin typeface="Times New Roman" charset="0"/>
              </a:rPr>
              <a:t>Antarctic Ozone Hole - 1996</a:t>
            </a:r>
          </a:p>
        </p:txBody>
      </p:sp>
      <p:pic>
        <p:nvPicPr>
          <p:cNvPr id="115720" name="aug-dec96.mpeg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2025650"/>
            <a:ext cx="5791200" cy="4267200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57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57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720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5720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imes New Roman" charset="0"/>
              </a:rPr>
              <a:t>Modeling vs. Satellite Data</a:t>
            </a:r>
          </a:p>
        </p:txBody>
      </p:sp>
      <p:pic>
        <p:nvPicPr>
          <p:cNvPr id="113672" name="toms_comparison.mpeg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4200" y="2787650"/>
            <a:ext cx="3657600" cy="2743200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36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36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67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367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65100"/>
            <a:ext cx="5046663" cy="653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8531225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1295400" y="914400"/>
            <a:ext cx="7239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/>
              <a:t>Dissipation of the Antarctic Ozone Hole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0" y="609600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What are these compounds?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32" y="1752600"/>
            <a:ext cx="9144000" cy="484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0539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52400"/>
            <a:ext cx="4953000" cy="16233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1752600"/>
            <a:ext cx="498825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390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685800"/>
            <a:ext cx="5116286" cy="6172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1143000"/>
            <a:ext cx="2971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Annual changes in ozone distribution at the south pole.</a:t>
            </a:r>
          </a:p>
          <a:p>
            <a:endParaRPr lang="en-US" dirty="0"/>
          </a:p>
          <a:p>
            <a:r>
              <a:rPr lang="en-US" dirty="0" smtClean="0"/>
              <a:t>How does temperature and season play a role?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675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ChangeArrowheads="1"/>
          </p:cNvSpPr>
          <p:nvPr/>
        </p:nvSpPr>
        <p:spPr bwMode="auto">
          <a:xfrm>
            <a:off x="0" y="0"/>
            <a:ext cx="9144000" cy="381000"/>
          </a:xfrm>
          <a:prstGeom prst="rect">
            <a:avLst/>
          </a:prstGeom>
          <a:gradFill rotWithShape="1">
            <a:gsLst>
              <a:gs pos="0">
                <a:schemeClr val="bg2">
                  <a:alpha val="46001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2051" name="Text Box 4"/>
          <p:cNvSpPr txBox="1">
            <a:spLocks noChangeArrowheads="1"/>
          </p:cNvSpPr>
          <p:nvPr/>
        </p:nvSpPr>
        <p:spPr bwMode="auto">
          <a:xfrm>
            <a:off x="0" y="0"/>
            <a:ext cx="830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CHAPTER  02:</a:t>
            </a:r>
            <a:r>
              <a:rPr lang="en-US" b="0"/>
              <a:t> </a:t>
            </a:r>
            <a:r>
              <a:rPr lang="en-US">
                <a:solidFill>
                  <a:srgbClr val="FFCC00"/>
                </a:solidFill>
              </a:rPr>
              <a:t>Figure 2.1 </a:t>
            </a:r>
          </a:p>
        </p:txBody>
      </p:sp>
      <p:pic>
        <p:nvPicPr>
          <p:cNvPr id="205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 t="80444" r="44444" b="14223"/>
          <a:stretch>
            <a:fillRect/>
          </a:stretch>
        </p:blipFill>
        <p:spPr bwMode="auto">
          <a:xfrm>
            <a:off x="7620000" y="0"/>
            <a:ext cx="152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228600" y="533400"/>
            <a:ext cx="8686800" cy="6096000"/>
          </a:xfrm>
          <a:solidFill>
            <a:schemeClr val="bg1"/>
          </a:solidFill>
          <a:ln w="38100">
            <a:solidFill>
              <a:srgbClr val="969696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  <p:sp>
        <p:nvSpPr>
          <p:cNvPr id="2054" name="Footer Placeholder 1"/>
          <p:cNvSpPr>
            <a:spLocks noGrp="1"/>
          </p:cNvSpPr>
          <p:nvPr/>
        </p:nvSpPr>
        <p:spPr bwMode="auto">
          <a:xfrm>
            <a:off x="6019800" y="6096000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b="0"/>
          </a:p>
          <a:p>
            <a:r>
              <a:rPr lang="en-US" sz="1000" b="0"/>
              <a:t>                              © 2012 W. H. Freeman &amp; Co.</a:t>
            </a:r>
          </a:p>
        </p:txBody>
      </p:sp>
      <p:pic>
        <p:nvPicPr>
          <p:cNvPr id="2055" name="Picture 8" descr="D:\User Data\Desktop\Dropbox\Baird\Baird Environmental Chemistry 5e Image Files\ch02\Baird5e_fig_2_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038" y="676275"/>
            <a:ext cx="6257925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6997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>
                <a:latin typeface="Times New Roman" charset="0"/>
              </a:rPr>
              <a:t>Antarctic Ozone Minimum thru 2002</a:t>
            </a:r>
          </a:p>
        </p:txBody>
      </p:sp>
      <p:pic>
        <p:nvPicPr>
          <p:cNvPr id="22531" name="Picture 6" descr="min_ozon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2101850"/>
            <a:ext cx="7086600" cy="4114800"/>
          </a:xfr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>
                <a:latin typeface="Times New Roman" charset="0"/>
              </a:rPr>
              <a:t>Average Area of Ozone Hole thru 2002</a:t>
            </a:r>
          </a:p>
        </p:txBody>
      </p:sp>
      <p:pic>
        <p:nvPicPr>
          <p:cNvPr id="23555" name="Picture 6" descr="oz_hole_are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2101850"/>
            <a:ext cx="7620000" cy="4114800"/>
          </a:xfr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838200"/>
            <a:ext cx="8001000" cy="1143000"/>
          </a:xfrm>
        </p:spPr>
        <p:txBody>
          <a:bodyPr/>
          <a:lstStyle/>
          <a:p>
            <a:pPr algn="ctr" eaLnBrk="1" hangingPunct="1"/>
            <a:r>
              <a:rPr lang="en-US" sz="4000">
                <a:latin typeface="Times New Roman" charset="0"/>
              </a:rPr>
              <a:t>Antarctic Ozone Minimum thru 2003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  <p:pic>
        <p:nvPicPr>
          <p:cNvPr id="26628" name="Picture 4" descr="min_ozone_2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905000"/>
            <a:ext cx="7543800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65100"/>
            <a:ext cx="5046663" cy="653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>
                <a:latin typeface="Times New Roman" charset="0"/>
              </a:rPr>
              <a:t>Average Area of Ozone Hole thru 2003</a:t>
            </a:r>
          </a:p>
        </p:txBody>
      </p:sp>
      <p:pic>
        <p:nvPicPr>
          <p:cNvPr id="27651" name="Picture 4" descr="oz_hole_area_200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0" y="2101850"/>
            <a:ext cx="5334000" cy="4114800"/>
          </a:xfr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4000">
                <a:solidFill>
                  <a:schemeClr val="tx1"/>
                </a:solidFill>
                <a:latin typeface="Times New Roman" charset="0"/>
              </a:rPr>
              <a:t>Northern Hemisphere</a:t>
            </a:r>
            <a:br>
              <a:rPr lang="en-US" sz="4000">
                <a:solidFill>
                  <a:schemeClr val="tx1"/>
                </a:solidFill>
                <a:latin typeface="Times New Roman" charset="0"/>
              </a:rPr>
            </a:br>
            <a:endParaRPr lang="en-US" sz="4000">
              <a:solidFill>
                <a:schemeClr val="tx1"/>
              </a:solidFill>
              <a:latin typeface="Times New Roman" charset="0"/>
            </a:endParaRPr>
          </a:p>
        </p:txBody>
      </p:sp>
      <p:pic>
        <p:nvPicPr>
          <p:cNvPr id="28675" name="Picture 11" descr="TOMSmarch79_9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1485900"/>
            <a:ext cx="7162800" cy="5067300"/>
          </a:xfr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63588"/>
            <a:ext cx="8305800" cy="587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ChangeArrowheads="1"/>
          </p:cNvSpPr>
          <p:nvPr/>
        </p:nvSpPr>
        <p:spPr bwMode="auto">
          <a:xfrm>
            <a:off x="0" y="0"/>
            <a:ext cx="9144000" cy="381000"/>
          </a:xfrm>
          <a:prstGeom prst="rect">
            <a:avLst/>
          </a:prstGeom>
          <a:gradFill rotWithShape="1">
            <a:gsLst>
              <a:gs pos="0">
                <a:schemeClr val="bg2">
                  <a:alpha val="46001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9219" name="Text Box 4"/>
          <p:cNvSpPr txBox="1">
            <a:spLocks noChangeArrowheads="1"/>
          </p:cNvSpPr>
          <p:nvPr/>
        </p:nvSpPr>
        <p:spPr bwMode="auto">
          <a:xfrm>
            <a:off x="0" y="0"/>
            <a:ext cx="830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CHAPTER  02:</a:t>
            </a:r>
            <a:r>
              <a:rPr lang="en-US" b="0"/>
              <a:t> </a:t>
            </a:r>
            <a:r>
              <a:rPr lang="en-US">
                <a:solidFill>
                  <a:srgbClr val="FFCC00"/>
                </a:solidFill>
              </a:rPr>
              <a:t>Figure 2.8</a:t>
            </a:r>
          </a:p>
        </p:txBody>
      </p:sp>
      <p:pic>
        <p:nvPicPr>
          <p:cNvPr id="922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 t="80444" r="44444" b="14223"/>
          <a:stretch>
            <a:fillRect/>
          </a:stretch>
        </p:blipFill>
        <p:spPr bwMode="auto">
          <a:xfrm>
            <a:off x="7620000" y="0"/>
            <a:ext cx="152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Rectangle 12"/>
          <p:cNvSpPr>
            <a:spLocks noGrp="1" noChangeArrowheads="1"/>
          </p:cNvSpPr>
          <p:nvPr>
            <p:ph type="subTitle" idx="4294967295"/>
          </p:nvPr>
        </p:nvSpPr>
        <p:spPr>
          <a:xfrm>
            <a:off x="228600" y="533400"/>
            <a:ext cx="8686800" cy="6096000"/>
          </a:xfrm>
          <a:solidFill>
            <a:schemeClr val="bg1"/>
          </a:solidFill>
          <a:ln w="38100">
            <a:solidFill>
              <a:srgbClr val="969696"/>
            </a:solidFill>
            <a:miter lim="800000"/>
            <a:headEnd/>
            <a:tailEnd/>
          </a:ln>
        </p:spPr>
        <p:txBody>
          <a:bodyPr/>
          <a:lstStyle/>
          <a:p>
            <a:pPr marL="0" indent="0" algn="ctr" eaLnBrk="1" hangingPunct="1">
              <a:buFontTx/>
              <a:buNone/>
            </a:pPr>
            <a:endParaRPr lang="en-US">
              <a:latin typeface="Arial" charset="0"/>
            </a:endParaRPr>
          </a:p>
        </p:txBody>
      </p:sp>
      <p:sp>
        <p:nvSpPr>
          <p:cNvPr id="9222" name="Footer Placeholder 1"/>
          <p:cNvSpPr>
            <a:spLocks noGrp="1"/>
          </p:cNvSpPr>
          <p:nvPr/>
        </p:nvSpPr>
        <p:spPr bwMode="auto">
          <a:xfrm>
            <a:off x="6019800" y="6096000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b="0"/>
          </a:p>
          <a:p>
            <a:r>
              <a:rPr lang="en-US" sz="1000" b="0"/>
              <a:t>                              © 2012 W. H. Freeman &amp; Co.</a:t>
            </a:r>
          </a:p>
        </p:txBody>
      </p:sp>
      <p:pic>
        <p:nvPicPr>
          <p:cNvPr id="9223" name="Picture 8" descr="D:\User Data\Desktop\Dropbox\Baird\Baird Environmental Chemistry 5e Image Files\ch02\Baird5e_fig_2_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1752600"/>
            <a:ext cx="7889875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5151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en-US" sz="2800">
              <a:latin typeface="Times New Roman" charset="0"/>
            </a:endParaRPr>
          </a:p>
        </p:txBody>
      </p:sp>
      <p:pic>
        <p:nvPicPr>
          <p:cNvPr id="30724" name="Picture 4"/>
          <p:cNvPicPr>
            <a:picLocks noGrp="1" noChangeAspect="1" noChangeArrowheads="1"/>
          </p:cNvPicPr>
          <p:nvPr>
            <p:ph type="ch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641350"/>
            <a:ext cx="5756275" cy="6216650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imes New Roman" charset="0"/>
              </a:rPr>
              <a:t>Total Average Global Ozone</a:t>
            </a:r>
          </a:p>
        </p:txBody>
      </p:sp>
      <p:pic>
        <p:nvPicPr>
          <p:cNvPr id="31747" name="Picture 4" descr="ozone_time_ser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2133600"/>
            <a:ext cx="8664575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  <p:pic>
        <p:nvPicPr>
          <p:cNvPr id="32771" name="Picture 4" descr="aros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-68263"/>
            <a:ext cx="9051925" cy="6994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838200"/>
            <a:ext cx="8305800" cy="1143000"/>
          </a:xfrm>
        </p:spPr>
        <p:txBody>
          <a:bodyPr/>
          <a:lstStyle/>
          <a:p>
            <a:pPr eaLnBrk="1" hangingPunct="1"/>
            <a:r>
              <a:rPr lang="en-US" sz="3200">
                <a:latin typeface="Times New Roman" charset="0"/>
              </a:rPr>
              <a:t>Effect of Increased Concentration of Greenhouse Gases on Stratospheric Temperature</a:t>
            </a:r>
          </a:p>
        </p:txBody>
      </p:sp>
      <p:pic>
        <p:nvPicPr>
          <p:cNvPr id="25603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>
                <a:latin typeface="Times New Roman" charset="0"/>
              </a:rPr>
              <a:t>END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14400"/>
            <a:ext cx="8124825" cy="575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imes New Roman" charset="0"/>
              </a:rPr>
              <a:t>Polar Vortex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en-US" sz="2800">
              <a:latin typeface="Times New Roman" charset="0"/>
            </a:endParaRPr>
          </a:p>
        </p:txBody>
      </p:sp>
      <p:pic>
        <p:nvPicPr>
          <p:cNvPr id="7172" name="Picture 4"/>
          <p:cNvPicPr>
            <a:picLocks noGrp="1" noChangeAspect="1" noChangeArrowheads="1"/>
          </p:cNvPicPr>
          <p:nvPr>
            <p:ph type="ch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905000"/>
            <a:ext cx="5756275" cy="4953000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  <p:pic>
        <p:nvPicPr>
          <p:cNvPr id="8195" name="Picture 4" descr="graph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5706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>
                <a:latin typeface="Times New Roman" charset="0"/>
                <a:hlinkClick r:id="rId2"/>
              </a:rPr>
              <a:t>Antarctic Ozone Hole</a:t>
            </a:r>
            <a:endParaRPr lang="en-US">
              <a:latin typeface="Times New Roman" charset="0"/>
            </a:endParaRPr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type="dgm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027" descr="mono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  <p:pic>
        <p:nvPicPr>
          <p:cNvPr id="11267" name="Picture 4" descr="recent_ozone9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88" y="509588"/>
            <a:ext cx="7566025" cy="584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Nature">
  <a:themeElements>
    <a:clrScheme name="Nature 2">
      <a:dk1>
        <a:srgbClr val="5B5249"/>
      </a:dk1>
      <a:lt1>
        <a:srgbClr val="FFFFFF"/>
      </a:lt1>
      <a:dk2>
        <a:srgbClr val="2A3D7A"/>
      </a:dk2>
      <a:lt2>
        <a:srgbClr val="CEC8BA"/>
      </a:lt2>
      <a:accent1>
        <a:srgbClr val="C9DDF1"/>
      </a:accent1>
      <a:accent2>
        <a:srgbClr val="FAC164"/>
      </a:accent2>
      <a:accent3>
        <a:srgbClr val="FFFFFF"/>
      </a:accent3>
      <a:accent4>
        <a:srgbClr val="4C453D"/>
      </a:accent4>
      <a:accent5>
        <a:srgbClr val="E1EBF7"/>
      </a:accent5>
      <a:accent6>
        <a:srgbClr val="E3AF5A"/>
      </a:accent6>
      <a:hlink>
        <a:srgbClr val="B0AE6A"/>
      </a:hlink>
      <a:folHlink>
        <a:srgbClr val="C3E684"/>
      </a:folHlink>
    </a:clrScheme>
    <a:fontScheme name="Natur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Nature 1">
        <a:dk1>
          <a:srgbClr val="666699"/>
        </a:dk1>
        <a:lt1>
          <a:srgbClr val="FFFFCC"/>
        </a:lt1>
        <a:dk2>
          <a:srgbClr val="687FCA"/>
        </a:dk2>
        <a:lt2>
          <a:srgbClr val="192449"/>
        </a:lt2>
        <a:accent1>
          <a:srgbClr val="C9DDF1"/>
        </a:accent1>
        <a:accent2>
          <a:srgbClr val="FAC164"/>
        </a:accent2>
        <a:accent3>
          <a:srgbClr val="B9C0E1"/>
        </a:accent3>
        <a:accent4>
          <a:srgbClr val="DADAAE"/>
        </a:accent4>
        <a:accent5>
          <a:srgbClr val="E1EB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ure 2">
        <a:dk1>
          <a:srgbClr val="5B5249"/>
        </a:dk1>
        <a:lt1>
          <a:srgbClr val="FFFFFF"/>
        </a:lt1>
        <a:dk2>
          <a:srgbClr val="2A3D7A"/>
        </a:dk2>
        <a:lt2>
          <a:srgbClr val="CEC8BA"/>
        </a:lt2>
        <a:accent1>
          <a:srgbClr val="C9DDF1"/>
        </a:accent1>
        <a:accent2>
          <a:srgbClr val="FAC164"/>
        </a:accent2>
        <a:accent3>
          <a:srgbClr val="FFFFFF"/>
        </a:accent3>
        <a:accent4>
          <a:srgbClr val="4C453D"/>
        </a:accent4>
        <a:accent5>
          <a:srgbClr val="E1EB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ure 3">
        <a:dk1>
          <a:srgbClr val="333333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2A2A2A"/>
        </a:accent4>
        <a:accent5>
          <a:srgbClr val="EBEBEB"/>
        </a:accent5>
        <a:accent6>
          <a:srgbClr val="A1A1A1"/>
        </a:accent6>
        <a:hlink>
          <a:srgbClr val="808080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ure 4">
        <a:dk1>
          <a:srgbClr val="8061A5"/>
        </a:dk1>
        <a:lt1>
          <a:srgbClr val="FFFFCC"/>
        </a:lt1>
        <a:dk2>
          <a:srgbClr val="967DB5"/>
        </a:dk2>
        <a:lt2>
          <a:srgbClr val="192449"/>
        </a:lt2>
        <a:accent1>
          <a:srgbClr val="D6C9F1"/>
        </a:accent1>
        <a:accent2>
          <a:srgbClr val="FAC164"/>
        </a:accent2>
        <a:accent3>
          <a:srgbClr val="C9BFD7"/>
        </a:accent3>
        <a:accent4>
          <a:srgbClr val="DADAAE"/>
        </a:accent4>
        <a:accent5>
          <a:srgbClr val="E8E1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ure 5">
        <a:dk1>
          <a:srgbClr val="5B5249"/>
        </a:dk1>
        <a:lt1>
          <a:srgbClr val="FFFFFF"/>
        </a:lt1>
        <a:dk2>
          <a:srgbClr val="2A3D7A"/>
        </a:dk2>
        <a:lt2>
          <a:srgbClr val="CEC8BA"/>
        </a:lt2>
        <a:accent1>
          <a:srgbClr val="C9DDF1"/>
        </a:accent1>
        <a:accent2>
          <a:srgbClr val="FAC164"/>
        </a:accent2>
        <a:accent3>
          <a:srgbClr val="FFFFFF"/>
        </a:accent3>
        <a:accent4>
          <a:srgbClr val="4C453D"/>
        </a:accent4>
        <a:accent5>
          <a:srgbClr val="E1EBF7"/>
        </a:accent5>
        <a:accent6>
          <a:srgbClr val="E3AF5A"/>
        </a:accent6>
        <a:hlink>
          <a:srgbClr val="993333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Designs\Nature.pot</Template>
  <TotalTime>1449</TotalTime>
  <Words>174</Words>
  <Application>Microsoft Macintosh PowerPoint</Application>
  <PresentationFormat>On-screen Show (4:3)</PresentationFormat>
  <Paragraphs>36</Paragraphs>
  <Slides>38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Nature</vt:lpstr>
      <vt:lpstr>The Stratosphere</vt:lpstr>
      <vt:lpstr>Antarctic Ozone Hole - 1996</vt:lpstr>
      <vt:lpstr>PowerPoint Presentation</vt:lpstr>
      <vt:lpstr>PowerPoint Presentation</vt:lpstr>
      <vt:lpstr>Polar Vortex</vt:lpstr>
      <vt:lpstr>PowerPoint Presentation</vt:lpstr>
      <vt:lpstr>Antarctic Ozone Hole</vt:lpstr>
      <vt:lpstr>PowerPoint Presentation</vt:lpstr>
      <vt:lpstr>PowerPoint Presentation</vt:lpstr>
      <vt:lpstr>The Polar Vortex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Time Dependence of Ozone Hole</vt:lpstr>
      <vt:lpstr>Chlorine Chemistry in the Polar Stratosphere</vt:lpstr>
      <vt:lpstr>Modeling of Stratospheric Chemistry</vt:lpstr>
      <vt:lpstr>Modeling vs. Satellite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Antarctic Ozone Minimum thru 2002</vt:lpstr>
      <vt:lpstr>Average Area of Ozone Hole thru 2002</vt:lpstr>
      <vt:lpstr>Antarctic Ozone Minimum thru 2003</vt:lpstr>
      <vt:lpstr>Average Area of Ozone Hole thru 2003</vt:lpstr>
      <vt:lpstr>Northern Hemisphere </vt:lpstr>
      <vt:lpstr>PowerPoint Presentation</vt:lpstr>
      <vt:lpstr>PowerPoint Presentation</vt:lpstr>
      <vt:lpstr>PowerPoint Presentation</vt:lpstr>
      <vt:lpstr>Total Average Global Ozone</vt:lpstr>
      <vt:lpstr>PowerPoint Presentation</vt:lpstr>
      <vt:lpstr>Effect of Increased Concentration of Greenhouse Gases on Stratospheric Temperature</vt:lpstr>
      <vt:lpstr>END</vt:lpstr>
    </vt:vector>
  </TitlesOfParts>
  <Company>WSU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WSU Chemistry</dc:creator>
  <cp:lastModifiedBy>Mark Engen</cp:lastModifiedBy>
  <cp:revision>50</cp:revision>
  <dcterms:created xsi:type="dcterms:W3CDTF">2001-08-29T18:09:18Z</dcterms:created>
  <dcterms:modified xsi:type="dcterms:W3CDTF">2015-09-10T15:18:03Z</dcterms:modified>
</cp:coreProperties>
</file>