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6"/>
  </p:notesMasterIdLst>
  <p:handoutMasterIdLst>
    <p:handoutMasterId r:id="rId67"/>
  </p:handoutMasterIdLst>
  <p:sldIdLst>
    <p:sldId id="290" r:id="rId2"/>
    <p:sldId id="280" r:id="rId3"/>
    <p:sldId id="266" r:id="rId4"/>
    <p:sldId id="278" r:id="rId5"/>
    <p:sldId id="350" r:id="rId6"/>
    <p:sldId id="293" r:id="rId7"/>
    <p:sldId id="281" r:id="rId8"/>
    <p:sldId id="346" r:id="rId9"/>
    <p:sldId id="277" r:id="rId10"/>
    <p:sldId id="291" r:id="rId11"/>
    <p:sldId id="292" r:id="rId12"/>
    <p:sldId id="347" r:id="rId13"/>
    <p:sldId id="348" r:id="rId14"/>
    <p:sldId id="357" r:id="rId15"/>
    <p:sldId id="302" r:id="rId16"/>
    <p:sldId id="284" r:id="rId17"/>
    <p:sldId id="283" r:id="rId18"/>
    <p:sldId id="319" r:id="rId19"/>
    <p:sldId id="349" r:id="rId20"/>
    <p:sldId id="309" r:id="rId21"/>
    <p:sldId id="320" r:id="rId22"/>
    <p:sldId id="318" r:id="rId23"/>
    <p:sldId id="321" r:id="rId24"/>
    <p:sldId id="322" r:id="rId25"/>
    <p:sldId id="352" r:id="rId26"/>
    <p:sldId id="359" r:id="rId27"/>
    <p:sldId id="353" r:id="rId28"/>
    <p:sldId id="351" r:id="rId29"/>
    <p:sldId id="323" r:id="rId30"/>
    <p:sldId id="354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58" r:id="rId42"/>
    <p:sldId id="355" r:id="rId43"/>
    <p:sldId id="356" r:id="rId44"/>
    <p:sldId id="334" r:id="rId45"/>
    <p:sldId id="336" r:id="rId46"/>
    <p:sldId id="337" r:id="rId47"/>
    <p:sldId id="370" r:id="rId48"/>
    <p:sldId id="338" r:id="rId49"/>
    <p:sldId id="339" r:id="rId50"/>
    <p:sldId id="340" r:id="rId51"/>
    <p:sldId id="341" r:id="rId52"/>
    <p:sldId id="342" r:id="rId53"/>
    <p:sldId id="368" r:id="rId54"/>
    <p:sldId id="360" r:id="rId55"/>
    <p:sldId id="363" r:id="rId56"/>
    <p:sldId id="367" r:id="rId57"/>
    <p:sldId id="361" r:id="rId58"/>
    <p:sldId id="369" r:id="rId59"/>
    <p:sldId id="343" r:id="rId60"/>
    <p:sldId id="364" r:id="rId61"/>
    <p:sldId id="344" r:id="rId62"/>
    <p:sldId id="366" r:id="rId63"/>
    <p:sldId id="365" r:id="rId64"/>
    <p:sldId id="345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629" autoAdjust="0"/>
    <p:restoredTop sz="90929"/>
  </p:normalViewPr>
  <p:slideViewPr>
    <p:cSldViewPr>
      <p:cViewPr varScale="1">
        <p:scale>
          <a:sx n="145" d="100"/>
          <a:sy n="145" d="100"/>
        </p:scale>
        <p:origin x="-18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3419B7E-4658-4BE9-B4B1-120100E5F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86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500E950-DD11-4F4C-90CA-37D09E5EC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6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840ED-21AB-4C9A-9C73-985E51548F88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C9D7C9E-DAA4-E845-8E8C-7258F7225F90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5AFD3AD-5AC0-7140-B84D-2CBA4816EB3D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870EDF0-290B-2C44-841C-A47BB48EFE22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5AD6012-0580-4A49-86BC-BE54E541E5C6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DAFED1-303A-4C2B-AD3E-A13F919763A2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39957A-90C6-4BA7-9697-8835D3F0B1DC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027E14-76CC-40C9-9107-60090FA52985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F6CBB9-EE87-4782-8626-7A90451E18CB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784FBE-5231-4CBF-82B8-15F4E23539C3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62BD4-9E77-47A3-9348-1D409B79CAE0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BCBB313-C128-4C45-A7D1-98209BB95C55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F00BFF5-FC51-C340-8D22-DB7D5CF65D5F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cs typeface="+mn-cs"/>
            </a:endParaRPr>
          </a:p>
        </p:txBody>
      </p:sp>
      <p:pic>
        <p:nvPicPr>
          <p:cNvPr id="5" name="Picture 3" descr="ANABNR2"/>
          <p:cNvPicPr>
            <a:picLocks noChangeAspect="1" noChangeArrowheads="1"/>
          </p:cNvPicPr>
          <p:nvPr/>
        </p:nvPicPr>
        <p:blipFill>
          <a:blip r:embed="rId2" cstate="print"/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cs typeface="+mn-cs"/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25444CC3-5563-4ED8-8F9C-03F81358D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EFE1E-B776-47D5-BFFA-97264EAB3903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D4525-D38A-4100-BB1F-08040228B485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3C9B2-170E-42F5-A3C4-04B5B31EE696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41F1D-0F2A-414B-ADEB-32EBDFD169D4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BC872-EE75-4CAF-A84A-95810CF2C6B9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B3AFD-DD68-468F-8279-6FC4133AEF9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7CC4C-F4A0-4977-B49A-822556353D05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2C15F-E599-4A56-91F5-27683BA780FF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6B359-4D47-46F4-BAC4-84198E9E7895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BEFDE-54F3-47F2-AAF6-C3F9065496C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ADD45-F594-45E5-9141-E78F29C66F60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09042-04B8-4D2D-BA48-06B7E633BD9F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cs typeface="+mn-cs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cs typeface="+mn-cs"/>
            </a:endParaRPr>
          </a:p>
        </p:txBody>
      </p:sp>
      <p:sp>
        <p:nvSpPr>
          <p:cNvPr id="27652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cs typeface="+mn-cs"/>
            </a:endParaRPr>
          </a:p>
        </p:txBody>
      </p:sp>
      <p:sp>
        <p:nvSpPr>
          <p:cNvPr id="27653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3" name="Picture 9" descr="anabnr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cs typeface="+mn-cs"/>
            </a:endParaRPr>
          </a:p>
        </p:txBody>
      </p:sp>
      <p:sp>
        <p:nvSpPr>
          <p:cNvPr id="276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fld id="{9A31FAD8-44DD-4E60-BED5-C969634DAE13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5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6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6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Troposphere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Tropospheric Chemistry and Atmospheric Pollutants</a:t>
            </a:r>
          </a:p>
          <a:p>
            <a:pPr eaLnBrk="1" hangingPunct="1"/>
            <a:r>
              <a:rPr lang="en-US" dirty="0" smtClean="0"/>
              <a:t>Chapters 3 and 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Principles of Reactivity</a:t>
            </a:r>
            <a:endParaRPr lang="en-US" sz="6000" b="1" baseline="3000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OH</a:t>
            </a:r>
            <a:r>
              <a:rPr lang="en-US" sz="4000" b="1" baseline="30000" smtClean="0"/>
              <a:t>. </a:t>
            </a:r>
            <a:r>
              <a:rPr lang="en-US" sz="2800" smtClean="0"/>
              <a:t>Will add to multiple bonds where the product is more stable than the reactant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OH</a:t>
            </a:r>
            <a:r>
              <a:rPr lang="en-US" sz="4000" b="1" baseline="30000" smtClean="0"/>
              <a:t>. </a:t>
            </a:r>
            <a:r>
              <a:rPr lang="en-US" sz="2800" smtClean="0"/>
              <a:t>Will abstract a H from a molecule to form H</a:t>
            </a:r>
            <a:r>
              <a:rPr lang="en-US" sz="2800" baseline="-25000" smtClean="0"/>
              <a:t>2</a:t>
            </a:r>
            <a:r>
              <a:rPr lang="en-US" sz="2800" smtClean="0"/>
              <a:t>O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Photolysis of H</a:t>
            </a:r>
            <a:r>
              <a:rPr lang="en-US" sz="2800" baseline="-25000" smtClean="0"/>
              <a:t>2</a:t>
            </a:r>
            <a:r>
              <a:rPr lang="en-US" sz="2800" smtClean="0"/>
              <a:t>CO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Radical rxn’s with O</a:t>
            </a:r>
            <a:r>
              <a:rPr lang="en-US" sz="2800" baseline="-25000" smtClean="0"/>
              <a:t>2</a:t>
            </a:r>
            <a:r>
              <a:rPr lang="en-US" sz="2800" smtClean="0"/>
              <a:t> – peroxy radicals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Peroxy radicals - rxn with NO</a:t>
            </a:r>
            <a:r>
              <a:rPr lang="en-US" sz="2800" baseline="-25000" smtClean="0"/>
              <a:t>x</a:t>
            </a:r>
            <a:r>
              <a:rPr lang="en-US" sz="2800" smtClean="0"/>
              <a:t> radicals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Non peroxy rad. – rxn with O</a:t>
            </a:r>
            <a:r>
              <a:rPr lang="en-US" sz="2800" baseline="-25000" smtClean="0"/>
              <a:t>2</a:t>
            </a:r>
            <a:r>
              <a:rPr lang="en-US" sz="2800" smtClean="0"/>
              <a:t> to produce an additional bond or for no H available for abstraction O</a:t>
            </a:r>
            <a:r>
              <a:rPr lang="en-US" sz="2800" baseline="-25000" smtClean="0"/>
              <a:t>2</a:t>
            </a:r>
            <a:r>
              <a:rPr lang="en-US" sz="2800" smtClean="0"/>
              <a:t> will add</a:t>
            </a: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4000" b="1" baseline="3000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1295400"/>
          </a:xfrm>
        </p:spPr>
        <p:txBody>
          <a:bodyPr/>
          <a:lstStyle/>
          <a:p>
            <a:pPr eaLnBrk="1" hangingPunct="1"/>
            <a:r>
              <a:rPr lang="en-US" smtClean="0"/>
              <a:t>Formation of NO</a:t>
            </a:r>
            <a:r>
              <a:rPr lang="en-US" baseline="-25000" smtClean="0"/>
              <a:t>x</a:t>
            </a:r>
            <a:r>
              <a:rPr lang="en-US" smtClean="0"/>
              <a:t> Radicals</a:t>
            </a: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03: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Unnumbered Figure 3.3 </a:t>
            </a:r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4102" name="Footer Placeholder 1"/>
          <p:cNvSpPr>
            <a:spLocks noGrp="1"/>
          </p:cNvSpPr>
          <p:nvPr/>
        </p:nvSpPr>
        <p:spPr bwMode="auto">
          <a:xfrm>
            <a:off x="59436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4103" name="Picture 8" descr="D:\User Data\Desktop\Dropbox\Baird\Baird Environmental Chemistry 5e Image Files\ch03\Baird5e_UN_3_0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105150"/>
            <a:ext cx="25479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D:\User Data\Desktop\Dropbox\Baird\Baird Environmental Chemistry 5e Image Files\ch03\Baird5e_UN_3_0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124200"/>
            <a:ext cx="35829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49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Cycle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8" descr="D:\User Data\Desktop\Dropbox\Baird\Baird Environmental Chemistry 5e Image Files\ch03\Baird5e_fig_3_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439" b="-47439"/>
          <a:stretch>
            <a:fillRect/>
          </a:stretch>
        </p:blipFill>
        <p:spPr bwMode="auto">
          <a:xfrm>
            <a:off x="838200" y="1492322"/>
            <a:ext cx="5486400" cy="536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D:\User Data\Desktop\Dropbox\Baird\Baird Environmental Chemistry 5e Image Files\ch03\Baird5e_UN_3_0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808" b="-4180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413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772400" cy="685800"/>
          </a:xfrm>
        </p:spPr>
        <p:txBody>
          <a:bodyPr/>
          <a:lstStyle/>
          <a:p>
            <a:r>
              <a:rPr lang="en-US" dirty="0" smtClean="0"/>
              <a:t>Additional Problem 3-2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90" t="-2329" r="-197" b="-3104"/>
          <a:stretch/>
        </p:blipFill>
        <p:spPr>
          <a:xfrm>
            <a:off x="217216" y="838200"/>
            <a:ext cx="8471463" cy="227014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066" t="-851" r="-140" b="1016"/>
          <a:stretch/>
        </p:blipFill>
        <p:spPr>
          <a:xfrm>
            <a:off x="267345" y="3058212"/>
            <a:ext cx="8454754" cy="3799788"/>
          </a:xfrm>
        </p:spPr>
      </p:pic>
    </p:spTree>
    <p:extLst>
      <p:ext uri="{BB962C8B-B14F-4D97-AF65-F5344CB8AC3E}">
        <p14:creationId xmlns:p14="http://schemas.microsoft.com/office/powerpoint/2010/main" val="327178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457200"/>
          </a:xfrm>
        </p:spPr>
        <p:txBody>
          <a:bodyPr/>
          <a:lstStyle/>
          <a:p>
            <a:pPr eaLnBrk="1" hangingPunct="1"/>
            <a:r>
              <a:rPr lang="en-US" sz="3200" smtClean="0"/>
              <a:t>Atmospheric Oxidation of Methane</a:t>
            </a:r>
          </a:p>
        </p:txBody>
      </p:sp>
      <p:pic>
        <p:nvPicPr>
          <p:cNvPr id="13315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33800" y="1295400"/>
            <a:ext cx="2216150" cy="55626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Atmospheric Oxidation of Methane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1981200"/>
            <a:ext cx="6289675" cy="4876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641350"/>
            <a:ext cx="6705600" cy="621665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5300" y="165100"/>
            <a:ext cx="5630863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03: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Figure 3.2</a:t>
            </a: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1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8198" name="Footer Placeholder 1"/>
          <p:cNvSpPr>
            <a:spLocks noGrp="1"/>
          </p:cNvSpPr>
          <p:nvPr/>
        </p:nvSpPr>
        <p:spPr bwMode="auto">
          <a:xfrm>
            <a:off x="59436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8199" name="Picture 8" descr="D:\User Data\Desktop\Dropbox\Baird\Baird Environmental Chemistry 5e Image Files\ch03\Baird5e_fig_3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409700"/>
            <a:ext cx="82962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924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33600" y="838200"/>
            <a:ext cx="5573713" cy="6019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1650" y="685800"/>
            <a:ext cx="3060700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"/>
            <a:ext cx="8531225" cy="647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END</a:t>
            </a:r>
          </a:p>
        </p:txBody>
      </p:sp>
      <p:sp>
        <p:nvSpPr>
          <p:cNvPr id="1945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Troposphere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>
                <a:latin typeface="Times New Roman" charset="0"/>
              </a:rPr>
              <a:t>Photochemical Smog</a:t>
            </a:r>
          </a:p>
        </p:txBody>
      </p:sp>
    </p:spTree>
    <p:extLst>
      <p:ext uri="{BB962C8B-B14F-4D97-AF65-F5344CB8AC3E}">
        <p14:creationId xmlns:p14="http://schemas.microsoft.com/office/powerpoint/2010/main" val="2942894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The Ingredients of Smog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838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67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03: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Figure 3.3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1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9222" name="Footer Placeholder 1"/>
          <p:cNvSpPr>
            <a:spLocks noGrp="1"/>
          </p:cNvSpPr>
          <p:nvPr/>
        </p:nvSpPr>
        <p:spPr bwMode="auto">
          <a:xfrm>
            <a:off x="59436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9223" name="Picture 8" descr="D:\User Data\Desktop\Dropbox\Baird\Baird Environmental Chemistry 5e Image Files\ch03\Baird5e_fig_3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447800"/>
            <a:ext cx="82518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73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Additional Problem 3-4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537" r="-225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9226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03: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Figure 3.4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1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10246" name="Footer Placeholder 1"/>
          <p:cNvSpPr>
            <a:spLocks noGrp="1"/>
          </p:cNvSpPr>
          <p:nvPr/>
        </p:nvSpPr>
        <p:spPr bwMode="auto">
          <a:xfrm>
            <a:off x="59436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10247" name="Picture 8" descr="D:\User Data\Desktop\Dropbox\Baird\Baird Environmental Chemistry 5e Image Files\ch03\Baird5e_fig_3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79121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10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03: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Figure 3.2</a:t>
            </a: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1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8198" name="Footer Placeholder 1"/>
          <p:cNvSpPr>
            <a:spLocks noGrp="1"/>
          </p:cNvSpPr>
          <p:nvPr/>
        </p:nvSpPr>
        <p:spPr bwMode="auto">
          <a:xfrm>
            <a:off x="59436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8199" name="Picture 8" descr="D:\User Data\Desktop\Dropbox\Baird\Baird Environmental Chemistry 5e Image Files\ch03\Baird5e_fig_3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409700"/>
            <a:ext cx="82962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19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Volatile Organic Compound Emissions (VOC</a:t>
            </a:r>
            <a:r>
              <a:rPr lang="ja-JP" altLang="en-US" sz="4000">
                <a:latin typeface="Times New Roman" charset="0"/>
              </a:rPr>
              <a:t>’</a:t>
            </a:r>
            <a:r>
              <a:rPr lang="en-US" sz="4000">
                <a:latin typeface="Times New Roman" charset="0"/>
              </a:rPr>
              <a:t>s)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3071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5000" y="838200"/>
            <a:ext cx="5573713" cy="6019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03: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Figure 3.5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1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11270" name="Footer Placeholder 1"/>
          <p:cNvSpPr>
            <a:spLocks noGrp="1"/>
          </p:cNvSpPr>
          <p:nvPr/>
        </p:nvSpPr>
        <p:spPr bwMode="auto">
          <a:xfrm>
            <a:off x="59436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11271" name="Picture 8" descr="D:\User Data\Desktop\Dropbox\Baird\Baird Environmental Chemistry 5e Image Files\ch03\Baird5e_fig_3_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71600"/>
            <a:ext cx="7921625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00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Nitrogen Oxide Emissions (NO</a:t>
            </a:r>
            <a:r>
              <a:rPr lang="en-US" baseline="-25000">
                <a:latin typeface="Times New Roman" charset="0"/>
              </a:rPr>
              <a:t>x</a:t>
            </a:r>
            <a:r>
              <a:rPr lang="en-US">
                <a:latin typeface="Times New Roman" charset="0"/>
              </a:rPr>
              <a:t>)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32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Possible reaction pathways for chemical emissions</a:t>
            </a: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>
              <a:latin typeface="Times New Roman" charset="0"/>
            </a:endParaRPr>
          </a:p>
        </p:txBody>
      </p:sp>
      <p:pic>
        <p:nvPicPr>
          <p:cNvPr id="7172" name="Picture 1028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981200"/>
            <a:ext cx="5756275" cy="4876800"/>
          </a:xfrm>
        </p:spPr>
      </p:pic>
    </p:spTree>
    <p:extLst>
      <p:ext uri="{BB962C8B-B14F-4D97-AF65-F5344CB8AC3E}">
        <p14:creationId xmlns:p14="http://schemas.microsoft.com/office/powerpoint/2010/main" val="385194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NO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 sz="6600" baseline="30000">
                <a:latin typeface="Times New Roman" charset="0"/>
              </a:rPr>
              <a:t>.</a:t>
            </a:r>
            <a:r>
              <a:rPr lang="en-US">
                <a:latin typeface="Times New Roman" charset="0"/>
              </a:rPr>
              <a:t> Absorption Spectra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72199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638800" y="4876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For </a:t>
            </a:r>
            <a:r>
              <a:rPr lang="en-US">
                <a:solidFill>
                  <a:schemeClr val="tx2"/>
                </a:solidFill>
                <a:sym typeface="Symbol" charset="0"/>
              </a:rPr>
              <a:t> &lt; 400 nm</a:t>
            </a:r>
          </a:p>
        </p:txBody>
      </p:sp>
    </p:spTree>
    <p:extLst>
      <p:ext uri="{BB962C8B-B14F-4D97-AF65-F5344CB8AC3E}">
        <p14:creationId xmlns:p14="http://schemas.microsoft.com/office/powerpoint/2010/main" val="55127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28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6588" y="0"/>
            <a:ext cx="5967412" cy="6858000"/>
          </a:xfrm>
        </p:spPr>
      </p:pic>
      <p:sp>
        <p:nvSpPr>
          <p:cNvPr id="9219" name="Text Box 1029"/>
          <p:cNvSpPr txBox="1">
            <a:spLocks noChangeArrowheads="1"/>
          </p:cNvSpPr>
          <p:nvPr/>
        </p:nvSpPr>
        <p:spPr bwMode="auto">
          <a:xfrm>
            <a:off x="685800" y="1295400"/>
            <a:ext cx="3657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</a:rPr>
              <a:t>Decomposition of VOC</a:t>
            </a:r>
            <a:r>
              <a:rPr lang="ja-JP" altLang="en-US" sz="3200">
                <a:solidFill>
                  <a:schemeClr val="tx2"/>
                </a:solidFill>
              </a:rPr>
              <a:t>’</a:t>
            </a:r>
            <a:r>
              <a:rPr lang="en-US" sz="3200">
                <a:solidFill>
                  <a:schemeClr val="tx2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27805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Radical Reactions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>
              <a:latin typeface="Times New Roman" charset="0"/>
            </a:endParaRPr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981200"/>
            <a:ext cx="5756275" cy="4876800"/>
          </a:xfrm>
        </p:spPr>
      </p:pic>
    </p:spTree>
    <p:extLst>
      <p:ext uri="{BB962C8B-B14F-4D97-AF65-F5344CB8AC3E}">
        <p14:creationId xmlns:p14="http://schemas.microsoft.com/office/powerpoint/2010/main" val="107178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The Ingredients of Smog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838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44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Ozone Nonattainment Areas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58959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43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Surface Ozone Levels</a:t>
            </a:r>
          </a:p>
        </p:txBody>
      </p:sp>
      <p:pic>
        <p:nvPicPr>
          <p:cNvPr id="1331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841625"/>
            <a:ext cx="3810000" cy="2633663"/>
          </a:xfrm>
          <a:noFill/>
        </p:spPr>
      </p:pic>
      <p:pic>
        <p:nvPicPr>
          <p:cNvPr id="1331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808288"/>
            <a:ext cx="3810000" cy="2701925"/>
          </a:xfrm>
          <a:noFill/>
        </p:spPr>
      </p:pic>
    </p:spTree>
    <p:extLst>
      <p:ext uri="{BB962C8B-B14F-4D97-AF65-F5344CB8AC3E}">
        <p14:creationId xmlns:p14="http://schemas.microsoft.com/office/powerpoint/2010/main" val="8503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Time profile of smog forming chemicals in Los Angeles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771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33600" y="381000"/>
            <a:ext cx="5997575" cy="6477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Composition of auto exhaust as air-fuel ratio varies</a:t>
            </a:r>
          </a:p>
        </p:txBody>
      </p:sp>
      <p:pic>
        <p:nvPicPr>
          <p:cNvPr id="15363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527300"/>
            <a:ext cx="3810000" cy="3263900"/>
          </a:xfrm>
          <a:noFill/>
        </p:spPr>
      </p:pic>
      <p:pic>
        <p:nvPicPr>
          <p:cNvPr id="1536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471738"/>
            <a:ext cx="3810000" cy="3375025"/>
          </a:xfrm>
          <a:noFill/>
        </p:spPr>
      </p:pic>
    </p:spTree>
    <p:extLst>
      <p:ext uri="{BB962C8B-B14F-4D97-AF65-F5344CB8AC3E}">
        <p14:creationId xmlns:p14="http://schemas.microsoft.com/office/powerpoint/2010/main" val="310979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Additional Problem 3-3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0607" r="-206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214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03: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Figure 3.10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1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17414" name="Footer Placeholder 1"/>
          <p:cNvSpPr>
            <a:spLocks noGrp="1"/>
          </p:cNvSpPr>
          <p:nvPr/>
        </p:nvSpPr>
        <p:spPr bwMode="auto">
          <a:xfrm>
            <a:off x="59436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17415" name="Picture 8" descr="D:\User Data\Desktop\Dropbox\Baird\Baird Environmental Chemistry 5e Image Files\ch03\Baird5e_fig_3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143000"/>
            <a:ext cx="79533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252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03: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Table 3.1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1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18438" name="Footer Placeholder 1"/>
          <p:cNvSpPr>
            <a:spLocks noGrp="1"/>
          </p:cNvSpPr>
          <p:nvPr/>
        </p:nvSpPr>
        <p:spPr bwMode="auto">
          <a:xfrm>
            <a:off x="59436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18439" name="Picture 8" descr="D:\User Data\Desktop\Dropbox\Baird\Baird Environmental Chemistry 5e Image Files\ch03\Baird5e_table_3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219200"/>
            <a:ext cx="8042275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60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Time profile of smog forming chemicals in Los Angeles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>
              <a:latin typeface="Times New Roman" charset="0"/>
            </a:endParaRPr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057400"/>
            <a:ext cx="6705600" cy="4800600"/>
          </a:xfrm>
        </p:spPr>
      </p:pic>
    </p:spTree>
    <p:extLst>
      <p:ext uri="{BB962C8B-B14F-4D97-AF65-F5344CB8AC3E}">
        <p14:creationId xmlns:p14="http://schemas.microsoft.com/office/powerpoint/2010/main" val="107009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Troposphere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>
                <a:latin typeface="Times New Roman" charset="0"/>
              </a:rPr>
              <a:t>Acid Rain</a:t>
            </a:r>
          </a:p>
        </p:txBody>
      </p:sp>
    </p:spTree>
    <p:extLst>
      <p:ext uri="{BB962C8B-B14F-4D97-AF65-F5344CB8AC3E}">
        <p14:creationId xmlns:p14="http://schemas.microsoft.com/office/powerpoint/2010/main" val="3082651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>
              <a:latin typeface="Times New Roman" charset="0"/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381000"/>
            <a:ext cx="5997575" cy="6477000"/>
          </a:xfrm>
        </p:spPr>
      </p:pic>
    </p:spTree>
    <p:extLst>
      <p:ext uri="{BB962C8B-B14F-4D97-AF65-F5344CB8AC3E}">
        <p14:creationId xmlns:p14="http://schemas.microsoft.com/office/powerpoint/2010/main" val="94126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3 – Problem 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2107" b="-321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77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3700"/>
            <a:ext cx="8531225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931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Possible reaction pathways for chemical emissions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>
              <a:latin typeface="Times New Roman" charset="0"/>
            </a:endParaRP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981200"/>
            <a:ext cx="5756275" cy="4876800"/>
          </a:xfrm>
        </p:spPr>
      </p:pic>
    </p:spTree>
    <p:extLst>
      <p:ext uri="{BB962C8B-B14F-4D97-AF65-F5344CB8AC3E}">
        <p14:creationId xmlns:p14="http://schemas.microsoft.com/office/powerpoint/2010/main" val="338681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2267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7620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Chapter 3 – Problem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17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41500"/>
            <a:ext cx="853122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1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93900"/>
            <a:ext cx="853122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03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65100"/>
            <a:ext cx="6813550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38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3 – Problem 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62500" b="-6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078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03: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Figure 3.16</a:t>
            </a: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1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25606" name="Footer Placeholder 1"/>
          <p:cNvSpPr>
            <a:spLocks noGrp="1"/>
          </p:cNvSpPr>
          <p:nvPr/>
        </p:nvSpPr>
        <p:spPr bwMode="auto">
          <a:xfrm>
            <a:off x="59436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25607" name="Picture 8" descr="D:\User Data\Desktop\Dropbox\Baird\Baird Environmental Chemistry 5e Image Files\ch03\Baird5e_fig_3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600200"/>
            <a:ext cx="7534275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01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04: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Figure 4.1 </a:t>
            </a: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2054" name="Footer Placeholder 1"/>
          <p:cNvSpPr>
            <a:spLocks noGrp="1"/>
          </p:cNvSpPr>
          <p:nvPr/>
        </p:nvSpPr>
        <p:spPr bwMode="auto">
          <a:xfrm>
            <a:off x="60198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2055" name="Picture 8" descr="D:\User Data\Desktop\Dropbox\Baird\Baird Environmental Chemistry 5e Image Files\ch04\Baird5e_fig_4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271588"/>
            <a:ext cx="46482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15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4 – Problem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65721" b="-65721"/>
          <a:stretch>
            <a:fillRect/>
          </a:stretch>
        </p:blipFill>
        <p:spPr>
          <a:xfrm>
            <a:off x="838200" y="2133600"/>
            <a:ext cx="7772400" cy="3733800"/>
          </a:xfrm>
        </p:spPr>
      </p:pic>
    </p:spTree>
    <p:extLst>
      <p:ext uri="{BB962C8B-B14F-4D97-AF65-F5344CB8AC3E}">
        <p14:creationId xmlns:p14="http://schemas.microsoft.com/office/powerpoint/2010/main" val="1972340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03: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Figure 3.17</a:t>
            </a: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1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26630" name="Footer Placeholder 1"/>
          <p:cNvSpPr>
            <a:spLocks noGrp="1"/>
          </p:cNvSpPr>
          <p:nvPr/>
        </p:nvSpPr>
        <p:spPr bwMode="auto">
          <a:xfrm>
            <a:off x="59436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26631" name="Picture 8" descr="D:\User Data\Desktop\Dropbox\Baird\Baird Environmental Chemistry 5e Image Files\ch03\Baird5e_fig_3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676400"/>
            <a:ext cx="7686675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5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3 – Additional Problem 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7688" b="-376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7930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imes New Roman" charset="0"/>
              </a:rPr>
              <a:t>Long term, volume weighted averages of pH in precipitation –</a:t>
            </a:r>
            <a:r>
              <a:rPr lang="en-US" sz="4000">
                <a:latin typeface="Times New Roman" charset="0"/>
              </a:rPr>
              <a:t> Europe 1978-1982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598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93700"/>
            <a:ext cx="8531225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04: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Figure 4.2</a:t>
            </a:r>
          </a:p>
        </p:txBody>
      </p:sp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1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3078" name="Footer Placeholder 1"/>
          <p:cNvSpPr>
            <a:spLocks noGrp="1"/>
          </p:cNvSpPr>
          <p:nvPr/>
        </p:nvSpPr>
        <p:spPr bwMode="auto">
          <a:xfrm>
            <a:off x="60198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3079" name="Picture 8" descr="D:\User Data\Desktop\Dropbox\Baird\Baird Environmental Chemistry 5e Image Files\ch04\Baird5e_fig_4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020763"/>
            <a:ext cx="8105775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84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Northeastern U.S. 1980-1984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218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04: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Figure 4.4</a:t>
            </a:r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1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5126" name="Footer Placeholder 1"/>
          <p:cNvSpPr>
            <a:spLocks noGrp="1"/>
          </p:cNvSpPr>
          <p:nvPr/>
        </p:nvSpPr>
        <p:spPr bwMode="auto">
          <a:xfrm>
            <a:off x="60198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5127" name="Picture 8" descr="D:\User Data\Desktop\Dropbox\Baird\Baird Environmental Chemistry 5e Image Files\ch04\Baird5e_fig_4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295400"/>
            <a:ext cx="797877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0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04: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Figure 4.3</a:t>
            </a:r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1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4102" name="Footer Placeholder 1"/>
          <p:cNvSpPr>
            <a:spLocks noGrp="1"/>
          </p:cNvSpPr>
          <p:nvPr/>
        </p:nvSpPr>
        <p:spPr bwMode="auto">
          <a:xfrm>
            <a:off x="60198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4103" name="Picture 8" descr="D:\User Data\Desktop\Dropbox\Baird\Baird Environmental Chemistry 5e Image Files\ch04\Baird5e_fig_4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685800"/>
            <a:ext cx="509905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012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End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14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Ozone and the Production of OH</a:t>
            </a:r>
            <a:r>
              <a:rPr lang="en-US" sz="6000" b="1" baseline="30000" smtClean="0"/>
              <a:t>.</a:t>
            </a:r>
          </a:p>
        </p:txBody>
      </p:sp>
      <p:pic>
        <p:nvPicPr>
          <p:cNvPr id="921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00263" y="2101850"/>
            <a:ext cx="5703887" cy="4114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03: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Unnumbered Figure 3.1 </a:t>
            </a: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2054" name="Footer Placeholder 1"/>
          <p:cNvSpPr>
            <a:spLocks noGrp="1"/>
          </p:cNvSpPr>
          <p:nvPr/>
        </p:nvSpPr>
        <p:spPr bwMode="auto">
          <a:xfrm>
            <a:off x="59436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2055" name="Picture 8" descr="D:\User Data\Desktop\Dropbox\Baird\Baird Environmental Chemistry 5e Image Files\ch03\Baird5e_UN_3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2667000"/>
            <a:ext cx="29876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578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OH</a:t>
            </a:r>
            <a:r>
              <a:rPr lang="en-US" sz="5400" b="1" baseline="30000" smtClean="0"/>
              <a:t>. </a:t>
            </a:r>
            <a:r>
              <a:rPr lang="en-US" sz="4000" smtClean="0"/>
              <a:t>Reactive with most Gases from Natural Sources – Why?</a:t>
            </a:r>
          </a:p>
        </p:txBody>
      </p:sp>
      <p:pic>
        <p:nvPicPr>
          <p:cNvPr id="1024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7400" y="2101850"/>
            <a:ext cx="5789613" cy="4114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Designs\Nature.pot</Template>
  <TotalTime>8479</TotalTime>
  <Words>520</Words>
  <Application>Microsoft Macintosh PowerPoint</Application>
  <PresentationFormat>On-screen Show (4:3)</PresentationFormat>
  <Paragraphs>106</Paragraphs>
  <Slides>64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Nature</vt:lpstr>
      <vt:lpstr>Troposphere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Ozone and the Production of OH.</vt:lpstr>
      <vt:lpstr>PowerPoint Presentation</vt:lpstr>
      <vt:lpstr>OH. Reactive with most Gases from Natural Sources – Why?</vt:lpstr>
      <vt:lpstr>Principles of Reactivity</vt:lpstr>
      <vt:lpstr>Formation of NOx Radicals</vt:lpstr>
      <vt:lpstr>PowerPoint Presentation</vt:lpstr>
      <vt:lpstr>NOx Cycle</vt:lpstr>
      <vt:lpstr>Additional Problem 3-2</vt:lpstr>
      <vt:lpstr>Atmospheric Oxidation of Methane</vt:lpstr>
      <vt:lpstr>Atmospheric Oxidation of Methane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</vt:lpstr>
      <vt:lpstr>Troposphere</vt:lpstr>
      <vt:lpstr>The Ingredients of Smog</vt:lpstr>
      <vt:lpstr>PowerPoint Presentation</vt:lpstr>
      <vt:lpstr>Additional Problem 3-4</vt:lpstr>
      <vt:lpstr>PowerPoint Presentation</vt:lpstr>
      <vt:lpstr>PowerPoint Presentation</vt:lpstr>
      <vt:lpstr>Volatile Organic Compound Emissions (VOC’s)</vt:lpstr>
      <vt:lpstr>PowerPoint Presentation</vt:lpstr>
      <vt:lpstr>Nitrogen Oxide Emissions (NOx)</vt:lpstr>
      <vt:lpstr>Possible reaction pathways for chemical emissions</vt:lpstr>
      <vt:lpstr>NO2. Absorption Spectra</vt:lpstr>
      <vt:lpstr>PowerPoint Presentation</vt:lpstr>
      <vt:lpstr>Radical Reactions</vt:lpstr>
      <vt:lpstr>The Ingredients of Smog</vt:lpstr>
      <vt:lpstr>Ozone Nonattainment Areas</vt:lpstr>
      <vt:lpstr>Surface Ozone Levels</vt:lpstr>
      <vt:lpstr>Time profile of smog forming chemicals in Los Angeles</vt:lpstr>
      <vt:lpstr>Composition of auto exhaust as air-fuel ratio varies</vt:lpstr>
      <vt:lpstr>Additional Problem 3-3</vt:lpstr>
      <vt:lpstr>PowerPoint Presentation</vt:lpstr>
      <vt:lpstr>PowerPoint Presentation</vt:lpstr>
      <vt:lpstr>Time profile of smog forming chemicals in Los Angeles</vt:lpstr>
      <vt:lpstr>Troposphere</vt:lpstr>
      <vt:lpstr>PowerPoint Presentation</vt:lpstr>
      <vt:lpstr>Chapter 3 – Problem 15</vt:lpstr>
      <vt:lpstr>PowerPoint Presentation</vt:lpstr>
      <vt:lpstr>Possible reaction pathways for chemical emissions</vt:lpstr>
      <vt:lpstr>PowerPoint Presentation</vt:lpstr>
      <vt:lpstr>PowerPoint Presentation</vt:lpstr>
      <vt:lpstr>PowerPoint Presentation</vt:lpstr>
      <vt:lpstr>Chapter 3 – Problem 13</vt:lpstr>
      <vt:lpstr>PowerPoint Presentation</vt:lpstr>
      <vt:lpstr>PowerPoint Presentation</vt:lpstr>
      <vt:lpstr>Chapter 4 – Problem 1</vt:lpstr>
      <vt:lpstr>PowerPoint Presentation</vt:lpstr>
      <vt:lpstr>Chapter 3 – Additional Problem 7</vt:lpstr>
      <vt:lpstr>Long term, volume weighted averages of pH in precipitation – Europe 1978-1982</vt:lpstr>
      <vt:lpstr>PowerPoint Presentation</vt:lpstr>
      <vt:lpstr>Northeastern U.S. 1980-1984</vt:lpstr>
      <vt:lpstr>PowerPoint Presentation</vt:lpstr>
      <vt:lpstr>PowerPoint Presentation</vt:lpstr>
      <vt:lpstr>End</vt:lpstr>
    </vt:vector>
  </TitlesOfParts>
  <Company>WSU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WSU Chemistry</dc:creator>
  <cp:lastModifiedBy>Mark Engen</cp:lastModifiedBy>
  <cp:revision>38</cp:revision>
  <dcterms:created xsi:type="dcterms:W3CDTF">2001-08-29T18:09:18Z</dcterms:created>
  <dcterms:modified xsi:type="dcterms:W3CDTF">2015-09-15T15:26:22Z</dcterms:modified>
</cp:coreProperties>
</file>