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sldIdLst>
    <p:sldId id="256" r:id="rId2"/>
    <p:sldId id="275" r:id="rId3"/>
    <p:sldId id="282" r:id="rId4"/>
    <p:sldId id="283" r:id="rId5"/>
    <p:sldId id="284" r:id="rId6"/>
    <p:sldId id="285" r:id="rId7"/>
    <p:sldId id="279" r:id="rId8"/>
    <p:sldId id="277" r:id="rId9"/>
    <p:sldId id="278" r:id="rId10"/>
    <p:sldId id="280" r:id="rId11"/>
    <p:sldId id="281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FD2507C-E826-6548-9AA3-D176C783EC45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F627F79-874C-5941-98AD-902CA6C7B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1A8FC6B-C062-714F-B259-E2C371D512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B4A42CE-6867-0147-8CBE-61FE016CD3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61E9A61-D48B-FC4E-88ED-A41DF21F5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0511F53-94D6-654D-81B4-EDBF66F94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7BA451E-3357-C144-81D3-F3004DFC4E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0EAEA77-AA87-2B49-8C1C-98F3FEA419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AB4CDCB-85BD-6D48-A2A4-E277C73A65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1D482C7-BF16-1848-A023-3E6515025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1D362E9-3D39-D04C-80C1-8C44ECE41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9A2F202-A56F-6941-9092-7EDB40617B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FA23EEE-71E0-C643-B078-0614520E4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0C22A5E-CA04-144D-B670-B81887F76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3887A5B-8BB9-7842-A755-39B44F07F7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5EC9CE5-0FF1-024E-9E5C-B2C78188E3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EB5C4C9-E9AA-4F4E-B837-512C14ECA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6687B46-6877-F346-A3FB-72CC9CF06A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96ED5B7-329F-3044-8DA2-A27D53BBAB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D67A5E3-FAE6-1B4D-A0F4-9DB279148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44FD284-17F6-9542-853E-A577CE763F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2AEC761-C779-D040-8E3D-DC762BAD0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3DD1F83C-5C52-7B4D-B454-17CF26B7A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CD778F43-98A9-7443-8260-7EC9734F77E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2198294-F792-8542-9307-9DC72DFDF8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8F752FB-C97B-D84C-8FBD-4137D24197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3189AE5-B1F1-694C-A87E-DC5811F81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438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1" name="Rectangle 31">
            <a:extLst>
              <a:ext uri="{FF2B5EF4-FFF2-40B4-BE49-F238E27FC236}">
                <a16:creationId xmlns:a16="http://schemas.microsoft.com/office/drawing/2014/main" id="{F984EC5A-DF36-CB41-BCF0-D6289832E8B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>
            <a:extLst>
              <a:ext uri="{FF2B5EF4-FFF2-40B4-BE49-F238E27FC236}">
                <a16:creationId xmlns:a16="http://schemas.microsoft.com/office/drawing/2014/main" id="{32308638-7D54-684F-9679-131793159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C724F404-6DA5-D440-90E5-59BA0D04C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F0A5A787-FED1-294C-A375-4BB58CB3F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90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EF90E8FA-1400-7D46-BDDC-09A0E47C7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B252769C-364E-A548-BD33-17ED1E7759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0BE49CF0-05A6-3C4D-90E6-AD238D664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0F8AA-6CCE-5647-A66F-C9357FFB0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1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6B17AA57-962A-4641-973F-D63FB07A6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E31D24AA-C6C1-704D-8199-ECEA24F82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DA214BFD-C471-8642-91A2-887343F9E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B7116-AC5D-C84E-9D2F-C23A928D9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18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7479966D-6300-A748-AF06-9B2B676FF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CD9EDDF5-EB68-754C-9FE1-1745F9FA8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40400AAF-E2FE-424A-B751-37101A82B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7F41C-9AC4-E94C-AA45-88EA967B4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71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8708CBAA-8048-8C4B-8331-D267320DF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E1D3F3A6-1470-8D41-BB88-4F3A0209E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CF40D4C6-FA8F-F64E-966E-D921F20A3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2593D-8CB0-1043-A763-C8C937509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FDFAAE49-5B69-3C49-8514-DC5B52855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66C7F41-C7B6-A04D-A686-5CB4F103B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9787EDC-2708-1242-BFD7-D6534069F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8E050-64B4-3D47-B90E-4010B7D2B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40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2D549F89-92A5-ED46-BBD0-74D2849B6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A4D71021-2179-904D-8930-0DE0FB9CB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EDBA75F1-4877-9243-8B5F-F2820DEE8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214EF-44EB-6148-879A-17279811A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53199BC7-21B0-0746-B824-28C5868DC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3AE0D579-ED46-0A49-B1DF-46255515E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3BF60F08-9494-7F41-B955-2F37BDD8D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B17DA-D397-834A-9DBA-280A5F54B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23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2C9B970F-A10D-D54D-B4A4-CE8F4E916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F4134483-26DC-E04F-9BB2-075BBF1F1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EB3D00BC-21FE-AA49-9BB3-78BE88FEA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3B0B4-0BA6-0A4F-BCCE-C74D81416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19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539CF7FE-450C-3748-8AB4-85A713FFD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DB37441-3C8E-F64F-B9B6-5035E96F0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1097E9B6-0171-CD45-AB58-1BF619EFA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8E27D-A85F-554F-A02A-8B9FFE23F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21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04B1B071-473A-C845-A570-18EAA8135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D1BBE2D7-AA86-3D46-8246-457091E86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B90BB07-E89A-8348-85CF-F8223F5A2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82205-A705-9844-92FE-01777109C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6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1C40DA5-E0CB-E44D-A08C-54162D4A9D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6387" name="Freeform 3">
              <a:extLst>
                <a:ext uri="{FF2B5EF4-FFF2-40B4-BE49-F238E27FC236}">
                  <a16:creationId xmlns:a16="http://schemas.microsoft.com/office/drawing/2014/main" id="{CFCB03F6-7F35-2A46-9CD2-AC8C17165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Freeform 4">
              <a:extLst>
                <a:ext uri="{FF2B5EF4-FFF2-40B4-BE49-F238E27FC236}">
                  <a16:creationId xmlns:a16="http://schemas.microsoft.com/office/drawing/2014/main" id="{C54E8AA5-1ECD-6F4C-A06C-474DAC4F82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Freeform 5">
              <a:extLst>
                <a:ext uri="{FF2B5EF4-FFF2-40B4-BE49-F238E27FC236}">
                  <a16:creationId xmlns:a16="http://schemas.microsoft.com/office/drawing/2014/main" id="{51D9C955-9DC7-9041-BA85-1CFD97E857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Freeform 6">
              <a:extLst>
                <a:ext uri="{FF2B5EF4-FFF2-40B4-BE49-F238E27FC236}">
                  <a16:creationId xmlns:a16="http://schemas.microsoft.com/office/drawing/2014/main" id="{061DBB1D-EACB-9442-B27F-E80BB00DF1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Freeform 7">
              <a:extLst>
                <a:ext uri="{FF2B5EF4-FFF2-40B4-BE49-F238E27FC236}">
                  <a16:creationId xmlns:a16="http://schemas.microsoft.com/office/drawing/2014/main" id="{A882E56A-C302-0A49-830F-3B98006B33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Freeform 8">
              <a:extLst>
                <a:ext uri="{FF2B5EF4-FFF2-40B4-BE49-F238E27FC236}">
                  <a16:creationId xmlns:a16="http://schemas.microsoft.com/office/drawing/2014/main" id="{E694EFFD-C277-CC47-8776-5861DA10CC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Freeform 9">
              <a:extLst>
                <a:ext uri="{FF2B5EF4-FFF2-40B4-BE49-F238E27FC236}">
                  <a16:creationId xmlns:a16="http://schemas.microsoft.com/office/drawing/2014/main" id="{E3A35604-3F9B-0D4E-9861-B2B56BF071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Freeform 10">
              <a:extLst>
                <a:ext uri="{FF2B5EF4-FFF2-40B4-BE49-F238E27FC236}">
                  <a16:creationId xmlns:a16="http://schemas.microsoft.com/office/drawing/2014/main" id="{D44AA09E-EE9F-F243-8C16-24C28856C8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Freeform 11">
              <a:extLst>
                <a:ext uri="{FF2B5EF4-FFF2-40B4-BE49-F238E27FC236}">
                  <a16:creationId xmlns:a16="http://schemas.microsoft.com/office/drawing/2014/main" id="{C54D489A-0DDA-AC4A-BA22-EEEB4A229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Freeform 12">
              <a:extLst>
                <a:ext uri="{FF2B5EF4-FFF2-40B4-BE49-F238E27FC236}">
                  <a16:creationId xmlns:a16="http://schemas.microsoft.com/office/drawing/2014/main" id="{34921FFE-EBC1-6143-AB0D-F88A5D4C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Freeform 13">
              <a:extLst>
                <a:ext uri="{FF2B5EF4-FFF2-40B4-BE49-F238E27FC236}">
                  <a16:creationId xmlns:a16="http://schemas.microsoft.com/office/drawing/2014/main" id="{7FB057C9-D5C3-0445-97BC-D4668F939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Freeform 14">
              <a:extLst>
                <a:ext uri="{FF2B5EF4-FFF2-40B4-BE49-F238E27FC236}">
                  <a16:creationId xmlns:a16="http://schemas.microsoft.com/office/drawing/2014/main" id="{9F3CD65C-DC69-E743-A35F-259B68AC0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Freeform 15">
              <a:extLst>
                <a:ext uri="{FF2B5EF4-FFF2-40B4-BE49-F238E27FC236}">
                  <a16:creationId xmlns:a16="http://schemas.microsoft.com/office/drawing/2014/main" id="{43652F44-8B2D-0A4A-B188-E12E4E749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Freeform 16">
              <a:extLst>
                <a:ext uri="{FF2B5EF4-FFF2-40B4-BE49-F238E27FC236}">
                  <a16:creationId xmlns:a16="http://schemas.microsoft.com/office/drawing/2014/main" id="{B95F0A70-D10A-6845-9B3E-8FEF64E4E2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Freeform 17">
              <a:extLst>
                <a:ext uri="{FF2B5EF4-FFF2-40B4-BE49-F238E27FC236}">
                  <a16:creationId xmlns:a16="http://schemas.microsoft.com/office/drawing/2014/main" id="{5F1BC57C-06BC-2249-844C-61FD6CCA28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Freeform 18">
              <a:extLst>
                <a:ext uri="{FF2B5EF4-FFF2-40B4-BE49-F238E27FC236}">
                  <a16:creationId xmlns:a16="http://schemas.microsoft.com/office/drawing/2014/main" id="{315E9BD7-4F73-F246-BD6E-90F89BE9B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Freeform 19">
              <a:extLst>
                <a:ext uri="{FF2B5EF4-FFF2-40B4-BE49-F238E27FC236}">
                  <a16:creationId xmlns:a16="http://schemas.microsoft.com/office/drawing/2014/main" id="{3E7EA6A0-E84A-E041-8E66-9E38388FE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20">
              <a:extLst>
                <a:ext uri="{FF2B5EF4-FFF2-40B4-BE49-F238E27FC236}">
                  <a16:creationId xmlns:a16="http://schemas.microsoft.com/office/drawing/2014/main" id="{C0EFF00F-C190-1C46-9BDA-99D513BED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Freeform 21">
              <a:extLst>
                <a:ext uri="{FF2B5EF4-FFF2-40B4-BE49-F238E27FC236}">
                  <a16:creationId xmlns:a16="http://schemas.microsoft.com/office/drawing/2014/main" id="{927788B7-E263-8B45-92FE-4603A3265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Freeform 22">
              <a:extLst>
                <a:ext uri="{FF2B5EF4-FFF2-40B4-BE49-F238E27FC236}">
                  <a16:creationId xmlns:a16="http://schemas.microsoft.com/office/drawing/2014/main" id="{EEE820EC-4698-1D4C-93CC-40DA12CF7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Freeform 23">
              <a:extLst>
                <a:ext uri="{FF2B5EF4-FFF2-40B4-BE49-F238E27FC236}">
                  <a16:creationId xmlns:a16="http://schemas.microsoft.com/office/drawing/2014/main" id="{86DA9D76-2544-5C42-87C8-C7C5D7950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Freeform 24">
              <a:extLst>
                <a:ext uri="{FF2B5EF4-FFF2-40B4-BE49-F238E27FC236}">
                  <a16:creationId xmlns:a16="http://schemas.microsoft.com/office/drawing/2014/main" id="{917C918A-65B8-924D-AEDE-9835D755C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" name="Group 25">
            <a:extLst>
              <a:ext uri="{FF2B5EF4-FFF2-40B4-BE49-F238E27FC236}">
                <a16:creationId xmlns:a16="http://schemas.microsoft.com/office/drawing/2014/main" id="{4B38A458-9BB3-8B47-AB8C-CE34C44E0C47}"/>
              </a:ext>
            </a:extLst>
          </p:cNvPr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6410" name="Freeform 26">
              <a:extLst>
                <a:ext uri="{FF2B5EF4-FFF2-40B4-BE49-F238E27FC236}">
                  <a16:creationId xmlns:a16="http://schemas.microsoft.com/office/drawing/2014/main" id="{DDDCDC2F-230B-8444-BA2A-0B89774F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>
                <a:gd name="T0" fmla="*/ 165 w 1735"/>
                <a:gd name="T1" fmla="*/ 6 h 72"/>
                <a:gd name="T2" fmla="*/ 450 w 1735"/>
                <a:gd name="T3" fmla="*/ 3 h 72"/>
                <a:gd name="T4" fmla="*/ 714 w 1735"/>
                <a:gd name="T5" fmla="*/ 12 h 72"/>
                <a:gd name="T6" fmla="*/ 957 w 1735"/>
                <a:gd name="T7" fmla="*/ 24 h 72"/>
                <a:gd name="T8" fmla="*/ 1173 w 1735"/>
                <a:gd name="T9" fmla="*/ 24 h 72"/>
                <a:gd name="T10" fmla="*/ 1473 w 1735"/>
                <a:gd name="T11" fmla="*/ 15 h 72"/>
                <a:gd name="T12" fmla="*/ 1617 w 1735"/>
                <a:gd name="T13" fmla="*/ 0 h 72"/>
                <a:gd name="T14" fmla="*/ 1719 w 1735"/>
                <a:gd name="T15" fmla="*/ 15 h 72"/>
                <a:gd name="T16" fmla="*/ 1716 w 1735"/>
                <a:gd name="T17" fmla="*/ 66 h 72"/>
                <a:gd name="T18" fmla="*/ 1632 w 1735"/>
                <a:gd name="T19" fmla="*/ 51 h 72"/>
                <a:gd name="T20" fmla="*/ 1407 w 1735"/>
                <a:gd name="T21" fmla="*/ 51 h 72"/>
                <a:gd name="T22" fmla="*/ 1191 w 1735"/>
                <a:gd name="T23" fmla="*/ 48 h 72"/>
                <a:gd name="T24" fmla="*/ 870 w 1735"/>
                <a:gd name="T25" fmla="*/ 60 h 72"/>
                <a:gd name="T26" fmla="*/ 492 w 1735"/>
                <a:gd name="T27" fmla="*/ 48 h 72"/>
                <a:gd name="T28" fmla="*/ 291 w 1735"/>
                <a:gd name="T29" fmla="*/ 27 h 72"/>
                <a:gd name="T30" fmla="*/ 21 w 1735"/>
                <a:gd name="T31" fmla="*/ 36 h 72"/>
                <a:gd name="T32" fmla="*/ 165 w 1735"/>
                <a:gd name="T33" fmla="*/ 6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Freeform 27">
              <a:extLst>
                <a:ext uri="{FF2B5EF4-FFF2-40B4-BE49-F238E27FC236}">
                  <a16:creationId xmlns:a16="http://schemas.microsoft.com/office/drawing/2014/main" id="{905ECE62-E552-1143-8760-7AD7A97A8E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>
                <a:gd name="T0" fmla="*/ 2641 w 2655"/>
                <a:gd name="T1" fmla="*/ 6 h 60"/>
                <a:gd name="T2" fmla="*/ 2620 w 2655"/>
                <a:gd name="T3" fmla="*/ 30 h 60"/>
                <a:gd name="T4" fmla="*/ 2368 w 2655"/>
                <a:gd name="T5" fmla="*/ 45 h 60"/>
                <a:gd name="T6" fmla="*/ 2023 w 2655"/>
                <a:gd name="T7" fmla="*/ 60 h 60"/>
                <a:gd name="T8" fmla="*/ 1786 w 2655"/>
                <a:gd name="T9" fmla="*/ 48 h 60"/>
                <a:gd name="T10" fmla="*/ 1525 w 2655"/>
                <a:gd name="T11" fmla="*/ 36 h 60"/>
                <a:gd name="T12" fmla="*/ 1195 w 2655"/>
                <a:gd name="T13" fmla="*/ 45 h 60"/>
                <a:gd name="T14" fmla="*/ 817 w 2655"/>
                <a:gd name="T15" fmla="*/ 39 h 60"/>
                <a:gd name="T16" fmla="*/ 499 w 2655"/>
                <a:gd name="T17" fmla="*/ 27 h 60"/>
                <a:gd name="T18" fmla="*/ 136 w 2655"/>
                <a:gd name="T19" fmla="*/ 39 h 60"/>
                <a:gd name="T20" fmla="*/ 10 w 2655"/>
                <a:gd name="T21" fmla="*/ 33 h 60"/>
                <a:gd name="T22" fmla="*/ 76 w 2655"/>
                <a:gd name="T23" fmla="*/ 24 h 60"/>
                <a:gd name="T24" fmla="*/ 310 w 2655"/>
                <a:gd name="T25" fmla="*/ 18 h 60"/>
                <a:gd name="T26" fmla="*/ 544 w 2655"/>
                <a:gd name="T27" fmla="*/ 0 h 60"/>
                <a:gd name="T28" fmla="*/ 853 w 2655"/>
                <a:gd name="T29" fmla="*/ 21 h 60"/>
                <a:gd name="T30" fmla="*/ 1114 w 2655"/>
                <a:gd name="T31" fmla="*/ 21 h 60"/>
                <a:gd name="T32" fmla="*/ 1399 w 2655"/>
                <a:gd name="T33" fmla="*/ 3 h 60"/>
                <a:gd name="T34" fmla="*/ 1588 w 2655"/>
                <a:gd name="T35" fmla="*/ 9 h 60"/>
                <a:gd name="T36" fmla="*/ 1807 w 2655"/>
                <a:gd name="T37" fmla="*/ 21 h 60"/>
                <a:gd name="T38" fmla="*/ 2035 w 2655"/>
                <a:gd name="T39" fmla="*/ 12 h 60"/>
                <a:gd name="T40" fmla="*/ 2290 w 2655"/>
                <a:gd name="T41" fmla="*/ 18 h 60"/>
                <a:gd name="T42" fmla="*/ 2596 w 2655"/>
                <a:gd name="T43" fmla="*/ 3 h 60"/>
                <a:gd name="T44" fmla="*/ 2641 w 2655"/>
                <a:gd name="T45" fmla="*/ 6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Freeform 28">
              <a:extLst>
                <a:ext uri="{FF2B5EF4-FFF2-40B4-BE49-F238E27FC236}">
                  <a16:creationId xmlns:a16="http://schemas.microsoft.com/office/drawing/2014/main" id="{45C2FA22-028A-8340-AEDF-322C8B69A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>
                <a:gd name="T0" fmla="*/ 1893 w 2041"/>
                <a:gd name="T1" fmla="*/ 39 h 62"/>
                <a:gd name="T2" fmla="*/ 1578 w 2041"/>
                <a:gd name="T3" fmla="*/ 45 h 62"/>
                <a:gd name="T4" fmla="*/ 1011 w 2041"/>
                <a:gd name="T5" fmla="*/ 60 h 62"/>
                <a:gd name="T6" fmla="*/ 438 w 2041"/>
                <a:gd name="T7" fmla="*/ 57 h 62"/>
                <a:gd name="T8" fmla="*/ 0 w 2041"/>
                <a:gd name="T9" fmla="*/ 36 h 62"/>
                <a:gd name="T10" fmla="*/ 0 w 2041"/>
                <a:gd name="T11" fmla="*/ 3 h 62"/>
                <a:gd name="T12" fmla="*/ 210 w 2041"/>
                <a:gd name="T13" fmla="*/ 18 h 62"/>
                <a:gd name="T14" fmla="*/ 474 w 2041"/>
                <a:gd name="T15" fmla="*/ 21 h 62"/>
                <a:gd name="T16" fmla="*/ 678 w 2041"/>
                <a:gd name="T17" fmla="*/ 9 h 62"/>
                <a:gd name="T18" fmla="*/ 897 w 2041"/>
                <a:gd name="T19" fmla="*/ 9 h 62"/>
                <a:gd name="T20" fmla="*/ 1167 w 2041"/>
                <a:gd name="T21" fmla="*/ 30 h 62"/>
                <a:gd name="T22" fmla="*/ 1500 w 2041"/>
                <a:gd name="T23" fmla="*/ 24 h 62"/>
                <a:gd name="T24" fmla="*/ 1758 w 2041"/>
                <a:gd name="T25" fmla="*/ 3 h 62"/>
                <a:gd name="T26" fmla="*/ 1938 w 2041"/>
                <a:gd name="T27" fmla="*/ 18 h 62"/>
                <a:gd name="T28" fmla="*/ 2034 w 2041"/>
                <a:gd name="T29" fmla="*/ 33 h 62"/>
                <a:gd name="T30" fmla="*/ 1893 w 2041"/>
                <a:gd name="T31" fmla="*/ 39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3" name="Rectangle 29">
            <a:extLst>
              <a:ext uri="{FF2B5EF4-FFF2-40B4-BE49-F238E27FC236}">
                <a16:creationId xmlns:a16="http://schemas.microsoft.com/office/drawing/2014/main" id="{75D0E603-7686-0A4C-8E19-84FE93894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414" name="Rectangle 30">
            <a:extLst>
              <a:ext uri="{FF2B5EF4-FFF2-40B4-BE49-F238E27FC236}">
                <a16:creationId xmlns:a16="http://schemas.microsoft.com/office/drawing/2014/main" id="{4736A4EB-F897-F743-8E6C-924310E0C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415" name="Rectangle 31">
            <a:extLst>
              <a:ext uri="{FF2B5EF4-FFF2-40B4-BE49-F238E27FC236}">
                <a16:creationId xmlns:a16="http://schemas.microsoft.com/office/drawing/2014/main" id="{5A5E4D09-57A2-1F45-8AD6-4118CE9C2B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16" name="Rectangle 32">
            <a:extLst>
              <a:ext uri="{FF2B5EF4-FFF2-40B4-BE49-F238E27FC236}">
                <a16:creationId xmlns:a16="http://schemas.microsoft.com/office/drawing/2014/main" id="{A2B9D52B-5EFC-8441-8D37-4C2ED88B0C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17" name="Rectangle 33">
            <a:extLst>
              <a:ext uri="{FF2B5EF4-FFF2-40B4-BE49-F238E27FC236}">
                <a16:creationId xmlns:a16="http://schemas.microsoft.com/office/drawing/2014/main" id="{09C00240-8F3B-3A47-AF83-0D77156CF9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6AF457-9401-684F-8BF9-E4F7AEACD0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565FB13-A22F-A042-A241-68113C823A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/>
              <a:t>Hydrosphere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3D89A3B-983E-7B4C-8577-9A25E2CE70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/>
              <a:t>Acid Rain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F98D586-485B-D84C-928D-421BD16A5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Lake Water pH vs. SO</a:t>
            </a:r>
            <a:r>
              <a:rPr lang="en-US" sz="4000" baseline="-25000"/>
              <a:t>2</a:t>
            </a:r>
            <a:r>
              <a:rPr lang="en-US" sz="4000"/>
              <a:t> Emissions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8DABA67C-0F65-4146-8343-EA76C4BC0CC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8">
            <a:extLst>
              <a:ext uri="{FF2B5EF4-FFF2-40B4-BE49-F238E27FC236}">
                <a16:creationId xmlns:a16="http://schemas.microsoft.com/office/drawing/2014/main" id="{DA732149-9DB0-574A-BDF7-F1940759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fish have been dying off in a lake down wind of a coal fired power plant. Based on the following information, calculate the pH of rain relative to the SO</a:t>
            </a:r>
            <a:r>
              <a:rPr lang="en-US" sz="2800" baseline="-25000" dirty="0"/>
              <a:t>2</a:t>
            </a:r>
            <a:r>
              <a:rPr lang="en-US" sz="2800" dirty="0"/>
              <a:t>(g) emitted from the power plant. Based on the the calculated pH of the rain is this a possible explanation for the fish kill?</a:t>
            </a:r>
          </a:p>
          <a:p>
            <a:pPr lvl="1" eaLnBrk="1" hangingPunct="1">
              <a:defRPr/>
            </a:pPr>
            <a:r>
              <a:rPr lang="en-US" sz="2400" dirty="0"/>
              <a:t>[SO</a:t>
            </a:r>
            <a:r>
              <a:rPr lang="en-US" sz="2400" baseline="-25000" dirty="0"/>
              <a:t>2</a:t>
            </a:r>
            <a:r>
              <a:rPr lang="en-US" sz="2400" dirty="0"/>
              <a:t>] = 0.11 </a:t>
            </a:r>
            <a:r>
              <a:rPr lang="en-US" sz="2400" dirty="0" err="1"/>
              <a:t>ppbv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At 25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 </a:t>
            </a:r>
            <a:r>
              <a:rPr lang="en-US" sz="2400" dirty="0" err="1"/>
              <a:t>K</a:t>
            </a:r>
            <a:r>
              <a:rPr lang="en-US" sz="2400" baseline="-25000" dirty="0" err="1"/>
              <a:t>h</a:t>
            </a:r>
            <a:r>
              <a:rPr lang="en-US" sz="2400" dirty="0"/>
              <a:t> for SO</a:t>
            </a:r>
            <a:r>
              <a:rPr lang="en-US" sz="2400" baseline="-25000" dirty="0"/>
              <a:t>2</a:t>
            </a:r>
            <a:r>
              <a:rPr lang="en-US" sz="2400" dirty="0"/>
              <a:t>= 1.0 </a:t>
            </a:r>
            <a:r>
              <a:rPr lang="en-US" sz="2400" dirty="0" err="1"/>
              <a:t>mol</a:t>
            </a:r>
            <a:r>
              <a:rPr lang="en-US" sz="2400" dirty="0"/>
              <a:t>/(L </a:t>
            </a:r>
            <a:r>
              <a:rPr lang="en-US" sz="2400" dirty="0" err="1"/>
              <a:t>atm</a:t>
            </a:r>
            <a:r>
              <a:rPr lang="en-US" sz="2400" dirty="0"/>
              <a:t>)</a:t>
            </a:r>
          </a:p>
          <a:p>
            <a:pPr lvl="1" eaLnBrk="1" hangingPunct="1">
              <a:defRPr/>
            </a:pPr>
            <a:r>
              <a:rPr lang="en-US" sz="2400" dirty="0"/>
              <a:t>At 25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, </a:t>
            </a:r>
            <a:r>
              <a:rPr lang="en-US" sz="2400" dirty="0" err="1"/>
              <a:t>K</a:t>
            </a:r>
            <a:r>
              <a:rPr lang="en-US" sz="2400" baseline="-25000" dirty="0" err="1"/>
              <a:t>a</a:t>
            </a:r>
            <a:r>
              <a:rPr lang="en-US" sz="2400" dirty="0"/>
              <a:t> for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3</a:t>
            </a:r>
            <a:r>
              <a:rPr lang="en-US" sz="2400" dirty="0"/>
              <a:t> = 1.7 x 10</a:t>
            </a:r>
            <a:r>
              <a:rPr lang="en-US" sz="2400" baseline="30000" dirty="0"/>
              <a:t>-2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DB58FEA8-EAFE-D044-AE46-844B2D16F5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/>
              <a:t>End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2FEB1ACE-6D80-9C4E-9B72-57DDA639F9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91D12AF-732B-5A47-A16C-151914637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Hydrologic Cycle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C4B7C47-13C0-A042-8FAF-5541CB6EF5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Fig 1. The relationship between emissions, transport, chemical transformation and deposition of acidifying atmospheric pollutants">
            <a:extLst>
              <a:ext uri="{FF2B5EF4-FFF2-40B4-BE49-F238E27FC236}">
                <a16:creationId xmlns:a16="http://schemas.microsoft.com/office/drawing/2014/main" id="{3FA607FB-EF3A-4346-BB7E-FA0D74C5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4A4F85AE-8EE3-0149-90BE-1361EA1B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1500"/>
            <a:ext cx="853122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4AC34031-2305-6B47-9C6C-5E41D9308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3900"/>
            <a:ext cx="85312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67D7F3DB-5E6C-F948-A066-4A4E60AC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65100"/>
            <a:ext cx="6813550" cy="6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26B6167-5540-C843-9597-CDD64E54B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Sulfur Cycle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19F5067F-35BC-AD4B-9905-0E71492E432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6F04100-6E59-FC48-8A75-6306552F5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Long term, volume weighted averages of pH in precipitation –</a:t>
            </a:r>
            <a:r>
              <a:rPr lang="en-US" altLang="en-US" sz="3600"/>
              <a:t> Europe 1978-1982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6059EEB1-9874-8F4B-AF36-36A037F705F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6E5BE3F-CE4B-E442-98CC-99FB5C428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Northeastern U.S. 1980-1984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2CB710E9-2240-D342-A92B-740B5447F4E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Designs\Sumi Painting.pot</Template>
  <TotalTime>410</TotalTime>
  <Words>125</Words>
  <Application>Microsoft Macintosh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ＭＳ Ｐゴシック</vt:lpstr>
      <vt:lpstr>Arial</vt:lpstr>
      <vt:lpstr>Tahoma</vt:lpstr>
      <vt:lpstr>Calibri</vt:lpstr>
      <vt:lpstr>Sumi Painting</vt:lpstr>
      <vt:lpstr>Hydrosphere</vt:lpstr>
      <vt:lpstr>Hydrologic Cycle</vt:lpstr>
      <vt:lpstr>PowerPoint Presentation</vt:lpstr>
      <vt:lpstr>PowerPoint Presentation</vt:lpstr>
      <vt:lpstr>PowerPoint Presentation</vt:lpstr>
      <vt:lpstr>PowerPoint Presentation</vt:lpstr>
      <vt:lpstr>Sulfur Cycle</vt:lpstr>
      <vt:lpstr>Long term, volume weighted averages of pH in precipitation – Europe 1978-1982</vt:lpstr>
      <vt:lpstr>Northeastern U.S. 1980-1984</vt:lpstr>
      <vt:lpstr>Lake Water pH vs. SO2 Emissions</vt:lpstr>
      <vt:lpstr>PowerPoint Presentation</vt:lpstr>
      <vt:lpstr>End</vt:lpstr>
    </vt:vector>
  </TitlesOfParts>
  <Company>wsu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its Chemistry</dc:title>
  <dc:creator>wsu</dc:creator>
  <cp:lastModifiedBy>Engen, Mark</cp:lastModifiedBy>
  <cp:revision>14</cp:revision>
  <dcterms:created xsi:type="dcterms:W3CDTF">2003-02-18T16:58:57Z</dcterms:created>
  <dcterms:modified xsi:type="dcterms:W3CDTF">2020-03-30T15:16:34Z</dcterms:modified>
</cp:coreProperties>
</file>