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38"/>
  </p:notesMasterIdLst>
  <p:sldIdLst>
    <p:sldId id="256" r:id="rId2"/>
    <p:sldId id="289" r:id="rId3"/>
    <p:sldId id="299" r:id="rId4"/>
    <p:sldId id="300" r:id="rId5"/>
    <p:sldId id="290" r:id="rId6"/>
    <p:sldId id="301" r:id="rId7"/>
    <p:sldId id="295" r:id="rId8"/>
    <p:sldId id="269" r:id="rId9"/>
    <p:sldId id="270" r:id="rId10"/>
    <p:sldId id="271" r:id="rId11"/>
    <p:sldId id="272" r:id="rId12"/>
    <p:sldId id="302" r:id="rId13"/>
    <p:sldId id="303" r:id="rId14"/>
    <p:sldId id="304" r:id="rId15"/>
    <p:sldId id="296" r:id="rId16"/>
    <p:sldId id="297" r:id="rId17"/>
    <p:sldId id="298" r:id="rId18"/>
    <p:sldId id="273" r:id="rId19"/>
    <p:sldId id="274" r:id="rId20"/>
    <p:sldId id="275" r:id="rId21"/>
    <p:sldId id="276" r:id="rId22"/>
    <p:sldId id="291" r:id="rId23"/>
    <p:sldId id="292" r:id="rId24"/>
    <p:sldId id="293" r:id="rId25"/>
    <p:sldId id="279" r:id="rId26"/>
    <p:sldId id="277" r:id="rId27"/>
    <p:sldId id="278" r:id="rId28"/>
    <p:sldId id="305" r:id="rId29"/>
    <p:sldId id="306" r:id="rId30"/>
    <p:sldId id="307" r:id="rId31"/>
    <p:sldId id="308" r:id="rId32"/>
    <p:sldId id="309" r:id="rId33"/>
    <p:sldId id="281" r:id="rId34"/>
    <p:sldId id="310" r:id="rId35"/>
    <p:sldId id="311" r:id="rId36"/>
    <p:sldId id="31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53"/>
    <p:restoredTop sz="90937"/>
  </p:normalViewPr>
  <p:slideViewPr>
    <p:cSldViewPr>
      <p:cViewPr varScale="1">
        <p:scale>
          <a:sx n="102" d="100"/>
          <a:sy n="102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12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3E811-2291-CA4D-814B-07A3E6260C3D}" type="datetimeFigureOut">
              <a:rPr lang="en-US" smtClean="0"/>
              <a:t>4/19/18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B5D26-E6FC-3044-AD12-6CD7FB6AE5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2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0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3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7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5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7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4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9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1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F4B77-E464-4E4F-A9DC-99EF252BDD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6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17411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2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3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4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5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6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7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8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9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0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1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2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3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4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5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6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7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8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9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0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1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2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7433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17434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5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36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7437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438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7439" name="Rectangle 31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440" name="Rectangle 3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441" name="Rectangle 3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3127C3-2A92-544D-8FCA-B3C163F4796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4833F-146F-084C-B145-92A9FB30160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EAE3-9B76-DA46-B830-954DE410ED5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9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84C02-1AB7-5344-ADE1-CF7D3A3499B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51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37887-97FE-1245-8A92-A283CED468A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42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7A5B0-F43A-1B48-8E77-555FA0A3AA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30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3B3F6-8D04-E84F-8A36-030C9C62EC9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349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3B365-0BA5-F845-90EB-01C0E87848D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7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27729-23CA-1D4D-A92C-9B1128BADAE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7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A69B4-DE8A-6D46-A8FD-1D79568CC12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3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74FCF-677D-9645-B12D-5540F555DE7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3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6387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88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89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0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1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2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3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4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5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1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2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4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5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6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08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6409" name="Group 25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6410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11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412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6413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1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15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41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62737C-20F1-FB44-BC7B-3F00DD80780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7"/>
        </a:buBlip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and its Chemistry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Dissolved Oxygen and its role in Oxidation / Reduction Chemistry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85800" y="476250"/>
            <a:ext cx="7772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Tahoma" charset="0"/>
              </a:rPr>
              <a:t>Balancing by Half-Reaction Method </a:t>
            </a:r>
            <a:r>
              <a:rPr lang="en-US" sz="3600" dirty="0">
                <a:solidFill>
                  <a:schemeClr val="tx2"/>
                </a:solidFill>
                <a:latin typeface="Tahoma" charset="0"/>
              </a:rPr>
              <a:t>(continued)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85800" y="2362200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3.	If necessary, multiply by integer to 		equalize electron count.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4.	Add half-reactions.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5.	Check that elements and charges 		are balanced.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476250"/>
            <a:ext cx="7772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Tahoma" charset="0"/>
              </a:rPr>
              <a:t>Half-Reaction Method - Balancing in Base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1.	Balance as in acid.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2.	Add OH</a:t>
            </a:r>
            <a:r>
              <a:rPr lang="en-US" sz="3200" baseline="30000" dirty="0">
                <a:latin typeface="Symbol" charset="0"/>
              </a:rPr>
              <a:t></a:t>
            </a:r>
            <a:r>
              <a:rPr lang="en-US" sz="3200" dirty="0">
                <a:latin typeface="Tahoma" charset="0"/>
              </a:rPr>
              <a:t> that equals H</a:t>
            </a:r>
            <a:r>
              <a:rPr lang="en-US" sz="3200" baseline="30000" dirty="0">
                <a:latin typeface="Tahoma" charset="0"/>
              </a:rPr>
              <a:t>+</a:t>
            </a:r>
            <a:r>
              <a:rPr lang="en-US" sz="3200" dirty="0">
                <a:latin typeface="Tahoma" charset="0"/>
              </a:rPr>
              <a:t> ions (both 		sides!)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3.	Form water by combining H</a:t>
            </a:r>
            <a:r>
              <a:rPr lang="en-US" sz="3200" baseline="30000" dirty="0">
                <a:latin typeface="Tahoma" charset="0"/>
              </a:rPr>
              <a:t>+</a:t>
            </a:r>
            <a:r>
              <a:rPr lang="en-US" sz="3200" dirty="0">
                <a:latin typeface="Tahoma" charset="0"/>
              </a:rPr>
              <a:t>, OH</a:t>
            </a:r>
            <a:r>
              <a:rPr lang="en-US" sz="3200" baseline="30000" dirty="0">
                <a:latin typeface="Symbol" charset="0"/>
              </a:rPr>
              <a:t></a:t>
            </a:r>
            <a:r>
              <a:rPr lang="en-US" sz="3200" dirty="0">
                <a:latin typeface="Tahoma" charset="0"/>
              </a:rPr>
              <a:t>.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sz="3200" dirty="0">
                <a:latin typeface="Tahoma" charset="0"/>
              </a:rPr>
              <a:t>4.	Check elements and charges for 		balance.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1225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842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531225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246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000"/>
            <a:ext cx="9144000" cy="404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3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z="5400" dirty="0">
                <a:latin typeface="Tahoma" charset="0"/>
              </a:rPr>
              <a:t>Electrochemistry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743200"/>
            <a:ext cx="7543800" cy="3352800"/>
          </a:xfrm>
          <a:noFill/>
        </p:spPr>
        <p:txBody>
          <a:bodyPr lIns="90488" tIns="44450" rIns="90488" bIns="44450"/>
          <a:lstStyle/>
          <a:p>
            <a:pPr marL="0" indent="0" eaLnBrk="1" hangingPunct="1">
              <a:buFontTx/>
              <a:buNone/>
            </a:pPr>
            <a:r>
              <a:rPr lang="en-US" sz="4400" dirty="0">
                <a:latin typeface="Tahoma" charset="0"/>
              </a:rPr>
              <a:t>The study of the </a:t>
            </a:r>
            <a:r>
              <a:rPr lang="en-US" sz="4400" dirty="0">
                <a:solidFill>
                  <a:schemeClr val="hlink"/>
                </a:solidFill>
                <a:latin typeface="Tahoma" charset="0"/>
              </a:rPr>
              <a:t>interchange</a:t>
            </a:r>
            <a:r>
              <a:rPr lang="en-US" sz="4400" dirty="0">
                <a:latin typeface="Tahoma" charset="0"/>
              </a:rPr>
              <a:t> of chemical and electrical energy.</a:t>
            </a:r>
          </a:p>
        </p:txBody>
      </p:sp>
    </p:spTree>
    <p:extLst>
      <p:ext uri="{BB962C8B-B14F-4D97-AF65-F5344CB8AC3E}">
        <p14:creationId xmlns:p14="http://schemas.microsoft.com/office/powerpoint/2010/main" val="212270138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z="5400" dirty="0">
                <a:latin typeface="Tahoma" charset="0"/>
              </a:rPr>
              <a:t>Galvanic Cell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590800"/>
            <a:ext cx="7239000" cy="3505200"/>
          </a:xfrm>
          <a:noFill/>
        </p:spPr>
        <p:txBody>
          <a:bodyPr lIns="90488" tIns="44450" rIns="90488" bIns="44450"/>
          <a:lstStyle/>
          <a:p>
            <a:pPr marL="0" indent="0" eaLnBrk="1" hangingPunct="1">
              <a:buFontTx/>
              <a:buNone/>
            </a:pPr>
            <a:r>
              <a:rPr lang="en-US" sz="4400" dirty="0">
                <a:latin typeface="Tahoma" charset="0"/>
              </a:rPr>
              <a:t>A device in which chemical energy is changed to electrical energy.</a:t>
            </a:r>
          </a:p>
        </p:txBody>
      </p:sp>
    </p:spTree>
    <p:extLst>
      <p:ext uri="{BB962C8B-B14F-4D97-AF65-F5344CB8AC3E}">
        <p14:creationId xmlns:p14="http://schemas.microsoft.com/office/powerpoint/2010/main" val="427282216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sz="5400" dirty="0">
                <a:latin typeface="Tahoma" charset="0"/>
              </a:rPr>
              <a:t>Anode and Cathode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667000"/>
            <a:ext cx="8534400" cy="3429000"/>
          </a:xfrm>
          <a:noFill/>
        </p:spPr>
        <p:txBody>
          <a:bodyPr lIns="90488" tIns="44450" rIns="90488" bIns="44450"/>
          <a:lstStyle/>
          <a:p>
            <a:pPr marL="565150" indent="-565150" eaLnBrk="1" hangingPunct="1">
              <a:buFontTx/>
              <a:buNone/>
            </a:pPr>
            <a:r>
              <a:rPr lang="en-US" sz="3600" dirty="0">
                <a:solidFill>
                  <a:schemeClr val="hlink"/>
                </a:solidFill>
                <a:latin typeface="Tahoma" charset="0"/>
              </a:rPr>
              <a:t>OXIDATION</a:t>
            </a:r>
            <a:r>
              <a:rPr lang="en-US" sz="3600" dirty="0">
                <a:latin typeface="Tahoma" charset="0"/>
              </a:rPr>
              <a:t> occurs at the </a:t>
            </a:r>
            <a:r>
              <a:rPr lang="en-US" sz="3600" dirty="0">
                <a:solidFill>
                  <a:schemeClr val="hlink"/>
                </a:solidFill>
                <a:latin typeface="Tahoma" charset="0"/>
              </a:rPr>
              <a:t>ANODE</a:t>
            </a:r>
            <a:r>
              <a:rPr lang="en-US" sz="3600" dirty="0">
                <a:latin typeface="Tahoma" charset="0"/>
              </a:rPr>
              <a:t>.</a:t>
            </a:r>
          </a:p>
          <a:p>
            <a:pPr marL="565150" indent="-565150" eaLnBrk="1" hangingPunct="1">
              <a:spcBef>
                <a:spcPct val="100000"/>
              </a:spcBef>
              <a:buFontTx/>
              <a:buNone/>
            </a:pPr>
            <a:r>
              <a:rPr lang="en-US" sz="3600" dirty="0">
                <a:solidFill>
                  <a:schemeClr val="accent1"/>
                </a:solidFill>
                <a:latin typeface="Tahoma" charset="0"/>
              </a:rPr>
              <a:t>REDUCTION</a:t>
            </a:r>
            <a:r>
              <a:rPr lang="en-US" sz="3600" dirty="0">
                <a:latin typeface="Tahoma" charset="0"/>
              </a:rPr>
              <a:t> occurs at the </a:t>
            </a:r>
            <a:r>
              <a:rPr lang="en-US" sz="3600" dirty="0">
                <a:solidFill>
                  <a:schemeClr val="accent1"/>
                </a:solidFill>
                <a:latin typeface="Tahoma" charset="0"/>
              </a:rPr>
              <a:t>CATHODE</a:t>
            </a:r>
            <a:r>
              <a:rPr lang="en-US" sz="3600" dirty="0">
                <a:latin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754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9" name="Picture 3" descr="E:\fig 4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660525"/>
            <a:ext cx="6281737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PPM\ZUMDAHL.97\DATA\FIGURES\~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1" name="Picture 3" descr="E:\fig 2.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55688"/>
            <a:ext cx="7086600" cy="4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 Scale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 = (E*F)/(2.303*R*T)=E/0.0592</a:t>
            </a:r>
          </a:p>
          <a:p>
            <a:r>
              <a:rPr lang="en-US" dirty="0"/>
              <a:t>Low pE means e</a:t>
            </a:r>
            <a:r>
              <a:rPr lang="en-US" baseline="30000" dirty="0"/>
              <a:t>-</a:t>
            </a:r>
            <a:r>
              <a:rPr lang="en-US" dirty="0"/>
              <a:t> are available (reducing)</a:t>
            </a:r>
          </a:p>
          <a:p>
            <a:r>
              <a:rPr lang="en-US" dirty="0"/>
              <a:t>High pE means e</a:t>
            </a:r>
            <a:r>
              <a:rPr lang="en-US" baseline="30000" dirty="0"/>
              <a:t>-</a:t>
            </a:r>
            <a:r>
              <a:rPr lang="en-US" dirty="0"/>
              <a:t> not available (oxidizing)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3733800" cy="5105400"/>
          </a:xfrm>
        </p:spPr>
        <p:txBody>
          <a:bodyPr/>
          <a:lstStyle/>
          <a:p>
            <a:r>
              <a:rPr lang="en-US" dirty="0"/>
              <a:t>pE at </a:t>
            </a:r>
            <a:br>
              <a:rPr lang="en-US" dirty="0"/>
            </a:br>
            <a:r>
              <a:rPr lang="en-US" dirty="0"/>
              <a:t>Standard</a:t>
            </a:r>
            <a:br>
              <a:rPr lang="en-US" dirty="0"/>
            </a:br>
            <a:r>
              <a:rPr lang="en-US" dirty="0"/>
              <a:t>Conditions</a:t>
            </a:r>
            <a:br>
              <a:rPr lang="en-US" dirty="0"/>
            </a:br>
            <a:r>
              <a:rPr lang="en-US" dirty="0"/>
              <a:t>for Rxn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</a:t>
            </a:r>
            <a:br>
              <a:rPr lang="en-US" dirty="0"/>
            </a:br>
            <a:r>
              <a:rPr lang="en-US" dirty="0"/>
              <a:t>in Natural</a:t>
            </a:r>
            <a:br>
              <a:rPr lang="en-US" dirty="0"/>
            </a:br>
            <a:r>
              <a:rPr lang="en-US" dirty="0"/>
              <a:t>Waters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3990975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>
                <a:latin typeface="Tahoma" charset="0"/>
              </a:rPr>
              <a:t>The Nernst Equation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86000"/>
            <a:ext cx="7467600" cy="3810000"/>
          </a:xfrm>
          <a:noFill/>
        </p:spPr>
        <p:txBody>
          <a:bodyPr lIns="90488" tIns="44450" rIns="90488" bIns="44450"/>
          <a:lstStyle/>
          <a:p>
            <a:pPr marL="0" indent="0" eaLnBrk="1" hangingPunct="1"/>
            <a:r>
              <a:rPr lang="en-US" dirty="0">
                <a:latin typeface="Tahoma" charset="0"/>
              </a:rPr>
              <a:t>We can calculate the potential of a cell in which some or all of the components are not in their standard states.</a:t>
            </a:r>
          </a:p>
          <a:p>
            <a:pPr marL="0" indent="0" eaLnBrk="1" hangingPunct="1"/>
            <a:endParaRPr lang="en-US" dirty="0">
              <a:latin typeface="Tahoma" charset="0"/>
            </a:endParaRPr>
          </a:p>
        </p:txBody>
      </p:sp>
      <p:graphicFrame>
        <p:nvGraphicFramePr>
          <p:cNvPr id="205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408238" y="4267200"/>
          <a:ext cx="4319587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Corel Equation 1.0 Equation" r:id="rId3" imgW="4329000" imgH="988920" progId="CorelEquation">
                  <p:embed/>
                </p:oleObj>
              </mc:Choice>
              <mc:Fallback>
                <p:oleObj name="Corel Equation 1.0 Equation" r:id="rId3" imgW="4329000" imgH="988920" progId="Corel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8238" y="4267200"/>
                        <a:ext cx="4319587" cy="120967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127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97334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>
                <a:latin typeface="Tahoma" charset="0"/>
              </a:rPr>
              <a:t>Free Energy and Cell Potential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67000"/>
            <a:ext cx="7772400" cy="3429000"/>
          </a:xfrm>
          <a:noFill/>
        </p:spPr>
        <p:txBody>
          <a:bodyPr lIns="90488" tIns="44450" rIns="90488" bIns="44450"/>
          <a:lstStyle/>
          <a:p>
            <a:pPr marL="565150" indent="-565150" algn="ctr" eaLnBrk="1" hangingPunct="1">
              <a:buFontTx/>
              <a:buNone/>
            </a:pPr>
            <a:r>
              <a:rPr lang="en-US" sz="4000" dirty="0">
                <a:solidFill>
                  <a:schemeClr val="hlink"/>
                </a:solidFill>
                <a:latin typeface="Symbol" charset="0"/>
              </a:rPr>
              <a:t></a:t>
            </a:r>
            <a:r>
              <a:rPr lang="en-US" sz="4000" i="1" dirty="0">
                <a:solidFill>
                  <a:schemeClr val="hlink"/>
                </a:solidFill>
                <a:latin typeface="Tahoma" charset="0"/>
              </a:rPr>
              <a:t>G</a:t>
            </a:r>
            <a:r>
              <a:rPr lang="en-US" sz="4000" dirty="0">
                <a:solidFill>
                  <a:schemeClr val="hlink"/>
                </a:solidFill>
                <a:latin typeface="Symbol" charset="0"/>
              </a:rPr>
              <a:t></a:t>
            </a:r>
            <a:r>
              <a:rPr lang="en-US" sz="4000" dirty="0">
                <a:solidFill>
                  <a:schemeClr val="hlink"/>
                </a:solidFill>
                <a:latin typeface="Tahoma" charset="0"/>
              </a:rPr>
              <a:t> = </a:t>
            </a:r>
            <a:r>
              <a:rPr lang="en-US" sz="4000" dirty="0">
                <a:solidFill>
                  <a:schemeClr val="hlink"/>
                </a:solidFill>
                <a:latin typeface="Symbol" charset="0"/>
              </a:rPr>
              <a:t></a:t>
            </a:r>
            <a:r>
              <a:rPr lang="en-US" sz="4000" i="1" dirty="0">
                <a:solidFill>
                  <a:schemeClr val="hlink"/>
                </a:solidFill>
                <a:latin typeface="Tahoma" charset="0"/>
              </a:rPr>
              <a:t>nFE</a:t>
            </a:r>
            <a:r>
              <a:rPr lang="en-US" sz="4000" dirty="0">
                <a:solidFill>
                  <a:schemeClr val="hlink"/>
                </a:solidFill>
                <a:latin typeface="Symbol" charset="0"/>
              </a:rPr>
              <a:t></a:t>
            </a:r>
            <a:endParaRPr lang="en-US" dirty="0">
              <a:latin typeface="Tahoma" charset="0"/>
            </a:endParaRPr>
          </a:p>
          <a:p>
            <a:pPr marL="565150" indent="-565150" eaLnBrk="1" hangingPunct="1">
              <a:spcBef>
                <a:spcPct val="100000"/>
              </a:spcBef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ahoma" charset="0"/>
              </a:rPr>
              <a:t>n</a:t>
            </a:r>
            <a:r>
              <a:rPr lang="en-US" dirty="0">
                <a:latin typeface="Tahoma" charset="0"/>
              </a:rPr>
              <a:t> = number of moles of electrons</a:t>
            </a:r>
          </a:p>
          <a:p>
            <a:pPr marL="565150" indent="-565150" eaLnBrk="1" hangingPunct="1">
              <a:buFontTx/>
              <a:buNone/>
            </a:pPr>
            <a:r>
              <a:rPr lang="en-US" i="1" dirty="0">
                <a:solidFill>
                  <a:schemeClr val="hlink"/>
                </a:solidFill>
                <a:latin typeface="Tahoma" charset="0"/>
              </a:rPr>
              <a:t>F</a:t>
            </a:r>
            <a:r>
              <a:rPr lang="en-US" dirty="0">
                <a:latin typeface="Tahoma" charset="0"/>
              </a:rPr>
              <a:t> = Faraday = 96,485 coulombs per mole of electrons</a:t>
            </a:r>
          </a:p>
        </p:txBody>
      </p:sp>
    </p:spTree>
    <p:extLst>
      <p:ext uri="{BB962C8B-B14F-4D97-AF65-F5344CB8AC3E}">
        <p14:creationId xmlns:p14="http://schemas.microsoft.com/office/powerpoint/2010/main" val="640187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76250"/>
            <a:ext cx="8001000" cy="1276350"/>
          </a:xfrm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>
                <a:latin typeface="Tahoma" charset="0"/>
              </a:rPr>
              <a:t>Calculation of Equilibrium Constants for Redox Reactions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95600"/>
            <a:ext cx="7772400" cy="3200400"/>
          </a:xfrm>
          <a:noFill/>
        </p:spPr>
        <p:txBody>
          <a:bodyPr lIns="90488" tIns="44450" rIns="90488" bIns="44450"/>
          <a:lstStyle/>
          <a:p>
            <a:pPr marL="565150" indent="-565150" eaLnBrk="1" hangingPunct="1">
              <a:buFontTx/>
              <a:buNone/>
            </a:pPr>
            <a:r>
              <a:rPr lang="en-US" dirty="0">
                <a:latin typeface="Tahoma" charset="0"/>
              </a:rPr>
              <a:t>At equilibrium, </a:t>
            </a:r>
            <a:r>
              <a:rPr lang="en-US" i="1" dirty="0">
                <a:latin typeface="Tahoma" charset="0"/>
              </a:rPr>
              <a:t>E</a:t>
            </a:r>
            <a:r>
              <a:rPr lang="en-US" baseline="-25000" dirty="0">
                <a:latin typeface="Tahoma" charset="0"/>
              </a:rPr>
              <a:t>cell</a:t>
            </a:r>
            <a:r>
              <a:rPr lang="en-US" dirty="0">
                <a:latin typeface="Tahoma" charset="0"/>
              </a:rPr>
              <a:t> = 0 and </a:t>
            </a:r>
            <a:r>
              <a:rPr lang="en-US" i="1" dirty="0">
                <a:latin typeface="Tahoma" charset="0"/>
              </a:rPr>
              <a:t>Q</a:t>
            </a:r>
            <a:r>
              <a:rPr lang="en-US" dirty="0">
                <a:latin typeface="Tahoma" charset="0"/>
              </a:rPr>
              <a:t> = </a:t>
            </a:r>
            <a:r>
              <a:rPr lang="en-US" i="1" dirty="0">
                <a:latin typeface="Tahoma" charset="0"/>
              </a:rPr>
              <a:t>K</a:t>
            </a:r>
            <a:r>
              <a:rPr lang="en-US" dirty="0">
                <a:latin typeface="Tahoma" charset="0"/>
              </a:rPr>
              <a:t>.</a:t>
            </a:r>
          </a:p>
          <a:p>
            <a:pPr marL="565150" indent="-565150" eaLnBrk="1" hangingPunct="1"/>
            <a:endParaRPr lang="en-US" dirty="0">
              <a:latin typeface="Tahoma" charset="0"/>
            </a:endParaRPr>
          </a:p>
        </p:txBody>
      </p:sp>
      <p:graphicFrame>
        <p:nvGraphicFramePr>
          <p:cNvPr id="307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319338" y="4046538"/>
          <a:ext cx="4497387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Corel Equation 1.0 Equation" r:id="rId3" imgW="4506840" imgH="975960" progId="CorelEquation">
                  <p:embed/>
                </p:oleObj>
              </mc:Choice>
              <mc:Fallback>
                <p:oleObj name="Corel Equation 1.0 Equation" r:id="rId3" imgW="4506840" imgH="975960" progId="CorelEquation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9338" y="4046538"/>
                        <a:ext cx="4497387" cy="966787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80759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15963" y="550863"/>
            <a:ext cx="7772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Tahoma" charset="0"/>
              </a:rPr>
              <a:t>From the Nernst Equation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20763" y="2360613"/>
            <a:ext cx="7467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endParaRPr lang="en-US" sz="3200" dirty="0">
              <a:latin typeface="Tahoma" charset="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524000" y="2438400"/>
            <a:ext cx="62484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/>
              <a:t>pE = </a:t>
            </a:r>
            <a:r>
              <a:rPr lang="en-US" sz="3600" dirty="0" err="1"/>
              <a:t>pE</a:t>
            </a:r>
            <a:r>
              <a:rPr lang="en-US" sz="3600" baseline="30000" dirty="0" err="1"/>
              <a:t>o</a:t>
            </a:r>
            <a:r>
              <a:rPr lang="en-US" sz="3600" dirty="0"/>
              <a:t> - log(Q)</a:t>
            </a:r>
          </a:p>
          <a:p>
            <a:pPr algn="ctr" eaLnBrk="0" hangingPunct="0">
              <a:spcBef>
                <a:spcPct val="50000"/>
              </a:spcBef>
            </a:pPr>
            <a:endParaRPr lang="en-US" sz="3600" dirty="0"/>
          </a:p>
          <a:p>
            <a:pPr eaLnBrk="0" hangingPunct="0">
              <a:spcBef>
                <a:spcPct val="50000"/>
              </a:spcBef>
            </a:pPr>
            <a:r>
              <a:rPr lang="en-US" dirty="0"/>
              <a:t>Q is the reaction quotient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 and Free Energy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G = -2.303nRT(pE)</a:t>
            </a:r>
          </a:p>
          <a:p>
            <a:r>
              <a:rPr lang="en-US" sz="2400" dirty="0">
                <a:sym typeface="Symbol" charset="0"/>
              </a:rPr>
              <a:t>n = moles of e-</a:t>
            </a:r>
          </a:p>
          <a:p>
            <a:r>
              <a:rPr lang="en-US" sz="2400" dirty="0">
                <a:sym typeface="Symbol" charset="0"/>
              </a:rPr>
              <a:t>R = gas constant</a:t>
            </a:r>
          </a:p>
          <a:p>
            <a:r>
              <a:rPr lang="en-US" sz="2400" dirty="0">
                <a:sym typeface="Symbol" charset="0"/>
              </a:rPr>
              <a:t>T = absolute temperature</a:t>
            </a:r>
          </a:p>
          <a:p>
            <a:r>
              <a:rPr lang="en-US" sz="2400" dirty="0">
                <a:sym typeface="Symbol" charset="0"/>
              </a:rPr>
              <a:t>pE for the reaction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 and Equilibrium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 K  = n(pE</a:t>
            </a:r>
            <a:r>
              <a:rPr lang="en-US" baseline="30000" dirty="0"/>
              <a:t>o</a:t>
            </a:r>
            <a:r>
              <a:rPr lang="en-US" dirty="0"/>
              <a:t>)</a:t>
            </a:r>
          </a:p>
          <a:p>
            <a:r>
              <a:rPr lang="en-US" sz="2400" dirty="0"/>
              <a:t>Gives insight into which species will be dominate.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0"/>
            <a:ext cx="9144000" cy="197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7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5100"/>
            <a:ext cx="9144000" cy="397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2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-70562" b="-70562"/>
          <a:stretch>
            <a:fillRect/>
          </a:stretch>
        </p:blipFill>
        <p:spPr>
          <a:xfrm>
            <a:off x="0" y="1255059"/>
            <a:ext cx="9144000" cy="4840941"/>
          </a:xfrm>
        </p:spPr>
      </p:pic>
    </p:spTree>
    <p:extLst>
      <p:ext uri="{BB962C8B-B14F-4D97-AF65-F5344CB8AC3E}">
        <p14:creationId xmlns:p14="http://schemas.microsoft.com/office/powerpoint/2010/main" val="3274999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9144000" cy="46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7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65100"/>
            <a:ext cx="6038850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76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65100"/>
            <a:ext cx="5392738" cy="65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804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41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400"/>
            <a:ext cx="9144000" cy="602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66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300"/>
            <a:ext cx="9144000" cy="38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78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700"/>
            <a:ext cx="9144000" cy="248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-20970" b="-20970"/>
          <a:stretch>
            <a:fillRect/>
          </a:stretch>
        </p:blipFill>
        <p:spPr>
          <a:xfrm>
            <a:off x="0" y="1255059"/>
            <a:ext cx="9144000" cy="4840941"/>
          </a:xfrm>
        </p:spPr>
      </p:pic>
    </p:spTree>
    <p:extLst>
      <p:ext uri="{BB962C8B-B14F-4D97-AF65-F5344CB8AC3E}">
        <p14:creationId xmlns:p14="http://schemas.microsoft.com/office/powerpoint/2010/main" val="3883020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5" name="Picture 3" descr="E:\fig 4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660525"/>
            <a:ext cx="6318250" cy="35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1900"/>
            <a:ext cx="853122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33400"/>
            <a:ext cx="6705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Stratification – low oxygen conditions in deep waters</a:t>
            </a:r>
          </a:p>
        </p:txBody>
      </p:sp>
    </p:spTree>
    <p:extLst>
      <p:ext uri="{BB962C8B-B14F-4D97-AF65-F5344CB8AC3E}">
        <p14:creationId xmlns:p14="http://schemas.microsoft.com/office/powerpoint/2010/main" val="1859768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 anchor="ctr"/>
          <a:lstStyle/>
          <a:p>
            <a:pPr eaLnBrk="1" hangingPunct="1"/>
            <a:r>
              <a:rPr lang="en-US" dirty="0">
                <a:latin typeface="Tahoma" charset="0"/>
              </a:rPr>
              <a:t>Review of Terms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362200"/>
            <a:ext cx="7086600" cy="3733800"/>
          </a:xfrm>
          <a:noFill/>
        </p:spPr>
        <p:txBody>
          <a:bodyPr lIns="90488" tIns="44450" rIns="90488" bIns="44450"/>
          <a:lstStyle/>
          <a:p>
            <a:pPr marL="0" indent="0" eaLnBrk="1" hangingPunct="1"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Tahoma" charset="0"/>
              </a:rPr>
              <a:t>oxidation-reduction (redox) reaction</a:t>
            </a:r>
            <a:r>
              <a:rPr lang="en-US" dirty="0">
                <a:latin typeface="Tahoma" charset="0"/>
              </a:rPr>
              <a:t>:  involves a transfer of electrons from the </a:t>
            </a:r>
            <a:r>
              <a:rPr lang="en-US" dirty="0">
                <a:solidFill>
                  <a:schemeClr val="hlink"/>
                </a:solidFill>
                <a:latin typeface="Tahoma" charset="0"/>
              </a:rPr>
              <a:t>reducing</a:t>
            </a:r>
            <a:r>
              <a:rPr lang="en-US" dirty="0">
                <a:latin typeface="Tahoma" charset="0"/>
              </a:rPr>
              <a:t> agent to the </a:t>
            </a:r>
            <a:r>
              <a:rPr lang="en-US" dirty="0">
                <a:solidFill>
                  <a:schemeClr val="hlink"/>
                </a:solidFill>
                <a:latin typeface="Tahoma" charset="0"/>
              </a:rPr>
              <a:t>oxidizing agent</a:t>
            </a:r>
            <a:r>
              <a:rPr lang="en-US" dirty="0">
                <a:latin typeface="Tahoma" charset="0"/>
              </a:rPr>
              <a:t>.</a:t>
            </a:r>
          </a:p>
          <a:p>
            <a:pPr marL="0" indent="0" eaLnBrk="1" hangingPunct="1"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Tahoma" charset="0"/>
              </a:rPr>
              <a:t>oxidation</a:t>
            </a:r>
            <a:r>
              <a:rPr lang="en-US" dirty="0">
                <a:latin typeface="Tahoma" charset="0"/>
              </a:rPr>
              <a:t>:  loss of electrons</a:t>
            </a:r>
          </a:p>
          <a:p>
            <a:pPr marL="0" indent="0" eaLnBrk="1" hangingPunct="1">
              <a:buFontTx/>
              <a:buNone/>
            </a:pPr>
            <a:r>
              <a:rPr lang="en-US" dirty="0">
                <a:solidFill>
                  <a:schemeClr val="hlink"/>
                </a:solidFill>
                <a:latin typeface="Tahoma" charset="0"/>
              </a:rPr>
              <a:t>reduction</a:t>
            </a:r>
            <a:r>
              <a:rPr lang="en-US" dirty="0">
                <a:latin typeface="Tahoma" charset="0"/>
              </a:rPr>
              <a:t>:  gain of electrons</a:t>
            </a:r>
          </a:p>
        </p:txBody>
      </p:sp>
    </p:spTree>
    <p:extLst>
      <p:ext uri="{BB962C8B-B14F-4D97-AF65-F5344CB8AC3E}">
        <p14:creationId xmlns:p14="http://schemas.microsoft.com/office/powerpoint/2010/main" val="1744775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for Assigning </a:t>
            </a:r>
            <a:br>
              <a:rPr lang="en-US" dirty="0"/>
            </a:br>
            <a:r>
              <a:rPr lang="en-US" dirty="0"/>
              <a:t>Oxidation States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685800" y="3048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endParaRPr lang="en-US" sz="4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09600" y="2057400"/>
            <a:ext cx="8534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1.	Oxidation state of an atom in an element = 0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2.	Oxidation state of monatomic element = charge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3.	Oxygen = </a:t>
            </a:r>
            <a:r>
              <a:rPr lang="en-US" b="1" dirty="0">
                <a:latin typeface="Symbol" charset="0"/>
              </a:rPr>
              <a:t></a:t>
            </a:r>
            <a:r>
              <a:rPr lang="en-US" b="1" dirty="0">
                <a:latin typeface="Tahoma" charset="0"/>
              </a:rPr>
              <a:t>2 in covalent compounds (except in peroxides where it = </a:t>
            </a:r>
            <a:r>
              <a:rPr lang="en-US" b="1" dirty="0">
                <a:latin typeface="Symbol" charset="0"/>
              </a:rPr>
              <a:t></a:t>
            </a:r>
            <a:r>
              <a:rPr lang="en-US" b="1" dirty="0">
                <a:latin typeface="Tahoma" charset="0"/>
              </a:rPr>
              <a:t>1)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4.	H = +1 in covalent compounds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5.	Fluorine = </a:t>
            </a:r>
            <a:r>
              <a:rPr lang="en-US" b="1" dirty="0">
                <a:latin typeface="Symbol" charset="0"/>
              </a:rPr>
              <a:t></a:t>
            </a:r>
            <a:r>
              <a:rPr lang="en-US" b="1" dirty="0">
                <a:latin typeface="Tahoma" charset="0"/>
              </a:rPr>
              <a:t>1 in compounds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6.	Sum of oxidation states = 0 in compounds      Sum of oxidation states = charge of the 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685800" y="476250"/>
            <a:ext cx="77724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Tahoma" charset="0"/>
              </a:rPr>
              <a:t>Balancing by Half-Reaction Method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1.	Write separate reduction, oxidation reactions.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2.	For each half-reaction: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	-	Balance elements (except H, O)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	-	Balance O using H</a:t>
            </a:r>
            <a:r>
              <a:rPr lang="en-US" b="1" baseline="-25000" dirty="0">
                <a:latin typeface="Tahoma" charset="0"/>
              </a:rPr>
              <a:t>2</a:t>
            </a:r>
            <a:r>
              <a:rPr lang="en-US" b="1" dirty="0">
                <a:latin typeface="Tahoma" charset="0"/>
              </a:rPr>
              <a:t>O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	-	Balance H using H</a:t>
            </a:r>
            <a:r>
              <a:rPr lang="en-US" b="1" baseline="30000" dirty="0">
                <a:latin typeface="Tahoma" charset="0"/>
              </a:rPr>
              <a:t>+</a:t>
            </a:r>
            <a:endParaRPr lang="en-US" b="1" dirty="0">
              <a:latin typeface="Tahoma" charset="0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Blip>
                <a:blip r:embed="rId2"/>
              </a:buBlip>
            </a:pPr>
            <a:r>
              <a:rPr lang="en-US" b="1" dirty="0">
                <a:latin typeface="Tahoma" charset="0"/>
              </a:rPr>
              <a:t>	-	Balance charge using electrons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theme/theme1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Designs\Sumi Painting.pot</Template>
  <TotalTime>398</TotalTime>
  <Words>310</Words>
  <Application>Microsoft Macintosh PowerPoint</Application>
  <PresentationFormat>On-screen Show (4:3)</PresentationFormat>
  <Paragraphs>72</Paragraphs>
  <Slides>36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ＭＳ Ｐゴシック</vt:lpstr>
      <vt:lpstr>Arial</vt:lpstr>
      <vt:lpstr>Calibri</vt:lpstr>
      <vt:lpstr>Symbol</vt:lpstr>
      <vt:lpstr>Tahoma</vt:lpstr>
      <vt:lpstr>Times New Roman</vt:lpstr>
      <vt:lpstr>Sumi Painting</vt:lpstr>
      <vt:lpstr>Corel Equation 1.0 Equation</vt:lpstr>
      <vt:lpstr>Water and its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of Terms</vt:lpstr>
      <vt:lpstr>Rules for Assigning  Oxidation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Electrochemistry</vt:lpstr>
      <vt:lpstr>Galvanic Cell</vt:lpstr>
      <vt:lpstr>Anode and Cathode</vt:lpstr>
      <vt:lpstr>PowerPoint Presentation</vt:lpstr>
      <vt:lpstr>PowerPoint Presentation</vt:lpstr>
      <vt:lpstr>The pE Scale</vt:lpstr>
      <vt:lpstr>pE at  Standard Conditions for Rxn’s in Natural Waters</vt:lpstr>
      <vt:lpstr>The Nernst Equation</vt:lpstr>
      <vt:lpstr>Free Energy and Cell Potential</vt:lpstr>
      <vt:lpstr>Calculation of Equilibrium Constants for Redox Reactions</vt:lpstr>
      <vt:lpstr>PowerPoint Presentation</vt:lpstr>
      <vt:lpstr>pE and Free Energy</vt:lpstr>
      <vt:lpstr>pE and 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wsu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and its Chemistry</dc:title>
  <dc:creator>wsu</dc:creator>
  <cp:lastModifiedBy>Microsoft Office User</cp:lastModifiedBy>
  <cp:revision>8</cp:revision>
  <dcterms:created xsi:type="dcterms:W3CDTF">2003-02-18T16:58:57Z</dcterms:created>
  <dcterms:modified xsi:type="dcterms:W3CDTF">2018-04-19T13:57:38Z</dcterms:modified>
</cp:coreProperties>
</file>