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36"/>
  </p:notesMasterIdLst>
  <p:handoutMasterIdLst>
    <p:handoutMasterId r:id="rId137"/>
  </p:handout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89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25" r:id="rId65"/>
    <p:sldId id="326" r:id="rId66"/>
    <p:sldId id="327" r:id="rId67"/>
    <p:sldId id="328" r:id="rId68"/>
    <p:sldId id="329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0966"/>
  </p:normalViewPr>
  <p:slideViewPr>
    <p:cSldViewPr>
      <p:cViewPr varScale="1">
        <p:scale>
          <a:sx n="100" d="100"/>
          <a:sy n="100" d="100"/>
        </p:scale>
        <p:origin x="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F87207-AAB7-504E-ADC6-6979B731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7CDBE-27D8-AF48-BF53-CB2267389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A51C433-7332-6C4B-9230-18502DA7F59D}" type="datetimeFigureOut">
              <a:rPr lang="en-US"/>
              <a:pPr>
                <a:defRPr/>
              </a:pPr>
              <a:t>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76EE0-FA5F-7B48-807D-36DA1F379D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0F633-BA04-6E43-BDB7-922F1D1CE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042644-A57A-6848-8879-C7F9523D1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7DC5C07-01CD-B84C-84DB-7D1C5AB47F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979EBE9-DE81-6744-94B2-D0CBF33FA4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BE6B800D-878C-4C44-89C0-61B7BE762D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1CEBAF1-EF3B-E942-9C2B-ABA56792B9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299CAD1-06EE-7942-880A-5EB36549BF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5B84AD2B-B41F-EC42-863A-A80F7BE86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997FB0-4B98-9A41-8C0A-F05E47391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EDC4228-1D8C-7B42-AB82-B7BE85DB2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314CEA-BADC-084D-B14A-879008618A8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54DD09A-8D6A-F543-85B7-299842F0F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010A1FB-88E2-1946-A090-54F483559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6AC3CE0C-589A-EB4D-B775-DA1FAD1684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311F22-8EEB-B14C-9A2D-E90B7D52DD89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487C738-0AB2-0949-BDB9-3073F50F0B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946CCBF-EBF7-3549-93FA-3A6BA9267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>
            <a:extLst>
              <a:ext uri="{FF2B5EF4-FFF2-40B4-BE49-F238E27FC236}">
                <a16:creationId xmlns:a16="http://schemas.microsoft.com/office/drawing/2014/main" id="{9A955B06-9D2A-AB45-BE16-68525CD04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C5DA7E-94ED-4C4F-B079-F008482E69C6}" type="slidenum">
              <a:rPr lang="en-US" altLang="en-US" sz="1200" smtClean="0"/>
              <a:pPr/>
              <a:t>101</a:t>
            </a:fld>
            <a:endParaRPr lang="en-US" altLang="en-US" sz="1200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66FA6568-A798-3C42-8445-613C883A9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F0582461-244E-CD46-B3A0-EFA2B8651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>
            <a:extLst>
              <a:ext uri="{FF2B5EF4-FFF2-40B4-BE49-F238E27FC236}">
                <a16:creationId xmlns:a16="http://schemas.microsoft.com/office/drawing/2014/main" id="{6D8266EE-2B97-D54A-8BC1-5A68EA8BD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81931A-F36D-5740-B8A4-E6B07B0092D2}" type="slidenum">
              <a:rPr lang="en-US" altLang="en-US" sz="1200" smtClean="0"/>
              <a:pPr/>
              <a:t>102</a:t>
            </a:fld>
            <a:endParaRPr lang="en-US" altLang="en-US" sz="1200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8A715F0E-8C66-594C-A434-3CE2FFA4F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4C6C89C5-6EDB-B742-86F3-8F11F1159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>
            <a:extLst>
              <a:ext uri="{FF2B5EF4-FFF2-40B4-BE49-F238E27FC236}">
                <a16:creationId xmlns:a16="http://schemas.microsoft.com/office/drawing/2014/main" id="{5041C843-8433-0D4B-9150-F963B16BC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83DEF2-7A6A-0C49-A184-8F3690170DA1}" type="slidenum">
              <a:rPr lang="en-US" altLang="en-US" sz="1200" smtClean="0"/>
              <a:pPr/>
              <a:t>103</a:t>
            </a:fld>
            <a:endParaRPr lang="en-US" altLang="en-US" sz="1200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40D3F0A0-BA6F-2A4D-BB49-57ABEB289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0F5A22BE-A014-A04F-B4B1-D3F8B985E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>
            <a:extLst>
              <a:ext uri="{FF2B5EF4-FFF2-40B4-BE49-F238E27FC236}">
                <a16:creationId xmlns:a16="http://schemas.microsoft.com/office/drawing/2014/main" id="{1D3663BB-4EF2-5941-83D4-F076FA29EA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0DBEE6-80A4-6C43-B615-6FF569BB52A1}" type="slidenum">
              <a:rPr lang="en-US" altLang="en-US" sz="1200" smtClean="0"/>
              <a:pPr/>
              <a:t>104</a:t>
            </a:fld>
            <a:endParaRPr lang="en-US" altLang="en-US" sz="120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3E5E124D-29E0-AE40-A1C4-CAF280E49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A2727F9F-FA8C-5047-8CA7-0E737032E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>
            <a:extLst>
              <a:ext uri="{FF2B5EF4-FFF2-40B4-BE49-F238E27FC236}">
                <a16:creationId xmlns:a16="http://schemas.microsoft.com/office/drawing/2014/main" id="{27324DE9-BD73-DC4C-8824-D4884CA78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019C23-154A-2A40-BD92-898D4C4FB81C}" type="slidenum">
              <a:rPr lang="en-US" altLang="en-US" sz="1200" smtClean="0"/>
              <a:pPr/>
              <a:t>105</a:t>
            </a:fld>
            <a:endParaRPr lang="en-US" altLang="en-US" sz="1200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93EA24-F03C-854F-97ED-63D3462D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4E509545-445F-4F4D-B902-54CA9C001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>
            <a:extLst>
              <a:ext uri="{FF2B5EF4-FFF2-40B4-BE49-F238E27FC236}">
                <a16:creationId xmlns:a16="http://schemas.microsoft.com/office/drawing/2014/main" id="{CA878DE6-3240-2C47-809F-4922F7936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615154-6BFE-9E4C-9682-39D8506F8B1A}" type="slidenum">
              <a:rPr lang="en-US" altLang="en-US" sz="1200" smtClean="0"/>
              <a:pPr/>
              <a:t>106</a:t>
            </a:fld>
            <a:endParaRPr lang="en-US" altLang="en-US" sz="1200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5F986EF8-120C-AF41-BE1A-CDB5D606A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E5ACEC3C-4EEB-A046-8CB7-176749C4B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>
            <a:extLst>
              <a:ext uri="{FF2B5EF4-FFF2-40B4-BE49-F238E27FC236}">
                <a16:creationId xmlns:a16="http://schemas.microsoft.com/office/drawing/2014/main" id="{6B637D0D-71FD-1346-B3D2-4AF17186E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FA01A6E-EAF2-1D4A-897B-D259569B8041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FA2A53D2-9C24-7E4D-B60E-9815726EF7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53D45F10-3266-2943-AB14-DA30EA393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>
            <a:extLst>
              <a:ext uri="{FF2B5EF4-FFF2-40B4-BE49-F238E27FC236}">
                <a16:creationId xmlns:a16="http://schemas.microsoft.com/office/drawing/2014/main" id="{24B4F357-E690-CE45-86CB-65D040111F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6E6E85-B6DA-EE41-A4C9-87E388053688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DCA1FDB5-1A1A-A542-9E74-7AD70B501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5FF488A8-4A45-9D4C-BB46-D047EBF0F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>
            <a:extLst>
              <a:ext uri="{FF2B5EF4-FFF2-40B4-BE49-F238E27FC236}">
                <a16:creationId xmlns:a16="http://schemas.microsoft.com/office/drawing/2014/main" id="{DFFA6C2F-5928-264C-8CD9-962401E24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644BB4-98A4-254D-95A1-53BE26424179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E6020A0C-D2B0-794C-B8EB-AC2535F24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8E888D4C-9117-734F-8A34-3A90D62FA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>
            <a:extLst>
              <a:ext uri="{FF2B5EF4-FFF2-40B4-BE49-F238E27FC236}">
                <a16:creationId xmlns:a16="http://schemas.microsoft.com/office/drawing/2014/main" id="{7C88B5FC-F8A4-ED4F-808E-29C258E4F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4804E0-BF9E-0B47-9E5B-7DAB8BD26EE5}" type="slidenum">
              <a:rPr lang="en-US" altLang="en-US" sz="1200" smtClean="0"/>
              <a:pPr/>
              <a:t>110</a:t>
            </a:fld>
            <a:endParaRPr lang="en-US" altLang="en-US" sz="1200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E5E6CE49-72D2-3944-AD73-A17581218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D32E372A-E79C-FB4C-B59D-7E0B82AF8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63EF69EE-9969-E043-AE2E-C564B2D1E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6A8A48-E7AC-AA49-80D7-B7BB2B3835B5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3E57909-3F2F-2345-B2A1-2D6AECD65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E2DA525-300F-F747-B123-23A3FDFCE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>
            <a:extLst>
              <a:ext uri="{FF2B5EF4-FFF2-40B4-BE49-F238E27FC236}">
                <a16:creationId xmlns:a16="http://schemas.microsoft.com/office/drawing/2014/main" id="{D1B8C228-7C44-9947-AA3C-7194C10AA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D23CFB-F3F5-A042-B479-06B920559154}" type="slidenum">
              <a:rPr lang="en-US" altLang="en-US" sz="1200" smtClean="0"/>
              <a:pPr/>
              <a:t>111</a:t>
            </a:fld>
            <a:endParaRPr lang="en-US" altLang="en-US" sz="1200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2991E0D9-D071-C844-8C57-BB748657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7FAC814C-D309-F844-8753-0D560D7DA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>
            <a:extLst>
              <a:ext uri="{FF2B5EF4-FFF2-40B4-BE49-F238E27FC236}">
                <a16:creationId xmlns:a16="http://schemas.microsoft.com/office/drawing/2014/main" id="{26808027-1940-D247-9161-7C4755ACF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476D8B-0D43-4141-9921-52D46D40AC3E}" type="slidenum">
              <a:rPr lang="en-US" altLang="en-US" sz="1200" smtClean="0"/>
              <a:pPr/>
              <a:t>112</a:t>
            </a:fld>
            <a:endParaRPr lang="en-US" altLang="en-US" sz="1200"/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F592A3A5-FFE9-D64D-B5D1-45BF4B326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7B9FE0D7-D364-E346-9633-85A4EF490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>
            <a:extLst>
              <a:ext uri="{FF2B5EF4-FFF2-40B4-BE49-F238E27FC236}">
                <a16:creationId xmlns:a16="http://schemas.microsoft.com/office/drawing/2014/main" id="{7BAAF016-F53F-E549-B85D-D502A2780E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B1CCE3-84AB-9F45-BFE0-06E43440227F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6FCE417E-710D-9544-8070-6AFF8711EB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6CA7E977-8D5E-2845-87E8-1B62C25B8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>
            <a:extLst>
              <a:ext uri="{FF2B5EF4-FFF2-40B4-BE49-F238E27FC236}">
                <a16:creationId xmlns:a16="http://schemas.microsoft.com/office/drawing/2014/main" id="{4D84587C-82D4-B14C-8D2D-0E9647AC4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682A8-5D94-054F-BDC1-865CDF9ED7E4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BE35F4C9-99BF-8140-A33A-5E760246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0D0A0531-46F0-B74A-A4FE-4B57FEDC7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>
            <a:extLst>
              <a:ext uri="{FF2B5EF4-FFF2-40B4-BE49-F238E27FC236}">
                <a16:creationId xmlns:a16="http://schemas.microsoft.com/office/drawing/2014/main" id="{661606CF-51FB-DB44-AA06-CBC6B0ECE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C1EA1A-D1FF-1445-8C0F-37BDB4D204D9}" type="slidenum">
              <a:rPr lang="en-US" altLang="en-US" sz="1200" smtClean="0"/>
              <a:pPr/>
              <a:t>115</a:t>
            </a:fld>
            <a:endParaRPr lang="en-US" altLang="en-US" sz="1200"/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BC53E8A6-AFF0-E249-BC21-E1D0F2BCC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32CD9C60-1380-DF4A-8094-9BB1929E4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112BDFA1-4BC7-3F4A-ABFC-68F9D95C3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52C65F-1B86-954F-B8E5-2DFAA08D1C01}" type="slidenum">
              <a:rPr lang="en-US" altLang="en-US" sz="1200" smtClean="0"/>
              <a:pPr/>
              <a:t>116</a:t>
            </a:fld>
            <a:endParaRPr lang="en-US" altLang="en-US" sz="1200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B8507A84-B620-864C-A810-1775DBD331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5922303-C981-3143-80D3-E5EA6A52B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>
            <a:extLst>
              <a:ext uri="{FF2B5EF4-FFF2-40B4-BE49-F238E27FC236}">
                <a16:creationId xmlns:a16="http://schemas.microsoft.com/office/drawing/2014/main" id="{AC29C7DD-8424-5942-B0A9-69DFB5306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5A414E-EFB2-764D-8E83-EDF3A38B0ED1}" type="slidenum">
              <a:rPr lang="en-US" altLang="en-US" sz="1200" smtClean="0"/>
              <a:pPr/>
              <a:t>117</a:t>
            </a:fld>
            <a:endParaRPr lang="en-US" altLang="en-US" sz="1200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1A229CAE-F9A5-F14B-A4CE-96F30EC14C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E3C7FA2D-A21D-4142-826D-742E39733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>
            <a:extLst>
              <a:ext uri="{FF2B5EF4-FFF2-40B4-BE49-F238E27FC236}">
                <a16:creationId xmlns:a16="http://schemas.microsoft.com/office/drawing/2014/main" id="{866138DA-8A3B-3F4A-8A1A-DAC905D84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E6642B-9B27-D549-8F01-87660341F23C}" type="slidenum">
              <a:rPr lang="en-US" altLang="en-US" sz="1200" smtClean="0"/>
              <a:pPr/>
              <a:t>118</a:t>
            </a:fld>
            <a:endParaRPr lang="en-US" altLang="en-US" sz="1200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CE6F0078-B11F-5440-90E4-A50A92EE3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FC13AA6B-2EC0-D64C-B35B-FF0117670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>
            <a:extLst>
              <a:ext uri="{FF2B5EF4-FFF2-40B4-BE49-F238E27FC236}">
                <a16:creationId xmlns:a16="http://schemas.microsoft.com/office/drawing/2014/main" id="{CDF2834A-6A7D-8348-8B7E-AFBF5D992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FC7568-9B83-724C-B80B-6302FAC529AE}" type="slidenum">
              <a:rPr lang="en-US" altLang="en-US" sz="1200" smtClean="0"/>
              <a:pPr/>
              <a:t>119</a:t>
            </a:fld>
            <a:endParaRPr lang="en-US" altLang="en-US" sz="1200"/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4535E378-5BCC-F046-87C1-F26331991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F5E9BE46-D095-BA44-A3E2-F128BE1EA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>
            <a:extLst>
              <a:ext uri="{FF2B5EF4-FFF2-40B4-BE49-F238E27FC236}">
                <a16:creationId xmlns:a16="http://schemas.microsoft.com/office/drawing/2014/main" id="{EFE17A83-84DD-574E-99E3-4FE395B6A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5208DC-7383-8E4B-ADFA-B2201A729F06}" type="slidenum">
              <a:rPr lang="en-US" altLang="en-US" sz="1200" smtClean="0"/>
              <a:pPr/>
              <a:t>120</a:t>
            </a:fld>
            <a:endParaRPr lang="en-US" altLang="en-US" sz="1200"/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E0A77E95-4430-924F-80EB-7B0C23319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EBE8864C-FB8D-054F-A1C5-0BE19A026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0384B1C8-DEF1-7F4B-A64F-4A51567A3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90752F-0292-AE41-9310-EC8DC22EFD35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8D960B1-550F-E644-BBD8-AC9777C84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E1FA660-5449-A146-8A86-4040621FE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>
            <a:extLst>
              <a:ext uri="{FF2B5EF4-FFF2-40B4-BE49-F238E27FC236}">
                <a16:creationId xmlns:a16="http://schemas.microsoft.com/office/drawing/2014/main" id="{627D11A9-F0B5-1F40-BF0A-461C0E9D08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D67097-CCC4-AC4A-BBE2-819695C911A0}" type="slidenum">
              <a:rPr lang="en-US" altLang="en-US" sz="1200" smtClean="0"/>
              <a:pPr/>
              <a:t>121</a:t>
            </a:fld>
            <a:endParaRPr lang="en-US" altLang="en-US" sz="1200"/>
          </a:p>
        </p:txBody>
      </p:sp>
      <p:sp>
        <p:nvSpPr>
          <p:cNvPr id="267266" name="Rectangle 2">
            <a:extLst>
              <a:ext uri="{FF2B5EF4-FFF2-40B4-BE49-F238E27FC236}">
                <a16:creationId xmlns:a16="http://schemas.microsoft.com/office/drawing/2014/main" id="{5FBD3A50-6FFD-BA4C-9A69-8637AD0E4D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C36362F4-59B7-FB4F-9BFB-C13C2379B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>
            <a:extLst>
              <a:ext uri="{FF2B5EF4-FFF2-40B4-BE49-F238E27FC236}">
                <a16:creationId xmlns:a16="http://schemas.microsoft.com/office/drawing/2014/main" id="{5ADE6FCA-71FF-384D-BFF4-A109C4AA9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DFC45A-A4A0-9344-A7B2-ADB10B09C5ED}" type="slidenum">
              <a:rPr lang="en-US" altLang="en-US" sz="1200" smtClean="0"/>
              <a:pPr/>
              <a:t>122</a:t>
            </a:fld>
            <a:endParaRPr lang="en-US" altLang="en-US" sz="1200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C61FFAEC-7DAE-2B4C-8976-79BDC8139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62066CAF-7656-8541-863D-652E7AD33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>
            <a:extLst>
              <a:ext uri="{FF2B5EF4-FFF2-40B4-BE49-F238E27FC236}">
                <a16:creationId xmlns:a16="http://schemas.microsoft.com/office/drawing/2014/main" id="{7944B747-9F4B-3849-8640-7032E74471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BB79EB-14EF-F846-864D-83C4AABC8DB9}" type="slidenum">
              <a:rPr lang="en-US" altLang="en-US" sz="1200" smtClean="0"/>
              <a:pPr/>
              <a:t>123</a:t>
            </a:fld>
            <a:endParaRPr lang="en-US" altLang="en-US" sz="1200"/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5CB0CA2E-8D0A-E343-8477-7AE96FD70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E64E0984-E022-7744-9106-FAB820E0E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>
            <a:extLst>
              <a:ext uri="{FF2B5EF4-FFF2-40B4-BE49-F238E27FC236}">
                <a16:creationId xmlns:a16="http://schemas.microsoft.com/office/drawing/2014/main" id="{A49DC704-7AEE-ED40-ABBB-F87321257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5DD310-E309-6F44-9FDB-2444C4A151FE}" type="slidenum">
              <a:rPr lang="en-US" altLang="en-US" sz="1200" smtClean="0"/>
              <a:pPr/>
              <a:t>124</a:t>
            </a:fld>
            <a:endParaRPr lang="en-US" altLang="en-US" sz="1200"/>
          </a:p>
        </p:txBody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A4AB6BEF-384F-484F-8DEC-815B3487C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AEB8577B-EEEF-C743-9C30-1DCDEE636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>
            <a:extLst>
              <a:ext uri="{FF2B5EF4-FFF2-40B4-BE49-F238E27FC236}">
                <a16:creationId xmlns:a16="http://schemas.microsoft.com/office/drawing/2014/main" id="{3C5B4406-1A22-5048-A7CF-5EFB81AB6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ED4941-B8C3-F746-B3A4-F7045E27B571}" type="slidenum">
              <a:rPr lang="en-US" altLang="en-US" sz="1200" smtClean="0"/>
              <a:pPr/>
              <a:t>125</a:t>
            </a:fld>
            <a:endParaRPr lang="en-US" altLang="en-US" sz="1200"/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7C34E362-B250-2744-9E83-9F1770E07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3823B44C-F929-1548-BEBE-3AB4D1C24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>
            <a:extLst>
              <a:ext uri="{FF2B5EF4-FFF2-40B4-BE49-F238E27FC236}">
                <a16:creationId xmlns:a16="http://schemas.microsoft.com/office/drawing/2014/main" id="{C5098B03-3778-414A-BA05-64D73E9E8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980EDD-92E4-7643-A33E-F6C0543C5BE4}" type="slidenum">
              <a:rPr lang="en-US" altLang="en-US" sz="1200" smtClean="0"/>
              <a:pPr/>
              <a:t>126</a:t>
            </a:fld>
            <a:endParaRPr lang="en-US" altLang="en-US" sz="1200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E6BDF598-5664-0A43-BCCB-08F5E3FA4B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F52255ED-FC45-0F4E-97CE-C80D09F86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>
            <a:extLst>
              <a:ext uri="{FF2B5EF4-FFF2-40B4-BE49-F238E27FC236}">
                <a16:creationId xmlns:a16="http://schemas.microsoft.com/office/drawing/2014/main" id="{BD52180A-71C9-E94B-B43C-C1D498B73D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A3DC4E-4B8F-3E4D-9D57-2C02B4141CA3}" type="slidenum">
              <a:rPr lang="en-US" altLang="en-US" sz="1200" smtClean="0"/>
              <a:pPr/>
              <a:t>127</a:t>
            </a:fld>
            <a:endParaRPr lang="en-US" altLang="en-US" sz="1200"/>
          </a:p>
        </p:txBody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3B4959D6-6936-4143-96D5-77E19D8D2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54740C28-66CF-8447-9D83-2DA7D52B9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>
            <a:extLst>
              <a:ext uri="{FF2B5EF4-FFF2-40B4-BE49-F238E27FC236}">
                <a16:creationId xmlns:a16="http://schemas.microsoft.com/office/drawing/2014/main" id="{F8A4AB31-B944-DB46-9152-40D8E0C318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C4F984-86A5-A147-ABB0-5A3682586EDB}" type="slidenum">
              <a:rPr lang="en-US" altLang="en-US" sz="1200" smtClean="0"/>
              <a:pPr/>
              <a:t>128</a:t>
            </a:fld>
            <a:endParaRPr lang="en-US" altLang="en-US" sz="1200"/>
          </a:p>
        </p:txBody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CC53218A-1F50-DC4F-9348-7EC3A47D0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B72CFF11-7D1A-894B-9CD0-93E3E21B7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>
            <a:extLst>
              <a:ext uri="{FF2B5EF4-FFF2-40B4-BE49-F238E27FC236}">
                <a16:creationId xmlns:a16="http://schemas.microsoft.com/office/drawing/2014/main" id="{5EB7C26D-EC7D-AC4E-95BE-AD5176A1E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A77804-63EF-E64A-B5DE-6C292F6F1391}" type="slidenum">
              <a:rPr lang="en-US" altLang="en-US" sz="1200" smtClean="0"/>
              <a:pPr/>
              <a:t>129</a:t>
            </a:fld>
            <a:endParaRPr lang="en-US" altLang="en-US" sz="1200"/>
          </a:p>
        </p:txBody>
      </p:sp>
      <p:sp>
        <p:nvSpPr>
          <p:cNvPr id="283650" name="Rectangle 2">
            <a:extLst>
              <a:ext uri="{FF2B5EF4-FFF2-40B4-BE49-F238E27FC236}">
                <a16:creationId xmlns:a16="http://schemas.microsoft.com/office/drawing/2014/main" id="{2570F064-1903-F64A-B0EB-37D1FA96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D6B1919A-D950-AB4A-BC4E-6059CC462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>
            <a:extLst>
              <a:ext uri="{FF2B5EF4-FFF2-40B4-BE49-F238E27FC236}">
                <a16:creationId xmlns:a16="http://schemas.microsoft.com/office/drawing/2014/main" id="{C114A103-2B09-B84E-9C4A-4952025ED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545405-4E36-A440-87B5-16505CD65A77}" type="slidenum">
              <a:rPr lang="en-US" altLang="en-US" sz="1200" smtClean="0"/>
              <a:pPr/>
              <a:t>130</a:t>
            </a:fld>
            <a:endParaRPr lang="en-US" altLang="en-US" sz="1200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42117ADD-42DB-D540-AC01-E236AFCDE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8F4373C2-4E8C-234B-BCBC-2F1AE34CF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CE0DED9-113B-0946-856D-6DD15CEFB9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AC3D3F-C8A3-AF4D-B973-0A32E204540C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294AF74B-0076-FE41-B798-4C23E1A7A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857AED2-0488-F248-B297-B8F32A337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>
            <a:extLst>
              <a:ext uri="{FF2B5EF4-FFF2-40B4-BE49-F238E27FC236}">
                <a16:creationId xmlns:a16="http://schemas.microsoft.com/office/drawing/2014/main" id="{5371BB66-4356-734B-861E-B7E40BAE4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2C692F-DD83-B848-9CC5-2952599F888C}" type="slidenum">
              <a:rPr lang="en-US" altLang="en-US" sz="1200" smtClean="0"/>
              <a:pPr/>
              <a:t>131</a:t>
            </a:fld>
            <a:endParaRPr lang="en-US" altLang="en-US" sz="1200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AC1C4BD2-90C0-8943-A847-D943154C7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205DDC34-FC1D-F74D-8E24-3591FACB0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>
            <a:extLst>
              <a:ext uri="{FF2B5EF4-FFF2-40B4-BE49-F238E27FC236}">
                <a16:creationId xmlns:a16="http://schemas.microsoft.com/office/drawing/2014/main" id="{8D03AC7F-10C2-7A40-884C-6E89F146D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6BC18F-C7FD-A546-96F4-ED181C4DF1CC}" type="slidenum">
              <a:rPr lang="en-US" altLang="en-US" sz="1200" smtClean="0"/>
              <a:pPr/>
              <a:t>132</a:t>
            </a:fld>
            <a:endParaRPr lang="en-US" altLang="en-US" sz="1200"/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5BF3B4E0-2878-B343-914F-0C8B2DF16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C917E963-91CA-3641-B51D-342188735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>
            <a:extLst>
              <a:ext uri="{FF2B5EF4-FFF2-40B4-BE49-F238E27FC236}">
                <a16:creationId xmlns:a16="http://schemas.microsoft.com/office/drawing/2014/main" id="{B3D3EFD9-F372-7C49-97EE-062429EEE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F3BE88-6B7A-7046-AC8C-00E92C5B2078}" type="slidenum">
              <a:rPr lang="en-US" altLang="en-US" sz="1200" smtClean="0"/>
              <a:pPr/>
              <a:t>133</a:t>
            </a:fld>
            <a:endParaRPr lang="en-US" altLang="en-US" sz="1200"/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FFB11EF8-CD6B-3A4C-9F4A-729348583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E4775368-3D05-EB48-8A06-9327E3F54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>
            <a:extLst>
              <a:ext uri="{FF2B5EF4-FFF2-40B4-BE49-F238E27FC236}">
                <a16:creationId xmlns:a16="http://schemas.microsoft.com/office/drawing/2014/main" id="{D82A2CC4-BE00-7449-B9B3-7C2B8C7332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65BD3F-3910-8049-AD64-F4A16CBD790B}" type="slidenum">
              <a:rPr lang="en-US" altLang="en-US" sz="1200" smtClean="0"/>
              <a:pPr/>
              <a:t>134</a:t>
            </a:fld>
            <a:endParaRPr lang="en-US" altLang="en-US" sz="1200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1BB2BBC0-2B85-C24D-96C2-0CC862C09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7E6C49D6-61D6-B94B-95FB-791655629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390E597-E6FC-2E4A-A1D3-4D4101484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F388CC-70AB-904C-9172-08BB97A097C5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B938E74-CEA6-5640-BAEC-2F9C73AB4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B2A5CC1-EB95-0248-82BB-8ACF59467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6602F3F4-2DE9-8C4F-BEEE-DB65C22A9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A801FB-BDB0-D143-A687-E36A12797FE6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417C874-73C6-B943-A330-A55FEB592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7CEB1F1-9C38-C242-83DA-5789D82A8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3DF59092-9414-5649-9D64-47AE4078C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FA0FAC-3EAC-AA4C-93CC-34A7E52BA3F6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6A27E78B-6E0E-5549-80F8-2968ABAEB1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961CD47-7BBC-DC4B-AFC7-24B9B1CA7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910C5E9F-39E4-6844-998F-9F374B26D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0095AE-F401-C041-A434-7A5604BC654F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C461659-CAD3-2847-BBC2-FC572D633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1C21CB8-B882-F647-9CEC-81981033A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2AE0D86-66F3-F84A-AD41-D6CD81FFB2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2E8AAA-C940-B441-A1E4-33D76571205B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59E6032-68EE-4645-8627-FB080141A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B0A16ED-06F0-EA45-81F7-23D306342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3D70C98-49F0-CE43-AB94-63CBC6387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2012C6-5BE5-9046-9A1F-8C6D4624C64E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F3049281-2879-644B-80E3-59757567F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884BED1-084F-4E43-A66C-5B45B4F23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95BBBF1A-1394-E445-96FB-10C58717F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981AE-B598-E845-A2DD-12E3F8AC24C8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621C6C8-5F3C-DA40-BE8F-419AFD064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F3DC6B2-8608-5C40-AC8D-3863091AC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B4C801E-03FF-024E-925B-F426C02EC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CFEBF3-8D4C-CC4F-B1B4-14F26893191F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FE3304A-B69C-564C-8125-84C9209F4A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74D468A-38F8-0445-87B8-4F882FFA4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80D1C04A-5C27-4044-8CC1-1CF7C098E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DFD93E-0459-0D48-AE33-BFEF8701972C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FF986D5A-B391-D543-A7FC-B6DDE0033C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7481FD5-6B71-BD46-BD8D-E33A71B91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462FCCC5-DF4C-9049-AAFD-90E9ACF2A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001111-FEAB-B14C-A594-18E1370245E6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AB97BE2-037F-F344-B552-626381A82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AFB362D-22A7-6441-9D5C-5FA9D3845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68C80378-7713-FE46-9B62-DA1486AC4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0F3FA0-F81B-034F-B5D8-F360E4CEEE72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03541A5-BCD1-7247-A1DE-69447BE644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DF436EE-08B1-B148-AFB1-34E269F6D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DEA181C0-DFF2-4D41-A5A4-2B660B1F1B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E9A9C0-D287-8F46-97E6-92CCD0E449CE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4044071-57B7-E343-AE40-B67BE6A93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149D99A-1D5F-AD44-9C30-D66B588F2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F008F8E3-CA7C-A243-9F16-2548F72A7E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FD793F-F789-2B45-9EA6-4D73A415D92E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A576F306-C674-A44C-9DD3-948591F4C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FE8A2B6-609E-5143-8620-99756A6E0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0F92E74-E992-924D-B16C-78E5B9F19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878A19-308D-9A40-A011-6EFB5D38BBE8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26E8870-09C4-9C45-9543-6C9F9B873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117F0FA-2EB3-FD43-BB87-CE12CD43D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4FE3C407-4883-DA41-94A4-7CDC257B55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87F97D-C5BF-1441-8153-C681F7099C12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DD1CECC-7275-234D-B4EE-5B957F6C6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AF9B0CE-B0E8-094B-A913-4FAAE603B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98F93CE3-36EC-BD40-9E9E-A87D4415B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916A83-5F4D-A940-8317-05929829234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1F3D9009-20F2-3642-9883-3E2FE6E1F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4DC6F682-CCB6-9346-8E81-2266AAF00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3962B75-AEF6-4C46-ADAD-44A603DF3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1679AA-A0E8-D843-8E76-B5C50A033EB3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5EBBBBB-4986-6741-9B87-571BA2621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A65ECD3-EA9F-4748-8D5A-04499481D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A2FF9C45-1CE5-404C-8B94-EB99E3B4A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ECBF48-5CB2-A84F-A30A-49129A0253A9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518A253-2EE2-A54E-8D9A-5704F835D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A00F264-A0A7-A84B-955D-2481B6908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7819ECF-BB13-8C49-9FAE-1AC0749578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D84C09-9D0F-1A4F-BC07-1D78D6D71101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9CCEAA8-BE0D-6D49-A135-4EC7806FF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94D9908-D1E1-3F42-969C-6CE045291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17211D5-0AA3-F143-9011-469A85299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D25D15-A9C2-0146-B68F-5DF83BB974EA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7A487EB-7930-3746-B0C1-55F0D30A9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2068322-5828-D847-9C4A-E68B3BF12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40DD4434-44B0-D143-9EF7-626FEA9B94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521897-551D-DF40-AFB8-503FB93C5071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6C43EE45-F3B9-B946-AF14-ED1041511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4445288-24F8-D248-89E7-E62490CA6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823A13CC-56BA-3C47-8613-298E5C498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A3D82D-32A5-5742-9038-5195D4D8B6B9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F259806C-CF2A-1344-8053-FD27CF2CC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B3C6970-38BF-6C49-AECA-89C92F58B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98E61F3B-4004-3242-B405-0BE75D5255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AF5A3C-5FFF-AA49-89B6-AD893520FFFA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DEFE1683-272B-9B49-A271-FB18DA9BA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2C88C405-AC68-4D41-B817-4C61141C0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9103FA92-F426-1A46-9AFA-3D76DB815E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9210FB-B9D7-C240-9ACA-CB0A760AC82A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DB97C47-45D6-A94A-8E7C-0D4E27299E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E1AE033-3984-9E43-9ED2-EEA89F339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43B9E262-6EE2-2141-8F09-EF3508F70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56027E-C04E-524D-8A04-C0DF2BAF2E51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2A6B4684-569D-0D47-BED8-1333ED9B8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4B86EED-4ABE-B54F-87F5-5FFBB22D2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5D3B07B3-BBB9-3F4A-BBFC-920171B30D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7E78F4-DAD5-B948-AF33-C0F8F77C94F4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1E331EDD-A305-BF43-AD8E-6ECFC9FC7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AA4AEDA-C32F-6B45-B4C3-7CDF33A0A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52E0A0C4-C601-2342-989B-0F115008B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669161-5387-4641-A35B-0849E5EAA5C7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306443F1-7D5C-C549-A5A8-D76D9844D8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9D676CB-E5D8-004A-8C5D-E043664BF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CA76E0C1-4835-7B48-ADB9-CDB7D8418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B7FEF8-5916-124B-BA7D-8BDDC34131AC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59F7EFC9-576E-474F-8BD2-62FCB27B0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5DD6143-8759-AD44-A8B2-AEABD3F6B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AB00FE54-63E2-FF4A-AD25-D9104B091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319ACF-BC55-0C43-9615-1399B5D58CC9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7351459-AD41-5C47-AFC8-C6D42B498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B86BD53-45DB-AC46-8404-7C00B1A94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97228253-95DD-FC43-ACDC-350BCECC0F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AB98F1-2686-DB47-8F89-942636FCDA81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4C92C90-7EB8-D64B-862C-932DA80A2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AD49E08-926B-FC4A-9924-10CB4AA43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F0363C6A-E0BD-7B48-BF00-030D427E4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1096E4-3EAA-C64C-AEA4-521EF6505665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001B08FC-547F-E949-B091-CDA689CA6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CAAB7FC-C85E-864D-A54D-E8D48AF9D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265ECECC-1355-A748-9122-8AE09B5B2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A8D6D0-F5D2-4F4E-B2F0-19C5FD1196EA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1FE78840-B50E-0046-AEBB-7A614E1B8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9F2265D-3D3C-1E4B-859B-84C2B750D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597785E8-664F-B041-B9B6-B378C98703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07F261-AC36-744A-B4BB-1E9FB6D1F6C8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5780A565-873C-9A40-8BB9-56DE34687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E0A91976-62ED-F04D-9209-2B6A9822F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3D71BD80-FFEC-964C-BAA8-64A6C5F7A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FD4813-4A6E-D14C-9114-9D56BEDD6181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2CD936D4-CC34-5F4C-85F0-5CBD5C3B7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5ADD001E-6536-F548-8AD9-99E4F003E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03E6DA93-57E9-D44B-A45B-C3760C7CA3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D24701-F14E-8C49-840F-F3DD414D924F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1E2EB4F-2473-2B41-AD39-379D0F887A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E3DBDA8-BEC6-8944-90AC-4D1F8129F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F0D97E0B-22E9-5C41-B043-0642E7099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6749C4-C852-954A-8521-8539BE92CA04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2CAB798-B325-D24B-9D28-B748511FA7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84A4039-9BA0-B146-8DEE-B7B8DB0F3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219FDC74-0B65-8441-82F4-48787C3066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5641D0-7B35-414B-B1C7-04324B14C520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1B803D12-D209-5C4B-BFBF-0D6756A23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E0FBDE7-DD49-1949-9E28-2868BE2DE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E16B04B-5310-A443-908B-D84353381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AABA0F-B8FC-FF4C-8B8F-AF293FB112AD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FE6EF3F2-AD65-674F-A646-58395DA98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D926F8C4-F151-B84A-81E1-AF43BE682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D11ADEC-9C47-8E45-B642-67DE68231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230EC-8B2F-D84C-AACA-9EE126BD1E00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80AE7D5D-F1A7-BB46-A4E1-470E506AEB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C659B20-F37E-6D49-A357-EA28D347C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856A7E6D-788C-DB4C-A5AC-B29A8788B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C0992B-517A-084A-8E3A-05AFE8C758EC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ACB5554-C32E-1C45-93FD-C15F14A8B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5A4CB1D-89DC-9745-B0D2-C24561174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443E0BEF-5CB5-A946-B435-4915480C7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CF9730-CEE7-004D-B86E-9243882FA24B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224600D-D800-F945-9DCC-EF42BF188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DE2EE75-5447-8948-B04F-27A49568E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F86BE2C1-564F-F64F-924C-874AF7405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62D8F6-0DB3-A44D-A266-DDAFF4DE54CD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88762514-1867-D043-8629-7C0299B003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3482F6F-1970-6B45-82E8-BEA0EA539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7FBBCDD6-BF34-6044-9830-84A4ACEF5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8B06F5-D9DB-E242-AD5C-95D0DA7203C6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1C021C40-6348-AB4A-9419-B40C3F91B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12AE6D6-0738-904D-983A-E4A9B713A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21BED6FA-BF4F-0244-8668-B27EB55DD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5E8F2B-A77F-BD4E-A305-FB06F1611089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0C16053D-0109-ED48-81BB-16A99D717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2277C3B-A8FB-DC4D-B286-517118AB7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061892D0-B93A-3C49-B81E-9E40C5D34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C91299-7BC5-264E-A065-DDDE38EB0C61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8AEC74A2-B397-714D-B4EF-F1BB9702B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ABCE128D-EDFC-9941-8AF8-8F1E84F80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8128F00F-554E-B243-AA8E-F38076F5F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DBC77E-CBEF-7D48-B752-2BD7444B4A9D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B64D6A57-D875-B848-A5EE-BBE00EC00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886BDF40-16AD-5146-B088-9ED64196B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C8838D5D-DD63-4346-AEE5-38AB0FD6A1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D7254B-A483-CA48-A4F6-3C200E609E59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1E17E5A6-4152-8443-982E-11567ED9E9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29E889D-C5FC-F644-997A-3AD1B0116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6C6333E0-38CB-754A-8729-5ACE18FA8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F10765-54FB-EC41-8BD7-A2EAFB93D461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0DAD977-9516-244A-9E63-41DD426F3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B9F68B53-15FD-2241-8FFB-D660FC17A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B4441618-57F8-624C-9CB3-B3018FF3DB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38A566-9D64-DA4A-874B-FFFAFBD72589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2EAFEFD3-5B70-6D49-9F88-1641CCD201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189B5398-68E3-614F-B5CD-3A2909D40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F13B9CD0-8146-3049-AD9F-28DC532B9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88B47F-EEDF-4143-8FE5-6F09452D4BAC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1830EF13-3DF4-7148-B16A-8B9FD8D4D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77AB3953-A6DA-5B4A-8C2A-FEF37747D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8D4CD5BB-4240-0E48-83B7-42CE2E98D8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F08711-44D9-6743-92A8-BD29A89C2404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38492A3-4BA7-9747-942A-A8F3219EB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213C09E-9341-EC40-8F43-B728156BB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13F32481-26A6-8B40-B18E-717AE5D26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A66C9-B825-BE47-9D79-B768E931E7C5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FF804A5-7EC5-634F-9A63-9E33B7548F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8A34A80F-93DA-FB4D-B380-382C3287F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C4A6430B-FC8B-D04C-934A-AA8346DA5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496B99-2DA1-CA42-BEB0-FF74810776B8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A08E6526-B2F0-054B-BF8F-6A8D4F83F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9E907113-2E72-044B-A50E-46C8FE05D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A045D904-4C4D-2944-9A66-3E9C24A0F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5B3F40-93C6-C14D-9377-E8AF6CF0EBCC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99F751A-9504-A945-A18B-71B3554700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7CB085CC-C960-5B4C-A6EF-664929AD4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4F3D7DDF-35CB-D741-812D-5D1F39F0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332006-9AE3-224B-B1D1-8DC7F8982D80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91E53A7B-E8BB-5145-8C3D-14E083DDD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E7345CDE-ECE9-8F41-9EFD-C21F5D79A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11244C35-8805-0841-AFFD-23CBF02C4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1B8106-18F4-C545-93DB-00AAD0C70DC4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BF24FDC-B06F-6F44-8A96-F72C58CAF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5876AEEA-2979-0E44-A01E-0D3CAB595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F71304E5-D397-0145-86E8-532DA36A6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77CBEB-427D-5F45-BF3B-1D3A6BE9791E}" type="slidenum">
              <a:rPr lang="en-US" altLang="en-US" sz="1200" smtClean="0"/>
              <a:pPr/>
              <a:t>66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8D69E055-B8B0-9442-AD0C-E9A55C34F9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92D11AAF-AD00-244D-8E8B-D29E54C37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5D2A7170-5037-2744-B2C9-0824FB69B3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E3B6D7-0D02-3944-AB4F-67DBB573BC12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A718BCCD-C333-8D4F-BB55-51EDECA28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FE6C0299-0FC0-2D4B-A6CE-BCA683D4A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06C2892C-B568-9340-AC4C-A8487F60F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E76B97-621E-BB41-A7F9-C3D811378276}" type="slidenum">
              <a:rPr lang="en-US" altLang="en-US" sz="1200" smtClean="0"/>
              <a:pPr/>
              <a:t>68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B99484A4-560F-D54E-A0AE-214753E1C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ED84CB9-8201-B84C-9370-5F2A4F170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8F7EB391-AF68-7F4B-B332-07BAA6164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0D6906-A92F-C747-9934-B7142F9F5FB7}" type="slidenum">
              <a:rPr lang="en-US" altLang="en-US" sz="1200" smtClean="0"/>
              <a:pPr/>
              <a:t>69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F83BAA52-0CB6-494D-B169-AC363E9DA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F779384D-AD67-524E-83AA-FE3BBE412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D9C6585D-C2FE-0F4D-838F-EBD8064432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892E9A-5B88-AD40-B426-BF23F0DF5053}" type="slidenum">
              <a:rPr lang="en-US" altLang="en-US" sz="1200" smtClean="0"/>
              <a:pPr/>
              <a:t>70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407372B0-0BF5-7243-ACAC-9A45E8496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EFDAF83-9F53-6243-9BA5-A29E55D05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F8445AC2-C52D-0744-9E36-82CD41DD5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2F8599-2AA5-7247-972F-F57AA91DCB65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14A3242-FD29-A744-9C09-0D8CEAC1B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E20E19F-8060-0747-A4BF-253B5DD0A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C07FAF3F-3754-104E-9222-0ADA226BD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4D2CD-B8B6-BD41-8090-F02CD31AC3FF}" type="slidenum">
              <a:rPr lang="en-US" altLang="en-US" sz="1200" smtClean="0"/>
              <a:pPr/>
              <a:t>71</a:t>
            </a:fld>
            <a:endParaRPr lang="en-US" altLang="en-US" sz="1200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3FAE1725-0E64-4C4F-B939-0321D3BC2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6B076944-802F-9C43-8B94-73566D48C3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5CB2BBAC-2522-364D-8DAA-3BD762D90E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33E08D-6E8B-AE4A-BC51-A2E1B531C06F}" type="slidenum">
              <a:rPr lang="en-US" altLang="en-US" sz="1200" smtClean="0"/>
              <a:pPr/>
              <a:t>72</a:t>
            </a:fld>
            <a:endParaRPr lang="en-US" altLang="en-US" sz="1200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62B9DD58-9352-5D49-B90B-637FDE50E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A44682C9-5422-6742-98D2-FD5E48E41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B03B4EE0-B465-A94E-A7A0-499C5D271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FC4DB5-9477-6D42-AD15-54E4936B6A45}" type="slidenum">
              <a:rPr lang="en-US" altLang="en-US" sz="1200" smtClean="0"/>
              <a:pPr/>
              <a:t>73</a:t>
            </a:fld>
            <a:endParaRPr lang="en-US" altLang="en-US" sz="1200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9534B207-D585-294C-82DE-8983025D90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8038BCD3-A9DD-064D-8AB0-E3FC8385A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>
            <a:extLst>
              <a:ext uri="{FF2B5EF4-FFF2-40B4-BE49-F238E27FC236}">
                <a16:creationId xmlns:a16="http://schemas.microsoft.com/office/drawing/2014/main" id="{1B294E8E-C1E4-4144-AD60-BBA60E867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19D1E0-797B-5148-9458-F3051F537CDD}" type="slidenum">
              <a:rPr lang="en-US" altLang="en-US" sz="1200" smtClean="0"/>
              <a:pPr/>
              <a:t>74</a:t>
            </a:fld>
            <a:endParaRPr lang="en-US" altLang="en-US" sz="1200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26E577DB-F33D-C242-9906-B9D4A8850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38D5705A-5B7A-D747-BF6B-9F6549B98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>
            <a:extLst>
              <a:ext uri="{FF2B5EF4-FFF2-40B4-BE49-F238E27FC236}">
                <a16:creationId xmlns:a16="http://schemas.microsoft.com/office/drawing/2014/main" id="{C1572C5C-F6E5-4043-8E9D-530A881D86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EA2956-79CE-FC46-8E77-77053350C5EC}" type="slidenum">
              <a:rPr lang="en-US" altLang="en-US" sz="1200" smtClean="0"/>
              <a:pPr/>
              <a:t>75</a:t>
            </a:fld>
            <a:endParaRPr lang="en-US" altLang="en-US" sz="1200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3CDD44B0-1F11-C149-BDA6-425A0F72D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696705E-4BDA-3446-9C83-6B2E08540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C73906BD-502F-0547-B09F-7F3A69A24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F1C06F3-9EA4-5D46-B413-49AD15D7A020}" type="slidenum">
              <a:rPr lang="en-US" altLang="en-US" sz="1200" smtClean="0"/>
              <a:pPr/>
              <a:t>76</a:t>
            </a:fld>
            <a:endParaRPr lang="en-US" altLang="en-US" sz="1200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12BFC19-AFA0-F249-B0C7-0EE3F1172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617E8389-D4D8-234E-B80A-CB1ABD17A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>
            <a:extLst>
              <a:ext uri="{FF2B5EF4-FFF2-40B4-BE49-F238E27FC236}">
                <a16:creationId xmlns:a16="http://schemas.microsoft.com/office/drawing/2014/main" id="{22E4B970-2159-B34F-95A4-703BA749B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1ACCC4-3DBA-B142-B6EE-EBD2C68D1924}" type="slidenum">
              <a:rPr lang="en-US" altLang="en-US" sz="1200" smtClean="0"/>
              <a:pPr/>
              <a:t>77</a:t>
            </a:fld>
            <a:endParaRPr lang="en-US" altLang="en-US" sz="1200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A21536C5-5C2A-634B-9584-F924F2626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51992B60-7D90-1C4F-8A22-4BF60AD7E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A2851588-8620-BC4E-BDBE-2AC477A225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3663D6-4271-EB4B-835D-77DA448AC955}" type="slidenum">
              <a:rPr lang="en-US" altLang="en-US" sz="1200" smtClean="0"/>
              <a:pPr/>
              <a:t>78</a:t>
            </a:fld>
            <a:endParaRPr lang="en-US" altLang="en-US" sz="1200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2F8A9B74-33F5-E943-96DA-676D94E1D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B7839E6B-AA59-304B-83D1-D51CED13C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7592BDB4-66DB-0C40-864F-2CABBE6A4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F10CB2-FE51-4A4B-8709-2A4E5924D72B}" type="slidenum">
              <a:rPr lang="en-US" altLang="en-US" sz="1200" smtClean="0"/>
              <a:pPr/>
              <a:t>79</a:t>
            </a:fld>
            <a:endParaRPr lang="en-US" altLang="en-US" sz="1200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B8560024-64E9-B54D-8F6F-9568B2A07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A0968CBA-82CF-6B4C-90BD-8196CF071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>
            <a:extLst>
              <a:ext uri="{FF2B5EF4-FFF2-40B4-BE49-F238E27FC236}">
                <a16:creationId xmlns:a16="http://schemas.microsoft.com/office/drawing/2014/main" id="{5BCF8596-291B-5040-9ADF-C701D0A4C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098CD6-5B3A-8845-852A-CF3E41189A92}" type="slidenum">
              <a:rPr lang="en-US" altLang="en-US" sz="1200" smtClean="0"/>
              <a:pPr/>
              <a:t>80</a:t>
            </a:fld>
            <a:endParaRPr lang="en-US" altLang="en-US" sz="1200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0DDF0A64-FDB1-3445-A0D8-CDDCB61BB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EBE4E215-63D4-EC44-B7F3-14283401E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A544353-FB7B-8848-BE19-2B3943A36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D8737A-FF18-B842-AD50-700F42554CC6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85C0E8C-4A2E-984B-97C1-B28C74094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01B7237-D15C-2C41-BDC4-B8E73BDEC8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>
            <a:extLst>
              <a:ext uri="{FF2B5EF4-FFF2-40B4-BE49-F238E27FC236}">
                <a16:creationId xmlns:a16="http://schemas.microsoft.com/office/drawing/2014/main" id="{A2388640-C403-1345-A981-1FEE3995FF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3F8B85-5016-7445-B918-577598E67BA5}" type="slidenum">
              <a:rPr lang="en-US" altLang="en-US" sz="1200" smtClean="0"/>
              <a:pPr/>
              <a:t>81</a:t>
            </a:fld>
            <a:endParaRPr lang="en-US" altLang="en-US" sz="1200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E333BEEF-8B4D-F840-83A5-E5102E763E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A3D4A7BA-9A67-504A-87C5-CD3EE2F11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>
            <a:extLst>
              <a:ext uri="{FF2B5EF4-FFF2-40B4-BE49-F238E27FC236}">
                <a16:creationId xmlns:a16="http://schemas.microsoft.com/office/drawing/2014/main" id="{429D189F-58E5-F94F-8FE2-75C320FF3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5CCF56-0F6B-4048-9E02-54D043F44832}" type="slidenum">
              <a:rPr lang="en-US" altLang="en-US" sz="1200" smtClean="0"/>
              <a:pPr/>
              <a:t>82</a:t>
            </a:fld>
            <a:endParaRPr lang="en-US" altLang="en-US" sz="1200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B3CE5FC3-2E2E-C24D-877B-FED19B18F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CD458CD7-5A3A-9B43-B9DE-27FFE5980B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3EA591B9-111A-D645-804D-A93510500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5FDEEC-0D50-0446-8DDD-27B7404DF3E7}" type="slidenum">
              <a:rPr lang="en-US" altLang="en-US" sz="1200" smtClean="0"/>
              <a:pPr/>
              <a:t>83</a:t>
            </a:fld>
            <a:endParaRPr lang="en-US" altLang="en-US" sz="1200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26066BC9-1522-A040-89B2-8CB0067B8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3A0FCBF6-FDF8-2742-A511-9932026F66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>
            <a:extLst>
              <a:ext uri="{FF2B5EF4-FFF2-40B4-BE49-F238E27FC236}">
                <a16:creationId xmlns:a16="http://schemas.microsoft.com/office/drawing/2014/main" id="{9FA26BC1-5F1A-514A-B729-67F84079A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DF931A-407D-D342-8494-F19D5BF4D7EE}" type="slidenum">
              <a:rPr lang="en-US" altLang="en-US" sz="1200" smtClean="0"/>
              <a:pPr/>
              <a:t>84</a:t>
            </a:fld>
            <a:endParaRPr lang="en-US" altLang="en-US" sz="1200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FA9F03AF-2E25-4147-9DB8-CA1A03981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88B8A157-5024-3E40-AFC7-67FAA550B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CAE40E94-3264-F64D-85C2-01A49DA2B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D39304-A8B4-CE40-86B1-1C6CECFBB36D}" type="slidenum">
              <a:rPr lang="en-US" altLang="en-US" sz="1200" smtClean="0"/>
              <a:pPr/>
              <a:t>85</a:t>
            </a:fld>
            <a:endParaRPr lang="en-US" altLang="en-US" sz="1200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915A541A-84EE-284B-843D-2EBCAEA86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FED7EBD2-41B2-7E4C-AB02-1D5F66723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7453852C-3BE4-FB4C-A62F-181189261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3A8C23-C43A-2D47-BEE3-69149992F40D}" type="slidenum">
              <a:rPr lang="en-US" altLang="en-US" sz="1200" smtClean="0"/>
              <a:pPr/>
              <a:t>86</a:t>
            </a:fld>
            <a:endParaRPr lang="en-US" altLang="en-US" sz="1200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2EDDBA72-A600-9548-8B8B-78ABA4033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1A61F918-D97A-DF4E-8D6F-8743B3ABE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130CD3E1-6D39-6449-8C75-C505C1F61E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452C43-DED6-724A-9343-7123CF105FA2}" type="slidenum">
              <a:rPr lang="en-US" altLang="en-US" sz="1200" smtClean="0"/>
              <a:pPr/>
              <a:t>87</a:t>
            </a:fld>
            <a:endParaRPr lang="en-US" altLang="en-US" sz="1200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DC626A6E-C8F8-2640-B536-A393074308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BA2B8E68-368D-F54E-8C2C-85E997078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1027EAD5-CF88-A447-9483-DA05184B7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A19613-7360-2341-9E48-011A2548B2CE}" type="slidenum">
              <a:rPr lang="en-US" altLang="en-US" sz="1200" smtClean="0"/>
              <a:pPr/>
              <a:t>88</a:t>
            </a:fld>
            <a:endParaRPr lang="en-US" altLang="en-US" sz="120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D5ADC95B-2C4B-3047-B315-C1F132B7E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49A3F8C1-496B-6C44-8DFB-C906553E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>
            <a:extLst>
              <a:ext uri="{FF2B5EF4-FFF2-40B4-BE49-F238E27FC236}">
                <a16:creationId xmlns:a16="http://schemas.microsoft.com/office/drawing/2014/main" id="{48098221-DB53-124A-BE42-42EFCBEDF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610FB4-EFCE-8047-B69A-27BEB4646E85}" type="slidenum">
              <a:rPr lang="en-US" altLang="en-US" sz="1200" smtClean="0"/>
              <a:pPr/>
              <a:t>89</a:t>
            </a:fld>
            <a:endParaRPr lang="en-US" altLang="en-US" sz="120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8C17EEF4-106D-024F-95D3-3554ECCA9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2056534D-D51F-D64E-9663-CCD876E34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>
            <a:extLst>
              <a:ext uri="{FF2B5EF4-FFF2-40B4-BE49-F238E27FC236}">
                <a16:creationId xmlns:a16="http://schemas.microsoft.com/office/drawing/2014/main" id="{25A069E0-D3F9-FF47-8860-A7648973C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39E85E-D53A-C741-AC7C-CFC6FC54EDB4}" type="slidenum">
              <a:rPr lang="en-US" altLang="en-US" sz="1200" smtClean="0"/>
              <a:pPr/>
              <a:t>90</a:t>
            </a:fld>
            <a:endParaRPr lang="en-US" altLang="en-US" sz="1200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9ECD8DB2-9EC1-1249-BEDA-A6FD2EA30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F09790A6-00C4-3241-B9F4-720C63C91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52AE604-30C4-3545-93A8-2E311F8B3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C26802-C86C-434A-971A-F191DC65103F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60C3539-89B9-6747-8278-975A554D0B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71CEB9D-0568-4B4E-9B20-193D02131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013E3020-B5BA-0C4C-85EB-37B9335C9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93D28D-B918-C944-A504-14CF4E7D8F6B}" type="slidenum">
              <a:rPr lang="en-US" altLang="en-US" sz="1200" smtClean="0"/>
              <a:pPr/>
              <a:t>91</a:t>
            </a:fld>
            <a:endParaRPr lang="en-US" altLang="en-US" sz="1200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3D824FE8-7881-CE41-93E1-090E62186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DC297D9B-A407-C049-89A5-AA07F6F6D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>
            <a:extLst>
              <a:ext uri="{FF2B5EF4-FFF2-40B4-BE49-F238E27FC236}">
                <a16:creationId xmlns:a16="http://schemas.microsoft.com/office/drawing/2014/main" id="{0D56A6E5-5723-1744-AA02-341A5E764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957334-A457-C746-982A-F93A99364C8A}" type="slidenum">
              <a:rPr lang="en-US" altLang="en-US" sz="1200" smtClean="0"/>
              <a:pPr/>
              <a:t>92</a:t>
            </a:fld>
            <a:endParaRPr lang="en-US" altLang="en-US" sz="1200"/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4036BF73-5EB4-E347-9756-38FEECEDD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28714E34-CED2-3A49-8586-0FCD9AFCF4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>
            <a:extLst>
              <a:ext uri="{FF2B5EF4-FFF2-40B4-BE49-F238E27FC236}">
                <a16:creationId xmlns:a16="http://schemas.microsoft.com/office/drawing/2014/main" id="{AB2E1EE0-C1AE-2D4C-91C5-276B5DAA2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EE4484-D36B-6A43-B12A-0A00378B6728}" type="slidenum">
              <a:rPr lang="en-US" altLang="en-US" sz="1200" smtClean="0"/>
              <a:pPr/>
              <a:t>93</a:t>
            </a:fld>
            <a:endParaRPr lang="en-US" altLang="en-US" sz="1200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50BE84B2-84F8-694F-9E3B-71D1A9279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C65973F1-B165-0D45-9F13-FD81A8407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D2DE0FA9-D106-844A-9285-83108AC1E7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180731-214C-F942-9B86-FC1C1706DF0D}" type="slidenum">
              <a:rPr lang="en-US" altLang="en-US" sz="1200" smtClean="0"/>
              <a:pPr/>
              <a:t>94</a:t>
            </a:fld>
            <a:endParaRPr lang="en-US" altLang="en-US" sz="1200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529AB405-3352-5345-8F88-AC760DEC1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965BD3C4-A551-F04A-857C-39ADD7BFA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554B9802-D4C1-694E-BA27-7D29E882F7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A7116C-B07C-9143-B577-E1103687CAAE}" type="slidenum">
              <a:rPr lang="en-US" altLang="en-US" sz="1200" smtClean="0"/>
              <a:pPr/>
              <a:t>95</a:t>
            </a:fld>
            <a:endParaRPr lang="en-US" altLang="en-US" sz="1200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3D898367-8FC5-3546-9CEF-A87EA777A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01CAF106-D930-7541-8B22-FB7A8A2D3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E6FCFC1E-FE11-AC4A-A9C4-5F0A21992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1E8903-A3D8-7349-885A-185F2ED93389}" type="slidenum">
              <a:rPr lang="en-US" altLang="en-US" sz="1200" smtClean="0"/>
              <a:pPr/>
              <a:t>96</a:t>
            </a:fld>
            <a:endParaRPr lang="en-US" altLang="en-US" sz="1200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E70B399D-9DDD-5B46-AE6D-054D885C8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92A962BF-B05A-5F46-8E82-D115688F1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>
            <a:extLst>
              <a:ext uri="{FF2B5EF4-FFF2-40B4-BE49-F238E27FC236}">
                <a16:creationId xmlns:a16="http://schemas.microsoft.com/office/drawing/2014/main" id="{E9177BEF-574F-3844-9054-0F5226960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759C1C-FD3B-2C44-9101-64B7E46ADEF8}" type="slidenum">
              <a:rPr lang="en-US" altLang="en-US" sz="1200" smtClean="0"/>
              <a:pPr/>
              <a:t>97</a:t>
            </a:fld>
            <a:endParaRPr lang="en-US" altLang="en-US" sz="1200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AE84CC88-B5C2-4143-A6C8-EBA177F3D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7AD33506-26D7-4848-AABB-CF4193E7A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064C0B8D-1B24-BD4F-A57B-49417838B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A1544F-29C8-8B4D-8A3E-41E84B5DFBAA}" type="slidenum">
              <a:rPr lang="en-US" altLang="en-US" sz="1200" smtClean="0"/>
              <a:pPr/>
              <a:t>98</a:t>
            </a:fld>
            <a:endParaRPr lang="en-US" altLang="en-US" sz="1200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5FF2CA0B-D670-FA44-A8B3-3957E4B8B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9C153D5F-7730-9C4F-AFCE-B2F07E973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>
            <a:extLst>
              <a:ext uri="{FF2B5EF4-FFF2-40B4-BE49-F238E27FC236}">
                <a16:creationId xmlns:a16="http://schemas.microsoft.com/office/drawing/2014/main" id="{5A4A5BE0-207F-CC4C-8E23-867510D72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FDE928-BBCA-3E40-89B9-421BEF1DEAC0}" type="slidenum">
              <a:rPr lang="en-US" altLang="en-US" sz="1200" smtClean="0"/>
              <a:pPr/>
              <a:t>99</a:t>
            </a:fld>
            <a:endParaRPr lang="en-US" altLang="en-US" sz="1200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656FA1D5-1602-1747-A63F-8CB54B0642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86041049-8F20-F54E-8398-51BDC5E9E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>
            <a:extLst>
              <a:ext uri="{FF2B5EF4-FFF2-40B4-BE49-F238E27FC236}">
                <a16:creationId xmlns:a16="http://schemas.microsoft.com/office/drawing/2014/main" id="{184AB1E6-3A0C-FD40-81CD-19D701C09E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49E1B4-0116-AD40-81D0-CAF3C56D6C13}" type="slidenum">
              <a:rPr lang="en-US" altLang="en-US" sz="1200" smtClean="0"/>
              <a:pPr/>
              <a:t>100</a:t>
            </a:fld>
            <a:endParaRPr lang="en-US" altLang="en-US" sz="1200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285651CD-5164-2741-88F7-74AE8E1A6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A80AF904-A346-A34E-8657-E60D3027C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70A64-9DDE-3443-B6A9-F5339ADDD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61B96B-5C0F-BE42-AB06-6CF9351D2B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E14723-DA55-5846-90F2-F77F9C78D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3F80-D1FC-C04F-BB8A-B9E186EC5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6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4FF68D-FAF8-3344-B2C9-2ABDED1AE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75785-34C2-9F4C-88AA-CD4BC7A5E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F208F4-FEE7-7248-90C8-9E9601684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E0681-21E3-FA49-BCA6-11CEDF250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87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2C4742-982C-6D41-A2DA-378FA1CF9B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C65A21-3182-8C49-AB16-6DFCBB27EB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9AEEC5-55B9-E542-B600-15383B6A9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D93E3-DA9A-8E46-9D90-3FA10E89A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4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C13B7-A0E4-AA40-869D-CAE8C6386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F2827-97A1-BE4F-B2F7-8DF337FD9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A558B-A2C6-0C40-845D-737C9BD12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E026B-A504-6144-BB30-B05FFD336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73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D0BC16-79F5-9942-83FA-CF84C5448E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7C623-94D1-C849-8D39-65EF6C72BD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63D06-3710-7D43-9E26-728F623A3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83BE3-995E-5542-9876-70ACDC1E5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06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8711B-0D58-4647-8694-54D6D2DB79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FB5E2-E01A-9B49-A44F-061FCD3758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F250-86C2-B640-8A17-FCF9BF021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C963B-AD8E-FA4D-86CE-18361CFBD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338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903E0C9-9775-3F42-98DE-BCEF3776E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AAB8624-EDD6-B54C-90FC-E31F9903D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0252FA9-E0FA-514C-A41E-8F1C4D3D4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734B5-71CF-0A4D-99D5-EE88A4711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13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DDBA05-EAAB-5C46-95A8-3771FD2D9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53CC42F-93FF-E74B-99C7-DFB5A1BA0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33D10D-04E3-7540-B27F-94D30A44E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8B6ED-723C-9A49-9357-3D5159A3A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54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B1102B-EA5C-744D-BB7C-A498B13FEE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A12A027-A2BE-ED4D-B239-52563CB4E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E82D0C0-FB2F-AE4D-B5C1-98D5DC976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F8592-5F14-8540-9D94-57C99B1A7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78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9F9C4-C8A2-B142-ABA2-796AE0532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30C71B-4DB2-934D-BC5C-7A7E7663FB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4E110F-D07E-A749-A65B-7A75539D3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0CDA-CCA2-794A-9671-6C3354965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58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4A3738-3F17-744A-B983-D7C6C1B12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724E13-FC0C-8548-848A-AA8C3F935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B4A89B-EBB4-7C49-B66F-3A3E41D92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FF109-6ABE-A94F-ABB0-F2763D4E2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90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04790-FF9A-3542-A1BD-28028CEB3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393E2-470A-964D-9DB5-819F9FB1B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F70A68-2C24-7E40-B32E-67A724409A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0428-6975-3949-B9FB-37D75FD80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8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98C80A6-F52B-8C47-83C0-9E9BDFD0E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A7636D-475E-224B-95B2-AEA2BF6D8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76E066-6A4D-B44B-9302-16B478473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06819-4132-3140-8CBB-DF872D6B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77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38CE7A-E42A-9249-B987-D530F1C29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9EAE03-C232-2A4A-95D4-31CDF4A49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F890E9-F0B2-1B44-9B73-014A0EDB7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1DFB9-5AD2-664D-9F8D-5190B7E69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75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177C2B-C2F0-3F40-9DB8-588A7D3AEF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0B6FD9-A638-9A45-9DA2-E01F66C0C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FA1429-C52A-6147-AB4B-F5575CDFE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B8E8-9C3B-0F44-AAA4-3D6CB69FA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89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18557E-25D3-4C40-8C41-FDC4367E6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A1A58-CA73-2148-AD0D-8B277AD0D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A6B3-5B26-BA49-8729-6AA8FE7BA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8C44-8C32-8644-A556-1873BA4368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7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04E34-DF40-1C43-8ADC-EC6E9B76A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A610D-FEE7-9C40-A016-2703A6770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5D60B-7333-394E-99EF-81F367344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626DD-6B58-8242-9F33-D0DCD23D1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8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7042949-1516-EE45-A18A-8B64F6DDA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D50CED1-473B-FA42-B4E5-9A79889E7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2A5C304-6FEC-F346-B8B2-524B71ACC8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4597034-D049-7548-9B9E-E6725D46E6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BCCF6E9-9C99-0B4C-ACE8-35EFFE33FB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F6C54E8-EB6B-DE40-B833-31D9490B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36E643-5F4A-F947-8AE6-612648D2E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Amphibians</a:t>
            </a:r>
          </a:p>
        </p:txBody>
      </p:sp>
      <p:pic>
        <p:nvPicPr>
          <p:cNvPr id="2053" name="Picture 5" descr="amphibians">
            <a:extLst>
              <a:ext uri="{FF2B5EF4-FFF2-40B4-BE49-F238E27FC236}">
                <a16:creationId xmlns:a16="http://schemas.microsoft.com/office/drawing/2014/main" id="{3324E8D5-59AF-374F-AA06-E0D574E3B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684463"/>
            <a:ext cx="8229600" cy="2706687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EABC046-57F4-C842-B7CB-A6E3531FE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Earliest Amphibians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E5552C0-1597-4F4E-A132-19E2D435B3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Salamander-like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Retained many characteristics of fish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Skull, tooth structure similar - snout more elongated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Fish tail with fin rays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Opercular bones present</a:t>
            </a:r>
            <a:endParaRPr lang="en-US" altLang="en-US" sz="1800"/>
          </a:p>
        </p:txBody>
      </p:sp>
      <p:pic>
        <p:nvPicPr>
          <p:cNvPr id="27654" name="Picture 6" descr="amphibfossil">
            <a:extLst>
              <a:ext uri="{FF2B5EF4-FFF2-40B4-BE49-F238E27FC236}">
                <a16:creationId xmlns:a16="http://schemas.microsoft.com/office/drawing/2014/main" id="{C6B75CB1-6704-0B4E-9F3C-6287E8D343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1427163"/>
            <a:ext cx="4267200" cy="25352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7AAEFDF3-B31E-A24C-B403-798589B78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muscles</a:t>
            </a:r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0810E526-564B-2745-95F1-AF7237D33CB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Myotome muscles modified to provide support to various portions of body (head, belly)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39620" name="Picture 4" descr="frogmuscles">
            <a:extLst>
              <a:ext uri="{FF2B5EF4-FFF2-40B4-BE49-F238E27FC236}">
                <a16:creationId xmlns:a16="http://schemas.microsoft.com/office/drawing/2014/main" id="{AC823115-E41B-9B4E-BE10-2F5F32A460F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1981200"/>
            <a:ext cx="232251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38BEFC37-2B4A-8746-BFBC-8C5CC6CDC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D14B470D-901A-064F-A0D7-BA5F21E251A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Frogs and toads are more highly dependent on lung breathing than are the salamanders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Several disadvantages of cutaneous respiration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41670" name="Picture 6" descr="frogslungs">
            <a:extLst>
              <a:ext uri="{FF2B5EF4-FFF2-40B4-BE49-F238E27FC236}">
                <a16:creationId xmlns:a16="http://schemas.microsoft.com/office/drawing/2014/main" id="{2C3B6B72-6C14-904B-8013-782C41AC1E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062163"/>
            <a:ext cx="4038600" cy="3951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0CDB22CA-47DD-D746-9B2B-43DC55B58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B1EADD22-E9BF-3843-AD96-D8EEBA4A0CD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1) skin must be kept thin, moist - too delicate for wholly terrestrial life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2) gas exchange rate across skin nearly constant - cannot vary with increased activity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43716" name="Picture 4" descr="frogslungs">
            <a:extLst>
              <a:ext uri="{FF2B5EF4-FFF2-40B4-BE49-F238E27FC236}">
                <a16:creationId xmlns:a16="http://schemas.microsoft.com/office/drawing/2014/main" id="{528212D5-D552-6348-A7E9-72C3391A7A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062163"/>
            <a:ext cx="4038600" cy="3951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E2D01AA1-96A0-E64A-9CD6-F25FFDA70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11725CAA-0D5E-0D4B-B472-54484857996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Cutaneous respiration important to anurans during winter hibernation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Also, under normal conditions most CO</a:t>
            </a:r>
            <a:r>
              <a:rPr lang="en-US" altLang="en-US" sz="2800" baseline="-25000"/>
              <a:t>2</a:t>
            </a:r>
            <a:r>
              <a:rPr lang="en-US" altLang="en-US" sz="2800"/>
              <a:t> is lost across skin surface,most O</a:t>
            </a:r>
            <a:r>
              <a:rPr lang="en-US" altLang="en-US" sz="2800" baseline="-25000"/>
              <a:t>2</a:t>
            </a:r>
            <a:r>
              <a:rPr lang="en-US" altLang="en-US" sz="2800"/>
              <a:t> taken up by lungs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45764" name="Picture 4" descr="frogslungs">
            <a:extLst>
              <a:ext uri="{FF2B5EF4-FFF2-40B4-BE49-F238E27FC236}">
                <a16:creationId xmlns:a16="http://schemas.microsoft.com/office/drawing/2014/main" id="{13B580E4-7F2B-7A49-BB9D-0405F1B306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062163"/>
            <a:ext cx="4038600" cy="3951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F164810F-3DF2-DE4F-9F09-B0B7C456E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81B042CD-A6B7-1B4D-A5DC-2C3509C428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Lungs are elastic sacs with inner areas subdivided into many chambers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Not as much internal surface area relative to higher vertebrates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47812" name="Picture 4" descr="frogslungs">
            <a:extLst>
              <a:ext uri="{FF2B5EF4-FFF2-40B4-BE49-F238E27FC236}">
                <a16:creationId xmlns:a16="http://schemas.microsoft.com/office/drawing/2014/main" id="{A83EE668-0940-4449-9AF4-46DF3F8301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062163"/>
            <a:ext cx="4038600" cy="3951287"/>
          </a:xfrm>
        </p:spPr>
      </p:pic>
      <p:pic>
        <p:nvPicPr>
          <p:cNvPr id="231428" name="Picture 5" descr="lung">
            <a:extLst>
              <a:ext uri="{FF2B5EF4-FFF2-40B4-BE49-F238E27FC236}">
                <a16:creationId xmlns:a16="http://schemas.microsoft.com/office/drawing/2014/main" id="{3EF9EAA5-01F8-6643-A5D5-A5B1EB79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49813"/>
            <a:ext cx="167640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EFFD4BDE-C733-FF45-8A7C-6E9585E22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76BDE443-B627-104D-9BDE-370146DF50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Frogs are </a:t>
            </a:r>
            <a:r>
              <a:rPr lang="en-US" altLang="en-US" sz="2800">
                <a:solidFill>
                  <a:schemeClr val="folHlink"/>
                </a:solidFill>
              </a:rPr>
              <a:t>positive-pressure</a:t>
            </a:r>
            <a:r>
              <a:rPr lang="en-US" altLang="en-US" sz="2800"/>
              <a:t> breathers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Breathe by swallowing air - forcing it into their lungs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All higher vertebrates use </a:t>
            </a:r>
            <a:r>
              <a:rPr lang="en-US" altLang="en-US" sz="2800">
                <a:solidFill>
                  <a:schemeClr val="folHlink"/>
                </a:solidFill>
              </a:rPr>
              <a:t>negative-pressure</a:t>
            </a:r>
            <a:r>
              <a:rPr lang="en-US" altLang="en-US" sz="2800"/>
              <a:t> system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Expansion of lungs to pull air inward</a:t>
            </a:r>
            <a:endParaRPr lang="en-US" altLang="en-US" sz="1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49864" name="Picture 8" descr="frogvocals">
            <a:extLst>
              <a:ext uri="{FF2B5EF4-FFF2-40B4-BE49-F238E27FC236}">
                <a16:creationId xmlns:a16="http://schemas.microsoft.com/office/drawing/2014/main" id="{83964671-1CB9-CB43-8713-A3949AAA4F0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2775" y="1981200"/>
            <a:ext cx="372745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324844AD-F46C-AA4D-ABC6-F4F4E563A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EA7AF59E-527A-C74B-AFD7-C6406DF0A0F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Both male and female anurans have vocal cords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Males are better developed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Located in larynx - voicebox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51908" name="Picture 4" descr="frogvocals">
            <a:extLst>
              <a:ext uri="{FF2B5EF4-FFF2-40B4-BE49-F238E27FC236}">
                <a16:creationId xmlns:a16="http://schemas.microsoft.com/office/drawing/2014/main" id="{1490D5EA-115A-AD43-BA48-D15A506614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2775" y="1981200"/>
            <a:ext cx="372745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43475997-48F4-0847-AE1E-430A20374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lungs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779FD8C1-EC63-B54D-A9CE-822A812C526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Sound produced by passing air back and forth between lungs and large pair of air sacs (vocal pouches) in floor of mouth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Pouches also serve as resonators in males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Function to attract mates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53956" name="Picture 4" descr="frogvocals">
            <a:extLst>
              <a:ext uri="{FF2B5EF4-FFF2-40B4-BE49-F238E27FC236}">
                <a16:creationId xmlns:a16="http://schemas.microsoft.com/office/drawing/2014/main" id="{DB32821A-2F60-E44F-BE68-D2B5294608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2775" y="1981200"/>
            <a:ext cx="3727450" cy="4114800"/>
          </a:xfrm>
        </p:spPr>
      </p:pic>
      <p:pic>
        <p:nvPicPr>
          <p:cNvPr id="237572" name="Picture 5" descr="spring_peeper 2_jpg">
            <a:extLst>
              <a:ext uri="{FF2B5EF4-FFF2-40B4-BE49-F238E27FC236}">
                <a16:creationId xmlns:a16="http://schemas.microsoft.com/office/drawing/2014/main" id="{89F6B8CE-2BE9-DA4E-9E60-4C4B0E10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"/>
            <a:ext cx="19812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89CAA322-EAFE-8F45-8942-A98F9B846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circulation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C9278E78-2C9C-D042-8C1B-C5F4E10E6FE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Shift from gill to lung breathing solved some circulatory problems, but caused others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Eliminated major obstacle to arterial blood flow - gills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56007" name="Picture 7" descr="circulation">
            <a:extLst>
              <a:ext uri="{FF2B5EF4-FFF2-40B4-BE49-F238E27FC236}">
                <a16:creationId xmlns:a16="http://schemas.microsoft.com/office/drawing/2014/main" id="{95D3E651-2886-8445-8904-BDE98B6654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2688" y="1981200"/>
            <a:ext cx="2586037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39B1A1CA-D159-344B-888B-8508CA218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circulation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7E3CEE2B-A7C8-9B48-83D5-3C2D8C409C9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Needed to develop new circuitry to serve lungs - pulmonary circulation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6th aortic arch developed into pulmonary artery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New pulmonary veins developed for return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58052" name="Picture 4" descr="circulation">
            <a:extLst>
              <a:ext uri="{FF2B5EF4-FFF2-40B4-BE49-F238E27FC236}">
                <a16:creationId xmlns:a16="http://schemas.microsoft.com/office/drawing/2014/main" id="{0BDD3B43-8166-7F46-A557-7CDDDED3F1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2688" y="1981200"/>
            <a:ext cx="2586037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B3DC60F-C774-B848-A22E-EC18E677F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Earliest Amphibians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816C0A8-8939-F145-B38D-930B9F54E5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Several differences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Jointed limbs with 5 digits (pentadactyl)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Ears for picking up airborne sounds (replace lateral line)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Improved olfactory powers - for airborne odors</a:t>
            </a:r>
          </a:p>
        </p:txBody>
      </p:sp>
      <p:pic>
        <p:nvPicPr>
          <p:cNvPr id="29700" name="Picture 4" descr="amphibfossil">
            <a:extLst>
              <a:ext uri="{FF2B5EF4-FFF2-40B4-BE49-F238E27FC236}">
                <a16:creationId xmlns:a16="http://schemas.microsoft.com/office/drawing/2014/main" id="{7A635588-0E95-9B49-84DD-251856AE4C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1427163"/>
            <a:ext cx="4267200" cy="25352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55CAD868-A2ED-5D4B-98DA-98D5AE83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circulation</a:t>
            </a: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AAA5E0CB-835B-AA49-B25B-9D45047B795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More difficult evolutionary problem - separate oxygenated from deoxygenated blood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Amphibians have made it halfway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Two atria, but single ventricle - potential mixing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60100" name="Picture 4" descr="circulation">
            <a:extLst>
              <a:ext uri="{FF2B5EF4-FFF2-40B4-BE49-F238E27FC236}">
                <a16:creationId xmlns:a16="http://schemas.microsoft.com/office/drawing/2014/main" id="{4D444486-385F-D346-9952-32F40A8E94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2688" y="1981200"/>
            <a:ext cx="2586037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2008D0D4-E2D7-D540-8FEC-AE76ADEBE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circulation</a:t>
            </a: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BB2E0224-6918-3D40-8E56-3132147EEB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03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Actually little mixing of oxygenated, deoxygenated blood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Spiral valve</a:t>
            </a:r>
            <a:r>
              <a:rPr lang="en-US" altLang="en-US" sz="2800"/>
              <a:t> in </a:t>
            </a:r>
            <a:r>
              <a:rPr lang="en-US" altLang="en-US" sz="2800">
                <a:solidFill>
                  <a:schemeClr val="folHlink"/>
                </a:solidFill>
              </a:rPr>
              <a:t>conus arteriosus</a:t>
            </a:r>
            <a:r>
              <a:rPr lang="en-US" altLang="en-US" sz="2800"/>
              <a:t> (leading from ventricle) may help maintain selective distribution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Controversial - defied complete analysis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62148" name="Picture 4" descr="circulation">
            <a:extLst>
              <a:ext uri="{FF2B5EF4-FFF2-40B4-BE49-F238E27FC236}">
                <a16:creationId xmlns:a16="http://schemas.microsoft.com/office/drawing/2014/main" id="{6CF04FFE-DB0A-7444-A72D-BB3DDB9821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2688" y="1981200"/>
            <a:ext cx="2586037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9BF74033-7293-C349-87C0-BB3919F37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feeding</a:t>
            </a: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88FBDF9A-C8A1-714C-BD3D-B5BF37D7AE2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Adult frogs are carnivorous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Feed on insects, spiders, worms, slugs, snails, millipedes, anything moving and small enough to eat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64198" name="Picture 6" descr="frogeating">
            <a:extLst>
              <a:ext uri="{FF2B5EF4-FFF2-40B4-BE49-F238E27FC236}">
                <a16:creationId xmlns:a16="http://schemas.microsoft.com/office/drawing/2014/main" id="{A960B3A3-45AD-C14C-AD9B-65E128C3EC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286000"/>
            <a:ext cx="4038600" cy="289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>
            <a:extLst>
              <a:ext uri="{FF2B5EF4-FFF2-40B4-BE49-F238E27FC236}">
                <a16:creationId xmlns:a16="http://schemas.microsoft.com/office/drawing/2014/main" id="{33193F2F-04F8-684B-8E18-75F14E354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feeding</a:t>
            </a: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D822443C-C373-3944-BF79-479113E64A6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Snap at prey with protrusible tongue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Attached at front, free behind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Free end very glandular, produces sticky secretion, adheres to prey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68294" name="Picture 6" descr="frog_eating">
            <a:extLst>
              <a:ext uri="{FF2B5EF4-FFF2-40B4-BE49-F238E27FC236}">
                <a16:creationId xmlns:a16="http://schemas.microsoft.com/office/drawing/2014/main" id="{91D6A238-3C81-8747-B567-37C923D8B49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6325" y="1981200"/>
            <a:ext cx="698976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282B8587-644D-5D47-BFBB-1FED10243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feeding</a:t>
            </a:r>
          </a:p>
        </p:txBody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97ED7D38-79BA-FD4D-A90E-C7C77D4442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Teeth on premaxillae, maxillae, vomers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Not biting or chewing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Used to prevent prey escape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71366" name="Picture 6" descr="Frog mouth">
            <a:extLst>
              <a:ext uri="{FF2B5EF4-FFF2-40B4-BE49-F238E27FC236}">
                <a16:creationId xmlns:a16="http://schemas.microsoft.com/office/drawing/2014/main" id="{9F248652-0EC6-8A48-979B-EC866D20E5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14575"/>
            <a:ext cx="4038600" cy="3446463"/>
          </a:xfrm>
        </p:spPr>
      </p:pic>
      <p:pic>
        <p:nvPicPr>
          <p:cNvPr id="251908" name="Picture 7" descr="FRoGTeeTH">
            <a:extLst>
              <a:ext uri="{FF2B5EF4-FFF2-40B4-BE49-F238E27FC236}">
                <a16:creationId xmlns:a16="http://schemas.microsoft.com/office/drawing/2014/main" id="{525233BF-7F3F-CD46-9F64-839EB3E0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25908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F04545AB-8F89-7346-99B6-2F46D6717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digestion</a:t>
            </a: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639C79A9-9870-7840-BC69-32C96F58277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Digestive tract relatively short in adults, longer in tadpoles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Carnivore adaptation vs. herbivore adaptation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Variety of enzymes produced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74438" name="Picture 6" descr="froginternals">
            <a:extLst>
              <a:ext uri="{FF2B5EF4-FFF2-40B4-BE49-F238E27FC236}">
                <a16:creationId xmlns:a16="http://schemas.microsoft.com/office/drawing/2014/main" id="{DB4B359C-9876-684F-8B59-254FD22118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1A6C9B91-60D2-994D-8C47-89DBA3CFE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nervous system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116C5B59-99A1-EA4A-988D-775BE4C4566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Dramatic changes occurred in nervous system as vertebrates moved onto land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Increased </a:t>
            </a:r>
            <a:r>
              <a:rPr lang="en-US" altLang="en-US" sz="2800">
                <a:solidFill>
                  <a:schemeClr val="folHlink"/>
                </a:solidFill>
              </a:rPr>
              <a:t>cephalization</a:t>
            </a:r>
            <a:r>
              <a:rPr lang="en-US" altLang="en-US" sz="2800"/>
              <a:t> to cope with increased need for information processing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78534" name="Picture 6" descr="frog-green">
            <a:extLst>
              <a:ext uri="{FF2B5EF4-FFF2-40B4-BE49-F238E27FC236}">
                <a16:creationId xmlns:a16="http://schemas.microsoft.com/office/drawing/2014/main" id="{53735F24-3783-EB4D-A461-E23E93FD06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389188"/>
            <a:ext cx="4038600" cy="3298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E31D058F-EA2B-254F-B77C-E1D22DBCC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nervous system</a:t>
            </a: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251DF493-00E2-1D42-BBEF-1EE11CC401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Increased senses of smell, vision, hearing, increased demand for balance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Has resulted in loss of independence of the </a:t>
            </a:r>
            <a:r>
              <a:rPr lang="en-US" altLang="en-US" sz="2800">
                <a:solidFill>
                  <a:schemeClr val="folHlink"/>
                </a:solidFill>
              </a:rPr>
              <a:t>spinal ganglia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80580" name="Picture 4" descr="frog-green">
            <a:extLst>
              <a:ext uri="{FF2B5EF4-FFF2-40B4-BE49-F238E27FC236}">
                <a16:creationId xmlns:a16="http://schemas.microsoft.com/office/drawing/2014/main" id="{0EF38D2B-ABF2-CB4A-87AC-8DF4601CA9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389188"/>
            <a:ext cx="4038600" cy="3298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2926D6CB-B57D-F244-8119-A4B9B6EC1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nervous system</a:t>
            </a:r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6687D7EB-E97A-914B-8237-169389D889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Spinal ganglia can serve as “mini brains” in lower vertebrates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Coordinate actions without involving brains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But even with some loss of independence……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82630" name="Picture 6" descr="frognervous_system_l">
            <a:extLst>
              <a:ext uri="{FF2B5EF4-FFF2-40B4-BE49-F238E27FC236}">
                <a16:creationId xmlns:a16="http://schemas.microsoft.com/office/drawing/2014/main" id="{6B6DBC39-588B-DA4D-A143-4E264BEA7B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87625"/>
            <a:ext cx="4038600" cy="2901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build="p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976AD08C-0527-F943-A42A-05D0D4DEE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nervous system</a:t>
            </a:r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1199559C-8CF9-7D43-A22F-11A48CFA2F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Headless frog with only spinal cord intact still maintains high degree of purposeful, highly coordinated behavior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Normal posture, raise leg to remove disturbing object (other if one is restrained)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900"/>
          </a:p>
        </p:txBody>
      </p:sp>
      <p:pic>
        <p:nvPicPr>
          <p:cNvPr id="284676" name="Picture 4" descr="frognervous_system_l">
            <a:extLst>
              <a:ext uri="{FF2B5EF4-FFF2-40B4-BE49-F238E27FC236}">
                <a16:creationId xmlns:a16="http://schemas.microsoft.com/office/drawing/2014/main" id="{C07F4D3F-02A1-1044-83BE-723197FBDE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87625"/>
            <a:ext cx="4038600" cy="2901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9D51A46-6711-174B-A139-FAB587E73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Diversity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DAD45F1-1897-F94B-A728-EB8083E9C0D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Wet, warm conditions followed alternating dry-wet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Perfect conditions for amphibians - radiated off into many lines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Little pressure to become better land-adapted because of water everywhere</a:t>
            </a:r>
          </a:p>
        </p:txBody>
      </p:sp>
      <p:pic>
        <p:nvPicPr>
          <p:cNvPr id="31749" name="Picture 5" descr="amphibiantree">
            <a:extLst>
              <a:ext uri="{FF2B5EF4-FFF2-40B4-BE49-F238E27FC236}">
                <a16:creationId xmlns:a16="http://schemas.microsoft.com/office/drawing/2014/main" id="{E213AF2D-7A09-4845-B17A-406130C27FA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ED15F1B2-AE68-AF44-87A7-A38EA6049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nervous system</a:t>
            </a:r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BAB21416-A747-7D48-9509-EE1ECD25B92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Two senses highly advanced from fishes and most other amphibians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Hearing and sight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86724" name="Picture 4" descr="frog-green">
            <a:extLst>
              <a:ext uri="{FF2B5EF4-FFF2-40B4-BE49-F238E27FC236}">
                <a16:creationId xmlns:a16="http://schemas.microsoft.com/office/drawing/2014/main" id="{F26741DC-BA8F-7947-937A-145A72A42B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389188"/>
            <a:ext cx="4038600" cy="3298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657C73F2-41C9-6B4B-BFFF-85F032C55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hearing</a:t>
            </a:r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79CF6D80-24C8-154D-BAF5-1A7ECCF2E8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Lateral line system remains in aquatic larvae, but not most adults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Role is replaced by ear in most adult frogs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Obvious structure - tympanum - serves as eardrum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900"/>
          </a:p>
        </p:txBody>
      </p:sp>
      <p:pic>
        <p:nvPicPr>
          <p:cNvPr id="288772" name="Picture 4" descr="frog-green">
            <a:extLst>
              <a:ext uri="{FF2B5EF4-FFF2-40B4-BE49-F238E27FC236}">
                <a16:creationId xmlns:a16="http://schemas.microsoft.com/office/drawing/2014/main" id="{6FDC6F49-3194-C44C-BA54-ED15F31EC5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38400"/>
            <a:ext cx="4038600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build="p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E73208CD-CE93-2143-8BE7-684138ACA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hearing</a:t>
            </a:r>
          </a:p>
        </p:txBody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ED21D314-2F7A-F140-AFA8-B53C77B802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Picks up vibrations of airborne sounds and transmits them through middle ear to inner ear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91844" name="Picture 4" descr="frog-green">
            <a:extLst>
              <a:ext uri="{FF2B5EF4-FFF2-40B4-BE49-F238E27FC236}">
                <a16:creationId xmlns:a16="http://schemas.microsoft.com/office/drawing/2014/main" id="{5408D7BC-D9B6-2D4F-B1F9-7334E6050A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38400"/>
            <a:ext cx="4038600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F6FBEC63-7912-B944-90CD-39D5754B4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hearing</a:t>
            </a:r>
          </a:p>
        </p:txBody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919AE2C2-FA02-4947-9132-3376FC7878A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Contains semicircular canals and structures similar, but simpler, than mammalian cochlea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93894" name="Picture 6" descr="frogauditear">
            <a:extLst>
              <a:ext uri="{FF2B5EF4-FFF2-40B4-BE49-F238E27FC236}">
                <a16:creationId xmlns:a16="http://schemas.microsoft.com/office/drawing/2014/main" id="{B05D8304-B7C1-3548-9CC0-4EA8F18D72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98738"/>
            <a:ext cx="4038600" cy="28781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8A94105B-420B-2B42-BF8E-E0065B798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hearing</a:t>
            </a:r>
          </a:p>
        </p:txBody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1562343B-B4BD-954D-B57C-7B847E5676F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Hearing of species is most sensitive to frequency range of their mating calls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Peeper - higher frequency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Bullfrog - lower frequency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95942" name="Picture 6" descr="spring_peeper 2_jpg">
            <a:extLst>
              <a:ext uri="{FF2B5EF4-FFF2-40B4-BE49-F238E27FC236}">
                <a16:creationId xmlns:a16="http://schemas.microsoft.com/office/drawing/2014/main" id="{C6193206-2C85-3B4D-9503-8E1B979652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87613"/>
            <a:ext cx="4038600" cy="3100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 build="p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EF27384D-541E-F646-B584-2A6D33292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sight</a:t>
            </a:r>
          </a:p>
        </p:txBody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D487021B-16FD-CF44-8457-9F23FE1FE5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Eye is dominant special sense in most amphibians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Especially good in frogs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Fish eye had to be modified for land use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000"/>
          </a:p>
        </p:txBody>
      </p:sp>
      <p:pic>
        <p:nvPicPr>
          <p:cNvPr id="297990" name="Picture 6" descr="frogeye">
            <a:extLst>
              <a:ext uri="{FF2B5EF4-FFF2-40B4-BE49-F238E27FC236}">
                <a16:creationId xmlns:a16="http://schemas.microsoft.com/office/drawing/2014/main" id="{1E113CD6-A976-364E-A168-B38C066F5C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400300"/>
            <a:ext cx="3352800" cy="3352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7" grpId="0" build="p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35F092F3-C301-4249-86D4-0048FED07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sight</a:t>
            </a:r>
          </a:p>
        </p:txBody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6D4D26B0-E92A-3B40-9D57-A1BE0055563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>
                <a:solidFill>
                  <a:schemeClr val="folHlink"/>
                </a:solidFill>
              </a:rPr>
              <a:t>Lachrymal glands</a:t>
            </a:r>
            <a:r>
              <a:rPr lang="en-US" altLang="en-US"/>
              <a:t>, eyelids evolved to keep eye moist, dust-free, shielded from injury</a:t>
            </a:r>
            <a:endParaRPr lang="en-US" altLang="en-US" sz="1000"/>
          </a:p>
        </p:txBody>
      </p:sp>
      <p:pic>
        <p:nvPicPr>
          <p:cNvPr id="300038" name="Picture 6" descr="frogeye01">
            <a:extLst>
              <a:ext uri="{FF2B5EF4-FFF2-40B4-BE49-F238E27FC236}">
                <a16:creationId xmlns:a16="http://schemas.microsoft.com/office/drawing/2014/main" id="{C72F5EDA-01C7-814A-A65E-565E9B9F05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511425"/>
            <a:ext cx="3200400" cy="2981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6CDD1758-AA2B-5C43-BCE7-40A80152E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sight</a:t>
            </a: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F9D175C7-1B63-864C-B25E-C46D4BDCBB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Upper and lower eyelids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Upper fixed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Lower with folded </a:t>
            </a:r>
            <a:r>
              <a:rPr lang="en-US" altLang="en-US">
                <a:solidFill>
                  <a:schemeClr val="folHlink"/>
                </a:solidFill>
              </a:rPr>
              <a:t>nictitating membrane</a:t>
            </a:r>
            <a:r>
              <a:rPr lang="en-US" altLang="en-US"/>
              <a:t> that moves across eye surface</a:t>
            </a:r>
            <a:endParaRPr lang="en-US" altLang="en-US" sz="1000"/>
          </a:p>
        </p:txBody>
      </p:sp>
      <p:pic>
        <p:nvPicPr>
          <p:cNvPr id="302089" name="Picture 9" descr="frogeye02">
            <a:extLst>
              <a:ext uri="{FF2B5EF4-FFF2-40B4-BE49-F238E27FC236}">
                <a16:creationId xmlns:a16="http://schemas.microsoft.com/office/drawing/2014/main" id="{E75B80FB-AC70-8F42-9DB0-FFEEB2D151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03875" y="1981200"/>
            <a:ext cx="2127250" cy="1981200"/>
          </a:xfrm>
        </p:spPr>
      </p:pic>
      <p:pic>
        <p:nvPicPr>
          <p:cNvPr id="302090" name="Picture 10" descr="frogeye03">
            <a:extLst>
              <a:ext uri="{FF2B5EF4-FFF2-40B4-BE49-F238E27FC236}">
                <a16:creationId xmlns:a16="http://schemas.microsoft.com/office/drawing/2014/main" id="{CC86AD80-C8AC-3145-8EA0-3EC2790A9D7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603875" y="4114800"/>
            <a:ext cx="2127250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12D3D0DB-C787-224E-B921-E2C02A732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sight</a:t>
            </a:r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3FB99E34-9608-DD41-9682-4E3502005F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Cornea exposed to air became an important refractive surface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Removed some of light bending and focusing burden from lens</a:t>
            </a:r>
            <a:endParaRPr lang="en-US" altLang="en-US" sz="1000"/>
          </a:p>
        </p:txBody>
      </p:sp>
      <p:pic>
        <p:nvPicPr>
          <p:cNvPr id="305156" name="Picture 4" descr="frogeye01">
            <a:extLst>
              <a:ext uri="{FF2B5EF4-FFF2-40B4-BE49-F238E27FC236}">
                <a16:creationId xmlns:a16="http://schemas.microsoft.com/office/drawing/2014/main" id="{186AE8D4-6E94-A945-875D-6145C99DA9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511425"/>
            <a:ext cx="3200400" cy="2981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" grpId="0" build="p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>
            <a:extLst>
              <a:ext uri="{FF2B5EF4-FFF2-40B4-BE49-F238E27FC236}">
                <a16:creationId xmlns:a16="http://schemas.microsoft.com/office/drawing/2014/main" id="{85F05D29-8C74-6D4B-9753-9FA7F7C0F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sight</a:t>
            </a:r>
          </a:p>
        </p:txBody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94C48A11-E180-6241-86EF-6F6ED8524A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Lens normally focused on distant objects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Moved to focus on nearby objects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Opposite of arrangement in fishes</a:t>
            </a:r>
            <a:endParaRPr lang="en-US" altLang="en-US" sz="1000"/>
          </a:p>
        </p:txBody>
      </p:sp>
      <p:pic>
        <p:nvPicPr>
          <p:cNvPr id="307204" name="Picture 4" descr="frogeye01">
            <a:extLst>
              <a:ext uri="{FF2B5EF4-FFF2-40B4-BE49-F238E27FC236}">
                <a16:creationId xmlns:a16="http://schemas.microsoft.com/office/drawing/2014/main" id="{B5DB2108-8A0E-8D4A-9AE6-A26413901B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511425"/>
            <a:ext cx="3200400" cy="2981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23FE071-BA7B-9641-8365-EA8428FCC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Diversity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83D2513-88AC-EA4A-8F89-52EBEF155C8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Became better adapted to water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Bodies became more flattened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Some developed webbed feet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Some developed weaker legs &amp; stronger tails for more efficient swimming</a:t>
            </a:r>
          </a:p>
        </p:txBody>
      </p:sp>
      <p:pic>
        <p:nvPicPr>
          <p:cNvPr id="34820" name="Picture 4" descr="amphibiantree">
            <a:extLst>
              <a:ext uri="{FF2B5EF4-FFF2-40B4-BE49-F238E27FC236}">
                <a16:creationId xmlns:a16="http://schemas.microsoft.com/office/drawing/2014/main" id="{AF0EEBDD-3947-8B42-8D7E-DB02DBECC6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D58340AA-B44F-BD43-9F3E-D432E4D4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reproduction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673D32C2-6D92-EF4C-AC80-8D42957B38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Breeding is first desire after coming out of hibernation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Males migrate to water first - olfactory cues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Croak, call to attract females</a:t>
            </a:r>
            <a:endParaRPr lang="en-US" altLang="en-US" sz="1000"/>
          </a:p>
        </p:txBody>
      </p:sp>
      <p:pic>
        <p:nvPicPr>
          <p:cNvPr id="309254" name="Picture 6" descr="toadreproduc">
            <a:extLst>
              <a:ext uri="{FF2B5EF4-FFF2-40B4-BE49-F238E27FC236}">
                <a16:creationId xmlns:a16="http://schemas.microsoft.com/office/drawing/2014/main" id="{BCFEE9CC-86E5-4240-8737-81AC0E6880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447800"/>
            <a:ext cx="4038600" cy="3000375"/>
          </a:xfrm>
        </p:spPr>
      </p:pic>
      <p:pic>
        <p:nvPicPr>
          <p:cNvPr id="284676" name="Picture 7" descr="spring_peeper 2_jpg">
            <a:extLst>
              <a:ext uri="{FF2B5EF4-FFF2-40B4-BE49-F238E27FC236}">
                <a16:creationId xmlns:a16="http://schemas.microsoft.com/office/drawing/2014/main" id="{FF8D2790-A031-E449-9957-83253134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31242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>
            <a:extLst>
              <a:ext uri="{FF2B5EF4-FFF2-40B4-BE49-F238E27FC236}">
                <a16:creationId xmlns:a16="http://schemas.microsoft.com/office/drawing/2014/main" id="{64D4378E-82DB-0743-940C-B4B0368D1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reproduction</a:t>
            </a:r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468C2B86-E21F-7A4F-A8A8-77757F3B90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Females enter water when eggs mature and are clasped by males - </a:t>
            </a:r>
            <a:r>
              <a:rPr lang="en-US" altLang="en-US">
                <a:solidFill>
                  <a:schemeClr val="folHlink"/>
                </a:solidFill>
              </a:rPr>
              <a:t>amplexus</a:t>
            </a:r>
            <a:endParaRPr lang="en-US" altLang="en-US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Females lay eggs and males fertilize them</a:t>
            </a:r>
            <a:endParaRPr lang="en-US" altLang="en-US" sz="1000"/>
          </a:p>
        </p:txBody>
      </p:sp>
      <p:pic>
        <p:nvPicPr>
          <p:cNvPr id="311300" name="Picture 4" descr="toadreproduc">
            <a:extLst>
              <a:ext uri="{FF2B5EF4-FFF2-40B4-BE49-F238E27FC236}">
                <a16:creationId xmlns:a16="http://schemas.microsoft.com/office/drawing/2014/main" id="{F5A4A31F-89F3-2C45-B27B-508CB4C825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447800"/>
            <a:ext cx="4038600" cy="3000375"/>
          </a:xfrm>
        </p:spPr>
      </p:pic>
      <p:pic>
        <p:nvPicPr>
          <p:cNvPr id="286724" name="Picture 5" descr="spring_peeper 2_jpg">
            <a:extLst>
              <a:ext uri="{FF2B5EF4-FFF2-40B4-BE49-F238E27FC236}">
                <a16:creationId xmlns:a16="http://schemas.microsoft.com/office/drawing/2014/main" id="{A91E1276-23A3-D841-AEC6-7185680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31242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2077EC65-04D1-E149-90DB-AE97A827D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reproduction</a:t>
            </a:r>
          </a:p>
        </p:txBody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444F9E9C-84E0-944E-8CE4-55E1A0C755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Eggs laid in large masses, anchored to vegetation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Jelly layer absorbs water and swells after fertilization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Development occurs quickly</a:t>
            </a:r>
            <a:endParaRPr lang="en-US" altLang="en-US" sz="1000"/>
          </a:p>
        </p:txBody>
      </p:sp>
      <p:pic>
        <p:nvPicPr>
          <p:cNvPr id="313351" name="Picture 7" descr="froglifecycledet">
            <a:extLst>
              <a:ext uri="{FF2B5EF4-FFF2-40B4-BE49-F238E27FC236}">
                <a16:creationId xmlns:a16="http://schemas.microsoft.com/office/drawing/2014/main" id="{482FCA44-1422-6940-87CF-DEB5268A6F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447800"/>
            <a:ext cx="3578225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>
            <a:extLst>
              <a:ext uri="{FF2B5EF4-FFF2-40B4-BE49-F238E27FC236}">
                <a16:creationId xmlns:a16="http://schemas.microsoft.com/office/drawing/2014/main" id="{1FF70F77-96FF-5941-A303-6E87D6BB4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reproduction</a:t>
            </a:r>
          </a:p>
        </p:txBody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103443AF-7102-6449-BA5D-0C7364602F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Tadpole hatches from protective jelly coat within 6-9 days (temperature-dependent)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Head and body, tail, ventral mouth with horny jaws, ventral adhesive disc, gills, etc.</a:t>
            </a:r>
            <a:endParaRPr lang="en-US" altLang="en-US" sz="900"/>
          </a:p>
        </p:txBody>
      </p:sp>
      <p:pic>
        <p:nvPicPr>
          <p:cNvPr id="315396" name="Picture 4" descr="froglifecycledet">
            <a:extLst>
              <a:ext uri="{FF2B5EF4-FFF2-40B4-BE49-F238E27FC236}">
                <a16:creationId xmlns:a16="http://schemas.microsoft.com/office/drawing/2014/main" id="{93082379-060C-C640-A682-FF44A1C63F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447800"/>
            <a:ext cx="3578225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>
            <a:extLst>
              <a:ext uri="{FF2B5EF4-FFF2-40B4-BE49-F238E27FC236}">
                <a16:creationId xmlns:a16="http://schemas.microsoft.com/office/drawing/2014/main" id="{41F6E290-247B-6840-BECC-00854992B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reproduction</a:t>
            </a:r>
          </a:p>
        </p:txBody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D5D2DCB7-35D0-8049-BC85-07938478566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Length of tadpole stage is species-dependent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Leopard frog completes metamorphosis within 3 months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Bullfrog takes 2-3 years to complete process</a:t>
            </a:r>
            <a:endParaRPr lang="en-US" altLang="en-US" sz="900"/>
          </a:p>
        </p:txBody>
      </p:sp>
      <p:pic>
        <p:nvPicPr>
          <p:cNvPr id="317444" name="Picture 4" descr="froglifecycledet">
            <a:extLst>
              <a:ext uri="{FF2B5EF4-FFF2-40B4-BE49-F238E27FC236}">
                <a16:creationId xmlns:a16="http://schemas.microsoft.com/office/drawing/2014/main" id="{C1A15BEC-ABEF-9543-8B38-823A70B0CA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447800"/>
            <a:ext cx="3578225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0A59157-1E92-5549-B0F2-F37C1FA19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Diversity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79425F0-3EC4-5A4C-8C0C-423EF8F053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Produced 3 basic groups of amphibians present today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Order Anura (without tail) - frogs, toads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Order Caudata (with tail, Urodela) - salamanders &amp; newts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Order Gymnophiona (naked snake) - caecilians</a:t>
            </a:r>
            <a:endParaRPr lang="en-US" altLang="en-US" sz="2400"/>
          </a:p>
        </p:txBody>
      </p:sp>
      <p:pic>
        <p:nvPicPr>
          <p:cNvPr id="36868" name="Picture 4" descr="amphibiantree">
            <a:extLst>
              <a:ext uri="{FF2B5EF4-FFF2-40B4-BE49-F238E27FC236}">
                <a16:creationId xmlns:a16="http://schemas.microsoft.com/office/drawing/2014/main" id="{06BE443C-87DE-3949-BF8E-BB0647616B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7002B24-8CD5-6046-84BB-9B21F3A26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Lungs &amp; Circulation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5F0ABA93-CE5F-9144-ACFB-FD44CBBDB181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Improved on efficiency of simple lung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Supplied it with capillary network to improve O</a:t>
            </a:r>
            <a:r>
              <a:rPr lang="en-US" altLang="en-US" sz="2800" baseline="-25000"/>
              <a:t>2</a:t>
            </a:r>
            <a:r>
              <a:rPr lang="en-US" altLang="en-US" sz="2800"/>
              <a:t> uptake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Double circulation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Systemic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Pulmonary </a:t>
            </a:r>
          </a:p>
        </p:txBody>
      </p:sp>
      <p:pic>
        <p:nvPicPr>
          <p:cNvPr id="38918" name="Picture 6" descr="lung">
            <a:extLst>
              <a:ext uri="{FF2B5EF4-FFF2-40B4-BE49-F238E27FC236}">
                <a16:creationId xmlns:a16="http://schemas.microsoft.com/office/drawing/2014/main" id="{9A02B947-B662-374D-9714-C71ED3714D7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49413" y="1981200"/>
            <a:ext cx="1654175" cy="1981200"/>
          </a:xfrm>
        </p:spPr>
      </p:pic>
      <p:pic>
        <p:nvPicPr>
          <p:cNvPr id="38919" name="Picture 7" descr="amphibcirc">
            <a:extLst>
              <a:ext uri="{FF2B5EF4-FFF2-40B4-BE49-F238E27FC236}">
                <a16:creationId xmlns:a16="http://schemas.microsoft.com/office/drawing/2014/main" id="{07F28FD5-21D1-4349-BB3B-35FACFE0B3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868363" y="4114800"/>
            <a:ext cx="3216275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8525CBE-2329-8940-B0F2-58D546910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Jointed Limbs</a:t>
            </a: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500CE234-8B70-824E-AF26-A56DD34A722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Strengthening of limbs - 5 digits, joints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Improvements in pelvic, pectoral girdles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Developed for continued survival in aquatic environments, but pre-adapted others for life on land</a:t>
            </a:r>
            <a:endParaRPr lang="en-US" altLang="en-US" sz="2400"/>
          </a:p>
        </p:txBody>
      </p:sp>
      <p:pic>
        <p:nvPicPr>
          <p:cNvPr id="41990" name="Picture 6" descr="to_land">
            <a:extLst>
              <a:ext uri="{FF2B5EF4-FFF2-40B4-BE49-F238E27FC236}">
                <a16:creationId xmlns:a16="http://schemas.microsoft.com/office/drawing/2014/main" id="{5C213A42-A30D-144F-980C-170709E3A1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47800" y="1495425"/>
            <a:ext cx="6096000" cy="2466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8E88ADE-E934-BF45-AE2F-3A291C3EA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F04FC7DF-3EAF-794B-85F7-78848A9744E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Aquatic ectotherms - body temperature varies with the environment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Difficult to withstand temperature extremes of terrestrial environment</a:t>
            </a:r>
          </a:p>
        </p:txBody>
      </p:sp>
      <p:pic>
        <p:nvPicPr>
          <p:cNvPr id="45061" name="Picture 5" descr="salamander">
            <a:extLst>
              <a:ext uri="{FF2B5EF4-FFF2-40B4-BE49-F238E27FC236}">
                <a16:creationId xmlns:a16="http://schemas.microsoft.com/office/drawing/2014/main" id="{CA47F27F-A9B0-2841-92F9-0E3D3714608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19400" y="1433513"/>
            <a:ext cx="3429000" cy="25288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2525EBE-7456-8A4C-B687-93E058DE6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C2C0B97-3EB4-9349-AFB2-A44BB29A3D3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Skin must be kept moist - obtain much of their O</a:t>
            </a:r>
            <a:r>
              <a:rPr lang="en-US" altLang="en-US" sz="2800" baseline="-25000"/>
              <a:t>2</a:t>
            </a:r>
            <a:r>
              <a:rPr lang="en-US" altLang="en-US" sz="2800"/>
              <a:t> through the skin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Thin, unprotected from desiccation</a:t>
            </a:r>
          </a:p>
        </p:txBody>
      </p:sp>
      <p:pic>
        <p:nvPicPr>
          <p:cNvPr id="46084" name="Picture 4" descr="salamander">
            <a:extLst>
              <a:ext uri="{FF2B5EF4-FFF2-40B4-BE49-F238E27FC236}">
                <a16:creationId xmlns:a16="http://schemas.microsoft.com/office/drawing/2014/main" id="{46EC4071-827C-554A-B60D-A38C292B38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19400" y="1433513"/>
            <a:ext cx="3429000" cy="25288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82A3D4E-60CE-5843-A1B2-C789DC241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8307FA1-D2E5-5444-B30C-BD27E4E970A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Mode of reproduction requires water or moisture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Eggs fertilized externally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Larvae must pass through an aquatic tadpole stage</a:t>
            </a:r>
          </a:p>
        </p:txBody>
      </p:sp>
      <p:pic>
        <p:nvPicPr>
          <p:cNvPr id="47111" name="Picture 7" descr="toadreproduc">
            <a:extLst>
              <a:ext uri="{FF2B5EF4-FFF2-40B4-BE49-F238E27FC236}">
                <a16:creationId xmlns:a16="http://schemas.microsoft.com/office/drawing/2014/main" id="{89FD0EFD-C17F-684D-BFF8-3312667C451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471613"/>
            <a:ext cx="3352800" cy="2490787"/>
          </a:xfrm>
        </p:spPr>
      </p:pic>
      <p:pic>
        <p:nvPicPr>
          <p:cNvPr id="47112" name="Picture 8" descr="tadpoles2">
            <a:extLst>
              <a:ext uri="{FF2B5EF4-FFF2-40B4-BE49-F238E27FC236}">
                <a16:creationId xmlns:a16="http://schemas.microsoft.com/office/drawing/2014/main" id="{442AB624-D2D2-0246-ABF3-4E0E9006632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105400" y="1428750"/>
            <a:ext cx="2565400" cy="25336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0D16362-4C03-6341-A34F-968B63A61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pic>
        <p:nvPicPr>
          <p:cNvPr id="23557" name="Picture 5" descr="amphibiansatrisk">
            <a:extLst>
              <a:ext uri="{FF2B5EF4-FFF2-40B4-BE49-F238E27FC236}">
                <a16:creationId xmlns:a16="http://schemas.microsoft.com/office/drawing/2014/main" id="{32DCCC8C-A12B-F948-B30D-9764EA8BC7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05075"/>
            <a:ext cx="8229600" cy="30670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51A9D95-C971-354B-947B-E7465EA08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1C63DD7-5EB3-7644-8446-BC33DB24B1E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Skelton mostly bony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Varying number of vertebrae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Some may have ribs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Notochord does not persist</a:t>
            </a:r>
          </a:p>
        </p:txBody>
      </p:sp>
      <p:pic>
        <p:nvPicPr>
          <p:cNvPr id="53256" name="Picture 8" descr="frogcrocskeleton">
            <a:extLst>
              <a:ext uri="{FF2B5EF4-FFF2-40B4-BE49-F238E27FC236}">
                <a16:creationId xmlns:a16="http://schemas.microsoft.com/office/drawing/2014/main" id="{99157DD2-4A19-E54E-80AA-26303B24E6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30788" y="1981200"/>
            <a:ext cx="3273425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0D6DAED-40BE-744F-96A7-129DB268F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2CF6F22-915E-0747-A278-515C202EEE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Great variety of body forms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Elongated trunk with distinct head, neck, tail, 4 legs (tetrapods)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Frogs with compact depressed body, fused head &amp; trunk, no neck</a:t>
            </a:r>
          </a:p>
        </p:txBody>
      </p:sp>
      <p:pic>
        <p:nvPicPr>
          <p:cNvPr id="56326" name="Picture 6" descr="salamanderskeleton">
            <a:extLst>
              <a:ext uri="{FF2B5EF4-FFF2-40B4-BE49-F238E27FC236}">
                <a16:creationId xmlns:a16="http://schemas.microsoft.com/office/drawing/2014/main" id="{F65C863B-C53F-AE47-BE8F-0B84A4C647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97138"/>
            <a:ext cx="4038600" cy="3082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695FC7C-3158-DA47-AC7B-B225F1C4F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ABC2520-F23C-5E4C-BD08-4A5C6FD0FD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Some legless forms without distinct body regions (caecilians)</a:t>
            </a:r>
          </a:p>
        </p:txBody>
      </p:sp>
      <p:pic>
        <p:nvPicPr>
          <p:cNvPr id="58374" name="Picture 6" descr="caecilian_hold_inset">
            <a:extLst>
              <a:ext uri="{FF2B5EF4-FFF2-40B4-BE49-F238E27FC236}">
                <a16:creationId xmlns:a16="http://schemas.microsoft.com/office/drawing/2014/main" id="{FF0BE80C-BAAB-6A42-8427-CA3B67EA38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981200"/>
            <a:ext cx="274796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EA73784-AF85-234E-B823-204A6638A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1BC6B9AE-D751-EC4F-A088-FDB1A4DEC5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Webbed feet common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No “true” claws or nails on digits</a:t>
            </a:r>
          </a:p>
        </p:txBody>
      </p:sp>
      <p:pic>
        <p:nvPicPr>
          <p:cNvPr id="60424" name="Picture 8" descr="frog_foot">
            <a:extLst>
              <a:ext uri="{FF2B5EF4-FFF2-40B4-BE49-F238E27FC236}">
                <a16:creationId xmlns:a16="http://schemas.microsoft.com/office/drawing/2014/main" id="{B7B76F4F-0606-CD4D-84DE-CF1B9B2089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91125" y="1981200"/>
            <a:ext cx="295116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9472483-4A8B-0846-A2DC-FB3EB31A5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CBA603F-9B34-BF42-B8C1-F4053C8B193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Skin smooth and moist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No ectodermal scales (some have concealed dermal scales)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Many glands - some poisonous</a:t>
            </a:r>
          </a:p>
        </p:txBody>
      </p:sp>
      <p:pic>
        <p:nvPicPr>
          <p:cNvPr id="62470" name="Picture 6" descr="frogskin">
            <a:extLst>
              <a:ext uri="{FF2B5EF4-FFF2-40B4-BE49-F238E27FC236}">
                <a16:creationId xmlns:a16="http://schemas.microsoft.com/office/drawing/2014/main" id="{94589E9E-FEB9-F04F-AB4D-577A7A42EC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28888"/>
            <a:ext cx="4038600" cy="30194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83727C4-8133-A54A-9572-D3DF909F4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41A84E8-3134-E94A-835C-A2B81A4BDD8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Two nostrils open into mouth cavity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Breathe with mouth closed</a:t>
            </a:r>
          </a:p>
        </p:txBody>
      </p:sp>
      <p:pic>
        <p:nvPicPr>
          <p:cNvPr id="64518" name="Picture 6" descr="frogexternal">
            <a:extLst>
              <a:ext uri="{FF2B5EF4-FFF2-40B4-BE49-F238E27FC236}">
                <a16:creationId xmlns:a16="http://schemas.microsoft.com/office/drawing/2014/main" id="{3780BFD9-5192-E741-B9D9-DC4FA9EE5C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24125"/>
            <a:ext cx="4038600" cy="3027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45E1A7C-136A-184E-890C-89D76D03D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 Characteristics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75A1762-AB35-5743-B719-9C7083EAA1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Respiration via lungs, skin, gills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salamanders lack lungs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Skin well vascularized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External gills in larvae may persist throughout life in some</a:t>
            </a:r>
          </a:p>
        </p:txBody>
      </p:sp>
      <p:pic>
        <p:nvPicPr>
          <p:cNvPr id="66566" name="Picture 6" descr="salamandergills">
            <a:extLst>
              <a:ext uri="{FF2B5EF4-FFF2-40B4-BE49-F238E27FC236}">
                <a16:creationId xmlns:a16="http://schemas.microsoft.com/office/drawing/2014/main" id="{926518A2-0379-8646-9AC0-A964B29627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24125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5F6B5CD-9B1E-B64D-BCBB-F45401D20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Gymnophiona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A6344B7-89AD-784C-8DA4-D65AFB8A0C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Caecilians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Body long, slender, wormlike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Limbs and limb girdles absent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Many vertebrae, long ribs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Tail short or absent</a:t>
            </a:r>
          </a:p>
        </p:txBody>
      </p:sp>
      <p:pic>
        <p:nvPicPr>
          <p:cNvPr id="68614" name="Picture 6" descr="caecilian_golfito">
            <a:extLst>
              <a:ext uri="{FF2B5EF4-FFF2-40B4-BE49-F238E27FC236}">
                <a16:creationId xmlns:a16="http://schemas.microsoft.com/office/drawing/2014/main" id="{177429B8-A9E3-9144-B019-DBEB225C0C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43188"/>
            <a:ext cx="4038600" cy="2790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EA3D72A-64B0-F14E-AB50-B6826F33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Gymnophiona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E334E0A4-4C79-6F49-86DC-A326884F20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Burrowers, tropical forests of S. Amer., Africa, SE Asia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Small, mostly degenerate eyes (mostly blind as adults)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Sensory tentacles on snout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Tail short or absent, terminal anus</a:t>
            </a:r>
            <a:endParaRPr lang="en-US" altLang="en-US" sz="2400"/>
          </a:p>
        </p:txBody>
      </p:sp>
      <p:pic>
        <p:nvPicPr>
          <p:cNvPr id="70663" name="Picture 7" descr="caecilians_map">
            <a:extLst>
              <a:ext uri="{FF2B5EF4-FFF2-40B4-BE49-F238E27FC236}">
                <a16:creationId xmlns:a16="http://schemas.microsoft.com/office/drawing/2014/main" id="{88286619-D8E3-3F48-B2A0-EB2E4CBA60D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600200"/>
            <a:ext cx="3533775" cy="2311400"/>
          </a:xfrm>
        </p:spPr>
      </p:pic>
      <p:pic>
        <p:nvPicPr>
          <p:cNvPr id="70664" name="Picture 8" descr="caecilians">
            <a:extLst>
              <a:ext uri="{FF2B5EF4-FFF2-40B4-BE49-F238E27FC236}">
                <a16:creationId xmlns:a16="http://schemas.microsoft.com/office/drawing/2014/main" id="{EEEBDE60-C579-1645-B7BD-D2540C92F54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800600" y="4114800"/>
            <a:ext cx="3446463" cy="21605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CB2155F-03A8-1548-959B-CB5972383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Gymnophiona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942CE1B-1E65-8649-BA62-DA7FE37B2FE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Feed on worms, small invertebrates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Fertilization internal, eggs deposited in moist soil near water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species guard eggs (body folds)</a:t>
            </a:r>
          </a:p>
        </p:txBody>
      </p:sp>
      <p:pic>
        <p:nvPicPr>
          <p:cNvPr id="73736" name="Picture 8" descr="caecilian_hold_inset">
            <a:extLst>
              <a:ext uri="{FF2B5EF4-FFF2-40B4-BE49-F238E27FC236}">
                <a16:creationId xmlns:a16="http://schemas.microsoft.com/office/drawing/2014/main" id="{16DA1C96-01CA-F94C-9DE3-6619F9D56F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981200"/>
            <a:ext cx="274796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4F452E0-1FC1-C144-9F7A-DB74729BB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7801DA84-D70B-2C46-8D6A-F456F3EBC8D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First vertebrates adapted to land environment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Preceded onto land by plants, insects, snails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~350 million years ago</a:t>
            </a:r>
          </a:p>
        </p:txBody>
      </p:sp>
      <p:pic>
        <p:nvPicPr>
          <p:cNvPr id="6149" name="Picture 5" descr="frogs">
            <a:extLst>
              <a:ext uri="{FF2B5EF4-FFF2-40B4-BE49-F238E27FC236}">
                <a16:creationId xmlns:a16="http://schemas.microsoft.com/office/drawing/2014/main" id="{BA07755B-7CAA-1545-9850-9D647E6262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84450"/>
            <a:ext cx="4038600" cy="29067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800F83E-99CD-FE45-B728-6561292D4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Gymnophiona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79F3767E-AE3A-0B49-850B-1033A6CB9F1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May or may not have aquatic larval stage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Complete larval development may occur in egg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Viviparity common in more advanced forms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Embryos eat oviduct wall</a:t>
            </a:r>
          </a:p>
        </p:txBody>
      </p:sp>
      <p:pic>
        <p:nvPicPr>
          <p:cNvPr id="76804" name="Picture 4" descr="caecilian_hold_inset">
            <a:extLst>
              <a:ext uri="{FF2B5EF4-FFF2-40B4-BE49-F238E27FC236}">
                <a16:creationId xmlns:a16="http://schemas.microsoft.com/office/drawing/2014/main" id="{812F558F-A3BB-3646-9C3D-B355755938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981200"/>
            <a:ext cx="274796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121FB4E-8A63-C642-B641-260A6A3F4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745E944E-919F-C844-81A6-48C2E22099D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Salamanders and newts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Least specialized amphibians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Found in almost all tropical and northern temperate regions of world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Most species in N. America</a:t>
            </a:r>
            <a:endParaRPr lang="en-US" altLang="en-US" sz="2400"/>
          </a:p>
        </p:txBody>
      </p:sp>
      <p:pic>
        <p:nvPicPr>
          <p:cNvPr id="78854" name="Picture 6" descr="newts">
            <a:extLst>
              <a:ext uri="{FF2B5EF4-FFF2-40B4-BE49-F238E27FC236}">
                <a16:creationId xmlns:a16="http://schemas.microsoft.com/office/drawing/2014/main" id="{EB78A51B-AB20-5A44-904F-25E280F43E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868613"/>
            <a:ext cx="4038600" cy="2338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B8BD5DD-89F3-7E4C-94D6-6CEAEE695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F584707F-C117-F643-ABC0-07FAC8799B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Typically small, most &lt;15 cm long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Aquatic species may be much larger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Carnivorous Japanese giant salamander may be &gt;1.5 m long</a:t>
            </a:r>
            <a:endParaRPr lang="en-US" altLang="en-US" sz="2400"/>
          </a:p>
        </p:txBody>
      </p:sp>
      <p:pic>
        <p:nvPicPr>
          <p:cNvPr id="80903" name="Picture 7" descr="SalamanderSpotted_2">
            <a:extLst>
              <a:ext uri="{FF2B5EF4-FFF2-40B4-BE49-F238E27FC236}">
                <a16:creationId xmlns:a16="http://schemas.microsoft.com/office/drawing/2014/main" id="{9D5953C2-0B2C-5B40-B0DB-2F49F4EC886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1981200"/>
            <a:ext cx="2781300" cy="1981200"/>
          </a:xfrm>
        </p:spPr>
      </p:pic>
      <p:pic>
        <p:nvPicPr>
          <p:cNvPr id="80904" name="Picture 8" descr="salamandergiantjapan">
            <a:extLst>
              <a:ext uri="{FF2B5EF4-FFF2-40B4-BE49-F238E27FC236}">
                <a16:creationId xmlns:a16="http://schemas.microsoft.com/office/drawing/2014/main" id="{64380DA4-8256-EF47-955A-D035257A829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46700" y="4114800"/>
            <a:ext cx="2641600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5">
            <a:extLst>
              <a:ext uri="{FF2B5EF4-FFF2-40B4-BE49-F238E27FC236}">
                <a16:creationId xmlns:a16="http://schemas.microsoft.com/office/drawing/2014/main" id="{A3C07500-3A4F-1D42-B500-9F43F1F7A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6">
            <a:extLst>
              <a:ext uri="{FF2B5EF4-FFF2-40B4-BE49-F238E27FC236}">
                <a16:creationId xmlns:a16="http://schemas.microsoft.com/office/drawing/2014/main" id="{F893496D-706A-5F45-AB33-057778D18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81940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853F082-4A45-DC45-BB87-F3D66CC12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6A630A7-4BB7-1C4C-A250-3A8922637A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876800"/>
            <a:ext cx="8229600" cy="1981200"/>
          </a:xfrm>
        </p:spPr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No scales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2 pairs of equal-sized limbs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Primitive limbs set at right angles to body</a:t>
            </a:r>
          </a:p>
        </p:txBody>
      </p:sp>
      <p:pic>
        <p:nvPicPr>
          <p:cNvPr id="83978" name="Picture 10" descr="SalamanderSpotted_2">
            <a:extLst>
              <a:ext uri="{FF2B5EF4-FFF2-40B4-BE49-F238E27FC236}">
                <a16:creationId xmlns:a16="http://schemas.microsoft.com/office/drawing/2014/main" id="{62E05E36-230B-7647-9A06-F754042B377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33600" y="1371600"/>
            <a:ext cx="4876800" cy="34750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38A583B4-6422-E84D-A835-B77656753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9247A815-5DE2-5F46-BF5B-14A4DF5249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species have rudimentary limbs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i="1"/>
              <a:t>Amphiuma</a:t>
            </a:r>
            <a:r>
              <a:rPr lang="en-US" altLang="en-US" sz="2800"/>
              <a:t> has tiny limbs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Sirens have minute forelimbs, no hindlimbs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Different enough for separate order?</a:t>
            </a:r>
          </a:p>
        </p:txBody>
      </p:sp>
      <p:pic>
        <p:nvPicPr>
          <p:cNvPr id="87045" name="Picture 5" descr="Salamanders_Amphiuma">
            <a:extLst>
              <a:ext uri="{FF2B5EF4-FFF2-40B4-BE49-F238E27FC236}">
                <a16:creationId xmlns:a16="http://schemas.microsoft.com/office/drawing/2014/main" id="{3489BEDD-2563-FF40-9848-9EC2A316F5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349500"/>
            <a:ext cx="4038600" cy="3378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578D7E03-61E8-FD42-8A04-19410220B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4A96306-37D6-F34C-A8D3-3A1E58541C3F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i="1"/>
              <a:t>Amphiuma</a:t>
            </a: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Siren</a:t>
            </a:r>
          </a:p>
        </p:txBody>
      </p:sp>
      <p:pic>
        <p:nvPicPr>
          <p:cNvPr id="90119" name="Picture 7" descr="amphiuma">
            <a:extLst>
              <a:ext uri="{FF2B5EF4-FFF2-40B4-BE49-F238E27FC236}">
                <a16:creationId xmlns:a16="http://schemas.microsoft.com/office/drawing/2014/main" id="{8D486613-A032-764A-8C22-F179F5973EF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125" y="1981200"/>
            <a:ext cx="3968750" cy="1981200"/>
          </a:xfrm>
        </p:spPr>
      </p:pic>
      <p:pic>
        <p:nvPicPr>
          <p:cNvPr id="90120" name="Picture 8" descr="Siren_intermedia">
            <a:extLst>
              <a:ext uri="{FF2B5EF4-FFF2-40B4-BE49-F238E27FC236}">
                <a16:creationId xmlns:a16="http://schemas.microsoft.com/office/drawing/2014/main" id="{4E3B048C-262C-3544-86F9-0E631859F40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4114800"/>
            <a:ext cx="3886200" cy="25892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C9E7461-804F-8A4D-8D78-2626B13AC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B7AC357-C3F3-8345-BD04-A1129F6A8F43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Carnivorous - prey on worms, small arthropods, small molluscs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Most eat only things that are moving</a:t>
            </a:r>
          </a:p>
        </p:txBody>
      </p:sp>
      <p:pic>
        <p:nvPicPr>
          <p:cNvPr id="93192" name="Picture 8" descr="Salamanderfeeding">
            <a:extLst>
              <a:ext uri="{FF2B5EF4-FFF2-40B4-BE49-F238E27FC236}">
                <a16:creationId xmlns:a16="http://schemas.microsoft.com/office/drawing/2014/main" id="{9D8E197E-0C6B-B04A-BDB1-6BFD7DCE4C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511300"/>
            <a:ext cx="3260725" cy="2451100"/>
          </a:xfrm>
        </p:spPr>
      </p:pic>
      <p:pic>
        <p:nvPicPr>
          <p:cNvPr id="93193" name="Picture 9" descr="salamanderfeeding2">
            <a:extLst>
              <a:ext uri="{FF2B5EF4-FFF2-40B4-BE49-F238E27FC236}">
                <a16:creationId xmlns:a16="http://schemas.microsoft.com/office/drawing/2014/main" id="{B41931A5-5189-7440-BC74-EF7B72AB180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4114800"/>
            <a:ext cx="3316288" cy="2390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8EC4BA8F-1950-8244-AD02-A0CDA3EB0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21E170AE-B97F-0A4F-9724-18C91F34186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Food is protein-rich - do not store great quantities of fat or glycogen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Ectotherms, low metabolic rate - low food demand</a:t>
            </a:r>
          </a:p>
        </p:txBody>
      </p:sp>
      <p:pic>
        <p:nvPicPr>
          <p:cNvPr id="95236" name="Picture 4" descr="Salamanderfeeding">
            <a:extLst>
              <a:ext uri="{FF2B5EF4-FFF2-40B4-BE49-F238E27FC236}">
                <a16:creationId xmlns:a16="http://schemas.microsoft.com/office/drawing/2014/main" id="{213B5E51-4BB6-0145-88DF-D3565AFBF6F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511300"/>
            <a:ext cx="3260725" cy="2451100"/>
          </a:xfrm>
        </p:spPr>
      </p:pic>
      <p:pic>
        <p:nvPicPr>
          <p:cNvPr id="95237" name="Picture 5" descr="salamanderfeeding2">
            <a:extLst>
              <a:ext uri="{FF2B5EF4-FFF2-40B4-BE49-F238E27FC236}">
                <a16:creationId xmlns:a16="http://schemas.microsoft.com/office/drawing/2014/main" id="{DD6ED68E-EC27-4D42-9C91-5393EBE0AC8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4114800"/>
            <a:ext cx="3316288" cy="2390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E31826D-6F81-E749-B79E-18DD67ADA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A5E71E3-411C-084A-928D-D293D833E459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Most salamanders are terrestrial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Live in moist places under stones, rotten logs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Seldom far from water</a:t>
            </a:r>
          </a:p>
        </p:txBody>
      </p:sp>
      <p:pic>
        <p:nvPicPr>
          <p:cNvPr id="97288" name="Picture 8" descr="salamanderhabitat">
            <a:extLst>
              <a:ext uri="{FF2B5EF4-FFF2-40B4-BE49-F238E27FC236}">
                <a16:creationId xmlns:a16="http://schemas.microsoft.com/office/drawing/2014/main" id="{D470FC06-D016-EC43-86C9-85B244B6206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624013"/>
            <a:ext cx="3106738" cy="2338387"/>
          </a:xfrm>
        </p:spPr>
      </p:pic>
      <p:pic>
        <p:nvPicPr>
          <p:cNvPr id="97289" name="Picture 9" descr="salamanders7">
            <a:extLst>
              <a:ext uri="{FF2B5EF4-FFF2-40B4-BE49-F238E27FC236}">
                <a16:creationId xmlns:a16="http://schemas.microsoft.com/office/drawing/2014/main" id="{93E935E4-8FAA-1741-9004-B892D0F0F0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62000" y="4114800"/>
            <a:ext cx="3032125" cy="22780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BFDAF6B-7EB8-514B-BF1B-6B76461DF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E97D4E4-E79D-954A-AB4A-D1B2FB2FCA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Not completely land adapted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Structurally between fish &amp; reptiles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Most cannot be far removed from water</a:t>
            </a:r>
          </a:p>
        </p:txBody>
      </p:sp>
      <p:pic>
        <p:nvPicPr>
          <p:cNvPr id="8198" name="Picture 6" descr="Salamanders">
            <a:extLst>
              <a:ext uri="{FF2B5EF4-FFF2-40B4-BE49-F238E27FC236}">
                <a16:creationId xmlns:a16="http://schemas.microsoft.com/office/drawing/2014/main" id="{C7674715-E2FB-144B-A9F4-A69E5D2577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97163"/>
            <a:ext cx="4038600" cy="2681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7C15B50-6FEF-424D-9FD8-D52242C1B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795B1BF-5F3F-2743-B5FA-FF417884205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salamanders wholly aquatic throughout life cycle</a:t>
            </a:r>
          </a:p>
        </p:txBody>
      </p:sp>
      <p:pic>
        <p:nvPicPr>
          <p:cNvPr id="99336" name="Picture 8" descr="salamandergills">
            <a:extLst>
              <a:ext uri="{FF2B5EF4-FFF2-40B4-BE49-F238E27FC236}">
                <a16:creationId xmlns:a16="http://schemas.microsoft.com/office/drawing/2014/main" id="{A15A3E8D-C1CF-EE41-B4E8-A7ECD19FD0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24125"/>
            <a:ext cx="4038600" cy="3028950"/>
          </a:xfrm>
        </p:spPr>
      </p:pic>
      <p:pic>
        <p:nvPicPr>
          <p:cNvPr id="100356" name="Picture 9" descr="salamander-pond">
            <a:extLst>
              <a:ext uri="{FF2B5EF4-FFF2-40B4-BE49-F238E27FC236}">
                <a16:creationId xmlns:a16="http://schemas.microsoft.com/office/drawing/2014/main" id="{98C792EC-F10B-6A4E-9479-24908271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59238"/>
            <a:ext cx="37338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8D7EB66-A855-F04D-B245-CA5A9BA0F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reproduction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033D7DDA-6CC5-5746-8DF7-A44D99D2B68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Little diversity of breeding habits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Eggs of most salamanders fertilized internally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Female picks up packet of sperm (</a:t>
            </a:r>
            <a:r>
              <a:rPr lang="en-US" altLang="en-US" sz="2800">
                <a:solidFill>
                  <a:schemeClr val="folHlink"/>
                </a:solidFill>
              </a:rPr>
              <a:t>spermatophore</a:t>
            </a:r>
            <a:r>
              <a:rPr lang="en-US" altLang="en-US" sz="2800"/>
              <a:t>) previously deposited by male onto some substrate</a:t>
            </a:r>
            <a:endParaRPr lang="en-US" altLang="en-US" sz="2400"/>
          </a:p>
        </p:txBody>
      </p:sp>
      <p:pic>
        <p:nvPicPr>
          <p:cNvPr id="102406" name="Picture 6" descr="newts-sperm02">
            <a:extLst>
              <a:ext uri="{FF2B5EF4-FFF2-40B4-BE49-F238E27FC236}">
                <a16:creationId xmlns:a16="http://schemas.microsoft.com/office/drawing/2014/main" id="{DCBC5822-AEA7-DF4D-AFA2-9D112B8525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915D792-5F58-B647-9AB0-665F88037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reproduction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B5EFBF2-3F98-3448-9490-109941BE35D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Ritualistic behaviors help ensure female receptivity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Additional behaviors ensure recovery of sperm mass by female</a:t>
            </a:r>
            <a:endParaRPr lang="en-US" altLang="en-US" sz="2800"/>
          </a:p>
        </p:txBody>
      </p:sp>
      <p:pic>
        <p:nvPicPr>
          <p:cNvPr id="105476" name="Picture 4" descr="newts-sperm02">
            <a:extLst>
              <a:ext uri="{FF2B5EF4-FFF2-40B4-BE49-F238E27FC236}">
                <a16:creationId xmlns:a16="http://schemas.microsoft.com/office/drawing/2014/main" id="{1EBADF41-D958-8643-AA72-2933591392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5189695-D8E9-B04E-A59E-1AFB8C527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reproduction</a:t>
            </a: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CCD1F608-C2F2-3C41-AED6-789E41EA70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Aquatic species lay eggs in clusters or stringy masses in water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Often attached to submerged objects</a:t>
            </a:r>
          </a:p>
        </p:txBody>
      </p:sp>
      <p:pic>
        <p:nvPicPr>
          <p:cNvPr id="107526" name="Picture 6" descr="sal-bluespoteggs">
            <a:extLst>
              <a:ext uri="{FF2B5EF4-FFF2-40B4-BE49-F238E27FC236}">
                <a16:creationId xmlns:a16="http://schemas.microsoft.com/office/drawing/2014/main" id="{1A08C835-D092-354B-95F5-B329FE5C343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10250" y="1981200"/>
            <a:ext cx="1714500" cy="1981200"/>
          </a:xfrm>
        </p:spPr>
      </p:pic>
      <p:pic>
        <p:nvPicPr>
          <p:cNvPr id="107527" name="Picture 7" descr="salamandereggs_thumb">
            <a:extLst>
              <a:ext uri="{FF2B5EF4-FFF2-40B4-BE49-F238E27FC236}">
                <a16:creationId xmlns:a16="http://schemas.microsoft.com/office/drawing/2014/main" id="{88DE76DE-4208-4244-BDF5-17B3984C8F8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54638" y="4114800"/>
            <a:ext cx="2624137" cy="1981200"/>
          </a:xfrm>
        </p:spPr>
      </p:pic>
      <p:pic>
        <p:nvPicPr>
          <p:cNvPr id="106501" name="Picture 8" descr="salamander_w_eggs">
            <a:extLst>
              <a:ext uri="{FF2B5EF4-FFF2-40B4-BE49-F238E27FC236}">
                <a16:creationId xmlns:a16="http://schemas.microsoft.com/office/drawing/2014/main" id="{30EB1E82-629C-5D4A-B82A-C1961AB3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9" descr="salamander_eggs2">
            <a:extLst>
              <a:ext uri="{FF2B5EF4-FFF2-40B4-BE49-F238E27FC236}">
                <a16:creationId xmlns:a16="http://schemas.microsoft.com/office/drawing/2014/main" id="{40C270A5-1053-5445-8045-18B70AD0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3003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D7F9DC5-9C4B-F84C-8FAE-DAAC42D0A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reproduction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8CD6C40D-D042-C748-9C02-E8D83C34AF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Terrestrial species lay eggs in tiny, grape-like clusters under logs, in vegetation, or in excavations in soft earth</a:t>
            </a:r>
          </a:p>
        </p:txBody>
      </p:sp>
      <p:pic>
        <p:nvPicPr>
          <p:cNvPr id="110602" name="Picture 10" descr="sal-female-4-toed-w-eggs">
            <a:extLst>
              <a:ext uri="{FF2B5EF4-FFF2-40B4-BE49-F238E27FC236}">
                <a16:creationId xmlns:a16="http://schemas.microsoft.com/office/drawing/2014/main" id="{ADF668FB-770D-B849-B1B2-9902B02F652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6675" y="1981200"/>
            <a:ext cx="3041650" cy="1981200"/>
          </a:xfrm>
        </p:spPr>
      </p:pic>
      <p:pic>
        <p:nvPicPr>
          <p:cNvPr id="110603" name="Picture 11" descr="sal-witheggs">
            <a:extLst>
              <a:ext uri="{FF2B5EF4-FFF2-40B4-BE49-F238E27FC236}">
                <a16:creationId xmlns:a16="http://schemas.microsoft.com/office/drawing/2014/main" id="{0FCC7E67-3450-1C4C-BCB0-05BEC87C882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448300" y="4114800"/>
            <a:ext cx="2438400" cy="1981200"/>
          </a:xfrm>
        </p:spPr>
      </p:pic>
      <p:pic>
        <p:nvPicPr>
          <p:cNvPr id="108549" name="Picture 12" descr="salamander_side_eggs_GL">
            <a:extLst>
              <a:ext uri="{FF2B5EF4-FFF2-40B4-BE49-F238E27FC236}">
                <a16:creationId xmlns:a16="http://schemas.microsoft.com/office/drawing/2014/main" id="{415814D2-A9AB-C645-86A1-F6982260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51400"/>
            <a:ext cx="3632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840A36D5-D9A9-6E4F-80B3-58870A400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development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04C4C6F-598C-8A41-91A5-977495F4933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Some species remain (female) and guard eggs until hatching</a:t>
            </a:r>
          </a:p>
        </p:txBody>
      </p:sp>
      <p:pic>
        <p:nvPicPr>
          <p:cNvPr id="112649" name="Picture 9" descr="Salamandereggs">
            <a:extLst>
              <a:ext uri="{FF2B5EF4-FFF2-40B4-BE49-F238E27FC236}">
                <a16:creationId xmlns:a16="http://schemas.microsoft.com/office/drawing/2014/main" id="{CBA165CF-4C08-754A-B2B5-745B36324C9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1763" y="1981200"/>
            <a:ext cx="2911475" cy="1981200"/>
          </a:xfrm>
        </p:spPr>
      </p:pic>
      <p:pic>
        <p:nvPicPr>
          <p:cNvPr id="112650" name="Picture 10" descr="red_backed_salamander_with_eggs">
            <a:extLst>
              <a:ext uri="{FF2B5EF4-FFF2-40B4-BE49-F238E27FC236}">
                <a16:creationId xmlns:a16="http://schemas.microsoft.com/office/drawing/2014/main" id="{0B83D388-4A67-9A41-9B71-D6408B2B451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638800" y="4191000"/>
            <a:ext cx="1995488" cy="2057400"/>
          </a:xfrm>
        </p:spPr>
      </p:pic>
      <p:pic>
        <p:nvPicPr>
          <p:cNvPr id="110597" name="Picture 11" descr="Sal">
            <a:extLst>
              <a:ext uri="{FF2B5EF4-FFF2-40B4-BE49-F238E27FC236}">
                <a16:creationId xmlns:a16="http://schemas.microsoft.com/office/drawing/2014/main" id="{B8A934F4-7A20-B14F-A02E-E35AC7BF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95458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C0E5AAB-8037-D246-B970-07E6902AA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development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07AB448B-89DD-FF42-A5DB-95B424156E6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Larvae which hatch are not tadpole-like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Resemble parents</a:t>
            </a:r>
          </a:p>
        </p:txBody>
      </p:sp>
      <p:pic>
        <p:nvPicPr>
          <p:cNvPr id="112643" name="Picture 6" descr="Sal">
            <a:extLst>
              <a:ext uri="{FF2B5EF4-FFF2-40B4-BE49-F238E27FC236}">
                <a16:creationId xmlns:a16="http://schemas.microsoft.com/office/drawing/2014/main" id="{A359946E-C2AA-8345-A6AA-5FD1BC66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95458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 descr="salamander_larva">
            <a:extLst>
              <a:ext uri="{FF2B5EF4-FFF2-40B4-BE49-F238E27FC236}">
                <a16:creationId xmlns:a16="http://schemas.microsoft.com/office/drawing/2014/main" id="{0E1755A8-0B97-2B49-90E9-36FE39A210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07013" y="1981200"/>
            <a:ext cx="2719387" cy="1981200"/>
          </a:xfrm>
        </p:spPr>
      </p:pic>
      <p:pic>
        <p:nvPicPr>
          <p:cNvPr id="114698" name="Picture 10" descr="salamander_larvae_wallays">
            <a:extLst>
              <a:ext uri="{FF2B5EF4-FFF2-40B4-BE49-F238E27FC236}">
                <a16:creationId xmlns:a16="http://schemas.microsoft.com/office/drawing/2014/main" id="{BE8AA6CF-18BE-D547-A294-81D5B013DB6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181600" y="4114800"/>
            <a:ext cx="2971800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CC53220D-8642-5640-870A-C5BCBFA24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development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4EB4CAD-066C-1447-9E43-60AFC73097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Still must undergo metamorphosis to attain adult form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Gills generally lost and fin-like tail modified during metamorphosis</a:t>
            </a:r>
          </a:p>
        </p:txBody>
      </p:sp>
      <p:pic>
        <p:nvPicPr>
          <p:cNvPr id="116745" name="Picture 9" descr="salamander_larvae_wallays">
            <a:extLst>
              <a:ext uri="{FF2B5EF4-FFF2-40B4-BE49-F238E27FC236}">
                <a16:creationId xmlns:a16="http://schemas.microsoft.com/office/drawing/2014/main" id="{86E1E693-DB08-7344-88DD-4254DE7D47C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981200"/>
            <a:ext cx="2971800" cy="1981200"/>
          </a:xfrm>
        </p:spPr>
      </p:pic>
      <p:pic>
        <p:nvPicPr>
          <p:cNvPr id="116746" name="Picture 10" descr="salamandergills">
            <a:extLst>
              <a:ext uri="{FF2B5EF4-FFF2-40B4-BE49-F238E27FC236}">
                <a16:creationId xmlns:a16="http://schemas.microsoft.com/office/drawing/2014/main" id="{92CBAF77-1E52-5348-A34A-E6939B33EDB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81600" y="4114800"/>
            <a:ext cx="2971800" cy="22288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F13C0DC5-0AB4-A248-ADC5-007E8E43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development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7E9E71EC-772B-6C4F-9714-97288443F2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Size and type of gills dependent on larval habitat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Larger in lake, pond, smaller in stream habitat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Lungs usually replace gills in adults (except in aquatic forms)</a:t>
            </a:r>
          </a:p>
        </p:txBody>
      </p:sp>
      <p:pic>
        <p:nvPicPr>
          <p:cNvPr id="118788" name="Picture 4" descr="salamander_larvae_wallays">
            <a:extLst>
              <a:ext uri="{FF2B5EF4-FFF2-40B4-BE49-F238E27FC236}">
                <a16:creationId xmlns:a16="http://schemas.microsoft.com/office/drawing/2014/main" id="{8AD87FCA-8208-1D49-8CF5-B445C274F2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981200"/>
            <a:ext cx="2971800" cy="1981200"/>
          </a:xfrm>
        </p:spPr>
      </p:pic>
      <p:pic>
        <p:nvPicPr>
          <p:cNvPr id="118789" name="Picture 5" descr="salamandergills">
            <a:extLst>
              <a:ext uri="{FF2B5EF4-FFF2-40B4-BE49-F238E27FC236}">
                <a16:creationId xmlns:a16="http://schemas.microsoft.com/office/drawing/2014/main" id="{3D8CE4FB-F24F-5941-97CC-C353D407AFE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81600" y="4114800"/>
            <a:ext cx="2971800" cy="22288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509DCBD2-F5C6-F845-8699-4C26FD168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development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602C4C3-DB37-CF45-9C4C-9801B4C3D9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Development variation: American newts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Have a terrestrial stage between aquatic larva and aquatic breeding adult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Red-spotted newt - </a:t>
            </a:r>
            <a:r>
              <a:rPr lang="en-US" altLang="en-US" sz="2800">
                <a:solidFill>
                  <a:schemeClr val="folHlink"/>
                </a:solidFill>
              </a:rPr>
              <a:t>red eft</a:t>
            </a:r>
            <a:r>
              <a:rPr lang="en-US" altLang="en-US" sz="2800"/>
              <a:t> stage - 1-3 years</a:t>
            </a:r>
          </a:p>
        </p:txBody>
      </p:sp>
      <p:pic>
        <p:nvPicPr>
          <p:cNvPr id="120840" name="Picture 8" descr="newts">
            <a:extLst>
              <a:ext uri="{FF2B5EF4-FFF2-40B4-BE49-F238E27FC236}">
                <a16:creationId xmlns:a16="http://schemas.microsoft.com/office/drawing/2014/main" id="{9C17EA7A-4560-504E-8856-157014769CF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6175" y="1981200"/>
            <a:ext cx="3422650" cy="1981200"/>
          </a:xfrm>
        </p:spPr>
      </p:pic>
      <p:pic>
        <p:nvPicPr>
          <p:cNvPr id="120841" name="Picture 9" descr="redeft01">
            <a:extLst>
              <a:ext uri="{FF2B5EF4-FFF2-40B4-BE49-F238E27FC236}">
                <a16:creationId xmlns:a16="http://schemas.microsoft.com/office/drawing/2014/main" id="{DBA005C8-3DDE-6849-B00B-36ADCFEAFC5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4248150"/>
            <a:ext cx="4038600" cy="1712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1AD2EB-563D-104B-A8A7-CE4435439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404189-7658-FD4F-8499-9885F38852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Things to be considered in water to land movement: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1) O</a:t>
            </a:r>
            <a:r>
              <a:rPr lang="en-US" altLang="en-US" sz="2800" baseline="-25000"/>
              <a:t>2</a:t>
            </a:r>
            <a:r>
              <a:rPr lang="en-US" altLang="en-US" sz="2800"/>
              <a:t> content of air greater than water (less effort to take up O</a:t>
            </a:r>
            <a:r>
              <a:rPr lang="en-US" altLang="en-US" sz="2800" baseline="-25000"/>
              <a:t>2</a:t>
            </a:r>
            <a:r>
              <a:rPr lang="en-US" altLang="en-US" sz="2800"/>
              <a:t> from air)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2) air less dense (lack of body support)</a:t>
            </a:r>
          </a:p>
        </p:txBody>
      </p:sp>
      <p:pic>
        <p:nvPicPr>
          <p:cNvPr id="1030" name="Picture 6" descr="SalamanderSpotted_2">
            <a:extLst>
              <a:ext uri="{FF2B5EF4-FFF2-40B4-BE49-F238E27FC236}">
                <a16:creationId xmlns:a16="http://schemas.microsoft.com/office/drawing/2014/main" id="{AF2D0F7B-D447-674B-B1A9-9BEFC73DD4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98738"/>
            <a:ext cx="4038600" cy="28781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028815EF-175A-C444-92B4-DBB01F684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no lungs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5EA0000C-5354-DC42-A764-13D667B5CD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salamanders don’t bother developing lungs when they lose gills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Family Plethodontidae - lungless salamanders - most of familiar N. Amer. salamanders</a:t>
            </a:r>
          </a:p>
        </p:txBody>
      </p:sp>
      <p:pic>
        <p:nvPicPr>
          <p:cNvPr id="124936" name="Picture 8" descr="plethodontid">
            <a:extLst>
              <a:ext uri="{FF2B5EF4-FFF2-40B4-BE49-F238E27FC236}">
                <a16:creationId xmlns:a16="http://schemas.microsoft.com/office/drawing/2014/main" id="{AC45CC3F-C82E-FC48-8061-4C9F8301BF9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81588" y="1981200"/>
            <a:ext cx="3171825" cy="1981200"/>
          </a:xfrm>
        </p:spPr>
      </p:pic>
      <p:pic>
        <p:nvPicPr>
          <p:cNvPr id="124937" name="Picture 9" descr="salamander3">
            <a:extLst>
              <a:ext uri="{FF2B5EF4-FFF2-40B4-BE49-F238E27FC236}">
                <a16:creationId xmlns:a16="http://schemas.microsoft.com/office/drawing/2014/main" id="{C3E62DBA-DC70-4841-A947-61DEEF0169B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73663" y="4114800"/>
            <a:ext cx="298608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E76F7AF1-7196-3242-9AE2-6B23A6CEB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no lungs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6250950F-E707-F143-8D4E-088ACFB514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Only adult vertebrates with neither lungs nor gills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Skin highly vascularized - vascular net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Extension of capillaries into epidermis OR thinning of epidermis over dermal capillaries</a:t>
            </a:r>
            <a:endParaRPr lang="en-US" altLang="en-US" sz="2400"/>
          </a:p>
        </p:txBody>
      </p:sp>
      <p:pic>
        <p:nvPicPr>
          <p:cNvPr id="126980" name="Picture 4" descr="plethodontid">
            <a:extLst>
              <a:ext uri="{FF2B5EF4-FFF2-40B4-BE49-F238E27FC236}">
                <a16:creationId xmlns:a16="http://schemas.microsoft.com/office/drawing/2014/main" id="{9FA82E93-526E-0843-ADE3-845442B3D87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81588" y="1981200"/>
            <a:ext cx="3171825" cy="1981200"/>
          </a:xfrm>
        </p:spPr>
      </p:pic>
      <p:pic>
        <p:nvPicPr>
          <p:cNvPr id="126981" name="Picture 5" descr="salamander3">
            <a:extLst>
              <a:ext uri="{FF2B5EF4-FFF2-40B4-BE49-F238E27FC236}">
                <a16:creationId xmlns:a16="http://schemas.microsoft.com/office/drawing/2014/main" id="{387AFE01-778D-814B-AB54-A1FDA22EB1B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73663" y="4114800"/>
            <a:ext cx="298608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1ECD0FF7-E5B0-C540-A508-751B24ED7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no lungs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B0FEE8C-2C87-0A46-A9A5-2AF1E40681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Provides 90-95% of gas exchange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Other 5-10% from capillaries inside mouth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>
                <a:solidFill>
                  <a:schemeClr val="folHlink"/>
                </a:solidFill>
              </a:rPr>
              <a:t>Buccopharyngeal breathing</a:t>
            </a:r>
            <a:endParaRPr lang="en-US" altLang="en-US" sz="2800"/>
          </a:p>
        </p:txBody>
      </p:sp>
      <p:pic>
        <p:nvPicPr>
          <p:cNvPr id="129028" name="Picture 4" descr="plethodontid">
            <a:extLst>
              <a:ext uri="{FF2B5EF4-FFF2-40B4-BE49-F238E27FC236}">
                <a16:creationId xmlns:a16="http://schemas.microsoft.com/office/drawing/2014/main" id="{13CF8A06-560E-D74A-B580-20E69EA5052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81588" y="1981200"/>
            <a:ext cx="3171825" cy="1981200"/>
          </a:xfrm>
        </p:spPr>
      </p:pic>
      <p:pic>
        <p:nvPicPr>
          <p:cNvPr id="129029" name="Picture 5" descr="salamander3">
            <a:extLst>
              <a:ext uri="{FF2B5EF4-FFF2-40B4-BE49-F238E27FC236}">
                <a16:creationId xmlns:a16="http://schemas.microsoft.com/office/drawing/2014/main" id="{C3165EA7-5A1F-BD43-A219-DF963643C48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73663" y="4114800"/>
            <a:ext cx="298608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2D3CC89A-D599-BF41-B38E-3CC9550FE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no lungs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1B957AB5-52B3-F544-AA07-FE467D3ADE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Originated in swift, cool, highly oxygenated streams in Appalachia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Cutaneous respiration could provide enough O</a:t>
            </a:r>
            <a:r>
              <a:rPr lang="en-US" altLang="en-US" sz="2800" baseline="-25000"/>
              <a:t>2</a:t>
            </a: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Lungs would provide too much buoyancy in this environment</a:t>
            </a:r>
            <a:endParaRPr lang="en-US" altLang="en-US" sz="2400"/>
          </a:p>
        </p:txBody>
      </p:sp>
      <p:pic>
        <p:nvPicPr>
          <p:cNvPr id="131076" name="Picture 4" descr="plethodontid">
            <a:extLst>
              <a:ext uri="{FF2B5EF4-FFF2-40B4-BE49-F238E27FC236}">
                <a16:creationId xmlns:a16="http://schemas.microsoft.com/office/drawing/2014/main" id="{1F7D4767-F813-2C4A-BED0-0DCF3C27F18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81588" y="1981200"/>
            <a:ext cx="3171825" cy="1981200"/>
          </a:xfrm>
        </p:spPr>
      </p:pic>
      <p:pic>
        <p:nvPicPr>
          <p:cNvPr id="131077" name="Picture 5" descr="salamander3">
            <a:extLst>
              <a:ext uri="{FF2B5EF4-FFF2-40B4-BE49-F238E27FC236}">
                <a16:creationId xmlns:a16="http://schemas.microsoft.com/office/drawing/2014/main" id="{778ED88F-ED48-4D41-ACAF-F9CB51DE7B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73663" y="4114800"/>
            <a:ext cx="298608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EFC5D9AB-CBE9-204F-8FDA-0E2DF7E39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F8F2C75F-8DA3-9340-839A-FDF6632538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Most salamanders undergo metamorphosis, but some retain gills or other larval characteristics after becoming sexually mature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Neoteny</a:t>
            </a:r>
            <a:r>
              <a:rPr lang="en-US" altLang="en-US" sz="2800"/>
              <a:t> (young, to extend)</a:t>
            </a:r>
            <a:endParaRPr lang="en-US" altLang="en-US" sz="2400"/>
          </a:p>
        </p:txBody>
      </p:sp>
      <p:pic>
        <p:nvPicPr>
          <p:cNvPr id="133128" name="Picture 8" descr="salamander3">
            <a:extLst>
              <a:ext uri="{FF2B5EF4-FFF2-40B4-BE49-F238E27FC236}">
                <a16:creationId xmlns:a16="http://schemas.microsoft.com/office/drawing/2014/main" id="{3EDDF659-C1CB-364E-BF42-AFFEE66B7D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73663" y="1981200"/>
            <a:ext cx="2986087" cy="1981200"/>
          </a:xfrm>
        </p:spPr>
      </p:pic>
      <p:pic>
        <p:nvPicPr>
          <p:cNvPr id="133129" name="Picture 9" descr="necturus">
            <a:extLst>
              <a:ext uri="{FF2B5EF4-FFF2-40B4-BE49-F238E27FC236}">
                <a16:creationId xmlns:a16="http://schemas.microsoft.com/office/drawing/2014/main" id="{6308AE85-8283-2148-B9E8-4D8326691D4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56138" y="4114800"/>
            <a:ext cx="402113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AF8E08E3-64DA-974E-A521-97A3CAEDB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AAEC3CB-1768-9C40-9A81-B898377E90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retain characters for entire lifetime - permanent larvae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Obligatory neoteny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i="1"/>
              <a:t>Necturus</a:t>
            </a:r>
            <a:r>
              <a:rPr lang="en-US" altLang="en-US" sz="2800"/>
              <a:t> - mudpuppy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Live on bottom of ponds, lakes, large rivers</a:t>
            </a:r>
            <a:endParaRPr lang="en-US" altLang="en-US" sz="2400"/>
          </a:p>
        </p:txBody>
      </p:sp>
      <p:pic>
        <p:nvPicPr>
          <p:cNvPr id="135172" name="Picture 4" descr="salamander3">
            <a:extLst>
              <a:ext uri="{FF2B5EF4-FFF2-40B4-BE49-F238E27FC236}">
                <a16:creationId xmlns:a16="http://schemas.microsoft.com/office/drawing/2014/main" id="{E7DA0664-29A4-7843-8169-8136867DDFE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73663" y="1981200"/>
            <a:ext cx="2986087" cy="1981200"/>
          </a:xfrm>
        </p:spPr>
      </p:pic>
      <p:pic>
        <p:nvPicPr>
          <p:cNvPr id="135173" name="Picture 5" descr="necturus">
            <a:extLst>
              <a:ext uri="{FF2B5EF4-FFF2-40B4-BE49-F238E27FC236}">
                <a16:creationId xmlns:a16="http://schemas.microsoft.com/office/drawing/2014/main" id="{09032570-9BEA-564B-A09E-BA5A9B30B31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56138" y="4114800"/>
            <a:ext cx="402113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501CC17-795A-3D43-9628-5432D8624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C718F661-41A4-E549-B1C8-F73B8263B5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Either developing tissues fail to respond to thyroxin (metamorphosis hormone) OR pituitary gland doesn’t develop fully to produce thyrotropin that stimulates thyroid gland to produce thyroxin</a:t>
            </a:r>
          </a:p>
        </p:txBody>
      </p:sp>
      <p:pic>
        <p:nvPicPr>
          <p:cNvPr id="137220" name="Picture 4" descr="salamander3">
            <a:extLst>
              <a:ext uri="{FF2B5EF4-FFF2-40B4-BE49-F238E27FC236}">
                <a16:creationId xmlns:a16="http://schemas.microsoft.com/office/drawing/2014/main" id="{CD9F51A8-37EB-684A-A361-9FFD8D303E8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73663" y="1981200"/>
            <a:ext cx="2986087" cy="1981200"/>
          </a:xfrm>
        </p:spPr>
      </p:pic>
      <p:pic>
        <p:nvPicPr>
          <p:cNvPr id="137221" name="Picture 5" descr="necturus">
            <a:extLst>
              <a:ext uri="{FF2B5EF4-FFF2-40B4-BE49-F238E27FC236}">
                <a16:creationId xmlns:a16="http://schemas.microsoft.com/office/drawing/2014/main" id="{27B91B64-5A8B-AE48-B2FB-BA8E3DFAF27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56138" y="4114800"/>
            <a:ext cx="4021137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BBE7273D-0D47-A94C-8D0F-79C482152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FE1F4B7-07C0-424B-A956-0F50EDFE3C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Others retain characteristics, but can change if conditions are favorable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Facultative neoteny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Achieved by delaying somatic development, but not sexual maturation</a:t>
            </a:r>
          </a:p>
        </p:txBody>
      </p:sp>
      <p:pic>
        <p:nvPicPr>
          <p:cNvPr id="139272" name="Picture 8" descr="Ambystoma_maculatum">
            <a:extLst>
              <a:ext uri="{FF2B5EF4-FFF2-40B4-BE49-F238E27FC236}">
                <a16:creationId xmlns:a16="http://schemas.microsoft.com/office/drawing/2014/main" id="{D5254F31-8876-DB4C-9A34-87395065C1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00338"/>
            <a:ext cx="4038600" cy="2676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60641D6B-4137-E042-85F3-C2801F2DD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EE8D148E-BEDA-7A4B-823F-17F55684F8F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Example of facultative neoteny: </a:t>
            </a:r>
            <a:r>
              <a:rPr lang="en-US" altLang="en-US" sz="2800" i="1"/>
              <a:t>Ambystoma</a:t>
            </a:r>
            <a:r>
              <a:rPr lang="en-US" altLang="en-US" sz="2800"/>
              <a:t> species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Tiger salamander subspecies called American axolotl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Mexico and SW US</a:t>
            </a:r>
          </a:p>
        </p:txBody>
      </p:sp>
      <p:pic>
        <p:nvPicPr>
          <p:cNvPr id="142340" name="Picture 4" descr="Ambystoma_maculatum">
            <a:extLst>
              <a:ext uri="{FF2B5EF4-FFF2-40B4-BE49-F238E27FC236}">
                <a16:creationId xmlns:a16="http://schemas.microsoft.com/office/drawing/2014/main" id="{17055237-082E-1A46-8DEC-409B97D06E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00338"/>
            <a:ext cx="4038600" cy="2676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5141993D-6006-3943-A656-721DC7AF1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F12350C7-C9E3-3542-A008-46BBB713F8B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Remains aquatic, gill-breathing, fully reproductive larval form unless water begins to dry up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Metamorphoses to adult, loses gills, develops lungs, assumes appearance of ordinary salamander</a:t>
            </a:r>
            <a:endParaRPr lang="en-US" altLang="en-US" sz="2400"/>
          </a:p>
        </p:txBody>
      </p:sp>
      <p:pic>
        <p:nvPicPr>
          <p:cNvPr id="144391" name="Picture 7" descr="Ambystoma_maculatum">
            <a:extLst>
              <a:ext uri="{FF2B5EF4-FFF2-40B4-BE49-F238E27FC236}">
                <a16:creationId xmlns:a16="http://schemas.microsoft.com/office/drawing/2014/main" id="{EB4E04B3-8014-A24F-A850-94051F14911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4191000"/>
            <a:ext cx="2989263" cy="1981200"/>
          </a:xfrm>
        </p:spPr>
      </p:pic>
      <p:pic>
        <p:nvPicPr>
          <p:cNvPr id="144392" name="Picture 8" descr="Ambystoma_opacum_larva">
            <a:extLst>
              <a:ext uri="{FF2B5EF4-FFF2-40B4-BE49-F238E27FC236}">
                <a16:creationId xmlns:a16="http://schemas.microsoft.com/office/drawing/2014/main" id="{C1D9B936-99D7-0C48-BA88-B874053A1E8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410200" y="2057400"/>
            <a:ext cx="296386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180524A-D4F3-C546-8D38-551070EBF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D359264-2A0C-C741-AF4A-F6A84276A6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3) greater temperature fluctuations (unpredictable temperature extremes)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4) greater habitat variety (cover, shelter, breeding areas)</a:t>
            </a:r>
          </a:p>
        </p:txBody>
      </p:sp>
      <p:pic>
        <p:nvPicPr>
          <p:cNvPr id="14340" name="Picture 4" descr="SalamanderSpotted_2">
            <a:extLst>
              <a:ext uri="{FF2B5EF4-FFF2-40B4-BE49-F238E27FC236}">
                <a16:creationId xmlns:a16="http://schemas.microsoft.com/office/drawing/2014/main" id="{32820EAE-CADA-3540-990A-49769EADFC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98738"/>
            <a:ext cx="4038600" cy="28781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66A79285-F69F-3141-8A07-5A323C568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metamorphosis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B7BE175E-D341-4143-BC3E-B013261762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Can be artificially induced to metamorphose by treating them with thyroxin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Essential for normal metamorphosis in all amphibians</a:t>
            </a:r>
            <a:endParaRPr lang="en-US" altLang="en-US" sz="2400"/>
          </a:p>
        </p:txBody>
      </p:sp>
      <p:pic>
        <p:nvPicPr>
          <p:cNvPr id="146436" name="Picture 4" descr="Ambystoma_maculatum">
            <a:extLst>
              <a:ext uri="{FF2B5EF4-FFF2-40B4-BE49-F238E27FC236}">
                <a16:creationId xmlns:a16="http://schemas.microsoft.com/office/drawing/2014/main" id="{01536EAE-4657-F344-9157-24ADB501AA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00338"/>
            <a:ext cx="4038600" cy="2676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83A430D4-30E4-D746-8EA2-8B08EEEE3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territoriality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9205BDE5-F771-1149-B3F2-CA1B50EC77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Some salamanders display territorial behavior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Use scent to mark territories - Plethodontidae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Males of some species defend territories against conspecifics</a:t>
            </a:r>
            <a:endParaRPr lang="en-US" altLang="en-US" sz="2400"/>
          </a:p>
        </p:txBody>
      </p:sp>
      <p:pic>
        <p:nvPicPr>
          <p:cNvPr id="149512" name="Picture 8" descr="SalamandersBlueSpotted">
            <a:extLst>
              <a:ext uri="{FF2B5EF4-FFF2-40B4-BE49-F238E27FC236}">
                <a16:creationId xmlns:a16="http://schemas.microsoft.com/office/drawing/2014/main" id="{8B40573D-6C5E-9D43-915B-82472C7338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867025"/>
            <a:ext cx="4038600" cy="2343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8796DD1D-9525-194B-88AB-08E5C7A39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territoriality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E4491619-1872-4D4A-93EA-55CEE2E3CD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Attack intruders with foreign scent, but not neighbors with familiar scent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Nasolabial grooves</a:t>
            </a:r>
            <a:r>
              <a:rPr lang="en-US" altLang="en-US" sz="2800"/>
              <a:t> - chemosensory system</a:t>
            </a:r>
            <a:endParaRPr lang="en-US" altLang="en-US" sz="2400"/>
          </a:p>
        </p:txBody>
      </p:sp>
      <p:pic>
        <p:nvPicPr>
          <p:cNvPr id="151558" name="Picture 6" descr="Nasolabialgroove">
            <a:extLst>
              <a:ext uri="{FF2B5EF4-FFF2-40B4-BE49-F238E27FC236}">
                <a16:creationId xmlns:a16="http://schemas.microsoft.com/office/drawing/2014/main" id="{462BE97C-A9A8-7441-A217-1DEBDE7A4A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95588"/>
            <a:ext cx="4038600" cy="24860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58F62315-3164-C241-A933-A34F5CA53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territoriality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3C46EC1-C293-AD46-97AF-1EFDC31172E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Territory defended against intruders at expense of reduced energy intake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Attack nose of intruders - ruin chemosensory system?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Less able to feed, smaller</a:t>
            </a:r>
            <a:endParaRPr lang="en-US" altLang="en-US" sz="2400"/>
          </a:p>
        </p:txBody>
      </p:sp>
      <p:pic>
        <p:nvPicPr>
          <p:cNvPr id="153604" name="Picture 4" descr="Nasolabialgroove">
            <a:extLst>
              <a:ext uri="{FF2B5EF4-FFF2-40B4-BE49-F238E27FC236}">
                <a16:creationId xmlns:a16="http://schemas.microsoft.com/office/drawing/2014/main" id="{D6186015-AE96-5043-A44A-7C2F2303A6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577975"/>
            <a:ext cx="4038600" cy="2486025"/>
          </a:xfrm>
        </p:spPr>
      </p:pic>
      <p:pic>
        <p:nvPicPr>
          <p:cNvPr id="147460" name="Picture 6">
            <a:extLst>
              <a:ext uri="{FF2B5EF4-FFF2-40B4-BE49-F238E27FC236}">
                <a16:creationId xmlns:a16="http://schemas.microsoft.com/office/drawing/2014/main" id="{FC98AA34-8E1D-E74F-BB31-67566E718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64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AF291775-38A5-DE41-B4E7-3FD8F1CE7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toxicity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813A6580-7339-B941-B276-9DA66F4188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Many newts contain mucous glands in skin that secrete irritating or toxic materials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E.g., red eft (terrestrial red-spotted newt) produces a potent neurotoxin</a:t>
            </a:r>
            <a:endParaRPr lang="en-US" altLang="en-US" sz="2400"/>
          </a:p>
        </p:txBody>
      </p:sp>
      <p:pic>
        <p:nvPicPr>
          <p:cNvPr id="169990" name="Picture 6" descr="redeft01">
            <a:extLst>
              <a:ext uri="{FF2B5EF4-FFF2-40B4-BE49-F238E27FC236}">
                <a16:creationId xmlns:a16="http://schemas.microsoft.com/office/drawing/2014/main" id="{88A1A62E-360C-4D4B-8806-11E83FBEB6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181350"/>
            <a:ext cx="4038600" cy="1712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507E2404-0EF8-6049-830D-B2FF9A686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toxicity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C667F64D-C6E3-B94E-B258-1A0EB3E90B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Produces unpleasant numbness or tingling sensation in animals touching it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Secretions have been known to kill animals that ingested them (including humans)</a:t>
            </a:r>
            <a:endParaRPr lang="en-US" altLang="en-US" sz="2400"/>
          </a:p>
        </p:txBody>
      </p:sp>
      <p:pic>
        <p:nvPicPr>
          <p:cNvPr id="172036" name="Picture 4" descr="redeft01">
            <a:extLst>
              <a:ext uri="{FF2B5EF4-FFF2-40B4-BE49-F238E27FC236}">
                <a16:creationId xmlns:a16="http://schemas.microsoft.com/office/drawing/2014/main" id="{5B0FB5DD-256F-0E4B-8856-CAA20ABD9B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181350"/>
            <a:ext cx="4038600" cy="1712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5F0AC5C-7715-C040-88E2-7D05122EB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toxicity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28211E1A-86CB-8448-A951-95C963ECC3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Species may advertise their toxicity with conspicuous </a:t>
            </a:r>
            <a:r>
              <a:rPr lang="en-US" altLang="en-US" sz="2800">
                <a:solidFill>
                  <a:schemeClr val="folHlink"/>
                </a:solidFill>
              </a:rPr>
              <a:t>aposematic</a:t>
            </a:r>
            <a:r>
              <a:rPr lang="en-US" altLang="en-US" sz="2800"/>
              <a:t>, or warning, colors and behaviors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Red eft is brilliant red-orange</a:t>
            </a:r>
            <a:endParaRPr lang="en-US" altLang="en-US" sz="2400"/>
          </a:p>
        </p:txBody>
      </p:sp>
      <p:pic>
        <p:nvPicPr>
          <p:cNvPr id="174084" name="Picture 4" descr="redeft01">
            <a:extLst>
              <a:ext uri="{FF2B5EF4-FFF2-40B4-BE49-F238E27FC236}">
                <a16:creationId xmlns:a16="http://schemas.microsoft.com/office/drawing/2014/main" id="{FDDB89C2-66DF-3741-99DE-F44DB38F37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181350"/>
            <a:ext cx="4038600" cy="17129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2405894-8BFA-C349-9EA7-96F9CCCFA5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toxicity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C113A44E-26C9-3647-8A6F-59FCB0AEAC0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Other species that are more plainly colored often flip when attacked to display brightly colored bellies</a:t>
            </a:r>
            <a:endParaRPr lang="en-US" altLang="en-US" sz="2400"/>
          </a:p>
        </p:txBody>
      </p:sp>
      <p:pic>
        <p:nvPicPr>
          <p:cNvPr id="176134" name="Picture 6" descr="newts_withredbellies">
            <a:extLst>
              <a:ext uri="{FF2B5EF4-FFF2-40B4-BE49-F238E27FC236}">
                <a16:creationId xmlns:a16="http://schemas.microsoft.com/office/drawing/2014/main" id="{29300CEB-56C9-8F46-A008-06713B8B4B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854325"/>
            <a:ext cx="4038600" cy="2368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D9EFDC6-AD45-2D49-8A4D-A8683F50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Caudata - toxicity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69F1FF0-A9EE-4749-8385-72D1FCB9A6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Some species have adapted to mimic toxic forms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E.g., red-backed salamander has a red color morph (normally only red on back) that resembles red eft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Studies: red morph suffers less bird predation than normal color morph</a:t>
            </a:r>
            <a:endParaRPr lang="en-US" altLang="en-US" sz="2000"/>
          </a:p>
        </p:txBody>
      </p:sp>
      <p:pic>
        <p:nvPicPr>
          <p:cNvPr id="178182" name="Picture 6" descr="salamander-redbackmorphs">
            <a:extLst>
              <a:ext uri="{FF2B5EF4-FFF2-40B4-BE49-F238E27FC236}">
                <a16:creationId xmlns:a16="http://schemas.microsoft.com/office/drawing/2014/main" id="{BCA62507-5BF7-F84C-B51C-3449635F38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141663"/>
            <a:ext cx="4038600" cy="1793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483B2B81-862B-3942-AF24-89B7DD0B2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85D16A3-A7BC-9B44-9BBB-2C0AE9A887A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Frogs &amp; toads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&gt;3400 species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Most familiar, successful amphibians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Obvious, common characteristic - lack of tail in adult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All pass through tailed larval stage</a:t>
            </a:r>
            <a:endParaRPr lang="en-US" altLang="en-US" sz="2000"/>
          </a:p>
        </p:txBody>
      </p:sp>
      <p:pic>
        <p:nvPicPr>
          <p:cNvPr id="155654" name="Picture 6" descr="toad2">
            <a:extLst>
              <a:ext uri="{FF2B5EF4-FFF2-40B4-BE49-F238E27FC236}">
                <a16:creationId xmlns:a16="http://schemas.microsoft.com/office/drawing/2014/main" id="{F89EC315-9A8F-E843-904A-07F1A381C4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22525"/>
            <a:ext cx="4038600" cy="3230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89D3FCE-1EF1-7544-AA18-168284EB4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Earliest Amphibians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FA9E94E-EECF-FF4D-9858-5EC75E0C76F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Appeared to have arisen from lobe-finned fishes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Were abundant during period when amphibians first appeared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Possessed characteristics that benefited first amphibians</a:t>
            </a:r>
            <a:endParaRPr lang="en-US" altLang="en-US" sz="2400"/>
          </a:p>
        </p:txBody>
      </p:sp>
      <p:pic>
        <p:nvPicPr>
          <p:cNvPr id="16392" name="Picture 8" descr="to_land">
            <a:extLst>
              <a:ext uri="{FF2B5EF4-FFF2-40B4-BE49-F238E27FC236}">
                <a16:creationId xmlns:a16="http://schemas.microsoft.com/office/drawing/2014/main" id="{8D4FDB32-78EA-4242-87AB-9836410586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525588"/>
            <a:ext cx="6019800" cy="24368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65C6091A-1C25-C64D-BB3D-061E2F073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BE854440-6242-0341-8925-857EFC5E0AB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Specialized for jumping mode of locomotion</a:t>
            </a:r>
            <a:endParaRPr lang="en-US" altLang="en-US" sz="2400"/>
          </a:p>
        </p:txBody>
      </p:sp>
      <p:pic>
        <p:nvPicPr>
          <p:cNvPr id="157704" name="Picture 8" descr="frog_jumping">
            <a:extLst>
              <a:ext uri="{FF2B5EF4-FFF2-40B4-BE49-F238E27FC236}">
                <a16:creationId xmlns:a16="http://schemas.microsoft.com/office/drawing/2014/main" id="{9E9E26AE-5ED3-E341-8681-88F5BFB7CE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36838"/>
            <a:ext cx="4038600" cy="28019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BD369E44-F11B-6F44-85CD-FEB951739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A06A9117-0967-6E4D-84E5-530D5CD555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Further distinguished from Caudata by: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Larvae - tadpole or polliwog stage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Metamorphosis during development</a:t>
            </a:r>
            <a:endParaRPr lang="en-US" altLang="en-US" sz="2400"/>
          </a:p>
        </p:txBody>
      </p:sp>
      <p:pic>
        <p:nvPicPr>
          <p:cNvPr id="159750" name="Picture 6" descr="frog-green">
            <a:extLst>
              <a:ext uri="{FF2B5EF4-FFF2-40B4-BE49-F238E27FC236}">
                <a16:creationId xmlns:a16="http://schemas.microsoft.com/office/drawing/2014/main" id="{F58107C3-C614-704B-AC8E-75967A2976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89188"/>
            <a:ext cx="4038600" cy="3298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659AEF1A-0B59-594A-88DA-6B489757B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B103767-200D-7C44-9E2F-D04833FAA3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Tadpole 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Long, finned tail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Both internal, external gills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No legs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Specialized mouthparts for herbivory (salamander larvae are carnivorous)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400"/>
              <a:t>Highly specialized internal anatomy</a:t>
            </a:r>
            <a:endParaRPr lang="en-US" altLang="en-US" sz="1800"/>
          </a:p>
        </p:txBody>
      </p:sp>
      <p:pic>
        <p:nvPicPr>
          <p:cNvPr id="161798" name="Picture 6" descr="tadpole3103big">
            <a:extLst>
              <a:ext uri="{FF2B5EF4-FFF2-40B4-BE49-F238E27FC236}">
                <a16:creationId xmlns:a16="http://schemas.microsoft.com/office/drawing/2014/main" id="{86742EF0-12FE-C248-A608-1F84BBAFE0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60638"/>
            <a:ext cx="4038600" cy="2955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BDF203F2-651D-B946-801B-2BF61D799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041E98D7-CA36-DF4E-953E-24640C32FC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Striking metamorphosis from tadpole to adult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Neoteny never exhibited in frogs or toads</a:t>
            </a:r>
            <a:endParaRPr lang="en-US" altLang="en-US" sz="2000"/>
          </a:p>
        </p:txBody>
      </p:sp>
      <p:pic>
        <p:nvPicPr>
          <p:cNvPr id="163846" name="Picture 6" descr="tadpole1">
            <a:extLst>
              <a:ext uri="{FF2B5EF4-FFF2-40B4-BE49-F238E27FC236}">
                <a16:creationId xmlns:a16="http://schemas.microsoft.com/office/drawing/2014/main" id="{7AA79D58-9ED3-F842-9A64-DEE11387A1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255963"/>
            <a:ext cx="4038600" cy="1565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25B4862C-BA79-694F-A005-EFFCF1F7F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AA0DF63-82C8-AF4F-A369-F93C06076A1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Represent specialized side branch of amphibian evolution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Not good representatives of vertebrate body plan</a:t>
            </a:r>
            <a:endParaRPr lang="en-US" altLang="en-US" sz="2000"/>
          </a:p>
        </p:txBody>
      </p:sp>
      <p:pic>
        <p:nvPicPr>
          <p:cNvPr id="165896" name="Picture 8" descr="frog5">
            <a:extLst>
              <a:ext uri="{FF2B5EF4-FFF2-40B4-BE49-F238E27FC236}">
                <a16:creationId xmlns:a16="http://schemas.microsoft.com/office/drawing/2014/main" id="{B96DCDE8-971F-834F-82FB-CA36EADDCD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613025"/>
            <a:ext cx="4038600" cy="2851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BDC3E975-1AEF-B34C-8181-3FF3A3F89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9D39D1CB-7107-1A47-BCF3-04ADEC0A0A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No visible neck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Caudal vertebrae fused (to form </a:t>
            </a:r>
            <a:r>
              <a:rPr lang="en-US" altLang="en-US">
                <a:solidFill>
                  <a:schemeClr val="folHlink"/>
                </a:solidFill>
              </a:rPr>
              <a:t>urostyle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Ribs generally absent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Hindlegs much enlarged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000"/>
          </a:p>
        </p:txBody>
      </p:sp>
      <p:pic>
        <p:nvPicPr>
          <p:cNvPr id="167944" name="Picture 8" descr="frog_skeleton">
            <a:extLst>
              <a:ext uri="{FF2B5EF4-FFF2-40B4-BE49-F238E27FC236}">
                <a16:creationId xmlns:a16="http://schemas.microsoft.com/office/drawing/2014/main" id="{956A68A9-255B-444B-9F4A-C30F1C2BA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3829050"/>
            <a:ext cx="4038600" cy="3028950"/>
          </a:xfrm>
        </p:spPr>
      </p:pic>
      <p:pic>
        <p:nvPicPr>
          <p:cNvPr id="172036" name="Picture 9" descr="frog5">
            <a:extLst>
              <a:ext uri="{FF2B5EF4-FFF2-40B4-BE49-F238E27FC236}">
                <a16:creationId xmlns:a16="http://schemas.microsoft.com/office/drawing/2014/main" id="{1FAA2480-2F35-DF42-AC20-94FB19C9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173413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FE51E3B-4DB1-D94E-A551-539F49073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6B412516-C70C-3D40-8F6E-E582A71656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21 different families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Common North American frogs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Ranidae - grass frogs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Hylidae - tree frogs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000"/>
          </a:p>
        </p:txBody>
      </p:sp>
      <p:pic>
        <p:nvPicPr>
          <p:cNvPr id="180234" name="Picture 10" descr="frog-green">
            <a:extLst>
              <a:ext uri="{FF2B5EF4-FFF2-40B4-BE49-F238E27FC236}">
                <a16:creationId xmlns:a16="http://schemas.microsoft.com/office/drawing/2014/main" id="{46E9AF42-B8C5-E04F-BF84-164B3A74047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536700"/>
            <a:ext cx="2971800" cy="2425700"/>
          </a:xfrm>
        </p:spPr>
      </p:pic>
      <p:pic>
        <p:nvPicPr>
          <p:cNvPr id="180235" name="Picture 11" descr="Gray_Tree_Frog">
            <a:extLst>
              <a:ext uri="{FF2B5EF4-FFF2-40B4-BE49-F238E27FC236}">
                <a16:creationId xmlns:a16="http://schemas.microsoft.com/office/drawing/2014/main" id="{D911DBFB-81D0-4048-8932-78820292304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187950" y="4114800"/>
            <a:ext cx="295751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CA1FF54E-B58F-9945-B752-1F2C04D99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E91756E8-8FFE-5D4A-8D71-B48DAEBF498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Bufonidae - true toads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Short legs, stout bodies, and thick skins, usually with prominent warts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“toad” often used to refer to more terrestrial members of many families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83304" name="Picture 8" descr="toad2">
            <a:extLst>
              <a:ext uri="{FF2B5EF4-FFF2-40B4-BE49-F238E27FC236}">
                <a16:creationId xmlns:a16="http://schemas.microsoft.com/office/drawing/2014/main" id="{46E3E16E-8FBE-3447-8D11-FF741333A3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422525"/>
            <a:ext cx="4038600" cy="3230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EADC145B-72BA-784B-A2E6-2352118BA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4DA32073-D127-E44B-8A35-A26B8CFAEF3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Largest anuran - West African goliath frog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&gt;30 cm from nose to anus, ~1 m with outstretched legs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3 kg+ (up to 15 lbs.)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Eats animals as large as rats, ducks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86375" name="Picture 7" descr="goliathfrog">
            <a:extLst>
              <a:ext uri="{FF2B5EF4-FFF2-40B4-BE49-F238E27FC236}">
                <a16:creationId xmlns:a16="http://schemas.microsoft.com/office/drawing/2014/main" id="{8FA7BC17-F33F-3B4C-8BB2-BFC1895E2F6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458913"/>
            <a:ext cx="3214688" cy="2503487"/>
          </a:xfrm>
        </p:spPr>
      </p:pic>
      <p:pic>
        <p:nvPicPr>
          <p:cNvPr id="186376" name="Picture 8" descr="Goliathfrog">
            <a:extLst>
              <a:ext uri="{FF2B5EF4-FFF2-40B4-BE49-F238E27FC236}">
                <a16:creationId xmlns:a16="http://schemas.microsoft.com/office/drawing/2014/main" id="{8B04E93F-3FE1-DD4E-A25A-FECE71687ED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4114800"/>
            <a:ext cx="3244850" cy="2468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3426B61B-9525-EA47-8C0C-7C52197A4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8ABB9DFD-CE25-A548-A5AA-459E9B2C19C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Smallest anuran - Cuban leafclimber frog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~1 cm - covered by a dime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89448" name="Picture 8" descr="cubanfrog">
            <a:extLst>
              <a:ext uri="{FF2B5EF4-FFF2-40B4-BE49-F238E27FC236}">
                <a16:creationId xmlns:a16="http://schemas.microsoft.com/office/drawing/2014/main" id="{FB6B9177-8DC0-BB49-AA14-4554A5D2C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82863"/>
            <a:ext cx="4038600" cy="29098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42FD474-531E-DD48-B40F-16202E906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Earliest Amphibians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76A40CC-2C72-6F48-8C1C-AA0C28C7AED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Strong, mobile fins - used as stabilizers during swimming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Used as paddles to pull themselves across land in search of water</a:t>
            </a:r>
            <a:endParaRPr lang="en-US" altLang="en-US" sz="2400"/>
          </a:p>
        </p:txBody>
      </p:sp>
      <p:pic>
        <p:nvPicPr>
          <p:cNvPr id="19460" name="Picture 4" descr="to_land">
            <a:extLst>
              <a:ext uri="{FF2B5EF4-FFF2-40B4-BE49-F238E27FC236}">
                <a16:creationId xmlns:a16="http://schemas.microsoft.com/office/drawing/2014/main" id="{66F2EA9D-0253-3A44-9B5F-A34C128BE2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525588"/>
            <a:ext cx="6019800" cy="24368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3658F3EA-DA7D-E24A-BC8A-D8C28C9B29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6ADD2B26-F4F9-9549-BC1A-ADD0102B228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Bullfrog - up to 20 cm long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92518" name="Picture 6" descr="bullfrog">
            <a:extLst>
              <a:ext uri="{FF2B5EF4-FFF2-40B4-BE49-F238E27FC236}">
                <a16:creationId xmlns:a16="http://schemas.microsoft.com/office/drawing/2014/main" id="{AAE37F20-0556-5541-BFC0-B6DAC44CB2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87625"/>
            <a:ext cx="4038600" cy="2900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D6FB63B-410F-7849-BB29-E977B618C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2D50C33-C7F3-3F46-B1C7-01F5A2E9748F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Most abundant, successful frogs belong to genus </a:t>
            </a:r>
            <a:r>
              <a:rPr lang="en-US" altLang="en-US" sz="2600" i="1"/>
              <a:t>Rana</a:t>
            </a:r>
            <a:endParaRPr lang="en-US" altLang="en-US" sz="26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260 species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Temperate, tropical regions (not New Zealand, oceanic islands, southern S. Amer.)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Most often near water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194567" name="Picture 7" descr="frog5">
            <a:extLst>
              <a:ext uri="{FF2B5EF4-FFF2-40B4-BE49-F238E27FC236}">
                <a16:creationId xmlns:a16="http://schemas.microsoft.com/office/drawing/2014/main" id="{24D12694-C1C8-3B45-8665-2896676E561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3150" y="1981200"/>
            <a:ext cx="2806700" cy="1981200"/>
          </a:xfrm>
        </p:spPr>
      </p:pic>
      <p:pic>
        <p:nvPicPr>
          <p:cNvPr id="194568" name="Picture 8" descr="frog-green">
            <a:extLst>
              <a:ext uri="{FF2B5EF4-FFF2-40B4-BE49-F238E27FC236}">
                <a16:creationId xmlns:a16="http://schemas.microsoft.com/office/drawing/2014/main" id="{0F77113D-41C0-5445-9CD3-80DC1879A57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066800" y="4114800"/>
            <a:ext cx="2819400" cy="2301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E9555B47-01A8-4940-835D-F88067BD3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6ADA01F1-CC2B-784F-8BD0-1660AA787E0F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Most larger frogs are solitary except during breeding season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Males call noisily for females</a:t>
            </a: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97637" name="Picture 5" descr="frog-green">
            <a:extLst>
              <a:ext uri="{FF2B5EF4-FFF2-40B4-BE49-F238E27FC236}">
                <a16:creationId xmlns:a16="http://schemas.microsoft.com/office/drawing/2014/main" id="{2E0AAC47-9DB7-DE41-88DF-F232337637B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4114800"/>
            <a:ext cx="2819400" cy="2301875"/>
          </a:xfrm>
        </p:spPr>
      </p:pic>
      <p:pic>
        <p:nvPicPr>
          <p:cNvPr id="197639" name="Picture 7" descr="spring_peeper 2_jpg">
            <a:extLst>
              <a:ext uri="{FF2B5EF4-FFF2-40B4-BE49-F238E27FC236}">
                <a16:creationId xmlns:a16="http://schemas.microsoft.com/office/drawing/2014/main" id="{8ECB896B-23CD-B146-AAC8-5A876154B8F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85863" y="1981200"/>
            <a:ext cx="2581275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2D0EDD25-0E70-3A46-AC59-0670FD9E9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48B88A42-1FF5-B547-9B8B-7345EB20CDF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Winter - hibernate in soft mud at bottom of pools, streams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Low energy demand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Glycogen, fat stored during spring, summer to provide energy during winter</a:t>
            </a: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199684" name="Picture 4" descr="frog-green">
            <a:extLst>
              <a:ext uri="{FF2B5EF4-FFF2-40B4-BE49-F238E27FC236}">
                <a16:creationId xmlns:a16="http://schemas.microsoft.com/office/drawing/2014/main" id="{5B7A6CC3-BB0A-3F45-9F74-756365785DB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4114800"/>
            <a:ext cx="2819400" cy="2301875"/>
          </a:xfrm>
        </p:spPr>
      </p:pic>
      <p:pic>
        <p:nvPicPr>
          <p:cNvPr id="199687" name="Picture 7" descr="Gray_Tree_Frog">
            <a:extLst>
              <a:ext uri="{FF2B5EF4-FFF2-40B4-BE49-F238E27FC236}">
                <a16:creationId xmlns:a16="http://schemas.microsoft.com/office/drawing/2014/main" id="{05283B7E-20F6-7641-82A4-145D85B60A7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96950" y="1981200"/>
            <a:ext cx="295751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build="p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3CD45DC-CBD9-974E-B83D-494C23A0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1C410B93-D7E3-6145-B8E4-A45DA237AE9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Tree frogs winter under humus on forest floor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3000"/>
              <a:t>Tolerant of low temperatures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800"/>
          </a:p>
        </p:txBody>
      </p:sp>
      <p:pic>
        <p:nvPicPr>
          <p:cNvPr id="201732" name="Picture 4" descr="frog-green">
            <a:extLst>
              <a:ext uri="{FF2B5EF4-FFF2-40B4-BE49-F238E27FC236}">
                <a16:creationId xmlns:a16="http://schemas.microsoft.com/office/drawing/2014/main" id="{C59E6A38-1251-4F43-8E4A-B0BBE7F7A82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4114800"/>
            <a:ext cx="2819400" cy="2301875"/>
          </a:xfrm>
        </p:spPr>
      </p:pic>
      <p:pic>
        <p:nvPicPr>
          <p:cNvPr id="201733" name="Picture 5" descr="Gray_Tree_Frog">
            <a:extLst>
              <a:ext uri="{FF2B5EF4-FFF2-40B4-BE49-F238E27FC236}">
                <a16:creationId xmlns:a16="http://schemas.microsoft.com/office/drawing/2014/main" id="{2779216E-F1E0-B04B-9E3B-CE17B4331E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96950" y="1981200"/>
            <a:ext cx="295751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18508651-B454-A74D-9022-2AE3E7151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C533E203-CA10-164E-946F-7BE2DC09195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May survive prolonged freezing of all extracellular fluid (35% of body water)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600"/>
              <a:t>Accumulate glucose, glycerol in body fluids to protect tissue from damage from ice crystals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203780" name="Picture 4" descr="frog-green">
            <a:extLst>
              <a:ext uri="{FF2B5EF4-FFF2-40B4-BE49-F238E27FC236}">
                <a16:creationId xmlns:a16="http://schemas.microsoft.com/office/drawing/2014/main" id="{C4EE56BA-73AD-9E49-8AB6-9B8B2A3600D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4114800"/>
            <a:ext cx="2819400" cy="2301875"/>
          </a:xfrm>
        </p:spPr>
      </p:pic>
      <p:pic>
        <p:nvPicPr>
          <p:cNvPr id="203781" name="Picture 5" descr="Gray_Tree_Frog">
            <a:extLst>
              <a:ext uri="{FF2B5EF4-FFF2-40B4-BE49-F238E27FC236}">
                <a16:creationId xmlns:a16="http://schemas.microsoft.com/office/drawing/2014/main" id="{646C1411-B44F-7844-A784-A79E34AA8DF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96950" y="1981200"/>
            <a:ext cx="2957513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43441B13-A753-494A-8585-3EA035ECC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enemies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53D3A5F3-F303-DA43-A1E7-E650D3A23D5D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Natural enemies - snakes, aquatic birds, turtles, racoons, humans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Usually defenseless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205832" name="Picture 8" descr="Racoons">
            <a:extLst>
              <a:ext uri="{FF2B5EF4-FFF2-40B4-BE49-F238E27FC236}">
                <a16:creationId xmlns:a16="http://schemas.microsoft.com/office/drawing/2014/main" id="{A0B49482-EB0C-8C4F-BDB7-E779237F4D7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82663" y="1981200"/>
            <a:ext cx="2987675" cy="1981200"/>
          </a:xfrm>
        </p:spPr>
      </p:pic>
      <p:pic>
        <p:nvPicPr>
          <p:cNvPr id="205833" name="Picture 9" descr="heroneatingfrog">
            <a:extLst>
              <a:ext uri="{FF2B5EF4-FFF2-40B4-BE49-F238E27FC236}">
                <a16:creationId xmlns:a16="http://schemas.microsoft.com/office/drawing/2014/main" id="{681AD055-CF55-704C-9B4E-FC1FF323A34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90600" y="4114800"/>
            <a:ext cx="2971800" cy="26368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A9AD8127-5BA4-C64C-93B7-0ADB4E8F0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enemies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F03EB17-C12C-9740-B4FF-BFC1B9A0AD5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Some tropical, subtropical forms are aggressive, jump at and bite attackers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Others play dead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207876" name="Picture 4" descr="Racoons">
            <a:extLst>
              <a:ext uri="{FF2B5EF4-FFF2-40B4-BE49-F238E27FC236}">
                <a16:creationId xmlns:a16="http://schemas.microsoft.com/office/drawing/2014/main" id="{E2EB4520-0807-FF40-B013-3766408946C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82663" y="1981200"/>
            <a:ext cx="2987675" cy="1981200"/>
          </a:xfrm>
        </p:spPr>
      </p:pic>
      <p:pic>
        <p:nvPicPr>
          <p:cNvPr id="207877" name="Picture 5" descr="heroneatingfrog">
            <a:extLst>
              <a:ext uri="{FF2B5EF4-FFF2-40B4-BE49-F238E27FC236}">
                <a16:creationId xmlns:a16="http://schemas.microsoft.com/office/drawing/2014/main" id="{153B9CD5-A659-0A4F-8B12-A45A394A82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90600" y="4114800"/>
            <a:ext cx="2971800" cy="26368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051FC830-328E-E04C-B61F-59CCBEF3A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enemies</a:t>
            </a:r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5371C327-CF54-7B44-AD69-F283FB3533E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Others blow up lungs - difficult to swallow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Jumping is best defense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Some species have poison glands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209928" name="Picture 8" descr="frogjumping">
            <a:extLst>
              <a:ext uri="{FF2B5EF4-FFF2-40B4-BE49-F238E27FC236}">
                <a16:creationId xmlns:a16="http://schemas.microsoft.com/office/drawing/2014/main" id="{80EA59A2-7D86-2648-AD43-50DE268DFEB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600200"/>
            <a:ext cx="3162300" cy="2416175"/>
          </a:xfrm>
        </p:spPr>
      </p:pic>
      <p:pic>
        <p:nvPicPr>
          <p:cNvPr id="209929" name="Picture 9" descr="frogskin">
            <a:extLst>
              <a:ext uri="{FF2B5EF4-FFF2-40B4-BE49-F238E27FC236}">
                <a16:creationId xmlns:a16="http://schemas.microsoft.com/office/drawing/2014/main" id="{51766DD0-2F9A-444D-A7CF-249241EFEC0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4114800"/>
            <a:ext cx="3200400" cy="2390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95E1206-1347-9D4F-BECD-67668D434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skin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6A42CD93-E8B5-B94F-91C7-1C20183B550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Thin and moist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Attached loosely to body only at certain points</a:t>
            </a:r>
            <a:endParaRPr lang="en-US" altLang="en-US" sz="24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600"/>
          </a:p>
        </p:txBody>
      </p:sp>
      <p:pic>
        <p:nvPicPr>
          <p:cNvPr id="211973" name="Picture 5" descr="frogskin">
            <a:extLst>
              <a:ext uri="{FF2B5EF4-FFF2-40B4-BE49-F238E27FC236}">
                <a16:creationId xmlns:a16="http://schemas.microsoft.com/office/drawing/2014/main" id="{704A4B25-C7CC-1E47-B299-FB57099AD7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4113213" cy="3276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6F038A1-B782-9240-ADDF-B070BDDE5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Earliest Amphibians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A6B91B8-23A6-C44D-897B-39A6DC70024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Lungs - lived in freshwater lakes &amp; streams during periods of alternating floods, droughts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Gills useless in low dissolved O</a:t>
            </a:r>
            <a:r>
              <a:rPr lang="en-US" altLang="en-US" sz="2800" baseline="-25000"/>
              <a:t>2</a:t>
            </a:r>
            <a:r>
              <a:rPr lang="en-US" altLang="en-US" sz="2800"/>
              <a:t> areas or dry areas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Surviving fishes of this period developed simple lung</a:t>
            </a:r>
            <a:endParaRPr lang="en-US" altLang="en-US" sz="2000"/>
          </a:p>
        </p:txBody>
      </p:sp>
      <p:pic>
        <p:nvPicPr>
          <p:cNvPr id="21510" name="Picture 6" descr="lobe_finned_fish">
            <a:extLst>
              <a:ext uri="{FF2B5EF4-FFF2-40B4-BE49-F238E27FC236}">
                <a16:creationId xmlns:a16="http://schemas.microsoft.com/office/drawing/2014/main" id="{1C65D453-79CB-CC4F-AD43-8D6375578B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67000" y="1419225"/>
            <a:ext cx="3505200" cy="25431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1DC83321-CC61-7540-B0FB-DFDB0B7A6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skin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61D0C30D-9B54-A647-BA64-B513617C0C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Stratified epidermis, inner dermis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Outer layer of epidermis shed periodically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Deposits of soft keratin - protection against water loss, some abrasion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15044" name="Picture 4" descr="frogskin">
            <a:extLst>
              <a:ext uri="{FF2B5EF4-FFF2-40B4-BE49-F238E27FC236}">
                <a16:creationId xmlns:a16="http://schemas.microsoft.com/office/drawing/2014/main" id="{551FE157-40F0-784B-A315-B97A822148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4113213" cy="3276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4312FCFB-672B-E646-BF01-370F1EC73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skin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5900FA73-BD94-8A4C-BC17-E9810D35CC7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Dermis, lower epidermis have two types of glands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Mucous</a:t>
            </a:r>
            <a:r>
              <a:rPr lang="en-US" altLang="en-US" sz="2800"/>
              <a:t> - secrete protective waterproofing mucous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Serous</a:t>
            </a:r>
            <a:r>
              <a:rPr lang="en-US" altLang="en-US" sz="2800"/>
              <a:t> - secrete whitish, watery poison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17092" name="Picture 4" descr="frogskin">
            <a:extLst>
              <a:ext uri="{FF2B5EF4-FFF2-40B4-BE49-F238E27FC236}">
                <a16:creationId xmlns:a16="http://schemas.microsoft.com/office/drawing/2014/main" id="{DCB9BC98-FDA9-C243-A969-D66C2D58C4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4113213" cy="3276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C61E925B-C856-BE42-9DB6-237A9E5AF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skin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5FC6ED5C-28BB-7847-9821-6C17B57B79D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Poisons of dendrobatid frogs (small, S. Amer. frogs) are most lethal animal secretions known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More poisonous than venoms of sea snakes, any arachnids</a:t>
            </a:r>
            <a:endParaRPr lang="en-US" altLang="en-US" sz="1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200"/>
          </a:p>
        </p:txBody>
      </p:sp>
      <p:pic>
        <p:nvPicPr>
          <p:cNvPr id="219140" name="Picture 4" descr="frogskin">
            <a:extLst>
              <a:ext uri="{FF2B5EF4-FFF2-40B4-BE49-F238E27FC236}">
                <a16:creationId xmlns:a16="http://schemas.microsoft.com/office/drawing/2014/main" id="{6B90B6A2-5274-3D49-A167-709DA94F78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1600200"/>
            <a:ext cx="3200400" cy="2549525"/>
          </a:xfrm>
        </p:spPr>
      </p:pic>
      <p:pic>
        <p:nvPicPr>
          <p:cNvPr id="206852" name="Picture 5" descr="frogsred">
            <a:extLst>
              <a:ext uri="{FF2B5EF4-FFF2-40B4-BE49-F238E27FC236}">
                <a16:creationId xmlns:a16="http://schemas.microsoft.com/office/drawing/2014/main" id="{1D789D03-0416-FE4E-8F2C-A2312D22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3276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DC6A1F6D-D286-5F43-B797-6D1F603BB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skin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D553DD77-69E4-B945-8F46-853B6CD6E2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Dermis also contains several types of pigment cells - </a:t>
            </a:r>
            <a:r>
              <a:rPr lang="en-US" altLang="en-US" sz="2800">
                <a:solidFill>
                  <a:schemeClr val="folHlink"/>
                </a:solidFill>
              </a:rPr>
              <a:t>chromatophores</a:t>
            </a:r>
            <a:endParaRPr lang="en-US" altLang="en-US" sz="28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Many can adjust color to blend in with background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21188" name="Picture 4" descr="frogskin">
            <a:extLst>
              <a:ext uri="{FF2B5EF4-FFF2-40B4-BE49-F238E27FC236}">
                <a16:creationId xmlns:a16="http://schemas.microsoft.com/office/drawing/2014/main" id="{BF4DA7D0-1F4F-6F45-A9AD-EF705A30C1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4113213" cy="3276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8B39C977-D170-1E4E-A74F-8780D0D23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B0C68171-AF4C-A542-8377-DEB8855D71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Entire musculoskeletal system is specialized for jumping and swimming, via thrusts of the hindlimbs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23238" name="Picture 6" descr="frogmuscles">
            <a:extLst>
              <a:ext uri="{FF2B5EF4-FFF2-40B4-BE49-F238E27FC236}">
                <a16:creationId xmlns:a16="http://schemas.microsoft.com/office/drawing/2014/main" id="{0846A92F-3434-A94D-8847-EFFB8317A5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1981200"/>
            <a:ext cx="232251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5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D79F211D-F749-104B-88BB-0281CC499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skeleton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AA2ACD99-BE94-7748-9B85-9D0D8B63D9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876800"/>
            <a:ext cx="8229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Vertebral column - rigid structure - lost much of flexibility found in fishes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Transmits forces from limbs to body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28358" name="Picture 6" descr="frog_skeleton">
            <a:extLst>
              <a:ext uri="{FF2B5EF4-FFF2-40B4-BE49-F238E27FC236}">
                <a16:creationId xmlns:a16="http://schemas.microsoft.com/office/drawing/2014/main" id="{90DEAF4F-0B62-0242-8167-89433EF5D8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1447800"/>
            <a:ext cx="4267200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F14F074E-7A0F-8745-894C-965927E3F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skeleton</a:t>
            </a: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0DA716E1-F909-E043-9C7C-B0DEBB9F5C2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876800"/>
            <a:ext cx="8229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Body much shorter - only 9 trunk vertebrae, several fused caudal vertebrae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Caecilians have 285 vertebrae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31428" name="Picture 4" descr="frog_skeleton">
            <a:extLst>
              <a:ext uri="{FF2B5EF4-FFF2-40B4-BE49-F238E27FC236}">
                <a16:creationId xmlns:a16="http://schemas.microsoft.com/office/drawing/2014/main" id="{086D1BD6-488E-F64C-ABBB-C8BC07F886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1447800"/>
            <a:ext cx="4267200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8909895F-F882-0B41-86DE-4B20BFD02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skeleton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79247BD7-A5FD-1249-A934-3110E982626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876800"/>
            <a:ext cx="8229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Skull much lighter than in fishes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Changed for improved special senses, feeding, breathing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33476" name="Picture 4" descr="frog_skeleton">
            <a:extLst>
              <a:ext uri="{FF2B5EF4-FFF2-40B4-BE49-F238E27FC236}">
                <a16:creationId xmlns:a16="http://schemas.microsoft.com/office/drawing/2014/main" id="{C72F99EA-D20C-5844-BED6-D95C83447B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62200" y="1447800"/>
            <a:ext cx="4267200" cy="32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4303223B-1B56-074F-8244-A342B5189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muscles</a:t>
            </a:r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23891C5C-5F63-6C41-AC63-9C9181A81A0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Limb muscles - probably derived from radial muscles that move fish fins up and down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/>
              <a:t>Arranged in antagonistic groups (actions of one oppose another)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35524" name="Picture 4" descr="frogmuscles">
            <a:extLst>
              <a:ext uri="{FF2B5EF4-FFF2-40B4-BE49-F238E27FC236}">
                <a16:creationId xmlns:a16="http://schemas.microsoft.com/office/drawing/2014/main" id="{731F63FB-6DFD-B940-B7D1-3BF2E927F4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1981200"/>
            <a:ext cx="232251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49D50BE-B6F6-A14D-ADB4-B5CC07B21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Order Anura - muscles</a:t>
            </a: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A2B25227-EDC1-3946-B3D9-080EEA7A14D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Abductor</a:t>
            </a:r>
            <a:r>
              <a:rPr lang="en-US" altLang="en-US" sz="2800"/>
              <a:t> - away from median axis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Adductor</a:t>
            </a:r>
            <a:r>
              <a:rPr lang="en-US" altLang="en-US" sz="2800"/>
              <a:t> - toward median axis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Flexor</a:t>
            </a:r>
            <a:r>
              <a:rPr lang="en-US" altLang="en-US" sz="2800"/>
              <a:t> - bend part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Extensor</a:t>
            </a:r>
            <a:r>
              <a:rPr lang="en-US" altLang="en-US" sz="2800"/>
              <a:t> - straighten part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>
                <a:solidFill>
                  <a:schemeClr val="folHlink"/>
                </a:solidFill>
              </a:rPr>
              <a:t>Rotators</a:t>
            </a:r>
            <a:r>
              <a:rPr lang="en-US" altLang="en-US" sz="2800"/>
              <a:t> - rotate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1400"/>
          </a:p>
        </p:txBody>
      </p:sp>
      <p:pic>
        <p:nvPicPr>
          <p:cNvPr id="237572" name="Picture 4" descr="frogmuscles">
            <a:extLst>
              <a:ext uri="{FF2B5EF4-FFF2-40B4-BE49-F238E27FC236}">
                <a16:creationId xmlns:a16="http://schemas.microsoft.com/office/drawing/2014/main" id="{D09E37BA-3C5F-8742-ACE4-12932F2652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1981200"/>
            <a:ext cx="2322513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 autoUpdateAnimBg="0"/>
    </p:bldLst>
  </p:timing>
</p:sld>
</file>

<file path=ppt/theme/theme1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ibook 1200 tiger:Applications:Microsoft Office 2004:Templates:Presentations:Designs:Textured</Template>
  <TotalTime>1503</TotalTime>
  <Words>3347</Words>
  <Application>Microsoft Macintosh PowerPoint</Application>
  <PresentationFormat>On-screen Show (4:3)</PresentationFormat>
  <Paragraphs>618</Paragraphs>
  <Slides>134</Slides>
  <Notes>133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7" baseType="lpstr">
      <vt:lpstr>Arial</vt:lpstr>
      <vt:lpstr>Wingdings</vt:lpstr>
      <vt:lpstr>Textured</vt:lpstr>
      <vt:lpstr>Amphibians</vt:lpstr>
      <vt:lpstr>Amphibians</vt:lpstr>
      <vt:lpstr>Amphibians</vt:lpstr>
      <vt:lpstr>Amphibians</vt:lpstr>
      <vt:lpstr>Amphibians</vt:lpstr>
      <vt:lpstr>Amphibians</vt:lpstr>
      <vt:lpstr>Earliest Amphibians</vt:lpstr>
      <vt:lpstr>Earliest Amphibians</vt:lpstr>
      <vt:lpstr>Earliest Amphibians</vt:lpstr>
      <vt:lpstr>Earliest Amphibians</vt:lpstr>
      <vt:lpstr>Earliest Amphibians</vt:lpstr>
      <vt:lpstr>Amphibian Diversity</vt:lpstr>
      <vt:lpstr>Amphibian Diversity</vt:lpstr>
      <vt:lpstr>Amphibian Diversity</vt:lpstr>
      <vt:lpstr>Lungs &amp; Circulation</vt:lpstr>
      <vt:lpstr>Jointed Limbs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Amphibian Characteristics</vt:lpstr>
      <vt:lpstr>Order Gymnophiona</vt:lpstr>
      <vt:lpstr>Order Gymnophiona</vt:lpstr>
      <vt:lpstr>Order Gymnophiona</vt:lpstr>
      <vt:lpstr>Order Gymnophiona</vt:lpstr>
      <vt:lpstr>Order Caudata</vt:lpstr>
      <vt:lpstr>Order Caudata</vt:lpstr>
      <vt:lpstr>PowerPoint Presentation</vt:lpstr>
      <vt:lpstr>Order Caudata</vt:lpstr>
      <vt:lpstr>Order Caudata</vt:lpstr>
      <vt:lpstr>Order Caudata</vt:lpstr>
      <vt:lpstr>Order Caudata</vt:lpstr>
      <vt:lpstr>Order Caudata</vt:lpstr>
      <vt:lpstr>Order Caudata</vt:lpstr>
      <vt:lpstr>Order Caudata</vt:lpstr>
      <vt:lpstr>Order Caudata - reproduction</vt:lpstr>
      <vt:lpstr>Order Caudata - reproduction</vt:lpstr>
      <vt:lpstr>Order Caudata - reproduction</vt:lpstr>
      <vt:lpstr>Order Caudata - reproduction</vt:lpstr>
      <vt:lpstr>Order Caudata - development</vt:lpstr>
      <vt:lpstr>Order Caudata - development</vt:lpstr>
      <vt:lpstr>Order Caudata - development</vt:lpstr>
      <vt:lpstr>Order Caudata - development</vt:lpstr>
      <vt:lpstr>Order Caudata - development</vt:lpstr>
      <vt:lpstr>Order Caudata - no lungs</vt:lpstr>
      <vt:lpstr>Order Caudata - no lungs</vt:lpstr>
      <vt:lpstr>Order Caudata - no lungs</vt:lpstr>
      <vt:lpstr>Order Caudata - no lungs</vt:lpstr>
      <vt:lpstr>Order Caudata - metamorphosis</vt:lpstr>
      <vt:lpstr>Order Caudata - metamorphosis</vt:lpstr>
      <vt:lpstr>Order Caudata - metamorphosis</vt:lpstr>
      <vt:lpstr>Order Caudata - metamorphosis</vt:lpstr>
      <vt:lpstr>Order Caudata - metamorphosis</vt:lpstr>
      <vt:lpstr>Order Caudata - metamorphosis</vt:lpstr>
      <vt:lpstr>Order Caudata - metamorphosis</vt:lpstr>
      <vt:lpstr>Order Caudata - territoriality</vt:lpstr>
      <vt:lpstr>Order Caudata - territoriality</vt:lpstr>
      <vt:lpstr>Order Caudata - territoriality</vt:lpstr>
      <vt:lpstr>Order Caudata - toxicity</vt:lpstr>
      <vt:lpstr>Order Caudata - toxicity</vt:lpstr>
      <vt:lpstr>Order Caudata - toxicity</vt:lpstr>
      <vt:lpstr>Order Caudata - toxicity</vt:lpstr>
      <vt:lpstr>Order Caudata - toxicity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</vt:lpstr>
      <vt:lpstr>Order Anura - enemies</vt:lpstr>
      <vt:lpstr>Order Anura - enemies</vt:lpstr>
      <vt:lpstr>Order Anura - enemies</vt:lpstr>
      <vt:lpstr>Order Anura - skin</vt:lpstr>
      <vt:lpstr>Order Anura - skin</vt:lpstr>
      <vt:lpstr>Order Anura - skin</vt:lpstr>
      <vt:lpstr>Order Anura - skin</vt:lpstr>
      <vt:lpstr>Order Anura - skin</vt:lpstr>
      <vt:lpstr>Order Anura</vt:lpstr>
      <vt:lpstr>Order Anura - skeleton</vt:lpstr>
      <vt:lpstr>Order Anura - skeleton</vt:lpstr>
      <vt:lpstr>Order Anura - skeleton</vt:lpstr>
      <vt:lpstr>Order Anura - muscles</vt:lpstr>
      <vt:lpstr>Order Anura - muscles</vt:lpstr>
      <vt:lpstr>Order Anura - muscles</vt:lpstr>
      <vt:lpstr>Order Anura - lungs</vt:lpstr>
      <vt:lpstr>Order Anura - lungs</vt:lpstr>
      <vt:lpstr>Order Anura - lungs</vt:lpstr>
      <vt:lpstr>Order Anura - lungs</vt:lpstr>
      <vt:lpstr>Order Anura - lungs</vt:lpstr>
      <vt:lpstr>Order Anura - lungs</vt:lpstr>
      <vt:lpstr>Order Anura - lungs</vt:lpstr>
      <vt:lpstr>Order Anura - circulation</vt:lpstr>
      <vt:lpstr>Order Anura - circulation</vt:lpstr>
      <vt:lpstr>Order Anura - circulation</vt:lpstr>
      <vt:lpstr>Order Anura - circulation</vt:lpstr>
      <vt:lpstr>Order Anura - feeding</vt:lpstr>
      <vt:lpstr>Order Anura - feeding</vt:lpstr>
      <vt:lpstr>Order Anura - feeding</vt:lpstr>
      <vt:lpstr>Order Anura - digestion</vt:lpstr>
      <vt:lpstr>Order Anura - nervous system</vt:lpstr>
      <vt:lpstr>Order Anura - nervous system</vt:lpstr>
      <vt:lpstr>Order Anura - nervous system</vt:lpstr>
      <vt:lpstr>Order Anura - nervous system</vt:lpstr>
      <vt:lpstr>Order Anura - nervous system</vt:lpstr>
      <vt:lpstr>Order Anura - hearing</vt:lpstr>
      <vt:lpstr>Order Anura - hearing</vt:lpstr>
      <vt:lpstr>Order Anura - hearing</vt:lpstr>
      <vt:lpstr>Order Anura - hearing</vt:lpstr>
      <vt:lpstr>Order Anura - sight</vt:lpstr>
      <vt:lpstr>Order Anura - sight</vt:lpstr>
      <vt:lpstr>Order Anura - sight</vt:lpstr>
      <vt:lpstr>Order Anura - sight</vt:lpstr>
      <vt:lpstr>Order Anura - sight</vt:lpstr>
      <vt:lpstr>Order Anura - reproduction</vt:lpstr>
      <vt:lpstr>Order Anura - reproduction</vt:lpstr>
      <vt:lpstr>Order Anura - reproduction</vt:lpstr>
      <vt:lpstr>Order Anura - reproduction</vt:lpstr>
      <vt:lpstr>Order Anura - reproduction</vt:lpstr>
    </vt:vector>
  </TitlesOfParts>
  <Company>Joe Whetstone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Amphibians</dc:title>
  <dc:creator>Joe Whetstone</dc:creator>
  <cp:lastModifiedBy>Mundahl, Neal</cp:lastModifiedBy>
  <cp:revision>97</cp:revision>
  <dcterms:created xsi:type="dcterms:W3CDTF">2006-02-19T15:05:29Z</dcterms:created>
  <dcterms:modified xsi:type="dcterms:W3CDTF">2024-02-16T13:29:54Z</dcterms:modified>
</cp:coreProperties>
</file>