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 autoCompressPictures="0">
  <p:sldMasterIdLst>
    <p:sldMasterId id="2147483649" r:id="rId1"/>
  </p:sldMasterIdLst>
  <p:notesMasterIdLst>
    <p:notesMasterId r:id="rId61"/>
  </p:notesMasterIdLst>
  <p:sldIdLst>
    <p:sldId id="308" r:id="rId2"/>
    <p:sldId id="309" r:id="rId3"/>
    <p:sldId id="310" r:id="rId4"/>
    <p:sldId id="311" r:id="rId5"/>
    <p:sldId id="312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320" r:id="rId14"/>
    <p:sldId id="321" r:id="rId15"/>
    <p:sldId id="322" r:id="rId16"/>
    <p:sldId id="323" r:id="rId17"/>
    <p:sldId id="324" r:id="rId18"/>
    <p:sldId id="325" r:id="rId19"/>
    <p:sldId id="326" r:id="rId20"/>
    <p:sldId id="327" r:id="rId21"/>
    <p:sldId id="328" r:id="rId22"/>
    <p:sldId id="329" r:id="rId23"/>
    <p:sldId id="330" r:id="rId24"/>
    <p:sldId id="331" r:id="rId25"/>
    <p:sldId id="332" r:id="rId26"/>
    <p:sldId id="333" r:id="rId27"/>
    <p:sldId id="334" r:id="rId28"/>
    <p:sldId id="335" r:id="rId29"/>
    <p:sldId id="336" r:id="rId30"/>
    <p:sldId id="337" r:id="rId31"/>
    <p:sldId id="338" r:id="rId32"/>
    <p:sldId id="339" r:id="rId33"/>
    <p:sldId id="340" r:id="rId34"/>
    <p:sldId id="341" r:id="rId35"/>
    <p:sldId id="342" r:id="rId36"/>
    <p:sldId id="343" r:id="rId37"/>
    <p:sldId id="344" r:id="rId38"/>
    <p:sldId id="345" r:id="rId39"/>
    <p:sldId id="346" r:id="rId40"/>
    <p:sldId id="347" r:id="rId41"/>
    <p:sldId id="348" r:id="rId42"/>
    <p:sldId id="349" r:id="rId43"/>
    <p:sldId id="350" r:id="rId44"/>
    <p:sldId id="351" r:id="rId45"/>
    <p:sldId id="352" r:id="rId46"/>
    <p:sldId id="353" r:id="rId47"/>
    <p:sldId id="354" r:id="rId48"/>
    <p:sldId id="355" r:id="rId49"/>
    <p:sldId id="356" r:id="rId50"/>
    <p:sldId id="357" r:id="rId51"/>
    <p:sldId id="358" r:id="rId52"/>
    <p:sldId id="360" r:id="rId53"/>
    <p:sldId id="361" r:id="rId54"/>
    <p:sldId id="362" r:id="rId55"/>
    <p:sldId id="363" r:id="rId56"/>
    <p:sldId id="364" r:id="rId57"/>
    <p:sldId id="365" r:id="rId58"/>
    <p:sldId id="366" r:id="rId59"/>
    <p:sldId id="367" r:id="rId6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95"/>
    <p:restoredTop sz="90909"/>
  </p:normalViewPr>
  <p:slideViewPr>
    <p:cSldViewPr>
      <p:cViewPr varScale="1">
        <p:scale>
          <a:sx n="101" d="100"/>
          <a:sy n="101" d="100"/>
        </p:scale>
        <p:origin x="1712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261CCDC5-08AC-364F-A531-A28CF178B66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BD1C98C5-CF4D-2B4C-AF4F-CEEC51825AC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6194809F-8B34-7A4C-BB1A-DC5FACEF4E2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ADF7EA08-8BE8-8B43-8232-69138194847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1F6C0994-6B3B-7B4A-B2D7-0701BD6D752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2295" name="Rectangle 7">
            <a:extLst>
              <a:ext uri="{FF2B5EF4-FFF2-40B4-BE49-F238E27FC236}">
                <a16:creationId xmlns:a16="http://schemas.microsoft.com/office/drawing/2014/main" id="{6BA33554-91C5-7341-B41F-66B6717B14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F3E9FED-7E63-BC4F-B1C0-39026CC073E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A4A6338-119E-7547-AA80-C6A744C01D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FF933E-A59B-C349-B27C-C22A40674514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131074" name="Rectangle 2">
            <a:extLst>
              <a:ext uri="{FF2B5EF4-FFF2-40B4-BE49-F238E27FC236}">
                <a16:creationId xmlns:a16="http://schemas.microsoft.com/office/drawing/2014/main" id="{E9E2BF64-D9B8-3147-91F8-E44FFC8155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BA108E74-F58F-1246-A8BA-F182721B12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581259B-6377-B14C-A3A6-D4DE91AB23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45A40F-C729-164E-8C74-9CA91FC48B85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49506" name="Rectangle 2">
            <a:extLst>
              <a:ext uri="{FF2B5EF4-FFF2-40B4-BE49-F238E27FC236}">
                <a16:creationId xmlns:a16="http://schemas.microsoft.com/office/drawing/2014/main" id="{7BFEF92A-2899-D845-923C-50AE1F170B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FAB58CE5-8AA1-D945-A383-62289E4C08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95A4F9F-A08F-B440-BA3E-C788AD9D6E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C5290C-016C-4E40-8E49-4E158D200873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EC918435-27F8-2948-88B8-30E8647788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968404F4-55C8-D844-A059-EA7B5032F7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4730194-B4CF-A749-A5CB-9DEC4A6C2E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4B2112-5D6A-8847-B110-D61310E3CC5F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159746" name="Rectangle 2">
            <a:extLst>
              <a:ext uri="{FF2B5EF4-FFF2-40B4-BE49-F238E27FC236}">
                <a16:creationId xmlns:a16="http://schemas.microsoft.com/office/drawing/2014/main" id="{6429CDCA-DC6A-D24F-B652-03134E70CD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>
            <a:extLst>
              <a:ext uri="{FF2B5EF4-FFF2-40B4-BE49-F238E27FC236}">
                <a16:creationId xmlns:a16="http://schemas.microsoft.com/office/drawing/2014/main" id="{0868EE00-AB2A-9240-92AE-32636041E2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E8469E9-833C-A346-87F7-169F8B752A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3E3993-7A8B-6845-B2BF-2E96CE0CBC67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160770" name="Rectangle 2">
            <a:extLst>
              <a:ext uri="{FF2B5EF4-FFF2-40B4-BE49-F238E27FC236}">
                <a16:creationId xmlns:a16="http://schemas.microsoft.com/office/drawing/2014/main" id="{54BCB9C4-A31C-1241-A6FA-DB07689CAA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9953B231-42E1-D04C-9C95-909418FFA6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7BF3205-DA26-F04D-832D-E8A186D9A5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D883BC-DEAC-6845-82D6-4CAE5E0C8571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161794" name="Rectangle 2">
            <a:extLst>
              <a:ext uri="{FF2B5EF4-FFF2-40B4-BE49-F238E27FC236}">
                <a16:creationId xmlns:a16="http://schemas.microsoft.com/office/drawing/2014/main" id="{2E144977-35A9-634D-A554-F47F4EFFD4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223FE046-D187-9142-B2C9-7A93781652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4F561BC-8E41-8D40-8B8D-324F656B2F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020185-4E6A-6442-B314-54C27BD32978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162818" name="Rectangle 2">
            <a:extLst>
              <a:ext uri="{FF2B5EF4-FFF2-40B4-BE49-F238E27FC236}">
                <a16:creationId xmlns:a16="http://schemas.microsoft.com/office/drawing/2014/main" id="{38DD5F6A-5544-304C-9039-13151F92B2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AC2CDE1C-E204-D44D-89AC-31BE22521C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FD9BA7B-07A4-674B-9644-A1F5C4009D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A68F31-13C6-CF4D-9BAC-FD27E8C616B8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163842" name="Rectangle 2">
            <a:extLst>
              <a:ext uri="{FF2B5EF4-FFF2-40B4-BE49-F238E27FC236}">
                <a16:creationId xmlns:a16="http://schemas.microsoft.com/office/drawing/2014/main" id="{CE19649A-46C7-1741-9F94-E653E0A5A4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>
            <a:extLst>
              <a:ext uri="{FF2B5EF4-FFF2-40B4-BE49-F238E27FC236}">
                <a16:creationId xmlns:a16="http://schemas.microsoft.com/office/drawing/2014/main" id="{D67DAAA8-B35B-484D-88BD-938C9E9D78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EBF698F-79BB-FB4E-8E32-478C542D49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4BFD1-5140-A340-9D11-FC110EAB5D85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164866" name="Rectangle 2">
            <a:extLst>
              <a:ext uri="{FF2B5EF4-FFF2-40B4-BE49-F238E27FC236}">
                <a16:creationId xmlns:a16="http://schemas.microsoft.com/office/drawing/2014/main" id="{58534774-99DE-654A-8013-CE6E2E0A8F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>
            <a:extLst>
              <a:ext uri="{FF2B5EF4-FFF2-40B4-BE49-F238E27FC236}">
                <a16:creationId xmlns:a16="http://schemas.microsoft.com/office/drawing/2014/main" id="{45739838-FD79-1A40-9469-5335CB958D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8445730-E569-554D-AA75-A16959DFAD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94539B-95BA-B44F-BD38-0E56023AD799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166914" name="Rectangle 2">
            <a:extLst>
              <a:ext uri="{FF2B5EF4-FFF2-40B4-BE49-F238E27FC236}">
                <a16:creationId xmlns:a16="http://schemas.microsoft.com/office/drawing/2014/main" id="{9942FC08-5AAC-DA41-9415-95BB57EC30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>
            <a:extLst>
              <a:ext uri="{FF2B5EF4-FFF2-40B4-BE49-F238E27FC236}">
                <a16:creationId xmlns:a16="http://schemas.microsoft.com/office/drawing/2014/main" id="{7CD28C93-44B8-0448-A1FE-44597DBF01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B8FF833-F509-2047-8226-1A25A79D57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8865F5-5AA5-9A48-82C4-5FB0C6BF41A1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171010" name="Rectangle 2">
            <a:extLst>
              <a:ext uri="{FF2B5EF4-FFF2-40B4-BE49-F238E27FC236}">
                <a16:creationId xmlns:a16="http://schemas.microsoft.com/office/drawing/2014/main" id="{01D3E97C-6C1C-8E43-9CFD-D407CE379A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>
            <a:extLst>
              <a:ext uri="{FF2B5EF4-FFF2-40B4-BE49-F238E27FC236}">
                <a16:creationId xmlns:a16="http://schemas.microsoft.com/office/drawing/2014/main" id="{9ABCB46F-3879-884C-8E64-39C32CF05B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12D5B91-AC39-5942-B724-D7E41C65E4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91117C-BB06-7844-AE31-F1290E9DC706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133122" name="Rectangle 2">
            <a:extLst>
              <a:ext uri="{FF2B5EF4-FFF2-40B4-BE49-F238E27FC236}">
                <a16:creationId xmlns:a16="http://schemas.microsoft.com/office/drawing/2014/main" id="{6D0F8B12-9384-2046-A941-5448013675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CF637904-AE11-494B-BF26-4B4AFFBEB7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1FACFA5-A6A2-4B4B-B971-24DF826443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5ADB2E-5B9B-8F4C-AA95-A7FB1B657103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172034" name="Rectangle 2">
            <a:extLst>
              <a:ext uri="{FF2B5EF4-FFF2-40B4-BE49-F238E27FC236}">
                <a16:creationId xmlns:a16="http://schemas.microsoft.com/office/drawing/2014/main" id="{CBD9390C-CAD3-D749-96B4-ECA160FDA1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>
            <a:extLst>
              <a:ext uri="{FF2B5EF4-FFF2-40B4-BE49-F238E27FC236}">
                <a16:creationId xmlns:a16="http://schemas.microsoft.com/office/drawing/2014/main" id="{DAAB573C-D58A-E443-B585-B2306C1CAF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77B3B48-2D9A-3A40-A8C0-61B37A0010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A6F8B3-6187-2A42-A579-09CEB976C6FA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174082" name="Rectangle 2">
            <a:extLst>
              <a:ext uri="{FF2B5EF4-FFF2-40B4-BE49-F238E27FC236}">
                <a16:creationId xmlns:a16="http://schemas.microsoft.com/office/drawing/2014/main" id="{E5D55EFF-AFD5-9547-BAFD-50A1CFA047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>
            <a:extLst>
              <a:ext uri="{FF2B5EF4-FFF2-40B4-BE49-F238E27FC236}">
                <a16:creationId xmlns:a16="http://schemas.microsoft.com/office/drawing/2014/main" id="{5DE736C0-C488-3143-B3BF-16B0FA6C08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BBD25F0-5EAF-B946-BC37-32BF0E7B35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F5A2A2-41CC-1D42-968B-134C913FA5CE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176130" name="Rectangle 2">
            <a:extLst>
              <a:ext uri="{FF2B5EF4-FFF2-40B4-BE49-F238E27FC236}">
                <a16:creationId xmlns:a16="http://schemas.microsoft.com/office/drawing/2014/main" id="{F36D0CFD-5F09-7148-BF08-537D831D48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id="{7D0F463D-0E15-B145-A31F-ED32A353AC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4DD71B5-005E-7B46-96A5-4ADA2AE20E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BDF80D-EAC1-104A-BC6F-078C8CECE6BE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178178" name="Rectangle 2">
            <a:extLst>
              <a:ext uri="{FF2B5EF4-FFF2-40B4-BE49-F238E27FC236}">
                <a16:creationId xmlns:a16="http://schemas.microsoft.com/office/drawing/2014/main" id="{BD685836-08A6-2B4D-B5BE-2E27FEF612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>
            <a:extLst>
              <a:ext uri="{FF2B5EF4-FFF2-40B4-BE49-F238E27FC236}">
                <a16:creationId xmlns:a16="http://schemas.microsoft.com/office/drawing/2014/main" id="{8736FB74-434B-714A-9D53-5BC3037D28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DED12E1-94BE-9B45-AC6A-A37E832C5C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5E4D3C-FC42-6148-80D5-EFE7279152F2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181250" name="Rectangle 2">
            <a:extLst>
              <a:ext uri="{FF2B5EF4-FFF2-40B4-BE49-F238E27FC236}">
                <a16:creationId xmlns:a16="http://schemas.microsoft.com/office/drawing/2014/main" id="{3630F8D8-7153-A44B-B52F-B3E7FFAAF7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id="{4EAEF498-5834-6F45-8AE7-6A5A24FB27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7DDE065-67D8-7B4B-9B54-5F393FC65C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F6A690-86A5-B643-9AB2-0E0586CB3D66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184322" name="Rectangle 2">
            <a:extLst>
              <a:ext uri="{FF2B5EF4-FFF2-40B4-BE49-F238E27FC236}">
                <a16:creationId xmlns:a16="http://schemas.microsoft.com/office/drawing/2014/main" id="{05B0DF1D-1D04-5141-ADAF-B95B3EC7D6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>
            <a:extLst>
              <a:ext uri="{FF2B5EF4-FFF2-40B4-BE49-F238E27FC236}">
                <a16:creationId xmlns:a16="http://schemas.microsoft.com/office/drawing/2014/main" id="{7DB66870-A6A7-CB47-85B8-132F859A80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F7F50C4-90A4-C24C-9A9B-39B04108E1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24BF2A-A551-C346-851E-E9CC988281EF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186370" name="Rectangle 2">
            <a:extLst>
              <a:ext uri="{FF2B5EF4-FFF2-40B4-BE49-F238E27FC236}">
                <a16:creationId xmlns:a16="http://schemas.microsoft.com/office/drawing/2014/main" id="{83F527D1-2B68-4149-A617-60807EA309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>
            <a:extLst>
              <a:ext uri="{FF2B5EF4-FFF2-40B4-BE49-F238E27FC236}">
                <a16:creationId xmlns:a16="http://schemas.microsoft.com/office/drawing/2014/main" id="{2536B79F-74BE-2F42-BB16-259C07F67D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C60BDAD-A8FF-F743-82A1-B22CBE6ADF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B0CA7E-9F31-8943-BCD0-7C56F6D41922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188418" name="Rectangle 2">
            <a:extLst>
              <a:ext uri="{FF2B5EF4-FFF2-40B4-BE49-F238E27FC236}">
                <a16:creationId xmlns:a16="http://schemas.microsoft.com/office/drawing/2014/main" id="{5EF2EA5B-455F-D24D-8462-DF6D14A158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>
            <a:extLst>
              <a:ext uri="{FF2B5EF4-FFF2-40B4-BE49-F238E27FC236}">
                <a16:creationId xmlns:a16="http://schemas.microsoft.com/office/drawing/2014/main" id="{CE8A0C38-FD21-9248-9873-93625EE79E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13E85DD-62F3-0741-A08F-CF87AA3C49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EA64F1-F05B-0042-A703-CC6742B6479D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191490" name="Rectangle 2">
            <a:extLst>
              <a:ext uri="{FF2B5EF4-FFF2-40B4-BE49-F238E27FC236}">
                <a16:creationId xmlns:a16="http://schemas.microsoft.com/office/drawing/2014/main" id="{A75B6C18-0DB4-E747-8F82-6162D5F193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>
            <a:extLst>
              <a:ext uri="{FF2B5EF4-FFF2-40B4-BE49-F238E27FC236}">
                <a16:creationId xmlns:a16="http://schemas.microsoft.com/office/drawing/2014/main" id="{E94E4D2D-BC87-BA48-B837-A557C636B4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EF299B2-0AB9-1E49-B55A-09F6E511A7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CF91CA-2AEB-2D4C-AA0B-406722458DDF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194562" name="Rectangle 2">
            <a:extLst>
              <a:ext uri="{FF2B5EF4-FFF2-40B4-BE49-F238E27FC236}">
                <a16:creationId xmlns:a16="http://schemas.microsoft.com/office/drawing/2014/main" id="{4EAAA0CE-547C-4043-945E-88B44CB8B6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>
            <a:extLst>
              <a:ext uri="{FF2B5EF4-FFF2-40B4-BE49-F238E27FC236}">
                <a16:creationId xmlns:a16="http://schemas.microsoft.com/office/drawing/2014/main" id="{F4C088F6-4064-474D-BDE8-48F47DCA08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D455C33-F36E-5C45-BA29-08502DD967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9D4797-46C0-D149-9A96-FE8D03B85A0A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135170" name="Rectangle 2">
            <a:extLst>
              <a:ext uri="{FF2B5EF4-FFF2-40B4-BE49-F238E27FC236}">
                <a16:creationId xmlns:a16="http://schemas.microsoft.com/office/drawing/2014/main" id="{887C8998-B334-5044-85DB-80C1F0E452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9E5EBB99-62C9-F54F-88C4-BBFA0B4FE6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18EFCAC-B7A5-F84A-9121-2DD7A112D4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F38DCB-FD8D-0C40-8EBE-64FAB42A6489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196610" name="Rectangle 2">
            <a:extLst>
              <a:ext uri="{FF2B5EF4-FFF2-40B4-BE49-F238E27FC236}">
                <a16:creationId xmlns:a16="http://schemas.microsoft.com/office/drawing/2014/main" id="{DC6353E3-CF4D-8245-98A4-ED3E4AA36A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>
            <a:extLst>
              <a:ext uri="{FF2B5EF4-FFF2-40B4-BE49-F238E27FC236}">
                <a16:creationId xmlns:a16="http://schemas.microsoft.com/office/drawing/2014/main" id="{3B562350-2105-594F-B330-83DBFC7568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01F6FFB-D18D-8C44-8525-DA81CF3739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45DE91-94BB-A944-8BAA-5D5B816C9E64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198658" name="Rectangle 2">
            <a:extLst>
              <a:ext uri="{FF2B5EF4-FFF2-40B4-BE49-F238E27FC236}">
                <a16:creationId xmlns:a16="http://schemas.microsoft.com/office/drawing/2014/main" id="{C8F5FD51-754E-024A-8ECC-AC44B779FA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>
            <a:extLst>
              <a:ext uri="{FF2B5EF4-FFF2-40B4-BE49-F238E27FC236}">
                <a16:creationId xmlns:a16="http://schemas.microsoft.com/office/drawing/2014/main" id="{0ABF9897-25CE-814E-9561-B6C508B628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E308952-757D-5445-B2DE-385E260C0B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FAF4F4-42E7-E44C-A0BC-01F5CC535B1F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200706" name="Rectangle 2">
            <a:extLst>
              <a:ext uri="{FF2B5EF4-FFF2-40B4-BE49-F238E27FC236}">
                <a16:creationId xmlns:a16="http://schemas.microsoft.com/office/drawing/2014/main" id="{A76464DD-8B3C-2E40-BFFF-F2CC714250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>
            <a:extLst>
              <a:ext uri="{FF2B5EF4-FFF2-40B4-BE49-F238E27FC236}">
                <a16:creationId xmlns:a16="http://schemas.microsoft.com/office/drawing/2014/main" id="{AF5DE551-2339-A449-B3DD-609F42FC80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66E97DC-1BC4-D14A-94C0-F0B362A92B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74AA30-F01F-5649-89C7-FB7815254E34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202754" name="Rectangle 2">
            <a:extLst>
              <a:ext uri="{FF2B5EF4-FFF2-40B4-BE49-F238E27FC236}">
                <a16:creationId xmlns:a16="http://schemas.microsoft.com/office/drawing/2014/main" id="{FAAF6A9D-44C4-D942-AF87-7B9FEBA08F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>
            <a:extLst>
              <a:ext uri="{FF2B5EF4-FFF2-40B4-BE49-F238E27FC236}">
                <a16:creationId xmlns:a16="http://schemas.microsoft.com/office/drawing/2014/main" id="{938F3990-BFBC-194A-8D08-608D1A4E78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F91C523-8660-1048-9781-ADB8ADF615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62B56D-9B2D-534C-91CD-B6BA75FE4DB2}" type="slidenum">
              <a:rPr lang="en-US" altLang="en-US"/>
              <a:pPr/>
              <a:t>34</a:t>
            </a:fld>
            <a:endParaRPr lang="en-US" altLang="en-US"/>
          </a:p>
        </p:txBody>
      </p:sp>
      <p:sp>
        <p:nvSpPr>
          <p:cNvPr id="204802" name="Rectangle 2">
            <a:extLst>
              <a:ext uri="{FF2B5EF4-FFF2-40B4-BE49-F238E27FC236}">
                <a16:creationId xmlns:a16="http://schemas.microsoft.com/office/drawing/2014/main" id="{8CFCB2CC-AA85-9A48-9A5D-E680FDA996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3" name="Rectangle 3">
            <a:extLst>
              <a:ext uri="{FF2B5EF4-FFF2-40B4-BE49-F238E27FC236}">
                <a16:creationId xmlns:a16="http://schemas.microsoft.com/office/drawing/2014/main" id="{1CB0649A-2FFC-C449-8318-2D52CE25E7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EC88CB9-302D-1B4B-9AC3-6FD4FD8F58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917B32-868E-8B4F-BDD3-C35898761894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206850" name="Rectangle 2">
            <a:extLst>
              <a:ext uri="{FF2B5EF4-FFF2-40B4-BE49-F238E27FC236}">
                <a16:creationId xmlns:a16="http://schemas.microsoft.com/office/drawing/2014/main" id="{DE5AA484-FAA0-9E4F-AB1A-38DDB43097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>
            <a:extLst>
              <a:ext uri="{FF2B5EF4-FFF2-40B4-BE49-F238E27FC236}">
                <a16:creationId xmlns:a16="http://schemas.microsoft.com/office/drawing/2014/main" id="{A0C43CD7-7703-C74F-8432-28E5445FA3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695F529-8F8C-864E-9F07-B115FF2B8D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CD8926-1B74-8A45-99CB-84A764C88B83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208898" name="Rectangle 2">
            <a:extLst>
              <a:ext uri="{FF2B5EF4-FFF2-40B4-BE49-F238E27FC236}">
                <a16:creationId xmlns:a16="http://schemas.microsoft.com/office/drawing/2014/main" id="{56A3C0A5-2E77-B24C-B58E-530761BC14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>
            <a:extLst>
              <a:ext uri="{FF2B5EF4-FFF2-40B4-BE49-F238E27FC236}">
                <a16:creationId xmlns:a16="http://schemas.microsoft.com/office/drawing/2014/main" id="{42DAD09D-C0D5-2D4A-90CA-DA21F5BA81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2266875-F252-0D4A-AC42-680C05A24A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012EA2-9FAD-9947-BF9A-5610E7AFFFD0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210946" name="Rectangle 2">
            <a:extLst>
              <a:ext uri="{FF2B5EF4-FFF2-40B4-BE49-F238E27FC236}">
                <a16:creationId xmlns:a16="http://schemas.microsoft.com/office/drawing/2014/main" id="{13A28860-6AEB-DA45-ADC2-99899B7C61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>
            <a:extLst>
              <a:ext uri="{FF2B5EF4-FFF2-40B4-BE49-F238E27FC236}">
                <a16:creationId xmlns:a16="http://schemas.microsoft.com/office/drawing/2014/main" id="{D1CC9FD1-28E1-204F-9744-2D11244A5B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78B8EE6-0691-9C41-9769-0FAF78FAC2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6F2E0B-8DE7-2E4E-AE84-4C5ED781131F}" type="slidenum">
              <a:rPr lang="en-US" altLang="en-US"/>
              <a:pPr/>
              <a:t>38</a:t>
            </a:fld>
            <a:endParaRPr lang="en-US" altLang="en-US"/>
          </a:p>
        </p:txBody>
      </p:sp>
      <p:sp>
        <p:nvSpPr>
          <p:cNvPr id="212994" name="Rectangle 2">
            <a:extLst>
              <a:ext uri="{FF2B5EF4-FFF2-40B4-BE49-F238E27FC236}">
                <a16:creationId xmlns:a16="http://schemas.microsoft.com/office/drawing/2014/main" id="{3C418736-01D9-4F45-8347-6AC68A309F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>
            <a:extLst>
              <a:ext uri="{FF2B5EF4-FFF2-40B4-BE49-F238E27FC236}">
                <a16:creationId xmlns:a16="http://schemas.microsoft.com/office/drawing/2014/main" id="{30F05BD2-F4B0-4543-91AD-A4D5D9B280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6A4448C-2600-9046-A0C7-4EEB43EBC3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45403F-31F6-DB47-BF0D-44BA03BF23B6}" type="slidenum">
              <a:rPr lang="en-US" altLang="en-US"/>
              <a:pPr/>
              <a:t>39</a:t>
            </a:fld>
            <a:endParaRPr lang="en-US" altLang="en-US"/>
          </a:p>
        </p:txBody>
      </p:sp>
      <p:sp>
        <p:nvSpPr>
          <p:cNvPr id="216066" name="Rectangle 2">
            <a:extLst>
              <a:ext uri="{FF2B5EF4-FFF2-40B4-BE49-F238E27FC236}">
                <a16:creationId xmlns:a16="http://schemas.microsoft.com/office/drawing/2014/main" id="{2C055D11-E953-6F44-A246-D47148D426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>
            <a:extLst>
              <a:ext uri="{FF2B5EF4-FFF2-40B4-BE49-F238E27FC236}">
                <a16:creationId xmlns:a16="http://schemas.microsoft.com/office/drawing/2014/main" id="{755777FD-91C2-F84F-9039-B44B90F0B4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5B45E90-8D73-434A-AC5D-6F695256CA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EF8CFB-946A-A84E-A796-4030A7920EF2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137218" name="Rectangle 2">
            <a:extLst>
              <a:ext uri="{FF2B5EF4-FFF2-40B4-BE49-F238E27FC236}">
                <a16:creationId xmlns:a16="http://schemas.microsoft.com/office/drawing/2014/main" id="{E7C62ADA-D471-214A-B569-B81DDAD680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87698A7D-DF58-B945-BF67-A7E48CC378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2B69B58-CFDE-DE4C-B3B6-D7471A6AC1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0B2ADB-89F8-7B4D-916D-C8B6E1BA4027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219138" name="Rectangle 2">
            <a:extLst>
              <a:ext uri="{FF2B5EF4-FFF2-40B4-BE49-F238E27FC236}">
                <a16:creationId xmlns:a16="http://schemas.microsoft.com/office/drawing/2014/main" id="{CC3B9F83-A7C4-4D40-B78F-592FA2FCA9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>
            <a:extLst>
              <a:ext uri="{FF2B5EF4-FFF2-40B4-BE49-F238E27FC236}">
                <a16:creationId xmlns:a16="http://schemas.microsoft.com/office/drawing/2014/main" id="{254D07A2-DB52-9743-A924-C59952467A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9B32A79-CF00-E247-A874-575AC1DE6E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E88669-7D89-FF49-988C-4B2E7013448C}" type="slidenum">
              <a:rPr lang="en-US" altLang="en-US"/>
              <a:pPr/>
              <a:t>41</a:t>
            </a:fld>
            <a:endParaRPr lang="en-US" altLang="en-US"/>
          </a:p>
        </p:txBody>
      </p:sp>
      <p:sp>
        <p:nvSpPr>
          <p:cNvPr id="221186" name="Rectangle 2">
            <a:extLst>
              <a:ext uri="{FF2B5EF4-FFF2-40B4-BE49-F238E27FC236}">
                <a16:creationId xmlns:a16="http://schemas.microsoft.com/office/drawing/2014/main" id="{F003DC5B-73E2-8E4A-9A2D-931323791D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>
            <a:extLst>
              <a:ext uri="{FF2B5EF4-FFF2-40B4-BE49-F238E27FC236}">
                <a16:creationId xmlns:a16="http://schemas.microsoft.com/office/drawing/2014/main" id="{7B790444-6266-2343-B246-A60541B775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B07B454-DA7F-A045-B6D7-B800C55961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64DD27-06BF-E543-A01D-C6AF60212C71}" type="slidenum">
              <a:rPr lang="en-US" altLang="en-US"/>
              <a:pPr/>
              <a:t>42</a:t>
            </a:fld>
            <a:endParaRPr lang="en-US" altLang="en-US"/>
          </a:p>
        </p:txBody>
      </p:sp>
      <p:sp>
        <p:nvSpPr>
          <p:cNvPr id="223234" name="Rectangle 2">
            <a:extLst>
              <a:ext uri="{FF2B5EF4-FFF2-40B4-BE49-F238E27FC236}">
                <a16:creationId xmlns:a16="http://schemas.microsoft.com/office/drawing/2014/main" id="{B6C7B71F-763C-6247-9C16-4FE1487E9C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5" name="Rectangle 3">
            <a:extLst>
              <a:ext uri="{FF2B5EF4-FFF2-40B4-BE49-F238E27FC236}">
                <a16:creationId xmlns:a16="http://schemas.microsoft.com/office/drawing/2014/main" id="{AD99CEC5-C996-C940-B660-E43903CE4B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5679C35-3BCC-5A40-B9E5-06A98FAEF3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F9B85C-7B96-534D-80A8-FF4ECD7BDF12}" type="slidenum">
              <a:rPr lang="en-US" altLang="en-US"/>
              <a:pPr/>
              <a:t>43</a:t>
            </a:fld>
            <a:endParaRPr lang="en-US" altLang="en-US"/>
          </a:p>
        </p:txBody>
      </p:sp>
      <p:sp>
        <p:nvSpPr>
          <p:cNvPr id="225282" name="Rectangle 2">
            <a:extLst>
              <a:ext uri="{FF2B5EF4-FFF2-40B4-BE49-F238E27FC236}">
                <a16:creationId xmlns:a16="http://schemas.microsoft.com/office/drawing/2014/main" id="{200E5235-8FD9-AC42-9477-CD8ACA93EF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>
            <a:extLst>
              <a:ext uri="{FF2B5EF4-FFF2-40B4-BE49-F238E27FC236}">
                <a16:creationId xmlns:a16="http://schemas.microsoft.com/office/drawing/2014/main" id="{965567CA-ED44-3B4F-A5B2-6AE461D859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42F515E-B544-794C-B3DC-A4ED02E5B1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EBC99E-C2C5-AC4D-9FBB-A8A82BD37D19}" type="slidenum">
              <a:rPr lang="en-US" altLang="en-US"/>
              <a:pPr/>
              <a:t>44</a:t>
            </a:fld>
            <a:endParaRPr lang="en-US" altLang="en-US"/>
          </a:p>
        </p:txBody>
      </p:sp>
      <p:sp>
        <p:nvSpPr>
          <p:cNvPr id="227330" name="Rectangle 2">
            <a:extLst>
              <a:ext uri="{FF2B5EF4-FFF2-40B4-BE49-F238E27FC236}">
                <a16:creationId xmlns:a16="http://schemas.microsoft.com/office/drawing/2014/main" id="{77902EDF-AD71-BC4F-A82A-4F6B3D1B97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>
            <a:extLst>
              <a:ext uri="{FF2B5EF4-FFF2-40B4-BE49-F238E27FC236}">
                <a16:creationId xmlns:a16="http://schemas.microsoft.com/office/drawing/2014/main" id="{0BB16CAD-63EA-4E40-8205-A7F504052F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54A5656-FFE7-B240-AC24-DB558B209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C54F36-04ED-5E40-A9B8-F21FA972264F}" type="slidenum">
              <a:rPr lang="en-US" altLang="en-US"/>
              <a:pPr/>
              <a:t>45</a:t>
            </a:fld>
            <a:endParaRPr lang="en-US" altLang="en-US"/>
          </a:p>
        </p:txBody>
      </p:sp>
      <p:sp>
        <p:nvSpPr>
          <p:cNvPr id="229378" name="Rectangle 2">
            <a:extLst>
              <a:ext uri="{FF2B5EF4-FFF2-40B4-BE49-F238E27FC236}">
                <a16:creationId xmlns:a16="http://schemas.microsoft.com/office/drawing/2014/main" id="{4F235775-A85E-7F44-B0C7-311472F116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9576133E-55F4-5F48-AA33-1D52D7C20D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C8139E0-D0C9-1346-9519-4E39353A5F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A1CEA8-A503-0742-8F7F-779C8571FB1C}" type="slidenum">
              <a:rPr lang="en-US" altLang="en-US"/>
              <a:pPr/>
              <a:t>46</a:t>
            </a:fld>
            <a:endParaRPr lang="en-US" altLang="en-US"/>
          </a:p>
        </p:txBody>
      </p:sp>
      <p:sp>
        <p:nvSpPr>
          <p:cNvPr id="231426" name="Rectangle 2">
            <a:extLst>
              <a:ext uri="{FF2B5EF4-FFF2-40B4-BE49-F238E27FC236}">
                <a16:creationId xmlns:a16="http://schemas.microsoft.com/office/drawing/2014/main" id="{90F2F8D3-69FE-B640-A75C-BD30005351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7" name="Rectangle 3">
            <a:extLst>
              <a:ext uri="{FF2B5EF4-FFF2-40B4-BE49-F238E27FC236}">
                <a16:creationId xmlns:a16="http://schemas.microsoft.com/office/drawing/2014/main" id="{DD5F961E-8946-1244-B0BD-1BA99382E5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DA3A099-217E-E946-92CB-77C67B100B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7FBA4B-B843-5840-BFEA-2F410CB26E31}" type="slidenum">
              <a:rPr lang="en-US" altLang="en-US"/>
              <a:pPr/>
              <a:t>47</a:t>
            </a:fld>
            <a:endParaRPr lang="en-US" altLang="en-US"/>
          </a:p>
        </p:txBody>
      </p:sp>
      <p:sp>
        <p:nvSpPr>
          <p:cNvPr id="233474" name="Rectangle 2">
            <a:extLst>
              <a:ext uri="{FF2B5EF4-FFF2-40B4-BE49-F238E27FC236}">
                <a16:creationId xmlns:a16="http://schemas.microsoft.com/office/drawing/2014/main" id="{46B2FF01-5F71-E742-80B8-E61E8E49F2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>
            <a:extLst>
              <a:ext uri="{FF2B5EF4-FFF2-40B4-BE49-F238E27FC236}">
                <a16:creationId xmlns:a16="http://schemas.microsoft.com/office/drawing/2014/main" id="{A655F392-971C-9E49-9D16-DF9F5414ED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291E56D-08D4-4742-AA1B-988DA9400C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CBA977-409B-EB44-97D7-A50B2F2DDFE7}" type="slidenum">
              <a:rPr lang="en-US" altLang="en-US"/>
              <a:pPr/>
              <a:t>48</a:t>
            </a:fld>
            <a:endParaRPr lang="en-US" altLang="en-US"/>
          </a:p>
        </p:txBody>
      </p:sp>
      <p:sp>
        <p:nvSpPr>
          <p:cNvPr id="235522" name="Rectangle 2">
            <a:extLst>
              <a:ext uri="{FF2B5EF4-FFF2-40B4-BE49-F238E27FC236}">
                <a16:creationId xmlns:a16="http://schemas.microsoft.com/office/drawing/2014/main" id="{C37CA9DF-F381-9245-BAAE-A1A41BDFE6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3" name="Rectangle 3">
            <a:extLst>
              <a:ext uri="{FF2B5EF4-FFF2-40B4-BE49-F238E27FC236}">
                <a16:creationId xmlns:a16="http://schemas.microsoft.com/office/drawing/2014/main" id="{B807B183-3ED6-0049-BCD0-96D47AE4EB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95CDBA0-4219-E349-9DD9-FC5B18244C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B406EC-6FDF-BD4C-ABC6-160B1419E159}" type="slidenum">
              <a:rPr lang="en-US" altLang="en-US"/>
              <a:pPr/>
              <a:t>49</a:t>
            </a:fld>
            <a:endParaRPr lang="en-US" altLang="en-US"/>
          </a:p>
        </p:txBody>
      </p:sp>
      <p:sp>
        <p:nvSpPr>
          <p:cNvPr id="237570" name="Rectangle 2">
            <a:extLst>
              <a:ext uri="{FF2B5EF4-FFF2-40B4-BE49-F238E27FC236}">
                <a16:creationId xmlns:a16="http://schemas.microsoft.com/office/drawing/2014/main" id="{0F33E97B-60F3-F343-849C-8238B0667C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>
            <a:extLst>
              <a:ext uri="{FF2B5EF4-FFF2-40B4-BE49-F238E27FC236}">
                <a16:creationId xmlns:a16="http://schemas.microsoft.com/office/drawing/2014/main" id="{AEA6F638-1D8A-734C-98E4-7484D74107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538E862-FA23-824A-8A8F-8DEBE171C0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2A5F43-2177-7947-BB5F-7D8B7CEFBE5D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39266" name="Rectangle 2">
            <a:extLst>
              <a:ext uri="{FF2B5EF4-FFF2-40B4-BE49-F238E27FC236}">
                <a16:creationId xmlns:a16="http://schemas.microsoft.com/office/drawing/2014/main" id="{9FCAA01F-E18C-CC49-9BF7-7EDA233BCE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3E515DFD-9CB4-0B43-8832-0DA39B5250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782E3AF-B4D9-5E47-9716-96C425E17E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92BE75-D099-1142-9010-4E497A78DA87}" type="slidenum">
              <a:rPr lang="en-US" altLang="en-US"/>
              <a:pPr/>
              <a:t>50</a:t>
            </a:fld>
            <a:endParaRPr lang="en-US" altLang="en-US"/>
          </a:p>
        </p:txBody>
      </p:sp>
      <p:sp>
        <p:nvSpPr>
          <p:cNvPr id="239618" name="Rectangle 2">
            <a:extLst>
              <a:ext uri="{FF2B5EF4-FFF2-40B4-BE49-F238E27FC236}">
                <a16:creationId xmlns:a16="http://schemas.microsoft.com/office/drawing/2014/main" id="{60ECC231-972E-CC4A-A9D7-6F9F058C2A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>
            <a:extLst>
              <a:ext uri="{FF2B5EF4-FFF2-40B4-BE49-F238E27FC236}">
                <a16:creationId xmlns:a16="http://schemas.microsoft.com/office/drawing/2014/main" id="{D2227EA7-8F80-5B48-A801-C02A9856B1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94F5E03-5636-9D49-BA64-BA1ECA97AC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659D96-A6A8-A443-B284-99B1ED16315F}" type="slidenum">
              <a:rPr lang="en-US" altLang="en-US"/>
              <a:pPr/>
              <a:t>51</a:t>
            </a:fld>
            <a:endParaRPr lang="en-US" altLang="en-US"/>
          </a:p>
        </p:txBody>
      </p:sp>
      <p:sp>
        <p:nvSpPr>
          <p:cNvPr id="241666" name="Rectangle 2">
            <a:extLst>
              <a:ext uri="{FF2B5EF4-FFF2-40B4-BE49-F238E27FC236}">
                <a16:creationId xmlns:a16="http://schemas.microsoft.com/office/drawing/2014/main" id="{7FB0A4F0-A5C7-1D4D-9BAA-78357E9256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>
            <a:extLst>
              <a:ext uri="{FF2B5EF4-FFF2-40B4-BE49-F238E27FC236}">
                <a16:creationId xmlns:a16="http://schemas.microsoft.com/office/drawing/2014/main" id="{B2B63DAC-CA84-EE48-961C-9F4EEA6C30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FC456EC-443B-8542-9936-BC6F705CF5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178BA7-1AC8-1B40-84DD-3F0651AC9837}" type="slidenum">
              <a:rPr lang="en-US" altLang="en-US"/>
              <a:pPr/>
              <a:t>52</a:t>
            </a:fld>
            <a:endParaRPr lang="en-US" altLang="en-US"/>
          </a:p>
        </p:txBody>
      </p:sp>
      <p:sp>
        <p:nvSpPr>
          <p:cNvPr id="245762" name="Rectangle 2">
            <a:extLst>
              <a:ext uri="{FF2B5EF4-FFF2-40B4-BE49-F238E27FC236}">
                <a16:creationId xmlns:a16="http://schemas.microsoft.com/office/drawing/2014/main" id="{AB1998A8-FFF1-6F43-8E83-CB35AFDC9F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>
            <a:extLst>
              <a:ext uri="{FF2B5EF4-FFF2-40B4-BE49-F238E27FC236}">
                <a16:creationId xmlns:a16="http://schemas.microsoft.com/office/drawing/2014/main" id="{AE3CD6F5-B7D5-DC4F-A459-F2A8C832BD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E60DE23-4989-BA44-95F8-088A0C019B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C1E3DD-1E86-8D46-A65B-321B5764414A}" type="slidenum">
              <a:rPr lang="en-US" altLang="en-US"/>
              <a:pPr/>
              <a:t>53</a:t>
            </a:fld>
            <a:endParaRPr lang="en-US" altLang="en-US"/>
          </a:p>
        </p:txBody>
      </p:sp>
      <p:sp>
        <p:nvSpPr>
          <p:cNvPr id="247810" name="Rectangle 2">
            <a:extLst>
              <a:ext uri="{FF2B5EF4-FFF2-40B4-BE49-F238E27FC236}">
                <a16:creationId xmlns:a16="http://schemas.microsoft.com/office/drawing/2014/main" id="{71D7B0C4-CD2E-FE44-B15D-641DF41ABA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>
            <a:extLst>
              <a:ext uri="{FF2B5EF4-FFF2-40B4-BE49-F238E27FC236}">
                <a16:creationId xmlns:a16="http://schemas.microsoft.com/office/drawing/2014/main" id="{EB1F66D1-90D2-AF48-AFF3-9E65C04F57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A1BCCDF-4466-9A40-A134-B3EB605D9E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4EF4A7-F1C6-E245-A550-3C4742AEE006}" type="slidenum">
              <a:rPr lang="en-US" altLang="en-US"/>
              <a:pPr/>
              <a:t>54</a:t>
            </a:fld>
            <a:endParaRPr lang="en-US" altLang="en-US"/>
          </a:p>
        </p:txBody>
      </p:sp>
      <p:sp>
        <p:nvSpPr>
          <p:cNvPr id="250882" name="Rectangle 2">
            <a:extLst>
              <a:ext uri="{FF2B5EF4-FFF2-40B4-BE49-F238E27FC236}">
                <a16:creationId xmlns:a16="http://schemas.microsoft.com/office/drawing/2014/main" id="{23F05AB6-1949-9B44-BA52-8885B687E2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>
            <a:extLst>
              <a:ext uri="{FF2B5EF4-FFF2-40B4-BE49-F238E27FC236}">
                <a16:creationId xmlns:a16="http://schemas.microsoft.com/office/drawing/2014/main" id="{6986C68F-7C09-7A41-8F60-E7F74F7C87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99B384C-9489-734F-BA80-ACD243A968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84DF0C-675F-114C-8F4E-9D378001A072}" type="slidenum">
              <a:rPr lang="en-US" altLang="en-US"/>
              <a:pPr/>
              <a:t>55</a:t>
            </a:fld>
            <a:endParaRPr lang="en-US" altLang="en-US"/>
          </a:p>
        </p:txBody>
      </p:sp>
      <p:sp>
        <p:nvSpPr>
          <p:cNvPr id="253954" name="Rectangle 2">
            <a:extLst>
              <a:ext uri="{FF2B5EF4-FFF2-40B4-BE49-F238E27FC236}">
                <a16:creationId xmlns:a16="http://schemas.microsoft.com/office/drawing/2014/main" id="{3F7DD03F-E0E2-2D47-A40F-A49CD3D89B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>
            <a:extLst>
              <a:ext uri="{FF2B5EF4-FFF2-40B4-BE49-F238E27FC236}">
                <a16:creationId xmlns:a16="http://schemas.microsoft.com/office/drawing/2014/main" id="{63EF0E17-521A-4D4F-9B8F-8DB8DA7198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873704A-9A06-E24F-85F5-DF6FC995EE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CE8D9F-F46D-3146-B923-933603945606}" type="slidenum">
              <a:rPr lang="en-US" altLang="en-US"/>
              <a:pPr/>
              <a:t>56</a:t>
            </a:fld>
            <a:endParaRPr lang="en-US" altLang="en-US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CBEDA513-0772-314E-9D36-DDCD7CFB2A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474FF5AF-2E01-F941-9EC6-B672E4CB1C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55856D8-B91A-2447-BE60-2141E1A2B4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46CA44-32EC-474C-9F94-C9A9CBA51D13}" type="slidenum">
              <a:rPr lang="en-US" altLang="en-US"/>
              <a:pPr/>
              <a:t>57</a:t>
            </a:fld>
            <a:endParaRPr lang="en-US" altLang="en-US"/>
          </a:p>
        </p:txBody>
      </p:sp>
      <p:sp>
        <p:nvSpPr>
          <p:cNvPr id="260098" name="Rectangle 2">
            <a:extLst>
              <a:ext uri="{FF2B5EF4-FFF2-40B4-BE49-F238E27FC236}">
                <a16:creationId xmlns:a16="http://schemas.microsoft.com/office/drawing/2014/main" id="{4D4FFD26-053E-5246-A4EE-F9C7C3D594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099" name="Rectangle 3">
            <a:extLst>
              <a:ext uri="{FF2B5EF4-FFF2-40B4-BE49-F238E27FC236}">
                <a16:creationId xmlns:a16="http://schemas.microsoft.com/office/drawing/2014/main" id="{D16A3C0A-D45D-8248-BA20-06D11C07B3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ACDEA4F-3F43-1B46-8947-1B13B63D8D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F6CA3F-A8F6-8940-8FF8-CC242AA923CE}" type="slidenum">
              <a:rPr lang="en-US" altLang="en-US"/>
              <a:pPr/>
              <a:t>58</a:t>
            </a:fld>
            <a:endParaRPr lang="en-US" altLang="en-US"/>
          </a:p>
        </p:txBody>
      </p:sp>
      <p:sp>
        <p:nvSpPr>
          <p:cNvPr id="262146" name="Rectangle 2">
            <a:extLst>
              <a:ext uri="{FF2B5EF4-FFF2-40B4-BE49-F238E27FC236}">
                <a16:creationId xmlns:a16="http://schemas.microsoft.com/office/drawing/2014/main" id="{2CE2F609-1ACB-4C47-BF49-C6A922B0BA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>
            <a:extLst>
              <a:ext uri="{FF2B5EF4-FFF2-40B4-BE49-F238E27FC236}">
                <a16:creationId xmlns:a16="http://schemas.microsoft.com/office/drawing/2014/main" id="{9586C318-9E1B-E34B-B565-0E8BEE7477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77CD953-882A-3D4C-85B4-829E1A8071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268037-6737-4549-8394-65B89BC8BB5B}" type="slidenum">
              <a:rPr lang="en-US" altLang="en-US"/>
              <a:pPr/>
              <a:t>59</a:t>
            </a:fld>
            <a:endParaRPr lang="en-US" altLang="en-US"/>
          </a:p>
        </p:txBody>
      </p:sp>
      <p:sp>
        <p:nvSpPr>
          <p:cNvPr id="264194" name="Rectangle 2">
            <a:extLst>
              <a:ext uri="{FF2B5EF4-FFF2-40B4-BE49-F238E27FC236}">
                <a16:creationId xmlns:a16="http://schemas.microsoft.com/office/drawing/2014/main" id="{7FB7A8B1-2AB4-8C4F-95E0-224E0041EE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5" name="Rectangle 3">
            <a:extLst>
              <a:ext uri="{FF2B5EF4-FFF2-40B4-BE49-F238E27FC236}">
                <a16:creationId xmlns:a16="http://schemas.microsoft.com/office/drawing/2014/main" id="{D363C53E-C6CE-4042-AD2E-5C55BB4D4C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18706D1-7063-984E-B4C1-D92BDEB6B8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5F9D7D-0CB2-4244-B900-36EA568DF0AD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41314" name="Rectangle 2">
            <a:extLst>
              <a:ext uri="{FF2B5EF4-FFF2-40B4-BE49-F238E27FC236}">
                <a16:creationId xmlns:a16="http://schemas.microsoft.com/office/drawing/2014/main" id="{0EC422D7-5C73-6D4E-8459-D0CEAC7883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9D21A928-E725-8A43-AD43-6A98DC4C7A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7E84CEC-2C18-C549-8C3E-DC4E5CA1F1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47E321-AACF-984E-BD2E-F61ACA8C34B8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43362" name="Rectangle 2">
            <a:extLst>
              <a:ext uri="{FF2B5EF4-FFF2-40B4-BE49-F238E27FC236}">
                <a16:creationId xmlns:a16="http://schemas.microsoft.com/office/drawing/2014/main" id="{C183AE9A-1F8D-8141-AD1F-95A3485314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B204288C-6B0F-8443-8399-0832DE1552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26B915E-D8FC-E645-AB55-2CD4D68891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9622BB-270D-934C-8B72-19A5F2AAFCE5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45410" name="Rectangle 2">
            <a:extLst>
              <a:ext uri="{FF2B5EF4-FFF2-40B4-BE49-F238E27FC236}">
                <a16:creationId xmlns:a16="http://schemas.microsoft.com/office/drawing/2014/main" id="{0FCE5655-9F33-6C4C-BE2E-490F69BCCE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E9FBA178-F9FF-E647-B4D9-FD98F9F8AB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03E308F-FCC0-5B42-8F6C-26023EEB40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4847CC-3857-ED41-A11E-3BC0C11043E3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47458" name="Rectangle 2">
            <a:extLst>
              <a:ext uri="{FF2B5EF4-FFF2-40B4-BE49-F238E27FC236}">
                <a16:creationId xmlns:a16="http://schemas.microsoft.com/office/drawing/2014/main" id="{9D44E77F-C5C9-9A48-BF92-0690004D4D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2F17E7B8-ED5A-2D48-8C1C-2288D3ECDD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A48B604A-6115-5447-AF82-CC964CC53197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  <a:effectLst>
            <a:outerShdw dist="35915" dir="16979978" algn="ctr" rotWithShape="0">
              <a:srgbClr val="808080">
                <a:alpha val="75000"/>
              </a:srgbClr>
            </a:outerShdw>
          </a:effec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D1800E63-C7A9-6840-909F-94AB9E1D2520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  <a:effectLst>
            <a:outerShdw dist="25399" dir="16979931" algn="ctr" rotWithShape="0">
              <a:srgbClr val="808080">
                <a:alpha val="75000"/>
              </a:srgbClr>
            </a:outerShdw>
          </a:effectLst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683C0BD6-FD33-BF47-A2B1-E7A07BD34CDD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B44970A3-4CCC-884D-9054-4FE25B2C91A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C823794A-6EB8-5E4C-A54B-61CDD9920A3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6F693CA-CEA9-8E4D-8C2F-8C625FB4760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2609F-37D6-214D-94FB-C59A4A9E1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C45CCE-304F-6B41-86DB-F6E15BC96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390365-8CBA-344D-A51A-D4D08E346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0359C-6D92-9446-83FC-0D8FC0887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9BEAB-5E3A-664B-8876-FEA8650A2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539092-D85A-5B48-9219-8750655513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7756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349C9A-549A-FC4F-A93E-8CF7DE9920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DA082B-DEB3-964E-82AF-A5A37E2C0F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E889D-9955-8242-BE2A-1F044087F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D60EE-ECAF-1547-B49D-4015A608E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78B0F-CBFE-4049-B2C6-B5EF08150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96E882-2723-6240-B964-BFAFC3464A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4611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05635-391E-8343-8F8B-7FD56336E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03A2-AB9C-4147-8B7A-2942193874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FB4BC9-2F9E-8F47-9AE7-3A3955FA9C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20BC77-EA1F-C74C-A8FD-4120ABC682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ED0B3A-07DC-9342-B3C7-0D62EB3D7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A6F042-9942-A141-96EB-EE2AFD809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686C9BF-61F4-4748-9A6F-FE75098D3E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276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7D47C-ABDE-964B-A320-314DF1D0B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C5D66-CB0C-D74E-90C2-113E386C941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0B982D-EAAE-7F47-AB2E-B050ED2C93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1B6F6E-E0C1-7241-9B1E-06BC1B18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B573C1-222D-D346-8120-9442F90D6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981A87-6065-2946-A06B-BE18BB81C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8B63325-8AB3-024B-97CE-ECC7DF5763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1052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5EFCA-13B9-A64C-A3F7-2C46D6646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130285-0E0F-2A47-9073-F4C3561B98E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53CD6-DD3C-5547-8D3C-85CD538AE65F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626C4FD-3CBD-4741-8DED-466259234288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1585D30-3D51-9F48-81CC-0F4335B336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C3D25A5-F7A1-7341-B1B1-30F9CFC56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A73A06F-8EA2-E746-95D5-0B24D16EC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61684A8-6C29-C443-9DD1-5BC34F8689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7836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B951C-F1D3-7C43-ACE2-A97AA63E4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62A68-32DD-9046-B642-240713B0120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F6211E-75AC-044D-B82C-8E543BFF1C2E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0DE3CE-0988-374E-8B8B-B207E9CF0542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5712A10-BBBF-9049-BBC7-5BA145B1A7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8C7EA86-D5EC-8449-88E0-5FCDEC296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BCF6CAC-2E41-D34B-A09A-284846DAE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5DDC3BF-D925-8943-BB5E-9E41C904E9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78952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2A474-D1BC-964A-8DE2-8C930E6B3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1C79A-2AB0-7243-8711-B7157DA104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8229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8A1E49-F491-8E45-A6CA-43AB1E0B4A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9648EA-983B-E942-83CA-9C066EDB2D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DA05B1-22B3-2E45-B64B-53079C38F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7E2521-72A5-AD43-9026-2EBC5DD3D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94E183B-F019-6E42-A1BA-616A5F8B12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2144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AB91E-1089-8E4C-A8EE-3BA56A839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FD88E-84F3-1D43-ACD6-EF29E9550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B3A5B-F4C1-594D-A8D6-E269BA005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0E492-9A46-1C46-80F8-ABA79E1F2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B2FCE-F324-7B4E-A953-8C20453A1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5B7833-CBD5-D64B-8C2E-5D61147401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0684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C608F-72FC-1047-B4C8-73E67AC5B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B3B02-C8BA-9C47-98D4-9B4D37A01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15A00-CCB5-E04A-B108-0BD64CF29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20BFF-D783-F747-8D4D-D2AB967F7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E7A2F-B34F-134B-B84D-30AD3CC4A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8BA844-F433-FE41-9101-FA23FCC1DD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6360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B20C6-CCFD-734F-AC2B-4466960A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932BC-8189-0740-98E4-011933046C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072E66-CCBF-B34B-9EA0-CD93BA932C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C575B-8A38-9544-9FD3-FEFB8198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7998A6-C13A-F24C-9896-9F049726F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5689AC-95C8-BE4D-A747-0C1077D4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F0F84A-2345-7B47-A830-807F0DEA4B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0379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0AEF3-DCD6-F24F-9582-F38DD620B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6099B-31A3-8C49-BC1B-FF11BE7AA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245BEA-92B2-E342-BDEA-B0DD340AF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E35671-E2D3-5149-9BBF-72327E8737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1D3EB5-9D3E-2C42-A925-4DC0B9A553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D03C00-CF50-5244-96D3-9609AABD3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73D692-8BCF-2A45-8B25-2046D59D0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EA777-7961-7F49-AA34-A134C0D5D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496DBA-F58B-7341-9660-9851D41D4B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5574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A240A-CD01-B141-8BA5-72DEAEFA5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931DC4-3C3F-E74E-94AF-09AADF8B5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7D8873-60CC-3042-8F9F-778B04571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A516F-9887-774E-B585-614F996AA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5A106C-F4D8-D240-8A6D-6B3AFB8C6C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4263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2BCF6E-5ECB-E04F-8CBF-B249420FA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302F09-4DD2-6D4C-96CA-14EA35CF8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FDB7F3-2159-E845-AE0A-C46A9FD74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3F774D-7B36-BC45-B6AD-8EF453C347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5183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2FA19-AD44-A740-B0FB-916F64EA6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A946B2-F9F6-D246-AC04-B2A769332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091E13-2638-8946-93D1-E39FF15A05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3D25C-B1A0-4D4B-9950-2B348A4A6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4042A0-8ECE-DE4A-A531-18C7D5E90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28632A-B8E5-5D4A-8C6F-B83AAD018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9F036E-BE47-164C-960C-334DCA91C9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9115A-5D89-5040-9C91-C71EB909A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060500-F3DE-DC4D-946E-25D978198B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2C5DFA-1B3B-A34E-965E-822407E25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EA039F-D9B6-C247-AB7C-4BB92389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6C3A8-0813-E945-BF36-C8CAADFDD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C700C2-FCA9-C34F-A876-CFA00304E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572992-67B0-DB40-A93C-4AA9865E9E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4129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33251728-C2B0-DC40-B75A-F74E285B44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>
            <a:outerShdw dist="35907" dir="16979964"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042A4F9F-0504-DF4B-BE37-D3086C9E16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>
            <a:outerShdw dist="25400" dir="16979900"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E156D3D5-C8D5-1242-A9F4-2335794C4B7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 altLang="en-US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D961168B-C788-FD4A-9875-455DED207B9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 altLang="en-US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2DC2A409-9DC9-E142-9F02-BCB8EB176AE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EBD10D18-27B2-D74B-9469-0CBAEB25470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7.jpe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microsoft.com/office/2007/relationships/media" Target="../media/media28.m4a"/><Relationship Id="rId7" Type="http://schemas.openxmlformats.org/officeDocument/2006/relationships/image" Target="../media/image20.jpe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notesSlide" Target="../notesSlides/notesSlide27.xml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28.m4a"/><Relationship Id="rId9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0.m4a"/><Relationship Id="rId7" Type="http://schemas.openxmlformats.org/officeDocument/2006/relationships/image" Target="../media/image22.jpe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0.m4a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3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3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3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3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3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3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3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3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3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3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3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8.m4a"/><Relationship Id="rId7" Type="http://schemas.openxmlformats.org/officeDocument/2006/relationships/image" Target="../media/image30.jpeg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notesSlide" Target="../notesSlides/notesSlide45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48.m4a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3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3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3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3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3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3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3.pn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.png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3.pn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microsoft.com/office/2007/relationships/media" Target="../media/media59.m4a"/><Relationship Id="rId7" Type="http://schemas.openxmlformats.org/officeDocument/2006/relationships/image" Target="../media/image39.jpeg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notesSlide" Target="../notesSlides/notesSlide55.xml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59.m4a"/><Relationship Id="rId9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image" Target="../media/image3.png"/><Relationship Id="rId5" Type="http://schemas.openxmlformats.org/officeDocument/2006/relationships/image" Target="../media/image41.jpeg"/><Relationship Id="rId4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6" Type="http://schemas.openxmlformats.org/officeDocument/2006/relationships/image" Target="../media/image3.pn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6" Type="http://schemas.openxmlformats.org/officeDocument/2006/relationships/image" Target="../media/image3.png"/><Relationship Id="rId5" Type="http://schemas.openxmlformats.org/officeDocument/2006/relationships/image" Target="../media/image43.jpeg"/><Relationship Id="rId4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image" Target="../media/image3.png"/><Relationship Id="rId5" Type="http://schemas.openxmlformats.org/officeDocument/2006/relationships/image" Target="../media/image44.jpeg"/><Relationship Id="rId4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>
            <a:extLst>
              <a:ext uri="{FF2B5EF4-FFF2-40B4-BE49-F238E27FC236}">
                <a16:creationId xmlns:a16="http://schemas.microsoft.com/office/drawing/2014/main" id="{D1E62435-45F1-FF44-B87D-9940959434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Digestive Systems</a:t>
            </a:r>
          </a:p>
        </p:txBody>
      </p:sp>
      <p:sp>
        <p:nvSpPr>
          <p:cNvPr id="129028" name="Rectangle 4">
            <a:extLst>
              <a:ext uri="{FF2B5EF4-FFF2-40B4-BE49-F238E27FC236}">
                <a16:creationId xmlns:a16="http://schemas.microsoft.com/office/drawing/2014/main" id="{FEF99032-9E3B-1747-BC00-121192CA77D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/>
              <a:t>Different diets also necessitate differing digestive systems</a:t>
            </a:r>
          </a:p>
          <a:p>
            <a:r>
              <a:rPr lang="en-US" altLang="en-US" sz="2800"/>
              <a:t>Herbivores face special problem - indigestibility of cellulose, chief carbohydrate in plants</a:t>
            </a:r>
          </a:p>
        </p:txBody>
      </p:sp>
      <p:pic>
        <p:nvPicPr>
          <p:cNvPr id="129029" name="Picture 5">
            <a:extLst>
              <a:ext uri="{FF2B5EF4-FFF2-40B4-BE49-F238E27FC236}">
                <a16:creationId xmlns:a16="http://schemas.microsoft.com/office/drawing/2014/main" id="{C773A5EE-D194-2644-ADF4-9C91D9A479C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705100"/>
            <a:ext cx="4038600" cy="2665413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37B02B3-4840-2A4B-8D2B-626CB0A608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635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9028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>
            <a:extLst>
              <a:ext uri="{FF2B5EF4-FFF2-40B4-BE49-F238E27FC236}">
                <a16:creationId xmlns:a16="http://schemas.microsoft.com/office/drawing/2014/main" id="{79CBF7EE-6875-D347-BC20-6168C9ED0D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Digestive Systems</a:t>
            </a:r>
          </a:p>
        </p:txBody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D5E18D44-A130-E748-885B-DC726677E96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/>
              <a:t>Passed into </a:t>
            </a:r>
            <a:r>
              <a:rPr lang="en-US" altLang="en-US" sz="2800">
                <a:solidFill>
                  <a:schemeClr val="folHlink"/>
                </a:solidFill>
              </a:rPr>
              <a:t>abomasum</a:t>
            </a:r>
            <a:r>
              <a:rPr lang="en-US" altLang="en-US" sz="2800"/>
              <a:t> - true stomach</a:t>
            </a:r>
          </a:p>
          <a:p>
            <a:r>
              <a:rPr lang="en-US" altLang="en-US" sz="2800"/>
              <a:t>Proteolytic enzymes secreted, normal digestion occurs</a:t>
            </a:r>
          </a:p>
        </p:txBody>
      </p:sp>
      <p:pic>
        <p:nvPicPr>
          <p:cNvPr id="148484" name="Picture 4">
            <a:extLst>
              <a:ext uri="{FF2B5EF4-FFF2-40B4-BE49-F238E27FC236}">
                <a16:creationId xmlns:a16="http://schemas.microsoft.com/office/drawing/2014/main" id="{4AEC4197-41E3-BF45-8665-1C3AFFBBC4C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593975"/>
            <a:ext cx="4038600" cy="2887663"/>
          </a:xfr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243563A-EAFE-5B49-B84B-459F60150C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533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8483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>
            <a:extLst>
              <a:ext uri="{FF2B5EF4-FFF2-40B4-BE49-F238E27FC236}">
                <a16:creationId xmlns:a16="http://schemas.microsoft.com/office/drawing/2014/main" id="{7159A8DF-56F2-7E48-A033-673C579B2B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Digestive Systems</a:t>
            </a:r>
          </a:p>
        </p:txBody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A85B39BC-6D03-CE4A-B020-00E4007D3E0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/>
              <a:t>Small intestine very long, coiled</a:t>
            </a:r>
          </a:p>
          <a:p>
            <a:r>
              <a:rPr lang="en-US" altLang="en-US" sz="2800"/>
              <a:t>Much longer in herbivores than in carnivores, insectivores</a:t>
            </a:r>
          </a:p>
          <a:p>
            <a:r>
              <a:rPr lang="en-US" altLang="en-US" sz="2800"/>
              <a:t>Cow small intestine - 50+ m (165 feet)</a:t>
            </a:r>
          </a:p>
        </p:txBody>
      </p:sp>
      <p:pic>
        <p:nvPicPr>
          <p:cNvPr id="150532" name="Picture 4">
            <a:extLst>
              <a:ext uri="{FF2B5EF4-FFF2-40B4-BE49-F238E27FC236}">
                <a16:creationId xmlns:a16="http://schemas.microsoft.com/office/drawing/2014/main" id="{875A490C-E883-584E-901A-D2ADA4FC6CD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593975"/>
            <a:ext cx="4038600" cy="2887663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CB40222-6DF1-6C4D-BBA7-320C7395F7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381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0531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>
            <a:extLst>
              <a:ext uri="{FF2B5EF4-FFF2-40B4-BE49-F238E27FC236}">
                <a16:creationId xmlns:a16="http://schemas.microsoft.com/office/drawing/2014/main" id="{FAEBA3AB-2B73-C740-B588-809E257E17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Size vs. Food Consumption</a:t>
            </a:r>
          </a:p>
        </p:txBody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2A5BAB07-2966-0D43-8E06-13B050B03AA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/>
              <a:t>The smaller the mammal, the greater its metabolic rate, and the more it must eat relative to its size</a:t>
            </a:r>
          </a:p>
          <a:p>
            <a:r>
              <a:rPr lang="en-US" altLang="en-US" sz="2800"/>
              <a:t>Small mammals spend more time hunting, eating than large mammals</a:t>
            </a:r>
          </a:p>
        </p:txBody>
      </p:sp>
      <p:pic>
        <p:nvPicPr>
          <p:cNvPr id="152581" name="Picture 5">
            <a:extLst>
              <a:ext uri="{FF2B5EF4-FFF2-40B4-BE49-F238E27FC236}">
                <a16:creationId xmlns:a16="http://schemas.microsoft.com/office/drawing/2014/main" id="{45899F24-4053-784C-8A4A-EB6EAEDB37B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459038"/>
            <a:ext cx="4038600" cy="3157537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E418A8E-7658-B641-87B8-9BF2930B8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457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2579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E05FF6A4-E178-1C4C-8056-A9678084B2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Size vs. Food Consumption</a:t>
            </a:r>
          </a:p>
        </p:txBody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D3BCCCE2-D74D-9D4F-B1DA-FA7F8E0A95D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/>
              <a:t>2 g shrew eats &gt; its body weight in food each day</a:t>
            </a:r>
          </a:p>
          <a:p>
            <a:r>
              <a:rPr lang="en-US" altLang="en-US" sz="2800"/>
              <a:t>Will starve to death in few hours if deprived of food</a:t>
            </a:r>
          </a:p>
        </p:txBody>
      </p:sp>
      <p:pic>
        <p:nvPicPr>
          <p:cNvPr id="153604" name="Picture 4">
            <a:extLst>
              <a:ext uri="{FF2B5EF4-FFF2-40B4-BE49-F238E27FC236}">
                <a16:creationId xmlns:a16="http://schemas.microsoft.com/office/drawing/2014/main" id="{68E4B8FA-1C2C-6544-A1B6-542F0A15158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459038"/>
            <a:ext cx="4038600" cy="3157537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200766E-4122-EC45-BE8B-95E3848469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533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7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3603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>
            <a:extLst>
              <a:ext uri="{FF2B5EF4-FFF2-40B4-BE49-F238E27FC236}">
                <a16:creationId xmlns:a16="http://schemas.microsoft.com/office/drawing/2014/main" id="{1668FD61-7FC6-E24F-9C04-F883234EE7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Size vs. Food Consumption</a:t>
            </a:r>
          </a:p>
        </p:txBody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104715AD-68EE-4249-80F7-DB0A46A4C42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/>
              <a:t>Large carnivore may only need one meal every few days to remain healthy</a:t>
            </a:r>
          </a:p>
        </p:txBody>
      </p:sp>
      <p:pic>
        <p:nvPicPr>
          <p:cNvPr id="154630" name="Picture 6">
            <a:extLst>
              <a:ext uri="{FF2B5EF4-FFF2-40B4-BE49-F238E27FC236}">
                <a16:creationId xmlns:a16="http://schemas.microsoft.com/office/drawing/2014/main" id="{6EA54706-FD61-5746-9A51-CFC419CBB71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524125"/>
            <a:ext cx="4038600" cy="302895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798D50B-7B42-FE4A-9AF4-5B635B206E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381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4627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>
            <a:extLst>
              <a:ext uri="{FF2B5EF4-FFF2-40B4-BE49-F238E27FC236}">
                <a16:creationId xmlns:a16="http://schemas.microsoft.com/office/drawing/2014/main" id="{8081E197-3F7F-6E4A-A0D0-CC3E59CEDE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Migration</a:t>
            </a:r>
          </a:p>
        </p:txBody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07F42B8B-BEAF-4548-8B08-327DD89236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/>
              <a:t>Few mammals make seasonal migrations</a:t>
            </a:r>
          </a:p>
          <a:p>
            <a:r>
              <a:rPr lang="en-US" altLang="en-US" sz="2800"/>
              <a:t>Much more difficult than for birds</a:t>
            </a:r>
          </a:p>
          <a:p>
            <a:r>
              <a:rPr lang="en-US" altLang="en-US" sz="2800"/>
              <a:t>Most that do live in, near North America</a:t>
            </a:r>
          </a:p>
        </p:txBody>
      </p:sp>
      <p:pic>
        <p:nvPicPr>
          <p:cNvPr id="155654" name="Picture 6">
            <a:extLst>
              <a:ext uri="{FF2B5EF4-FFF2-40B4-BE49-F238E27FC236}">
                <a16:creationId xmlns:a16="http://schemas.microsoft.com/office/drawing/2014/main" id="{7242BB06-BF4A-B64F-BA2E-1AB71D011DE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252663"/>
            <a:ext cx="4038600" cy="3571875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FCF1E8B-0DD5-9342-AFCB-CA4F210BED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500" y="457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5651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>
            <a:extLst>
              <a:ext uri="{FF2B5EF4-FFF2-40B4-BE49-F238E27FC236}">
                <a16:creationId xmlns:a16="http://schemas.microsoft.com/office/drawing/2014/main" id="{6183BB30-116E-5E43-9B0A-5A5B91D514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Migration</a:t>
            </a:r>
          </a:p>
        </p:txBody>
      </p:sp>
      <p:sp>
        <p:nvSpPr>
          <p:cNvPr id="156675" name="Rectangle 3">
            <a:extLst>
              <a:ext uri="{FF2B5EF4-FFF2-40B4-BE49-F238E27FC236}">
                <a16:creationId xmlns:a16="http://schemas.microsoft.com/office/drawing/2014/main" id="{0BF353D0-F381-F847-BCC9-9B1DED047B5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/>
              <a:t>Barren-ground caribou - seasonal movements &gt;1000 km</a:t>
            </a:r>
          </a:p>
          <a:p>
            <a:r>
              <a:rPr lang="en-US" altLang="en-US" sz="2800"/>
              <a:t>North for calving, south for winter</a:t>
            </a:r>
          </a:p>
        </p:txBody>
      </p:sp>
      <p:pic>
        <p:nvPicPr>
          <p:cNvPr id="156679" name="Picture 7">
            <a:extLst>
              <a:ext uri="{FF2B5EF4-FFF2-40B4-BE49-F238E27FC236}">
                <a16:creationId xmlns:a16="http://schemas.microsoft.com/office/drawing/2014/main" id="{84C4E681-5EE5-0043-9BAB-A1196E2FAB80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6725" y="1981200"/>
            <a:ext cx="2239963" cy="1981200"/>
          </a:xfrm>
        </p:spPr>
      </p:pic>
      <p:pic>
        <p:nvPicPr>
          <p:cNvPr id="156680" name="Picture 8">
            <a:extLst>
              <a:ext uri="{FF2B5EF4-FFF2-40B4-BE49-F238E27FC236}">
                <a16:creationId xmlns:a16="http://schemas.microsoft.com/office/drawing/2014/main" id="{8DD88424-ACC3-2B42-B853-E0CA32058E3E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3886200"/>
            <a:ext cx="2087563" cy="27432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0315076-B14F-BE4C-AD63-097F4EF019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" y="533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6675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>
            <a:extLst>
              <a:ext uri="{FF2B5EF4-FFF2-40B4-BE49-F238E27FC236}">
                <a16:creationId xmlns:a16="http://schemas.microsoft.com/office/drawing/2014/main" id="{A6037276-CB54-3246-8F6C-2F785849B2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Migration</a:t>
            </a:r>
          </a:p>
        </p:txBody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AD73CB17-23A3-FA49-8379-D18B8DADF4B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/>
              <a:t>Longest mammal migrants are whales, seals</a:t>
            </a:r>
          </a:p>
          <a:p>
            <a:r>
              <a:rPr lang="en-US" altLang="en-US" sz="2800"/>
              <a:t>Fur seal females migrate 2800 km to give birth, winter</a:t>
            </a:r>
          </a:p>
          <a:p>
            <a:r>
              <a:rPr lang="en-US" altLang="en-US" sz="2800"/>
              <a:t>Males stay north</a:t>
            </a:r>
          </a:p>
        </p:txBody>
      </p:sp>
      <p:pic>
        <p:nvPicPr>
          <p:cNvPr id="158728" name="Picture 8">
            <a:extLst>
              <a:ext uri="{FF2B5EF4-FFF2-40B4-BE49-F238E27FC236}">
                <a16:creationId xmlns:a16="http://schemas.microsoft.com/office/drawing/2014/main" id="{26883608-60BC-3C46-8690-CBCF4360AA09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457200"/>
            <a:ext cx="2338388" cy="3429000"/>
          </a:xfrm>
        </p:spPr>
      </p:pic>
      <p:pic>
        <p:nvPicPr>
          <p:cNvPr id="158729" name="Picture 9">
            <a:extLst>
              <a:ext uri="{FF2B5EF4-FFF2-40B4-BE49-F238E27FC236}">
                <a16:creationId xmlns:a16="http://schemas.microsoft.com/office/drawing/2014/main" id="{530B9773-6C60-7448-968C-3E446EA1E114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4038600"/>
            <a:ext cx="2500313" cy="19812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83EA1DA-BF4A-2C45-A574-23745078E5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3412" y="457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2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8723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>
            <a:extLst>
              <a:ext uri="{FF2B5EF4-FFF2-40B4-BE49-F238E27FC236}">
                <a16:creationId xmlns:a16="http://schemas.microsoft.com/office/drawing/2014/main" id="{1ECB2DD6-2F52-BB49-9905-34AA6E707C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Migration</a:t>
            </a:r>
          </a:p>
        </p:txBody>
      </p:sp>
      <p:sp>
        <p:nvSpPr>
          <p:cNvPr id="165891" name="Rectangle 3">
            <a:extLst>
              <a:ext uri="{FF2B5EF4-FFF2-40B4-BE49-F238E27FC236}">
                <a16:creationId xmlns:a16="http://schemas.microsoft.com/office/drawing/2014/main" id="{3357F900-69D3-B348-A743-461BC89D736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Few bats with power of flight use it to migrate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Most hibernate during winter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4 spp. of American bats migrate - red bat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Winter in Mexico, summer north, west</a:t>
            </a:r>
          </a:p>
        </p:txBody>
      </p:sp>
      <p:pic>
        <p:nvPicPr>
          <p:cNvPr id="165896" name="Picture 8">
            <a:extLst>
              <a:ext uri="{FF2B5EF4-FFF2-40B4-BE49-F238E27FC236}">
                <a16:creationId xmlns:a16="http://schemas.microsoft.com/office/drawing/2014/main" id="{D97AC957-BCA9-D749-AFAD-A79605F2044B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4925" y="1981200"/>
            <a:ext cx="3103563" cy="1981200"/>
          </a:xfrm>
        </p:spPr>
      </p:pic>
      <p:pic>
        <p:nvPicPr>
          <p:cNvPr id="165897" name="Picture 9">
            <a:extLst>
              <a:ext uri="{FF2B5EF4-FFF2-40B4-BE49-F238E27FC236}">
                <a16:creationId xmlns:a16="http://schemas.microsoft.com/office/drawing/2014/main" id="{8E8A80C7-3EAE-E245-8C10-91524C1C29C8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5963" y="4114800"/>
            <a:ext cx="1741487" cy="19812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47F77BB-CE48-AD42-B281-EA41D526C8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" y="355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51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5891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>
            <a:extLst>
              <a:ext uri="{FF2B5EF4-FFF2-40B4-BE49-F238E27FC236}">
                <a16:creationId xmlns:a16="http://schemas.microsoft.com/office/drawing/2014/main" id="{87F7869E-B9B9-F04B-B72D-FFFC26A461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Flight</a:t>
            </a:r>
          </a:p>
        </p:txBody>
      </p:sp>
      <p:sp>
        <p:nvSpPr>
          <p:cNvPr id="167939" name="Rectangle 3">
            <a:extLst>
              <a:ext uri="{FF2B5EF4-FFF2-40B4-BE49-F238E27FC236}">
                <a16:creationId xmlns:a16="http://schemas.microsoft.com/office/drawing/2014/main" id="{8EE0830E-23F2-D340-9BAB-5ACF91CA3554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sz="2800"/>
              <a:t>Flight, gliding evolved independently in several different groups: marsupials, rodents, lemurs, bats</a:t>
            </a:r>
          </a:p>
          <a:p>
            <a:r>
              <a:rPr lang="en-US" altLang="en-US" sz="2800"/>
              <a:t>Bats are only true fliers - nocturnal insectivore niche left open by most birds</a:t>
            </a:r>
          </a:p>
        </p:txBody>
      </p:sp>
      <p:pic>
        <p:nvPicPr>
          <p:cNvPr id="167942" name="Picture 6">
            <a:extLst>
              <a:ext uri="{FF2B5EF4-FFF2-40B4-BE49-F238E27FC236}">
                <a16:creationId xmlns:a16="http://schemas.microsoft.com/office/drawing/2014/main" id="{55F3AE10-920C-3042-8581-F1AF39A97ED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063" y="1981200"/>
            <a:ext cx="3698875" cy="41148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62931F1-1B99-3042-9E28-0BAFC3336E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7063" y="635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7939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>
            <a:extLst>
              <a:ext uri="{FF2B5EF4-FFF2-40B4-BE49-F238E27FC236}">
                <a16:creationId xmlns:a16="http://schemas.microsoft.com/office/drawing/2014/main" id="{2467187D-7F92-8148-9390-F3750227E4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Digestive Systems</a:t>
            </a:r>
          </a:p>
        </p:txBody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93F470E9-26B6-1B48-9E12-06CF465DB07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/>
              <a:t>No digestive enzyme to break down cellulose</a:t>
            </a:r>
          </a:p>
          <a:p>
            <a:r>
              <a:rPr lang="en-US" altLang="en-US" sz="2800"/>
              <a:t>Depend on anaerobic bacteria to do it</a:t>
            </a:r>
          </a:p>
          <a:p>
            <a:r>
              <a:rPr lang="en-US" altLang="en-US" sz="2800"/>
              <a:t>Developed various digestive structures where microbes can do their thing</a:t>
            </a:r>
          </a:p>
        </p:txBody>
      </p:sp>
      <p:pic>
        <p:nvPicPr>
          <p:cNvPr id="132100" name="Picture 4">
            <a:extLst>
              <a:ext uri="{FF2B5EF4-FFF2-40B4-BE49-F238E27FC236}">
                <a16:creationId xmlns:a16="http://schemas.microsoft.com/office/drawing/2014/main" id="{66A2B72A-6289-FD47-BEE2-87948D15985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705100"/>
            <a:ext cx="4038600" cy="2665413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F7708F3-BF18-704C-9338-4C1F1FE63E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6477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4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2099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>
            <a:extLst>
              <a:ext uri="{FF2B5EF4-FFF2-40B4-BE49-F238E27FC236}">
                <a16:creationId xmlns:a16="http://schemas.microsoft.com/office/drawing/2014/main" id="{216CDED6-AD84-3648-BB91-E1AACFE290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Flight</a:t>
            </a:r>
          </a:p>
        </p:txBody>
      </p:sp>
      <p:sp>
        <p:nvSpPr>
          <p:cNvPr id="169987" name="Rectangle 3">
            <a:extLst>
              <a:ext uri="{FF2B5EF4-FFF2-40B4-BE49-F238E27FC236}">
                <a16:creationId xmlns:a16="http://schemas.microsoft.com/office/drawing/2014/main" id="{D5AE7482-06AC-1F45-AE33-04FAF5752FB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sz="2800"/>
              <a:t>Success of bats:</a:t>
            </a:r>
          </a:p>
          <a:p>
            <a:r>
              <a:rPr lang="en-US" altLang="en-US" sz="2800"/>
              <a:t>1) flight</a:t>
            </a:r>
          </a:p>
          <a:p>
            <a:r>
              <a:rPr lang="en-US" altLang="en-US" sz="2800"/>
              <a:t>2) ability to navigate via echolocation</a:t>
            </a:r>
          </a:p>
        </p:txBody>
      </p:sp>
      <p:pic>
        <p:nvPicPr>
          <p:cNvPr id="169988" name="Picture 4">
            <a:extLst>
              <a:ext uri="{FF2B5EF4-FFF2-40B4-BE49-F238E27FC236}">
                <a16:creationId xmlns:a16="http://schemas.microsoft.com/office/drawing/2014/main" id="{8E3D67DC-4C5C-8346-832E-FD6522F5D35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063" y="1981200"/>
            <a:ext cx="3698875" cy="41148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D7F6364-FF87-4244-B939-F6B1993986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7063" y="431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9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9987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B36235A5-F49D-AC41-8E3D-06B86D94F7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Echolocation</a:t>
            </a:r>
          </a:p>
        </p:txBody>
      </p:sp>
      <p:sp>
        <p:nvSpPr>
          <p:cNvPr id="173059" name="Rectangle 3">
            <a:extLst>
              <a:ext uri="{FF2B5EF4-FFF2-40B4-BE49-F238E27FC236}">
                <a16:creationId xmlns:a16="http://schemas.microsoft.com/office/drawing/2014/main" id="{85552F0A-1AE3-014F-BDA1-7F5896D8D52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sz="2800"/>
              <a:t>Fly and avoid obstacles in complete darkness</a:t>
            </a:r>
          </a:p>
          <a:p>
            <a:r>
              <a:rPr lang="en-US" altLang="en-US" sz="2800"/>
              <a:t>Locate &amp; catch insects with precision and speed</a:t>
            </a:r>
          </a:p>
          <a:p>
            <a:r>
              <a:rPr lang="en-US" altLang="en-US" sz="2800"/>
              <a:t>Find way deep into caves - new habitat</a:t>
            </a:r>
          </a:p>
        </p:txBody>
      </p:sp>
      <p:pic>
        <p:nvPicPr>
          <p:cNvPr id="173060" name="Picture 4">
            <a:extLst>
              <a:ext uri="{FF2B5EF4-FFF2-40B4-BE49-F238E27FC236}">
                <a16:creationId xmlns:a16="http://schemas.microsoft.com/office/drawing/2014/main" id="{1F9E1672-243A-424B-A84B-5583991C627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063" y="1981200"/>
            <a:ext cx="3698875" cy="41148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538459F-DD84-7746-89AA-DD3F6AB5C4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7063" y="533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3059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16293464-95BF-0E4C-9DD5-2B09DDF5B9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Echolocation</a:t>
            </a:r>
          </a:p>
        </p:txBody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95A768A3-5EF7-8C41-B46D-BCD30D30101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sz="2600"/>
              <a:t>Emit short pulses (5-10 msec) from mouth</a:t>
            </a:r>
          </a:p>
          <a:p>
            <a:r>
              <a:rPr lang="en-US" altLang="en-US" sz="2600"/>
              <a:t>Ultrasonic to human ear</a:t>
            </a:r>
          </a:p>
          <a:p>
            <a:r>
              <a:rPr lang="en-US" altLang="en-US" sz="2600"/>
              <a:t>10-200 pulses/sec</a:t>
            </a:r>
          </a:p>
          <a:p>
            <a:r>
              <a:rPr lang="en-US" altLang="en-US" sz="2600"/>
              <a:t>Echo received with great ears - form image of surroundings as good as eyes of other mammals</a:t>
            </a:r>
            <a:endParaRPr lang="en-US" altLang="en-US" sz="2400"/>
          </a:p>
        </p:txBody>
      </p:sp>
      <p:pic>
        <p:nvPicPr>
          <p:cNvPr id="175108" name="Picture 4">
            <a:extLst>
              <a:ext uri="{FF2B5EF4-FFF2-40B4-BE49-F238E27FC236}">
                <a16:creationId xmlns:a16="http://schemas.microsoft.com/office/drawing/2014/main" id="{DB2B7818-05BD-014E-B44C-BD62AA91149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063" y="1981200"/>
            <a:ext cx="3698875" cy="41148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8170923-C770-7E4C-B754-7CB7F8CA80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7063" y="381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5107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B66B4FFA-0D59-D34E-BC9E-5D875A9B00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Echolocation</a:t>
            </a:r>
          </a:p>
        </p:txBody>
      </p:sp>
      <p:sp>
        <p:nvSpPr>
          <p:cNvPr id="177155" name="Rectangle 3">
            <a:extLst>
              <a:ext uri="{FF2B5EF4-FFF2-40B4-BE49-F238E27FC236}">
                <a16:creationId xmlns:a16="http://schemas.microsoft.com/office/drawing/2014/main" id="{8D83518E-FB12-AB41-A144-26FFE3D352AE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altLang="en-US" sz="2800"/>
              <a:t>May be used by other insectivorous mammals: shrews, tenrecs</a:t>
            </a:r>
          </a:p>
          <a:p>
            <a:r>
              <a:rPr lang="en-US" altLang="en-US" sz="2800"/>
              <a:t>Crudely developed compared to bats</a:t>
            </a:r>
            <a:endParaRPr lang="en-US" altLang="en-US" sz="2400"/>
          </a:p>
        </p:txBody>
      </p:sp>
      <p:pic>
        <p:nvPicPr>
          <p:cNvPr id="177159" name="Picture 7">
            <a:extLst>
              <a:ext uri="{FF2B5EF4-FFF2-40B4-BE49-F238E27FC236}">
                <a16:creationId xmlns:a16="http://schemas.microsoft.com/office/drawing/2014/main" id="{E6AA8186-72F5-424E-89F2-6503954E5C6E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8088" y="1981200"/>
            <a:ext cx="2535237" cy="1981200"/>
          </a:xfrm>
        </p:spPr>
      </p:pic>
      <p:pic>
        <p:nvPicPr>
          <p:cNvPr id="177160" name="Picture 8">
            <a:extLst>
              <a:ext uri="{FF2B5EF4-FFF2-40B4-BE49-F238E27FC236}">
                <a16:creationId xmlns:a16="http://schemas.microsoft.com/office/drawing/2014/main" id="{EE2D33DB-BAB8-C143-8F1C-D851F703DD80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2675" y="4114800"/>
            <a:ext cx="2787650" cy="19812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28F9E64-AC1B-A447-92E9-ABC5CDB4F1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6275" y="609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1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7155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BA0750FF-54DF-C444-BAAF-F8DD801BBA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Echolocation</a:t>
            </a:r>
          </a:p>
        </p:txBody>
      </p:sp>
      <p:sp>
        <p:nvSpPr>
          <p:cNvPr id="180227" name="Rectangle 3">
            <a:extLst>
              <a:ext uri="{FF2B5EF4-FFF2-40B4-BE49-F238E27FC236}">
                <a16:creationId xmlns:a16="http://schemas.microsoft.com/office/drawing/2014/main" id="{1FAA8815-524A-764F-B5D6-6F4D304BCB5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sz="2800"/>
              <a:t>Echolocation highly developed in toothed whales, e.g., sperm whale</a:t>
            </a:r>
          </a:p>
          <a:p>
            <a:r>
              <a:rPr lang="en-US" altLang="en-US" sz="2800"/>
              <a:t>Varying frequency clicks produced in sinus passages</a:t>
            </a:r>
            <a:endParaRPr lang="en-US" altLang="en-US" sz="2400"/>
          </a:p>
        </p:txBody>
      </p:sp>
      <p:pic>
        <p:nvPicPr>
          <p:cNvPr id="180232" name="Picture 8">
            <a:extLst>
              <a:ext uri="{FF2B5EF4-FFF2-40B4-BE49-F238E27FC236}">
                <a16:creationId xmlns:a16="http://schemas.microsoft.com/office/drawing/2014/main" id="{DE16F4CE-2C07-2345-9DEF-8F61662C199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011488"/>
            <a:ext cx="4038600" cy="2052637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C93EA4C-7CD0-AA46-B734-69B1F57333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0" y="533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9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0227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256BBCD7-76EA-4949-A619-A9D2B57B3C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Echolocation</a:t>
            </a:r>
          </a:p>
        </p:txBody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7EEA2535-C550-F34D-926E-7B7ADD37EC46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sz="2800"/>
              <a:t>Focused by lens-shaped melon in forehead</a:t>
            </a:r>
          </a:p>
          <a:p>
            <a:r>
              <a:rPr lang="en-US" altLang="en-US" sz="2800"/>
              <a:t>Returning echoes channeled through oil-filled cavity in lower jaw to inner ear</a:t>
            </a:r>
            <a:endParaRPr lang="en-US" altLang="en-US" sz="2400"/>
          </a:p>
        </p:txBody>
      </p:sp>
      <p:pic>
        <p:nvPicPr>
          <p:cNvPr id="183302" name="Picture 6">
            <a:extLst>
              <a:ext uri="{FF2B5EF4-FFF2-40B4-BE49-F238E27FC236}">
                <a16:creationId xmlns:a16="http://schemas.microsoft.com/office/drawing/2014/main" id="{E18D8ED8-AD9D-034B-9AC1-0AA3109BF85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492375"/>
            <a:ext cx="4038600" cy="3090863"/>
          </a:xfrm>
          <a:solidFill>
            <a:schemeClr val="tx2"/>
          </a:solidFill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A60760F-49A6-5543-877F-A52DF9CF89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0" y="461962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2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3299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id="{BF0BC423-1F01-724B-9614-98F29E48B2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Echolocation</a:t>
            </a:r>
          </a:p>
        </p:txBody>
      </p:sp>
      <p:sp>
        <p:nvSpPr>
          <p:cNvPr id="185347" name="Rectangle 3">
            <a:extLst>
              <a:ext uri="{FF2B5EF4-FFF2-40B4-BE49-F238E27FC236}">
                <a16:creationId xmlns:a16="http://schemas.microsoft.com/office/drawing/2014/main" id="{5AEBA181-FC7E-DF48-B747-420F4A4EA154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sz="2800"/>
              <a:t>Allows whales to determine size, shape, speed, distance, directions, density of everything in water</a:t>
            </a:r>
          </a:p>
          <a:p>
            <a:r>
              <a:rPr lang="en-US" altLang="en-US" sz="2800"/>
              <a:t>Keep track of members of pod</a:t>
            </a:r>
            <a:endParaRPr lang="en-US" altLang="en-US" sz="2400"/>
          </a:p>
        </p:txBody>
      </p:sp>
      <p:pic>
        <p:nvPicPr>
          <p:cNvPr id="185348" name="Picture 4">
            <a:extLst>
              <a:ext uri="{FF2B5EF4-FFF2-40B4-BE49-F238E27FC236}">
                <a16:creationId xmlns:a16="http://schemas.microsoft.com/office/drawing/2014/main" id="{767055EC-4115-C64D-A0AA-AFA45FE20CD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492375"/>
            <a:ext cx="4038600" cy="3090863"/>
          </a:xfrm>
          <a:solidFill>
            <a:schemeClr val="tx2"/>
          </a:solidFill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EA91043-DEF6-124A-B916-77BDDEF51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385762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5347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>
            <a:extLst>
              <a:ext uri="{FF2B5EF4-FFF2-40B4-BE49-F238E27FC236}">
                <a16:creationId xmlns:a16="http://schemas.microsoft.com/office/drawing/2014/main" id="{632EAA5D-C5AC-4C4E-B04D-9CF4ECAAF7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Hibernation</a:t>
            </a:r>
          </a:p>
        </p:txBody>
      </p:sp>
      <p:sp>
        <p:nvSpPr>
          <p:cNvPr id="187395" name="Rectangle 3">
            <a:extLst>
              <a:ext uri="{FF2B5EF4-FFF2-40B4-BE49-F238E27FC236}">
                <a16:creationId xmlns:a16="http://schemas.microsoft.com/office/drawing/2014/main" id="{0F84B279-D528-7C47-B5D2-EB7CC08B5992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altLang="en-US" sz="2800"/>
              <a:t>True hibernators: ground squirrels, woodchucks</a:t>
            </a:r>
          </a:p>
          <a:p>
            <a:r>
              <a:rPr lang="en-US" altLang="en-US" sz="2800"/>
              <a:t>Body temperature falls within few degrees of freezing</a:t>
            </a:r>
          </a:p>
          <a:p>
            <a:r>
              <a:rPr lang="en-US" altLang="en-US" sz="2800"/>
              <a:t>Breathing, heart rates drop extremely low</a:t>
            </a:r>
            <a:endParaRPr lang="en-US" altLang="en-US" sz="2400"/>
          </a:p>
        </p:txBody>
      </p:sp>
      <p:pic>
        <p:nvPicPr>
          <p:cNvPr id="187399" name="Picture 7">
            <a:extLst>
              <a:ext uri="{FF2B5EF4-FFF2-40B4-BE49-F238E27FC236}">
                <a16:creationId xmlns:a16="http://schemas.microsoft.com/office/drawing/2014/main" id="{F6B5FA2F-29CA-614E-BA32-F409236C5940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7625" y="1981200"/>
            <a:ext cx="2316163" cy="1981200"/>
          </a:xfrm>
        </p:spPr>
      </p:pic>
      <p:pic>
        <p:nvPicPr>
          <p:cNvPr id="187400" name="Picture 8">
            <a:extLst>
              <a:ext uri="{FF2B5EF4-FFF2-40B4-BE49-F238E27FC236}">
                <a16:creationId xmlns:a16="http://schemas.microsoft.com/office/drawing/2014/main" id="{19A903B7-6820-DB48-B5F3-817B22781151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4775" y="4114800"/>
            <a:ext cx="2201863" cy="19812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6E9318A-7DD0-9146-BD10-45E1F39234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4800" y="381000"/>
            <a:ext cx="812800" cy="812800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7620BDC-39A4-B849-B616-90098F09FA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74775" y="355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7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7395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>
            <a:extLst>
              <a:ext uri="{FF2B5EF4-FFF2-40B4-BE49-F238E27FC236}">
                <a16:creationId xmlns:a16="http://schemas.microsoft.com/office/drawing/2014/main" id="{3F0860CF-A014-544E-A019-301A85D515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Hibernation</a:t>
            </a:r>
          </a:p>
        </p:txBody>
      </p:sp>
      <p:sp>
        <p:nvSpPr>
          <p:cNvPr id="190467" name="Rectangle 3">
            <a:extLst>
              <a:ext uri="{FF2B5EF4-FFF2-40B4-BE49-F238E27FC236}">
                <a16:creationId xmlns:a16="http://schemas.microsoft.com/office/drawing/2014/main" id="{DDFD7AFB-AAD4-AA40-A37A-8F8BA3963E1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sz="2800"/>
              <a:t>Not true hibernation: bears</a:t>
            </a:r>
          </a:p>
          <a:p>
            <a:r>
              <a:rPr lang="en-US" altLang="en-US" sz="2800"/>
              <a:t>Breathing, heart rates fall, but body temperature remains similar</a:t>
            </a:r>
            <a:endParaRPr lang="en-US" altLang="en-US" sz="2400"/>
          </a:p>
        </p:txBody>
      </p:sp>
      <p:pic>
        <p:nvPicPr>
          <p:cNvPr id="190472" name="Picture 8">
            <a:extLst>
              <a:ext uri="{FF2B5EF4-FFF2-40B4-BE49-F238E27FC236}">
                <a16:creationId xmlns:a16="http://schemas.microsoft.com/office/drawing/2014/main" id="{9E88F356-9042-D048-9638-416F27EB810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460625"/>
            <a:ext cx="4038600" cy="3154363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F2D90CE-D3CA-2245-B007-6973CDCC35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5800" y="457200"/>
            <a:ext cx="812800" cy="812800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F38D9AD-3BFE-104A-8095-D90D5BEA89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81200" y="468312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0467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:a16="http://schemas.microsoft.com/office/drawing/2014/main" id="{B9E58030-A9D0-7449-9258-C48D158411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Reproduction</a:t>
            </a:r>
          </a:p>
        </p:txBody>
      </p:sp>
      <p:sp>
        <p:nvSpPr>
          <p:cNvPr id="193539" name="Rectangle 3">
            <a:extLst>
              <a:ext uri="{FF2B5EF4-FFF2-40B4-BE49-F238E27FC236}">
                <a16:creationId xmlns:a16="http://schemas.microsoft.com/office/drawing/2014/main" id="{0B2EA422-75DB-E64A-8691-86AA4A86FF9B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sz="2800"/>
              <a:t>Most mammals have definite mating seasons</a:t>
            </a:r>
          </a:p>
          <a:p>
            <a:r>
              <a:rPr lang="en-US" altLang="en-US" sz="2800"/>
              <a:t>Usually winter or spring</a:t>
            </a:r>
          </a:p>
          <a:p>
            <a:r>
              <a:rPr lang="en-US" altLang="en-US" sz="2800"/>
              <a:t>Timed to coincide with most favorable time for rearing young after birth</a:t>
            </a:r>
            <a:endParaRPr lang="en-US" altLang="en-US" sz="2400"/>
          </a:p>
        </p:txBody>
      </p:sp>
      <p:pic>
        <p:nvPicPr>
          <p:cNvPr id="193542" name="Picture 6">
            <a:extLst>
              <a:ext uri="{FF2B5EF4-FFF2-40B4-BE49-F238E27FC236}">
                <a16:creationId xmlns:a16="http://schemas.microsoft.com/office/drawing/2014/main" id="{2ECF626A-95D2-5946-A732-47A87A30516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6000" y="1981200"/>
            <a:ext cx="2921000" cy="41148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1901618-BCC2-B244-94CE-B90030CE3A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700" y="406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3539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>
            <a:extLst>
              <a:ext uri="{FF2B5EF4-FFF2-40B4-BE49-F238E27FC236}">
                <a16:creationId xmlns:a16="http://schemas.microsoft.com/office/drawing/2014/main" id="{4F23AAD5-8A60-B447-A3C6-DCB080E3FC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Digestive Systems</a:t>
            </a:r>
          </a:p>
        </p:txBody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D160554F-208C-5747-96C9-6AD875D2086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/>
              <a:t>Two basic approaches</a:t>
            </a:r>
          </a:p>
          <a:p>
            <a:r>
              <a:rPr lang="en-US" altLang="en-US" sz="2800"/>
              <a:t>1) hind-gut approach</a:t>
            </a:r>
          </a:p>
          <a:p>
            <a:r>
              <a:rPr lang="en-US" altLang="en-US" sz="2800"/>
              <a:t>2) fore-gut approach</a:t>
            </a:r>
          </a:p>
        </p:txBody>
      </p:sp>
      <p:pic>
        <p:nvPicPr>
          <p:cNvPr id="134150" name="Picture 6">
            <a:extLst>
              <a:ext uri="{FF2B5EF4-FFF2-40B4-BE49-F238E27FC236}">
                <a16:creationId xmlns:a16="http://schemas.microsoft.com/office/drawing/2014/main" id="{FE2B95C6-3140-B84F-B886-20D463D06AD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41900" y="1981200"/>
            <a:ext cx="3249613" cy="41148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A153EF0-4170-FB40-8A97-57DF09F40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6477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D0C23694-B741-0941-9CC0-F76B9EE391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Reproduction</a:t>
            </a:r>
          </a:p>
        </p:txBody>
      </p:sp>
      <p:sp>
        <p:nvSpPr>
          <p:cNvPr id="195587" name="Rectangle 3">
            <a:extLst>
              <a:ext uri="{FF2B5EF4-FFF2-40B4-BE49-F238E27FC236}">
                <a16:creationId xmlns:a16="http://schemas.microsoft.com/office/drawing/2014/main" id="{71B2E36A-2CC9-6441-A880-AF51A2A2380B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sz="2800"/>
              <a:t>Female mating function restricted to time during periodic cycle - </a:t>
            </a:r>
            <a:r>
              <a:rPr lang="en-US" altLang="en-US" sz="2800">
                <a:solidFill>
                  <a:schemeClr val="folHlink"/>
                </a:solidFill>
              </a:rPr>
              <a:t>estrous cycle</a:t>
            </a:r>
            <a:endParaRPr lang="en-US" altLang="en-US" sz="2800"/>
          </a:p>
          <a:p>
            <a:r>
              <a:rPr lang="en-US" altLang="en-US" sz="2800"/>
              <a:t>Female receptive during brief period of cycle - </a:t>
            </a:r>
            <a:r>
              <a:rPr lang="en-US" altLang="en-US" sz="2800">
                <a:solidFill>
                  <a:schemeClr val="folHlink"/>
                </a:solidFill>
              </a:rPr>
              <a:t>estrus</a:t>
            </a:r>
            <a:r>
              <a:rPr lang="en-US" altLang="en-US" sz="2800"/>
              <a:t> or </a:t>
            </a:r>
            <a:r>
              <a:rPr lang="en-US" altLang="en-US" sz="2800">
                <a:solidFill>
                  <a:schemeClr val="folHlink"/>
                </a:solidFill>
              </a:rPr>
              <a:t>heat</a:t>
            </a:r>
            <a:endParaRPr lang="en-US" altLang="en-US" sz="2800"/>
          </a:p>
          <a:p>
            <a:r>
              <a:rPr lang="en-US" altLang="en-US" sz="2800"/>
              <a:t>Several other stages</a:t>
            </a:r>
            <a:endParaRPr lang="en-US" altLang="en-US" sz="2400"/>
          </a:p>
        </p:txBody>
      </p:sp>
      <p:pic>
        <p:nvPicPr>
          <p:cNvPr id="195590" name="Picture 6">
            <a:extLst>
              <a:ext uri="{FF2B5EF4-FFF2-40B4-BE49-F238E27FC236}">
                <a16:creationId xmlns:a16="http://schemas.microsoft.com/office/drawing/2014/main" id="{5D5D1BC5-5459-734D-A751-BCB45D22BD8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75" y="1981200"/>
            <a:ext cx="3524250" cy="41148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B561136-989E-1144-80F6-DFB28BFD80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0575" y="533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5587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>
            <a:extLst>
              <a:ext uri="{FF2B5EF4-FFF2-40B4-BE49-F238E27FC236}">
                <a16:creationId xmlns:a16="http://schemas.microsoft.com/office/drawing/2014/main" id="{8CFE0E25-A72C-F14A-A867-54D8A23256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Reproduction</a:t>
            </a:r>
          </a:p>
        </p:txBody>
      </p:sp>
      <p:sp>
        <p:nvSpPr>
          <p:cNvPr id="197635" name="Rectangle 3">
            <a:extLst>
              <a:ext uri="{FF2B5EF4-FFF2-40B4-BE49-F238E27FC236}">
                <a16:creationId xmlns:a16="http://schemas.microsoft.com/office/drawing/2014/main" id="{88689545-2C46-044D-99E7-D3C786A5750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sz="2800">
                <a:solidFill>
                  <a:schemeClr val="folHlink"/>
                </a:solidFill>
              </a:rPr>
              <a:t>Proestrus</a:t>
            </a:r>
            <a:r>
              <a:rPr lang="en-US" altLang="en-US" sz="2800"/>
              <a:t> - period of preparation</a:t>
            </a:r>
          </a:p>
          <a:p>
            <a:r>
              <a:rPr lang="en-US" altLang="en-US" sz="2800"/>
              <a:t>New ovarian follicles grow</a:t>
            </a:r>
            <a:endParaRPr lang="en-US" altLang="en-US" sz="2400"/>
          </a:p>
        </p:txBody>
      </p:sp>
      <p:pic>
        <p:nvPicPr>
          <p:cNvPr id="197636" name="Picture 4">
            <a:extLst>
              <a:ext uri="{FF2B5EF4-FFF2-40B4-BE49-F238E27FC236}">
                <a16:creationId xmlns:a16="http://schemas.microsoft.com/office/drawing/2014/main" id="{7BC2559A-5560-9C41-B4B6-8702B2FBFC6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75" y="1981200"/>
            <a:ext cx="3524250" cy="41148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B12A8A9-D638-5B43-8BF5-318F751867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" y="381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7635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C9E158ED-DFDA-A947-9115-1070CD06DE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Reproduction</a:t>
            </a:r>
          </a:p>
        </p:txBody>
      </p:sp>
      <p:sp>
        <p:nvSpPr>
          <p:cNvPr id="199683" name="Rectangle 3">
            <a:extLst>
              <a:ext uri="{FF2B5EF4-FFF2-40B4-BE49-F238E27FC236}">
                <a16:creationId xmlns:a16="http://schemas.microsoft.com/office/drawing/2014/main" id="{21CA3E93-5689-6F48-8B00-6F6657C5F38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sz="2800">
                <a:solidFill>
                  <a:schemeClr val="folHlink"/>
                </a:solidFill>
              </a:rPr>
              <a:t>Estrus</a:t>
            </a:r>
            <a:r>
              <a:rPr lang="en-US" altLang="en-US" sz="2800"/>
              <a:t> - mating, ovulation, fertilization, implantation, pregnancy</a:t>
            </a:r>
            <a:endParaRPr lang="en-US" altLang="en-US" sz="2400"/>
          </a:p>
        </p:txBody>
      </p:sp>
      <p:pic>
        <p:nvPicPr>
          <p:cNvPr id="199684" name="Picture 4">
            <a:extLst>
              <a:ext uri="{FF2B5EF4-FFF2-40B4-BE49-F238E27FC236}">
                <a16:creationId xmlns:a16="http://schemas.microsoft.com/office/drawing/2014/main" id="{D90E0DCF-3FEF-C546-880C-9E060AB2D78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75" y="1981200"/>
            <a:ext cx="3524250" cy="41148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063E6F2-3434-6C4E-BF55-88823C496B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2600" y="457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9683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:a16="http://schemas.microsoft.com/office/drawing/2014/main" id="{5156E7BA-F488-D54C-AA84-D9161C1BF7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Reproduction</a:t>
            </a:r>
          </a:p>
        </p:txBody>
      </p:sp>
      <p:sp>
        <p:nvSpPr>
          <p:cNvPr id="201731" name="Rectangle 3">
            <a:extLst>
              <a:ext uri="{FF2B5EF4-FFF2-40B4-BE49-F238E27FC236}">
                <a16:creationId xmlns:a16="http://schemas.microsoft.com/office/drawing/2014/main" id="{CB4B0FEE-4872-F541-8404-189271EC4A1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sz="2800">
                <a:solidFill>
                  <a:schemeClr val="folHlink"/>
                </a:solidFill>
              </a:rPr>
              <a:t>Metestrus</a:t>
            </a:r>
            <a:r>
              <a:rPr lang="en-US" altLang="en-US" sz="2800"/>
              <a:t> - if no mating or fertilization, a period of repair</a:t>
            </a:r>
            <a:endParaRPr lang="en-US" altLang="en-US" sz="2400"/>
          </a:p>
        </p:txBody>
      </p:sp>
      <p:pic>
        <p:nvPicPr>
          <p:cNvPr id="201732" name="Picture 4">
            <a:extLst>
              <a:ext uri="{FF2B5EF4-FFF2-40B4-BE49-F238E27FC236}">
                <a16:creationId xmlns:a16="http://schemas.microsoft.com/office/drawing/2014/main" id="{DB82B487-59F3-7F46-9804-44D2B9CF83F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75" y="1981200"/>
            <a:ext cx="3524250" cy="41148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3B14984-E182-D546-B0F7-6B95E26B4F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0575" y="3937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0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1731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334D4270-07B6-DE47-A9B1-51F8E71315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Reproduction</a:t>
            </a:r>
          </a:p>
        </p:txBody>
      </p:sp>
      <p:sp>
        <p:nvSpPr>
          <p:cNvPr id="203779" name="Rectangle 3">
            <a:extLst>
              <a:ext uri="{FF2B5EF4-FFF2-40B4-BE49-F238E27FC236}">
                <a16:creationId xmlns:a16="http://schemas.microsoft.com/office/drawing/2014/main" id="{4DEC7BEE-7FE8-474A-8F64-A76015DC709B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sz="2800">
                <a:solidFill>
                  <a:schemeClr val="folHlink"/>
                </a:solidFill>
              </a:rPr>
              <a:t>Diestrus</a:t>
            </a:r>
            <a:r>
              <a:rPr lang="en-US" altLang="en-US" sz="2800"/>
              <a:t> - uterus becomes small, anemic</a:t>
            </a:r>
            <a:endParaRPr lang="en-US" altLang="en-US" sz="2400"/>
          </a:p>
        </p:txBody>
      </p:sp>
      <p:pic>
        <p:nvPicPr>
          <p:cNvPr id="203780" name="Picture 4">
            <a:extLst>
              <a:ext uri="{FF2B5EF4-FFF2-40B4-BE49-F238E27FC236}">
                <a16:creationId xmlns:a16="http://schemas.microsoft.com/office/drawing/2014/main" id="{8B77F986-B35A-554F-9CD4-89F530F65D3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75" y="1981200"/>
            <a:ext cx="3524250" cy="41148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F876D75-888F-C144-ADD9-DCA2724961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4375" y="533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6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3779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10F5F6C0-F545-F24D-A85B-DC6C058FEA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Reproduction</a:t>
            </a:r>
          </a:p>
        </p:txBody>
      </p:sp>
      <p:sp>
        <p:nvSpPr>
          <p:cNvPr id="205827" name="Rectangle 3">
            <a:extLst>
              <a:ext uri="{FF2B5EF4-FFF2-40B4-BE49-F238E27FC236}">
                <a16:creationId xmlns:a16="http://schemas.microsoft.com/office/drawing/2014/main" id="{1C64CCA3-DEB8-1349-B2AE-A27B55C9CA3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sz="2600" dirty="0" err="1">
                <a:solidFill>
                  <a:schemeClr val="folHlink"/>
                </a:solidFill>
              </a:rPr>
              <a:t>Monestrous</a:t>
            </a:r>
            <a:r>
              <a:rPr lang="en-US" altLang="en-US" sz="2600" dirty="0"/>
              <a:t> - single estrus during breeding season</a:t>
            </a:r>
          </a:p>
          <a:p>
            <a:r>
              <a:rPr lang="en-US" altLang="en-US" sz="2600" dirty="0"/>
              <a:t>Dogs, foxes, bats</a:t>
            </a:r>
          </a:p>
          <a:p>
            <a:r>
              <a:rPr lang="en-US" altLang="en-US" sz="2600" dirty="0">
                <a:solidFill>
                  <a:schemeClr val="folHlink"/>
                </a:solidFill>
              </a:rPr>
              <a:t>Polyestrous</a:t>
            </a:r>
            <a:r>
              <a:rPr lang="en-US" altLang="en-US" sz="2600" dirty="0"/>
              <a:t> - recurrence of estrus during breeding season</a:t>
            </a:r>
          </a:p>
          <a:p>
            <a:r>
              <a:rPr lang="en-US" altLang="en-US" sz="2600" dirty="0"/>
              <a:t>Mice squirrels, tropical animals</a:t>
            </a:r>
            <a:endParaRPr lang="en-US" altLang="en-US" sz="2000" dirty="0"/>
          </a:p>
        </p:txBody>
      </p:sp>
      <p:pic>
        <p:nvPicPr>
          <p:cNvPr id="205828" name="Picture 4">
            <a:extLst>
              <a:ext uri="{FF2B5EF4-FFF2-40B4-BE49-F238E27FC236}">
                <a16:creationId xmlns:a16="http://schemas.microsoft.com/office/drawing/2014/main" id="{6B85F874-85FB-754D-9B21-3F4621592C1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75" y="1981200"/>
            <a:ext cx="3524250" cy="41148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215C2E7-61E0-1141-930F-2DDE3EC7C4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4375" y="431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53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827" grpId="0" build="p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3D5BB2CC-B325-5041-9CF4-8FAEC47E55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Reproduction</a:t>
            </a:r>
          </a:p>
        </p:txBody>
      </p:sp>
      <p:sp>
        <p:nvSpPr>
          <p:cNvPr id="207875" name="Rectangle 3">
            <a:extLst>
              <a:ext uri="{FF2B5EF4-FFF2-40B4-BE49-F238E27FC236}">
                <a16:creationId xmlns:a16="http://schemas.microsoft.com/office/drawing/2014/main" id="{1839C4D8-6DF5-214D-889C-A878CF39DEC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sz="2800"/>
              <a:t>Humans and Old World monkeys have slightly different cycle</a:t>
            </a:r>
          </a:p>
          <a:p>
            <a:r>
              <a:rPr lang="en-US" altLang="en-US" sz="2800"/>
              <a:t>Post-ovulation period terminated by menstration - </a:t>
            </a:r>
            <a:r>
              <a:rPr lang="en-US" altLang="en-US" sz="2800">
                <a:solidFill>
                  <a:schemeClr val="folHlink"/>
                </a:solidFill>
              </a:rPr>
              <a:t>menstrual cycle</a:t>
            </a:r>
            <a:endParaRPr lang="en-US" altLang="en-US" sz="2800"/>
          </a:p>
          <a:p>
            <a:endParaRPr lang="en-US" altLang="en-US" sz="2000"/>
          </a:p>
        </p:txBody>
      </p:sp>
      <p:pic>
        <p:nvPicPr>
          <p:cNvPr id="207878" name="Picture 6">
            <a:extLst>
              <a:ext uri="{FF2B5EF4-FFF2-40B4-BE49-F238E27FC236}">
                <a16:creationId xmlns:a16="http://schemas.microsoft.com/office/drawing/2014/main" id="{E51124AC-1C5B-1444-9C9A-B88CC613B9D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524125"/>
            <a:ext cx="4038600" cy="3027363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64DDFCC-5DFF-9A4C-B116-EF5EB68AE4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9100" y="468312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7875" grpId="0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7E83B6F8-3123-B149-ADE8-C9063E5CB4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Reproduction</a:t>
            </a:r>
          </a:p>
        </p:txBody>
      </p:sp>
      <p:sp>
        <p:nvSpPr>
          <p:cNvPr id="209923" name="Rectangle 3">
            <a:extLst>
              <a:ext uri="{FF2B5EF4-FFF2-40B4-BE49-F238E27FC236}">
                <a16:creationId xmlns:a16="http://schemas.microsoft.com/office/drawing/2014/main" id="{F1AD2F72-90D5-5C44-8E9C-C6BC600217F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sz="2800"/>
              <a:t>3 different patterns of reproduction among mammals</a:t>
            </a:r>
          </a:p>
          <a:p>
            <a:r>
              <a:rPr lang="en-US" altLang="en-US" sz="2800"/>
              <a:t>1) monotremes</a:t>
            </a:r>
          </a:p>
          <a:p>
            <a:r>
              <a:rPr lang="en-US" altLang="en-US" sz="2800"/>
              <a:t>2) marsupials</a:t>
            </a:r>
          </a:p>
          <a:p>
            <a:r>
              <a:rPr lang="en-US" altLang="en-US" sz="2800"/>
              <a:t>3) placentals</a:t>
            </a:r>
          </a:p>
          <a:p>
            <a:endParaRPr lang="en-US" altLang="en-US" sz="2000"/>
          </a:p>
        </p:txBody>
      </p:sp>
      <p:pic>
        <p:nvPicPr>
          <p:cNvPr id="209926" name="Picture 6">
            <a:extLst>
              <a:ext uri="{FF2B5EF4-FFF2-40B4-BE49-F238E27FC236}">
                <a16:creationId xmlns:a16="http://schemas.microsoft.com/office/drawing/2014/main" id="{C49F9894-BB78-5142-82E7-49F1DDB5B6B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725" y="1981200"/>
            <a:ext cx="2749550" cy="41148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54E0CB0-15BD-7147-B389-447660E1FA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5325" y="406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9923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735773C0-B9D1-5040-88D4-110D016D8F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Reproduction</a:t>
            </a:r>
          </a:p>
        </p:txBody>
      </p:sp>
      <p:sp>
        <p:nvSpPr>
          <p:cNvPr id="211971" name="Rectangle 3">
            <a:extLst>
              <a:ext uri="{FF2B5EF4-FFF2-40B4-BE49-F238E27FC236}">
                <a16:creationId xmlns:a16="http://schemas.microsoft.com/office/drawing/2014/main" id="{50C94794-3C92-4A42-869C-32BE1FE21990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600"/>
              <a:t>Monotremes - egg-laying mammals</a:t>
            </a:r>
          </a:p>
          <a:p>
            <a:pPr>
              <a:lnSpc>
                <a:spcPct val="90000"/>
              </a:lnSpc>
            </a:pPr>
            <a:r>
              <a:rPr lang="en-US" altLang="en-US" sz="2600"/>
              <a:t>One breeding season each year</a:t>
            </a:r>
          </a:p>
          <a:p>
            <a:pPr>
              <a:lnSpc>
                <a:spcPct val="90000"/>
              </a:lnSpc>
            </a:pPr>
            <a:r>
              <a:rPr lang="en-US" altLang="en-US" sz="2600"/>
              <a:t>Ovulated eggs (2) fertilized in oviduct</a:t>
            </a:r>
          </a:p>
          <a:p>
            <a:pPr>
              <a:lnSpc>
                <a:spcPct val="90000"/>
              </a:lnSpc>
            </a:pPr>
            <a:r>
              <a:rPr lang="en-US" altLang="en-US" sz="2600"/>
              <a:t>Shell added in oviduct</a:t>
            </a:r>
          </a:p>
          <a:p>
            <a:pPr>
              <a:lnSpc>
                <a:spcPct val="90000"/>
              </a:lnSpc>
            </a:pPr>
            <a:r>
              <a:rPr lang="en-US" altLang="en-US" sz="2600"/>
              <a:t>Eggs laid in burrow nest</a:t>
            </a:r>
          </a:p>
          <a:p>
            <a:pPr>
              <a:lnSpc>
                <a:spcPct val="90000"/>
              </a:lnSpc>
            </a:pPr>
            <a:r>
              <a:rPr lang="en-US" altLang="en-US" sz="2600"/>
              <a:t>Incubated for 12 days</a:t>
            </a:r>
            <a:endParaRPr lang="en-US" altLang="en-US" sz="2400"/>
          </a:p>
          <a:p>
            <a:pPr>
              <a:lnSpc>
                <a:spcPct val="90000"/>
              </a:lnSpc>
            </a:pPr>
            <a:endParaRPr lang="en-US" altLang="en-US" sz="1800"/>
          </a:p>
        </p:txBody>
      </p:sp>
      <p:pic>
        <p:nvPicPr>
          <p:cNvPr id="211975" name="Picture 7">
            <a:extLst>
              <a:ext uri="{FF2B5EF4-FFF2-40B4-BE49-F238E27FC236}">
                <a16:creationId xmlns:a16="http://schemas.microsoft.com/office/drawing/2014/main" id="{FD71F97E-5A16-A946-AEE4-B42DF2FAF502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7425" y="1981200"/>
            <a:ext cx="2978150" cy="1981200"/>
          </a:xfrm>
        </p:spPr>
      </p:pic>
      <p:pic>
        <p:nvPicPr>
          <p:cNvPr id="211976" name="Picture 8">
            <a:extLst>
              <a:ext uri="{FF2B5EF4-FFF2-40B4-BE49-F238E27FC236}">
                <a16:creationId xmlns:a16="http://schemas.microsoft.com/office/drawing/2014/main" id="{118880CD-EC52-A149-B7C5-8E4006D70158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3925" y="4114800"/>
            <a:ext cx="781050" cy="27432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10C0B8D-98C3-9A45-BEF8-0DC0796FE5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800" y="381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6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1971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>
            <a:extLst>
              <a:ext uri="{FF2B5EF4-FFF2-40B4-BE49-F238E27FC236}">
                <a16:creationId xmlns:a16="http://schemas.microsoft.com/office/drawing/2014/main" id="{666DFBCC-2F36-1A4B-8FAA-8EBA57581C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Reproduction</a:t>
            </a:r>
          </a:p>
        </p:txBody>
      </p:sp>
      <p:sp>
        <p:nvSpPr>
          <p:cNvPr id="215043" name="Rectangle 3">
            <a:extLst>
              <a:ext uri="{FF2B5EF4-FFF2-40B4-BE49-F238E27FC236}">
                <a16:creationId xmlns:a16="http://schemas.microsoft.com/office/drawing/2014/main" id="{7CE6390D-CA67-5C4C-804F-E9BC35F16E7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600"/>
              <a:t>Hatch, fed milk (licking, not suckling)</a:t>
            </a:r>
          </a:p>
          <a:p>
            <a:pPr>
              <a:lnSpc>
                <a:spcPct val="90000"/>
              </a:lnSpc>
            </a:pPr>
            <a:r>
              <a:rPr lang="en-US" altLang="en-US" sz="2600">
                <a:solidFill>
                  <a:schemeClr val="folHlink"/>
                </a:solidFill>
              </a:rPr>
              <a:t>No gestation</a:t>
            </a:r>
            <a:r>
              <a:rPr lang="en-US" altLang="en-US" sz="2600"/>
              <a:t> - period of pregnancy</a:t>
            </a:r>
          </a:p>
          <a:p>
            <a:pPr>
              <a:lnSpc>
                <a:spcPct val="90000"/>
              </a:lnSpc>
            </a:pPr>
            <a:r>
              <a:rPr lang="en-US" altLang="en-US" sz="2600"/>
              <a:t>Developing embryo uses nutrients in egg</a:t>
            </a:r>
          </a:p>
          <a:p>
            <a:pPr>
              <a:lnSpc>
                <a:spcPct val="90000"/>
              </a:lnSpc>
            </a:pPr>
            <a:r>
              <a:rPr lang="en-US" altLang="en-US" sz="2600"/>
              <a:t>Young reared on milk</a:t>
            </a:r>
            <a:endParaRPr lang="en-US" altLang="en-US" sz="2400"/>
          </a:p>
          <a:p>
            <a:pPr>
              <a:lnSpc>
                <a:spcPct val="90000"/>
              </a:lnSpc>
            </a:pPr>
            <a:endParaRPr lang="en-US" altLang="en-US" sz="1800"/>
          </a:p>
        </p:txBody>
      </p:sp>
      <p:pic>
        <p:nvPicPr>
          <p:cNvPr id="215048" name="Picture 8">
            <a:extLst>
              <a:ext uri="{FF2B5EF4-FFF2-40B4-BE49-F238E27FC236}">
                <a16:creationId xmlns:a16="http://schemas.microsoft.com/office/drawing/2014/main" id="{792F7606-6008-7047-8A52-04B592A2937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0888" y="1981200"/>
            <a:ext cx="3451225" cy="41148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43F4953-0FEF-9148-B565-43B0B3E6A8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" y="533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45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5043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910A3BBA-CCDA-4646-9D1E-8635C2C9CD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Digestive Systems</a:t>
            </a:r>
          </a:p>
        </p:txBody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3493AC5B-9488-634A-AC89-3445E484282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>
                <a:solidFill>
                  <a:schemeClr val="folHlink"/>
                </a:solidFill>
              </a:rPr>
              <a:t>Hind-gut approach</a:t>
            </a:r>
          </a:p>
          <a:p>
            <a:r>
              <a:rPr lang="en-US" altLang="en-US" sz="2800"/>
              <a:t>Horses and rabbits and others</a:t>
            </a:r>
          </a:p>
          <a:p>
            <a:r>
              <a:rPr lang="en-US" altLang="en-US" sz="2800"/>
              <a:t>Large sidepocket - cecum - at junction of small, large intestines</a:t>
            </a:r>
          </a:p>
          <a:p>
            <a:r>
              <a:rPr lang="en-US" altLang="en-US" sz="2800"/>
              <a:t>Houses microbes</a:t>
            </a:r>
          </a:p>
        </p:txBody>
      </p:sp>
      <p:pic>
        <p:nvPicPr>
          <p:cNvPr id="136196" name="Picture 4">
            <a:extLst>
              <a:ext uri="{FF2B5EF4-FFF2-40B4-BE49-F238E27FC236}">
                <a16:creationId xmlns:a16="http://schemas.microsoft.com/office/drawing/2014/main" id="{28107D60-EF0F-5F40-BDE8-1D9D92E05AC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41900" y="1981200"/>
            <a:ext cx="3249613" cy="41148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C14E233-CF0B-D643-B772-997FBBA20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800" y="4191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5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6195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>
            <a:extLst>
              <a:ext uri="{FF2B5EF4-FFF2-40B4-BE49-F238E27FC236}">
                <a16:creationId xmlns:a16="http://schemas.microsoft.com/office/drawing/2014/main" id="{0841B257-7EC7-1648-84F3-1F10961F46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Reproduction</a:t>
            </a:r>
          </a:p>
        </p:txBody>
      </p:sp>
      <p:sp>
        <p:nvSpPr>
          <p:cNvPr id="218115" name="Rectangle 3">
            <a:extLst>
              <a:ext uri="{FF2B5EF4-FFF2-40B4-BE49-F238E27FC236}">
                <a16:creationId xmlns:a16="http://schemas.microsoft.com/office/drawing/2014/main" id="{A4E619BB-C8DF-4F41-84EA-80A845F27B1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Marsupials - pouched mammals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Brief gestation period, but physiology and lactation complicated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E.g., red kangaroo</a:t>
            </a:r>
            <a:endParaRPr lang="en-US" altLang="en-US" sz="2400"/>
          </a:p>
          <a:p>
            <a:pPr>
              <a:lnSpc>
                <a:spcPct val="90000"/>
              </a:lnSpc>
            </a:pPr>
            <a:endParaRPr lang="en-US" altLang="en-US" sz="1800"/>
          </a:p>
        </p:txBody>
      </p:sp>
      <p:pic>
        <p:nvPicPr>
          <p:cNvPr id="218118" name="Picture 6">
            <a:extLst>
              <a:ext uri="{FF2B5EF4-FFF2-40B4-BE49-F238E27FC236}">
                <a16:creationId xmlns:a16="http://schemas.microsoft.com/office/drawing/2014/main" id="{BBCC96FD-8DB4-E24E-A461-A8E1870A9B7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725" y="1981200"/>
            <a:ext cx="2749550" cy="41148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20F5C34-8F8D-6F4F-A19C-E47AB0DD9F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533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8115" grpId="0" build="p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>
            <a:extLst>
              <a:ext uri="{FF2B5EF4-FFF2-40B4-BE49-F238E27FC236}">
                <a16:creationId xmlns:a16="http://schemas.microsoft.com/office/drawing/2014/main" id="{1410A7E5-C299-F148-82B8-F24ACC1455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Reproduction</a:t>
            </a:r>
          </a:p>
        </p:txBody>
      </p:sp>
      <p:sp>
        <p:nvSpPr>
          <p:cNvPr id="220163" name="Rectangle 3">
            <a:extLst>
              <a:ext uri="{FF2B5EF4-FFF2-40B4-BE49-F238E27FC236}">
                <a16:creationId xmlns:a16="http://schemas.microsoft.com/office/drawing/2014/main" id="{FB2D0507-BE4A-1A4C-A7CA-6ACCED3A90E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1st pregnancy of season followed by 33-day gestation, joey born underdeveloped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Crawls into pouch, attaches to nipple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Mother immediately becomes pregnant again</a:t>
            </a:r>
            <a:endParaRPr lang="en-US" altLang="en-US" sz="2400"/>
          </a:p>
          <a:p>
            <a:pPr>
              <a:lnSpc>
                <a:spcPct val="90000"/>
              </a:lnSpc>
            </a:pPr>
            <a:endParaRPr lang="en-US" altLang="en-US" sz="1800"/>
          </a:p>
        </p:txBody>
      </p:sp>
      <p:pic>
        <p:nvPicPr>
          <p:cNvPr id="220164" name="Picture 4">
            <a:extLst>
              <a:ext uri="{FF2B5EF4-FFF2-40B4-BE49-F238E27FC236}">
                <a16:creationId xmlns:a16="http://schemas.microsoft.com/office/drawing/2014/main" id="{241F47BD-65F4-6F45-A194-B7A12306CD2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725" y="1981200"/>
            <a:ext cx="2749550" cy="41148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4760BAE-8B30-A34B-A9B3-B999B3A5A1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355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5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0163" grpId="0" build="p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>
            <a:extLst>
              <a:ext uri="{FF2B5EF4-FFF2-40B4-BE49-F238E27FC236}">
                <a16:creationId xmlns:a16="http://schemas.microsoft.com/office/drawing/2014/main" id="{C4F3CB89-EBC6-B549-9B9B-526064E800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Reproduction</a:t>
            </a:r>
          </a:p>
        </p:txBody>
      </p:sp>
      <p:sp>
        <p:nvSpPr>
          <p:cNvPr id="222211" name="Rectangle 3">
            <a:extLst>
              <a:ext uri="{FF2B5EF4-FFF2-40B4-BE49-F238E27FC236}">
                <a16:creationId xmlns:a16="http://schemas.microsoft.com/office/drawing/2014/main" id="{E2074CF4-C75E-634F-BE8B-12FD6EA4CFC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Presence of young in pouch arrests development at 100-cell stage - diapause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Lasts ~235 days until joey leaves pouch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2nd joey develops, born in ~month, enters pouch</a:t>
            </a:r>
            <a:endParaRPr lang="en-US" altLang="en-US" sz="2400"/>
          </a:p>
          <a:p>
            <a:pPr>
              <a:lnSpc>
                <a:spcPct val="90000"/>
              </a:lnSpc>
            </a:pPr>
            <a:endParaRPr lang="en-US" altLang="en-US" sz="1800"/>
          </a:p>
        </p:txBody>
      </p:sp>
      <p:pic>
        <p:nvPicPr>
          <p:cNvPr id="222212" name="Picture 4">
            <a:extLst>
              <a:ext uri="{FF2B5EF4-FFF2-40B4-BE49-F238E27FC236}">
                <a16:creationId xmlns:a16="http://schemas.microsoft.com/office/drawing/2014/main" id="{E0A3C5E4-9C0C-E245-B8AE-33DE4369A89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725" y="1981200"/>
            <a:ext cx="2749550" cy="41148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06EB2F9-B42E-5D4B-8A54-0995C26D39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2921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9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2211" grpId="0" build="p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>
            <a:extLst>
              <a:ext uri="{FF2B5EF4-FFF2-40B4-BE49-F238E27FC236}">
                <a16:creationId xmlns:a16="http://schemas.microsoft.com/office/drawing/2014/main" id="{5E0D227A-15BD-0642-919B-BDCB448A6B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Reproduction</a:t>
            </a:r>
          </a:p>
        </p:txBody>
      </p:sp>
      <p:sp>
        <p:nvSpPr>
          <p:cNvPr id="224259" name="Rectangle 3">
            <a:extLst>
              <a:ext uri="{FF2B5EF4-FFF2-40B4-BE49-F238E27FC236}">
                <a16:creationId xmlns:a16="http://schemas.microsoft.com/office/drawing/2014/main" id="{20790618-D72C-824B-8115-E06E5137975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Becomes pregnant again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Arrested development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Oldest joey returns to nurse from time to time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3 young at once</a:t>
            </a:r>
            <a:endParaRPr lang="en-US" altLang="en-US" sz="2400"/>
          </a:p>
          <a:p>
            <a:pPr>
              <a:lnSpc>
                <a:spcPct val="90000"/>
              </a:lnSpc>
            </a:pPr>
            <a:endParaRPr lang="en-US" altLang="en-US" sz="1800"/>
          </a:p>
        </p:txBody>
      </p:sp>
      <p:pic>
        <p:nvPicPr>
          <p:cNvPr id="224260" name="Picture 4">
            <a:extLst>
              <a:ext uri="{FF2B5EF4-FFF2-40B4-BE49-F238E27FC236}">
                <a16:creationId xmlns:a16="http://schemas.microsoft.com/office/drawing/2014/main" id="{69DABAC2-CE66-564E-9EBA-2A97229578B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725" y="1981200"/>
            <a:ext cx="2749550" cy="41148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87A2914-3FE9-AC46-9B52-8B3E4C2E8B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500" y="381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3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4259" grpId="0" build="p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>
            <a:extLst>
              <a:ext uri="{FF2B5EF4-FFF2-40B4-BE49-F238E27FC236}">
                <a16:creationId xmlns:a16="http://schemas.microsoft.com/office/drawing/2014/main" id="{010AA023-E858-C84A-BC48-E5A6F1BCE8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Reproduction</a:t>
            </a:r>
          </a:p>
        </p:txBody>
      </p:sp>
      <p:sp>
        <p:nvSpPr>
          <p:cNvPr id="226307" name="Rectangle 3">
            <a:extLst>
              <a:ext uri="{FF2B5EF4-FFF2-40B4-BE49-F238E27FC236}">
                <a16:creationId xmlns:a16="http://schemas.microsoft.com/office/drawing/2014/main" id="{64F8806B-3E00-DA41-B49C-65F82682541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600"/>
              <a:t>Some marsupial variations</a:t>
            </a:r>
          </a:p>
          <a:p>
            <a:pPr lvl="1">
              <a:lnSpc>
                <a:spcPct val="90000"/>
              </a:lnSpc>
            </a:pPr>
            <a:r>
              <a:rPr lang="en-US" altLang="en-US" sz="2200"/>
              <a:t>Development delays</a:t>
            </a:r>
          </a:p>
          <a:p>
            <a:pPr>
              <a:lnSpc>
                <a:spcPct val="90000"/>
              </a:lnSpc>
            </a:pPr>
            <a:r>
              <a:rPr lang="en-US" altLang="en-US" sz="2600"/>
              <a:t>Common features</a:t>
            </a:r>
          </a:p>
          <a:p>
            <a:pPr lvl="1">
              <a:lnSpc>
                <a:spcPct val="90000"/>
              </a:lnSpc>
            </a:pPr>
            <a:r>
              <a:rPr lang="en-US" altLang="en-US" sz="2600"/>
              <a:t>Born at underdeveloped stage</a:t>
            </a:r>
          </a:p>
          <a:p>
            <a:pPr lvl="1">
              <a:lnSpc>
                <a:spcPct val="90000"/>
              </a:lnSpc>
            </a:pPr>
            <a:r>
              <a:rPr lang="en-US" altLang="en-US" sz="2600"/>
              <a:t>Prolonged development attached to mammary gland</a:t>
            </a:r>
            <a:endParaRPr lang="en-US" altLang="en-US" sz="1800"/>
          </a:p>
          <a:p>
            <a:pPr>
              <a:lnSpc>
                <a:spcPct val="90000"/>
              </a:lnSpc>
            </a:pPr>
            <a:endParaRPr lang="en-US" altLang="en-US" sz="1600"/>
          </a:p>
        </p:txBody>
      </p:sp>
      <p:pic>
        <p:nvPicPr>
          <p:cNvPr id="226308" name="Picture 4">
            <a:extLst>
              <a:ext uri="{FF2B5EF4-FFF2-40B4-BE49-F238E27FC236}">
                <a16:creationId xmlns:a16="http://schemas.microsoft.com/office/drawing/2014/main" id="{A6BBC269-4131-9A46-9DDE-DDC3485D09D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725" y="1981200"/>
            <a:ext cx="2749550" cy="41148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B4D89AF-F862-2C48-ACCA-E9B5E19992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9900" y="635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6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6307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>
            <a:extLst>
              <a:ext uri="{FF2B5EF4-FFF2-40B4-BE49-F238E27FC236}">
                <a16:creationId xmlns:a16="http://schemas.microsoft.com/office/drawing/2014/main" id="{CA25D854-3BC9-9348-9760-9EBC0D6830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Reproduction</a:t>
            </a:r>
          </a:p>
        </p:txBody>
      </p:sp>
      <p:sp>
        <p:nvSpPr>
          <p:cNvPr id="228355" name="Rectangle 3">
            <a:extLst>
              <a:ext uri="{FF2B5EF4-FFF2-40B4-BE49-F238E27FC236}">
                <a16:creationId xmlns:a16="http://schemas.microsoft.com/office/drawing/2014/main" id="{76758D17-F64F-E840-87A4-68D6D5F9ED06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3000"/>
              <a:t>Placentals - most successful mammals</a:t>
            </a:r>
          </a:p>
          <a:p>
            <a:pPr>
              <a:lnSpc>
                <a:spcPct val="90000"/>
              </a:lnSpc>
            </a:pPr>
            <a:r>
              <a:rPr lang="en-US" altLang="en-US" sz="3000"/>
              <a:t>Reproductive investment is in gestation</a:t>
            </a:r>
          </a:p>
          <a:p>
            <a:pPr>
              <a:lnSpc>
                <a:spcPct val="90000"/>
              </a:lnSpc>
            </a:pPr>
            <a:r>
              <a:rPr lang="en-US" altLang="en-US" sz="3000"/>
              <a:t>Embryo nourished by food via placenta</a:t>
            </a:r>
            <a:endParaRPr lang="en-US" altLang="en-US" sz="2400"/>
          </a:p>
          <a:p>
            <a:pPr>
              <a:lnSpc>
                <a:spcPct val="90000"/>
              </a:lnSpc>
            </a:pPr>
            <a:endParaRPr lang="en-US" altLang="en-US" sz="1800"/>
          </a:p>
        </p:txBody>
      </p:sp>
      <p:pic>
        <p:nvPicPr>
          <p:cNvPr id="228358" name="Picture 6">
            <a:extLst>
              <a:ext uri="{FF2B5EF4-FFF2-40B4-BE49-F238E27FC236}">
                <a16:creationId xmlns:a16="http://schemas.microsoft.com/office/drawing/2014/main" id="{32C8AE4B-5701-A44B-BE5E-60DC14A8AD7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824163"/>
            <a:ext cx="4038600" cy="2428875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F12A454-01C6-6347-9012-AB89F69DBD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5800" y="660400"/>
            <a:ext cx="812800" cy="812800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BA8F67D-4D19-A646-9DCB-CCCC31E7357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5000" y="660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8355" grpId="0" build="p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>
            <a:extLst>
              <a:ext uri="{FF2B5EF4-FFF2-40B4-BE49-F238E27FC236}">
                <a16:creationId xmlns:a16="http://schemas.microsoft.com/office/drawing/2014/main" id="{14C31E7C-5CDD-B04D-8BC0-600DDE5281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Reproduction</a:t>
            </a:r>
          </a:p>
        </p:txBody>
      </p:sp>
      <p:sp>
        <p:nvSpPr>
          <p:cNvPr id="230403" name="Rectangle 3">
            <a:extLst>
              <a:ext uri="{FF2B5EF4-FFF2-40B4-BE49-F238E27FC236}">
                <a16:creationId xmlns:a16="http://schemas.microsoft.com/office/drawing/2014/main" id="{70CAE75F-CD2D-1246-8A0D-58A878D3876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600"/>
              <a:t>Gestation variable</a:t>
            </a:r>
          </a:p>
          <a:p>
            <a:pPr>
              <a:lnSpc>
                <a:spcPct val="90000"/>
              </a:lnSpc>
            </a:pPr>
            <a:r>
              <a:rPr lang="en-US" altLang="en-US" sz="2600"/>
              <a:t>Mice - 21 days</a:t>
            </a:r>
          </a:p>
          <a:p>
            <a:pPr>
              <a:lnSpc>
                <a:spcPct val="90000"/>
              </a:lnSpc>
            </a:pPr>
            <a:r>
              <a:rPr lang="en-US" altLang="en-US" sz="2600"/>
              <a:t>Rabbits - 30-36 days</a:t>
            </a:r>
          </a:p>
          <a:p>
            <a:pPr>
              <a:lnSpc>
                <a:spcPct val="90000"/>
              </a:lnSpc>
            </a:pPr>
            <a:r>
              <a:rPr lang="en-US" altLang="en-US" sz="2600"/>
              <a:t>Cats, dogs - 60 days</a:t>
            </a:r>
          </a:p>
          <a:p>
            <a:pPr>
              <a:lnSpc>
                <a:spcPct val="90000"/>
              </a:lnSpc>
            </a:pPr>
            <a:r>
              <a:rPr lang="en-US" altLang="en-US" sz="2600"/>
              <a:t>Cattle - 280 days</a:t>
            </a:r>
          </a:p>
          <a:p>
            <a:pPr>
              <a:lnSpc>
                <a:spcPct val="90000"/>
              </a:lnSpc>
            </a:pPr>
            <a:r>
              <a:rPr lang="en-US" altLang="en-US" sz="2600"/>
              <a:t>Elephants - 22 months</a:t>
            </a:r>
          </a:p>
          <a:p>
            <a:pPr>
              <a:lnSpc>
                <a:spcPct val="90000"/>
              </a:lnSpc>
            </a:pPr>
            <a:r>
              <a:rPr lang="en-US" altLang="en-US" sz="2600"/>
              <a:t>Baleen whales - 12 months</a:t>
            </a:r>
          </a:p>
          <a:p>
            <a:pPr>
              <a:lnSpc>
                <a:spcPct val="90000"/>
              </a:lnSpc>
            </a:pPr>
            <a:r>
              <a:rPr lang="en-US" altLang="en-US" sz="2600"/>
              <a:t>Bats - 4-5 months</a:t>
            </a:r>
            <a:endParaRPr lang="en-US" altLang="en-US" sz="2000"/>
          </a:p>
          <a:p>
            <a:pPr>
              <a:lnSpc>
                <a:spcPct val="90000"/>
              </a:lnSpc>
            </a:pPr>
            <a:endParaRPr lang="en-US" altLang="en-US" sz="1600"/>
          </a:p>
        </p:txBody>
      </p:sp>
      <p:pic>
        <p:nvPicPr>
          <p:cNvPr id="230404" name="Picture 4">
            <a:extLst>
              <a:ext uri="{FF2B5EF4-FFF2-40B4-BE49-F238E27FC236}">
                <a16:creationId xmlns:a16="http://schemas.microsoft.com/office/drawing/2014/main" id="{0DEC5FB1-CA98-CB4D-9AC3-7B759F1CE75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824163"/>
            <a:ext cx="4038600" cy="2428875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AED68DC-199D-1E47-BAA0-A0EDD1AC89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6477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2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0403" grpId="0" build="p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>
            <a:extLst>
              <a:ext uri="{FF2B5EF4-FFF2-40B4-BE49-F238E27FC236}">
                <a16:creationId xmlns:a16="http://schemas.microsoft.com/office/drawing/2014/main" id="{6ED4CA78-AE51-7546-8504-A8447EC32F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Reproduction</a:t>
            </a:r>
          </a:p>
        </p:txBody>
      </p:sp>
      <p:sp>
        <p:nvSpPr>
          <p:cNvPr id="232451" name="Rectangle 3">
            <a:extLst>
              <a:ext uri="{FF2B5EF4-FFF2-40B4-BE49-F238E27FC236}">
                <a16:creationId xmlns:a16="http://schemas.microsoft.com/office/drawing/2014/main" id="{28903E9C-AE8A-5D47-94E9-4BF3469A2116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3000"/>
              <a:t>Variable condition at birth - well-furred and mobile to naked, blind, helpless</a:t>
            </a:r>
          </a:p>
          <a:p>
            <a:pPr>
              <a:lnSpc>
                <a:spcPct val="90000"/>
              </a:lnSpc>
            </a:pPr>
            <a:r>
              <a:rPr lang="en-US" altLang="en-US" sz="3000"/>
              <a:t>Human growth slower than any other mammal</a:t>
            </a:r>
            <a:endParaRPr lang="en-US" altLang="en-US" sz="2400"/>
          </a:p>
          <a:p>
            <a:pPr>
              <a:lnSpc>
                <a:spcPct val="90000"/>
              </a:lnSpc>
            </a:pPr>
            <a:endParaRPr lang="en-US" altLang="en-US" sz="1800"/>
          </a:p>
        </p:txBody>
      </p:sp>
      <p:pic>
        <p:nvPicPr>
          <p:cNvPr id="232454" name="Picture 6">
            <a:extLst>
              <a:ext uri="{FF2B5EF4-FFF2-40B4-BE49-F238E27FC236}">
                <a16:creationId xmlns:a16="http://schemas.microsoft.com/office/drawing/2014/main" id="{CD78C552-9209-5A41-B44C-9A1F087BBAA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825750"/>
            <a:ext cx="4038600" cy="2424113"/>
          </a:xfrm>
          <a:noFill/>
          <a:ln/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8783267-909B-B34C-AABD-0FC832BDDD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622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3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2451" grpId="0" build="p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2449B359-F881-934A-86AC-4F7886A8BC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# of Young</a:t>
            </a:r>
          </a:p>
        </p:txBody>
      </p:sp>
      <p:sp>
        <p:nvSpPr>
          <p:cNvPr id="234499" name="Rectangle 3">
            <a:extLst>
              <a:ext uri="{FF2B5EF4-FFF2-40B4-BE49-F238E27FC236}">
                <a16:creationId xmlns:a16="http://schemas.microsoft.com/office/drawing/2014/main" id="{9B6622C1-3790-734D-B3F8-C6F88568F41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600"/>
              <a:t>Smaller animals, larger litters</a:t>
            </a:r>
          </a:p>
          <a:p>
            <a:pPr>
              <a:lnSpc>
                <a:spcPct val="90000"/>
              </a:lnSpc>
            </a:pPr>
            <a:r>
              <a:rPr lang="en-US" altLang="en-US" sz="2600"/>
              <a:t>Larger animals, smaller litters</a:t>
            </a:r>
          </a:p>
          <a:p>
            <a:pPr>
              <a:lnSpc>
                <a:spcPct val="90000"/>
              </a:lnSpc>
            </a:pPr>
            <a:r>
              <a:rPr lang="en-US" altLang="en-US" sz="2600"/>
              <a:t>Status in food web important</a:t>
            </a:r>
          </a:p>
          <a:p>
            <a:pPr>
              <a:lnSpc>
                <a:spcPct val="90000"/>
              </a:lnSpc>
            </a:pPr>
            <a:r>
              <a:rPr lang="en-US" altLang="en-US" sz="2600"/>
              <a:t>Carnivores - 1 litter of 3-5 young</a:t>
            </a:r>
          </a:p>
          <a:p>
            <a:pPr>
              <a:lnSpc>
                <a:spcPct val="90000"/>
              </a:lnSpc>
            </a:pPr>
            <a:r>
              <a:rPr lang="en-US" altLang="en-US" sz="2600"/>
              <a:t>Mice - 17 litters of 4-9 young per year</a:t>
            </a:r>
            <a:endParaRPr lang="en-US" altLang="en-US" sz="2400"/>
          </a:p>
          <a:p>
            <a:pPr>
              <a:lnSpc>
                <a:spcPct val="90000"/>
              </a:lnSpc>
            </a:pPr>
            <a:endParaRPr lang="en-US" altLang="en-US" sz="1600"/>
          </a:p>
        </p:txBody>
      </p:sp>
      <p:pic>
        <p:nvPicPr>
          <p:cNvPr id="234501" name="Picture 5">
            <a:extLst>
              <a:ext uri="{FF2B5EF4-FFF2-40B4-BE49-F238E27FC236}">
                <a16:creationId xmlns:a16="http://schemas.microsoft.com/office/drawing/2014/main" id="{8D83D77A-C519-E74E-AA4D-C7BD372D51F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825750"/>
            <a:ext cx="4038600" cy="2424113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CF4655B-6539-2E4F-9966-77C41C1055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0" y="660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11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4499" grpId="0" build="p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>
            <a:extLst>
              <a:ext uri="{FF2B5EF4-FFF2-40B4-BE49-F238E27FC236}">
                <a16:creationId xmlns:a16="http://schemas.microsoft.com/office/drawing/2014/main" id="{6F43AB39-3AED-E44D-A5AF-22593A5BBD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# of Young</a:t>
            </a:r>
          </a:p>
        </p:txBody>
      </p:sp>
      <p:sp>
        <p:nvSpPr>
          <p:cNvPr id="236547" name="Rectangle 3">
            <a:extLst>
              <a:ext uri="{FF2B5EF4-FFF2-40B4-BE49-F238E27FC236}">
                <a16:creationId xmlns:a16="http://schemas.microsoft.com/office/drawing/2014/main" id="{CA68B9EF-E2B0-DC4C-B999-113CEBEBD2A6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3000"/>
              <a:t>Large mammals - single young with each pregnancy</a:t>
            </a:r>
          </a:p>
          <a:p>
            <a:pPr>
              <a:lnSpc>
                <a:spcPct val="90000"/>
              </a:lnSpc>
            </a:pPr>
            <a:r>
              <a:rPr lang="en-US" altLang="en-US" sz="3000"/>
              <a:t>Elephant - 4 young per 50-year reproductive life</a:t>
            </a:r>
            <a:endParaRPr lang="en-US" altLang="en-US" sz="2800"/>
          </a:p>
          <a:p>
            <a:pPr>
              <a:lnSpc>
                <a:spcPct val="90000"/>
              </a:lnSpc>
            </a:pPr>
            <a:endParaRPr lang="en-US" altLang="en-US" sz="1800"/>
          </a:p>
        </p:txBody>
      </p:sp>
      <p:pic>
        <p:nvPicPr>
          <p:cNvPr id="236550" name="Picture 6">
            <a:extLst>
              <a:ext uri="{FF2B5EF4-FFF2-40B4-BE49-F238E27FC236}">
                <a16:creationId xmlns:a16="http://schemas.microsoft.com/office/drawing/2014/main" id="{5B5E4703-299B-914A-B9E4-636D0847193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2638" y="1981200"/>
            <a:ext cx="3387725" cy="41148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6BFBDB5-BCC0-D441-8E62-3E0DEC4A1D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2638" y="381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3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6547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695DAF56-5724-224B-B65B-63E5A16761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Digestive Systems</a:t>
            </a:r>
          </a:p>
        </p:txBody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C2D51A17-DE4A-004D-92ED-BDAC8E619B7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600"/>
              <a:t>Sometimes all isn’t digested first time through</a:t>
            </a:r>
          </a:p>
          <a:p>
            <a:pPr>
              <a:lnSpc>
                <a:spcPct val="90000"/>
              </a:lnSpc>
            </a:pPr>
            <a:r>
              <a:rPr lang="en-US" altLang="en-US" sz="2600"/>
              <a:t>Rabbits, hares, some rodents eat fecal pellets - </a:t>
            </a:r>
            <a:r>
              <a:rPr lang="en-US" altLang="en-US" sz="2600">
                <a:solidFill>
                  <a:schemeClr val="folHlink"/>
                </a:solidFill>
              </a:rPr>
              <a:t>coprophagy</a:t>
            </a:r>
            <a:endParaRPr lang="en-US" altLang="en-US" sz="2600"/>
          </a:p>
          <a:p>
            <a:pPr>
              <a:lnSpc>
                <a:spcPct val="90000"/>
              </a:lnSpc>
            </a:pPr>
            <a:r>
              <a:rPr lang="en-US" altLang="en-US" sz="2600"/>
              <a:t>More bacterial fermentation, chance to absorb vitamins manufactured by bacteria</a:t>
            </a:r>
            <a:endParaRPr lang="en-US" altLang="en-US" sz="2400"/>
          </a:p>
        </p:txBody>
      </p:sp>
      <p:pic>
        <p:nvPicPr>
          <p:cNvPr id="138246" name="Picture 6">
            <a:extLst>
              <a:ext uri="{FF2B5EF4-FFF2-40B4-BE49-F238E27FC236}">
                <a16:creationId xmlns:a16="http://schemas.microsoft.com/office/drawing/2014/main" id="{87C4D30A-E77D-2F45-B52B-20596D4A00C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5988" y="1981200"/>
            <a:ext cx="3881437" cy="41148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53793FE-E523-A440-A182-D916E9247F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533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0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8243" grpId="0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>
            <a:extLst>
              <a:ext uri="{FF2B5EF4-FFF2-40B4-BE49-F238E27FC236}">
                <a16:creationId xmlns:a16="http://schemas.microsoft.com/office/drawing/2014/main" id="{23D9D8FE-1F0D-8B4C-877A-8315A551E8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Territory</a:t>
            </a:r>
          </a:p>
        </p:txBody>
      </p:sp>
      <p:sp>
        <p:nvSpPr>
          <p:cNvPr id="238595" name="Rectangle 3">
            <a:extLst>
              <a:ext uri="{FF2B5EF4-FFF2-40B4-BE49-F238E27FC236}">
                <a16:creationId xmlns:a16="http://schemas.microsoft.com/office/drawing/2014/main" id="{910DE361-009B-F047-9BE5-89083249594B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3000"/>
              <a:t>Defended area for exclusive use</a:t>
            </a:r>
          </a:p>
          <a:p>
            <a:pPr>
              <a:lnSpc>
                <a:spcPct val="90000"/>
              </a:lnSpc>
            </a:pPr>
            <a:r>
              <a:rPr lang="en-US" altLang="en-US" sz="3000"/>
              <a:t>Marked using scent glands</a:t>
            </a:r>
          </a:p>
          <a:p>
            <a:pPr>
              <a:lnSpc>
                <a:spcPct val="90000"/>
              </a:lnSpc>
            </a:pPr>
            <a:r>
              <a:rPr lang="en-US" altLang="en-US" sz="3000"/>
              <a:t>Varies in size from huge (grizzly bear) to small (squirrel)</a:t>
            </a:r>
            <a:endParaRPr lang="en-US" altLang="en-US" sz="2800"/>
          </a:p>
          <a:p>
            <a:pPr>
              <a:lnSpc>
                <a:spcPct val="90000"/>
              </a:lnSpc>
            </a:pPr>
            <a:endParaRPr lang="en-US" altLang="en-US" sz="1800"/>
          </a:p>
        </p:txBody>
      </p:sp>
      <p:pic>
        <p:nvPicPr>
          <p:cNvPr id="238598" name="Picture 6">
            <a:extLst>
              <a:ext uri="{FF2B5EF4-FFF2-40B4-BE49-F238E27FC236}">
                <a16:creationId xmlns:a16="http://schemas.microsoft.com/office/drawing/2014/main" id="{2A03ED2A-2BC0-C54C-B737-043E5768C2C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674938"/>
            <a:ext cx="4038600" cy="2725737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0EC229B-0441-D644-8E32-0AC2994EEC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63182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8595" grpId="0" build="p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>
            <a:extLst>
              <a:ext uri="{FF2B5EF4-FFF2-40B4-BE49-F238E27FC236}">
                <a16:creationId xmlns:a16="http://schemas.microsoft.com/office/drawing/2014/main" id="{6900786C-5BAB-0F45-A77F-700798F494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Territory</a:t>
            </a:r>
          </a:p>
        </p:txBody>
      </p:sp>
      <p:sp>
        <p:nvSpPr>
          <p:cNvPr id="240643" name="Rectangle 3">
            <a:extLst>
              <a:ext uri="{FF2B5EF4-FFF2-40B4-BE49-F238E27FC236}">
                <a16:creationId xmlns:a16="http://schemas.microsoft.com/office/drawing/2014/main" id="{1FA47312-CE65-7D4D-88D1-A37F9865828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3000"/>
              <a:t>Owner comfortable within territory, intruder at “psychological” disadvantage</a:t>
            </a:r>
            <a:endParaRPr lang="en-US" altLang="en-US" sz="2800"/>
          </a:p>
          <a:p>
            <a:pPr>
              <a:lnSpc>
                <a:spcPct val="90000"/>
              </a:lnSpc>
            </a:pPr>
            <a:endParaRPr lang="en-US" altLang="en-US" sz="1800"/>
          </a:p>
        </p:txBody>
      </p:sp>
      <p:pic>
        <p:nvPicPr>
          <p:cNvPr id="240646" name="Picture 6">
            <a:extLst>
              <a:ext uri="{FF2B5EF4-FFF2-40B4-BE49-F238E27FC236}">
                <a16:creationId xmlns:a16="http://schemas.microsoft.com/office/drawing/2014/main" id="{02EF7C99-A48E-9E48-8860-6748A4486C3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7600" y="1981200"/>
            <a:ext cx="2716213" cy="41148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BDF62BD-9727-CC47-AB74-6D4E837F60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1200" y="533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0643" grpId="0" build="p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>
            <a:extLst>
              <a:ext uri="{FF2B5EF4-FFF2-40B4-BE49-F238E27FC236}">
                <a16:creationId xmlns:a16="http://schemas.microsoft.com/office/drawing/2014/main" id="{26011BB6-DDF7-C34A-9501-FD9C8D333C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Territory</a:t>
            </a:r>
          </a:p>
        </p:txBody>
      </p:sp>
      <p:sp>
        <p:nvSpPr>
          <p:cNvPr id="244739" name="Rectangle 3">
            <a:extLst>
              <a:ext uri="{FF2B5EF4-FFF2-40B4-BE49-F238E27FC236}">
                <a16:creationId xmlns:a16="http://schemas.microsoft.com/office/drawing/2014/main" id="{061D2904-7976-714B-8AB9-7430CB186C1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3000"/>
              <a:t>Some territories established for use by family unit</a:t>
            </a:r>
          </a:p>
          <a:p>
            <a:pPr>
              <a:lnSpc>
                <a:spcPct val="90000"/>
              </a:lnSpc>
            </a:pPr>
            <a:r>
              <a:rPr lang="en-US" altLang="en-US" sz="3000"/>
              <a:t>Male beaver defends territory, female and young use it</a:t>
            </a:r>
            <a:endParaRPr lang="en-US" altLang="en-US" sz="2800"/>
          </a:p>
          <a:p>
            <a:pPr>
              <a:lnSpc>
                <a:spcPct val="90000"/>
              </a:lnSpc>
            </a:pPr>
            <a:endParaRPr lang="en-US" altLang="en-US" sz="1800"/>
          </a:p>
        </p:txBody>
      </p:sp>
      <p:pic>
        <p:nvPicPr>
          <p:cNvPr id="244742" name="Picture 6">
            <a:extLst>
              <a:ext uri="{FF2B5EF4-FFF2-40B4-BE49-F238E27FC236}">
                <a16:creationId xmlns:a16="http://schemas.microsoft.com/office/drawing/2014/main" id="{E0B280AD-8AB7-C847-AF98-D894F1AA37D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682875"/>
            <a:ext cx="4038600" cy="2709863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B92AA86-9089-924B-B1E7-B405B5B8EB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6477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4739" grpId="0" build="p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>
            <a:extLst>
              <a:ext uri="{FF2B5EF4-FFF2-40B4-BE49-F238E27FC236}">
                <a16:creationId xmlns:a16="http://schemas.microsoft.com/office/drawing/2014/main" id="{2FFAF36C-6E01-AC4B-9D63-D4C92EEB81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Territory</a:t>
            </a:r>
          </a:p>
        </p:txBody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363D6CB6-0475-B245-8448-BF2B4402B5E6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3000"/>
              <a:t>Some live in friendly towns - prairie dog</a:t>
            </a:r>
          </a:p>
          <a:p>
            <a:pPr>
              <a:lnSpc>
                <a:spcPct val="90000"/>
              </a:lnSpc>
            </a:pPr>
            <a:r>
              <a:rPr lang="en-US" altLang="en-US" sz="3000"/>
              <a:t>Parents give old home to young and move out</a:t>
            </a:r>
            <a:endParaRPr lang="en-US" altLang="en-US" sz="2800"/>
          </a:p>
          <a:p>
            <a:pPr>
              <a:lnSpc>
                <a:spcPct val="90000"/>
              </a:lnSpc>
            </a:pPr>
            <a:endParaRPr lang="en-US" altLang="en-US" sz="1800"/>
          </a:p>
        </p:txBody>
      </p:sp>
      <p:pic>
        <p:nvPicPr>
          <p:cNvPr id="246791" name="Picture 7">
            <a:extLst>
              <a:ext uri="{FF2B5EF4-FFF2-40B4-BE49-F238E27FC236}">
                <a16:creationId xmlns:a16="http://schemas.microsoft.com/office/drawing/2014/main" id="{0F304604-B2ED-0443-B2B1-48D1F7DC07D2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6638" y="838200"/>
            <a:ext cx="2108200" cy="3124200"/>
          </a:xfrm>
        </p:spPr>
      </p:pic>
      <p:pic>
        <p:nvPicPr>
          <p:cNvPr id="246792" name="Picture 8">
            <a:extLst>
              <a:ext uri="{FF2B5EF4-FFF2-40B4-BE49-F238E27FC236}">
                <a16:creationId xmlns:a16="http://schemas.microsoft.com/office/drawing/2014/main" id="{C509E9D9-A829-9640-9669-E14B5B89B20B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7425" y="4114800"/>
            <a:ext cx="2976563" cy="19812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55390CA-A22D-4E4F-BC2A-7DF1470231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4625" y="152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2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6787" grpId="0" build="p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>
            <a:extLst>
              <a:ext uri="{FF2B5EF4-FFF2-40B4-BE49-F238E27FC236}">
                <a16:creationId xmlns:a16="http://schemas.microsoft.com/office/drawing/2014/main" id="{A2ECC887-4132-B24E-9606-872B9B6850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Home Range</a:t>
            </a:r>
          </a:p>
        </p:txBody>
      </p:sp>
      <p:sp>
        <p:nvSpPr>
          <p:cNvPr id="249859" name="Rectangle 3">
            <a:extLst>
              <a:ext uri="{FF2B5EF4-FFF2-40B4-BE49-F238E27FC236}">
                <a16:creationId xmlns:a16="http://schemas.microsoft.com/office/drawing/2014/main" id="{C5309E26-5298-0E4E-9EF6-AE325F815EF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3000"/>
              <a:t>Larger foraging area surrounding defended territory</a:t>
            </a:r>
          </a:p>
          <a:p>
            <a:pPr>
              <a:lnSpc>
                <a:spcPct val="90000"/>
              </a:lnSpc>
            </a:pPr>
            <a:r>
              <a:rPr lang="en-US" altLang="en-US" sz="3000"/>
              <a:t>Neutral zone used for foraging by owners of several territories</a:t>
            </a:r>
            <a:endParaRPr lang="en-US" altLang="en-US" sz="2800"/>
          </a:p>
          <a:p>
            <a:pPr>
              <a:lnSpc>
                <a:spcPct val="90000"/>
              </a:lnSpc>
            </a:pPr>
            <a:endParaRPr lang="en-US" altLang="en-US" sz="1800"/>
          </a:p>
        </p:txBody>
      </p:sp>
      <p:pic>
        <p:nvPicPr>
          <p:cNvPr id="249864" name="Picture 8">
            <a:extLst>
              <a:ext uri="{FF2B5EF4-FFF2-40B4-BE49-F238E27FC236}">
                <a16:creationId xmlns:a16="http://schemas.microsoft.com/office/drawing/2014/main" id="{F541B5DA-E5E4-B04C-B451-EF2DA9FC496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6963" y="1981200"/>
            <a:ext cx="2757487" cy="41148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8D560E3-4E82-0542-B028-9B3BE8E047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500" y="431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9859" grpId="0" build="p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>
            <a:extLst>
              <a:ext uri="{FF2B5EF4-FFF2-40B4-BE49-F238E27FC236}">
                <a16:creationId xmlns:a16="http://schemas.microsoft.com/office/drawing/2014/main" id="{0FD22DEF-37B9-5A4D-8320-AB5CFF23A0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Us &amp; Them</a:t>
            </a:r>
          </a:p>
        </p:txBody>
      </p:sp>
      <p:sp>
        <p:nvSpPr>
          <p:cNvPr id="252931" name="Rectangle 3">
            <a:extLst>
              <a:ext uri="{FF2B5EF4-FFF2-40B4-BE49-F238E27FC236}">
                <a16:creationId xmlns:a16="http://schemas.microsoft.com/office/drawing/2014/main" id="{4BDCB610-334B-B242-879B-8C68CE0BBAD4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3000"/>
              <a:t>Biggest impact - domestication</a:t>
            </a:r>
          </a:p>
          <a:p>
            <a:pPr>
              <a:lnSpc>
                <a:spcPct val="90000"/>
              </a:lnSpc>
            </a:pPr>
            <a:r>
              <a:rPr lang="en-US" altLang="en-US" sz="3000"/>
              <a:t>Dogs, cats 10,000 years ago</a:t>
            </a:r>
          </a:p>
          <a:p>
            <a:pPr>
              <a:lnSpc>
                <a:spcPct val="90000"/>
              </a:lnSpc>
            </a:pPr>
            <a:r>
              <a:rPr lang="en-US" altLang="en-US" sz="3000"/>
              <a:t>Food animals much later</a:t>
            </a:r>
            <a:endParaRPr lang="en-US" altLang="en-US" sz="2800"/>
          </a:p>
          <a:p>
            <a:pPr>
              <a:lnSpc>
                <a:spcPct val="90000"/>
              </a:lnSpc>
            </a:pPr>
            <a:endParaRPr lang="en-US" altLang="en-US" sz="1800"/>
          </a:p>
        </p:txBody>
      </p:sp>
      <p:pic>
        <p:nvPicPr>
          <p:cNvPr id="252935" name="Picture 7">
            <a:extLst>
              <a:ext uri="{FF2B5EF4-FFF2-40B4-BE49-F238E27FC236}">
                <a16:creationId xmlns:a16="http://schemas.microsoft.com/office/drawing/2014/main" id="{6A2DF3E5-AE16-A547-A0F9-388339DDF06C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5700" y="1981200"/>
            <a:ext cx="2641600" cy="1981200"/>
          </a:xfrm>
        </p:spPr>
      </p:pic>
      <p:pic>
        <p:nvPicPr>
          <p:cNvPr id="252936" name="Picture 8">
            <a:extLst>
              <a:ext uri="{FF2B5EF4-FFF2-40B4-BE49-F238E27FC236}">
                <a16:creationId xmlns:a16="http://schemas.microsoft.com/office/drawing/2014/main" id="{DBE9ED09-C239-0D47-8BC1-ACADA6434405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4114800"/>
            <a:ext cx="2581275" cy="2047875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AA66948-5AF9-164F-A60F-7757483614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9100" y="609600"/>
            <a:ext cx="812800" cy="812800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3CE7881-3D96-0747-A208-91C5EA4536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63700" y="6477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8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6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2931" grpId="0" build="p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>
            <a:extLst>
              <a:ext uri="{FF2B5EF4-FFF2-40B4-BE49-F238E27FC236}">
                <a16:creationId xmlns:a16="http://schemas.microsoft.com/office/drawing/2014/main" id="{528271FD-4E47-9542-A058-61F7B6C2C2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Us &amp; Them</a:t>
            </a:r>
          </a:p>
        </p:txBody>
      </p:sp>
      <p:sp>
        <p:nvSpPr>
          <p:cNvPr id="256003" name="Rectangle 3">
            <a:extLst>
              <a:ext uri="{FF2B5EF4-FFF2-40B4-BE49-F238E27FC236}">
                <a16:creationId xmlns:a16="http://schemas.microsoft.com/office/drawing/2014/main" id="{AA71E6E4-42D3-7040-AFFE-9519B45A3F7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3000"/>
              <a:t>Beasts of burden</a:t>
            </a:r>
          </a:p>
          <a:p>
            <a:pPr>
              <a:lnSpc>
                <a:spcPct val="90000"/>
              </a:lnSpc>
            </a:pPr>
            <a:r>
              <a:rPr lang="en-US" altLang="en-US" sz="3000"/>
              <a:t>Some no longer exist in wild - llama, alpaca, 1-humped Arabian camel</a:t>
            </a:r>
            <a:endParaRPr lang="en-US" altLang="en-US" sz="2800"/>
          </a:p>
          <a:p>
            <a:pPr>
              <a:lnSpc>
                <a:spcPct val="90000"/>
              </a:lnSpc>
            </a:pPr>
            <a:endParaRPr lang="en-US" altLang="en-US" sz="1800"/>
          </a:p>
        </p:txBody>
      </p:sp>
      <p:pic>
        <p:nvPicPr>
          <p:cNvPr id="256008" name="Picture 8">
            <a:extLst>
              <a:ext uri="{FF2B5EF4-FFF2-40B4-BE49-F238E27FC236}">
                <a16:creationId xmlns:a16="http://schemas.microsoft.com/office/drawing/2014/main" id="{C6E70375-5D58-C04B-864B-614670AEB07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6450" y="1981200"/>
            <a:ext cx="3338513" cy="41148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E62CBC1-E8F8-EF49-8EDA-7508C81AD9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" y="4445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4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6003" grpId="0" build="p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>
            <a:extLst>
              <a:ext uri="{FF2B5EF4-FFF2-40B4-BE49-F238E27FC236}">
                <a16:creationId xmlns:a16="http://schemas.microsoft.com/office/drawing/2014/main" id="{9CDEB13F-14D1-DA45-9081-BA50C50857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Us &amp; Them</a:t>
            </a:r>
          </a:p>
        </p:txBody>
      </p:sp>
      <p:sp>
        <p:nvSpPr>
          <p:cNvPr id="259075" name="Rectangle 3">
            <a:extLst>
              <a:ext uri="{FF2B5EF4-FFF2-40B4-BE49-F238E27FC236}">
                <a16:creationId xmlns:a16="http://schemas.microsoft.com/office/drawing/2014/main" id="{B59B2401-0823-104A-BA40-A35217834744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3000"/>
              <a:t>Some not truly domesticated - do not breed in captivity</a:t>
            </a:r>
          </a:p>
          <a:p>
            <a:pPr>
              <a:lnSpc>
                <a:spcPct val="90000"/>
              </a:lnSpc>
            </a:pPr>
            <a:r>
              <a:rPr lang="en-US" altLang="en-US" sz="3000"/>
              <a:t>Reindeer, Asian elephant</a:t>
            </a:r>
            <a:endParaRPr lang="en-US" altLang="en-US" sz="2800"/>
          </a:p>
          <a:p>
            <a:pPr>
              <a:lnSpc>
                <a:spcPct val="90000"/>
              </a:lnSpc>
            </a:pPr>
            <a:endParaRPr lang="en-US" altLang="en-US" sz="1800"/>
          </a:p>
        </p:txBody>
      </p:sp>
      <p:pic>
        <p:nvPicPr>
          <p:cNvPr id="259078" name="Picture 6">
            <a:extLst>
              <a:ext uri="{FF2B5EF4-FFF2-40B4-BE49-F238E27FC236}">
                <a16:creationId xmlns:a16="http://schemas.microsoft.com/office/drawing/2014/main" id="{DAAB5D72-B8AB-9549-A189-EF593EFB2E4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524125"/>
            <a:ext cx="4038600" cy="302895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631ED2C-39DC-6A40-AD41-21B657F061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54292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0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9075" grpId="0" build="p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>
            <a:extLst>
              <a:ext uri="{FF2B5EF4-FFF2-40B4-BE49-F238E27FC236}">
                <a16:creationId xmlns:a16="http://schemas.microsoft.com/office/drawing/2014/main" id="{C71B6176-9710-8A47-BB7E-11DF4D9CFA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Us &amp; Them</a:t>
            </a:r>
          </a:p>
        </p:txBody>
      </p:sp>
      <p:sp>
        <p:nvSpPr>
          <p:cNvPr id="261123" name="Rectangle 3">
            <a:extLst>
              <a:ext uri="{FF2B5EF4-FFF2-40B4-BE49-F238E27FC236}">
                <a16:creationId xmlns:a16="http://schemas.microsoft.com/office/drawing/2014/main" id="{FEF7F902-DB0A-B545-A977-19F64EDA8AA6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3000"/>
              <a:t>Problem mammals - rodents, rabbits</a:t>
            </a:r>
          </a:p>
          <a:p>
            <a:pPr>
              <a:lnSpc>
                <a:spcPct val="90000"/>
              </a:lnSpc>
            </a:pPr>
            <a:r>
              <a:rPr lang="en-US" altLang="en-US" sz="3000"/>
              <a:t>Damage crops, foods, carry diseases</a:t>
            </a:r>
            <a:endParaRPr lang="en-US" altLang="en-US" sz="2800"/>
          </a:p>
          <a:p>
            <a:pPr>
              <a:lnSpc>
                <a:spcPct val="90000"/>
              </a:lnSpc>
            </a:pPr>
            <a:endParaRPr lang="en-US" altLang="en-US" sz="1800"/>
          </a:p>
        </p:txBody>
      </p:sp>
      <p:pic>
        <p:nvPicPr>
          <p:cNvPr id="261126" name="Picture 6">
            <a:extLst>
              <a:ext uri="{FF2B5EF4-FFF2-40B4-BE49-F238E27FC236}">
                <a16:creationId xmlns:a16="http://schemas.microsoft.com/office/drawing/2014/main" id="{017439D5-AD63-0440-B6CD-5BB597FF729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019300"/>
            <a:ext cx="4038600" cy="40386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E1EF9A7-5997-074F-9B7F-E956B571F7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5300" y="3937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1123" grpId="0" build="p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>
            <a:extLst>
              <a:ext uri="{FF2B5EF4-FFF2-40B4-BE49-F238E27FC236}">
                <a16:creationId xmlns:a16="http://schemas.microsoft.com/office/drawing/2014/main" id="{81958EEE-561E-D944-9D63-D601C49804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Us &amp; Them</a:t>
            </a:r>
          </a:p>
        </p:txBody>
      </p:sp>
      <p:sp>
        <p:nvSpPr>
          <p:cNvPr id="263171" name="Rectangle 3">
            <a:extLst>
              <a:ext uri="{FF2B5EF4-FFF2-40B4-BE49-F238E27FC236}">
                <a16:creationId xmlns:a16="http://schemas.microsoft.com/office/drawing/2014/main" id="{6BE6DD35-C1D3-9A44-BAE2-48A1A24BB82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600"/>
              <a:t>Problems with us</a:t>
            </a:r>
          </a:p>
          <a:p>
            <a:pPr>
              <a:lnSpc>
                <a:spcPct val="90000"/>
              </a:lnSpc>
            </a:pPr>
            <a:r>
              <a:rPr lang="en-US" altLang="en-US" sz="2600"/>
              <a:t>300 species endangered</a:t>
            </a:r>
          </a:p>
          <a:p>
            <a:pPr>
              <a:lnSpc>
                <a:spcPct val="90000"/>
              </a:lnSpc>
            </a:pPr>
            <a:r>
              <a:rPr lang="en-US" altLang="en-US" sz="2600"/>
              <a:t>Includes all cetaceans, cats, otters, primates</a:t>
            </a:r>
          </a:p>
          <a:p>
            <a:pPr>
              <a:lnSpc>
                <a:spcPct val="90000"/>
              </a:lnSpc>
            </a:pPr>
            <a:r>
              <a:rPr lang="en-US" altLang="en-US" sz="2600"/>
              <a:t>Hunting, collecting, habitat destruction, species introductions</a:t>
            </a:r>
            <a:endParaRPr lang="en-US" altLang="en-US" sz="2400"/>
          </a:p>
          <a:p>
            <a:pPr>
              <a:lnSpc>
                <a:spcPct val="90000"/>
              </a:lnSpc>
            </a:pPr>
            <a:endParaRPr lang="en-US" altLang="en-US" sz="1600"/>
          </a:p>
        </p:txBody>
      </p:sp>
      <p:pic>
        <p:nvPicPr>
          <p:cNvPr id="263174" name="Picture 6">
            <a:extLst>
              <a:ext uri="{FF2B5EF4-FFF2-40B4-BE49-F238E27FC236}">
                <a16:creationId xmlns:a16="http://schemas.microsoft.com/office/drawing/2014/main" id="{778E4578-8EB6-C048-BA59-80A83FA5303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524125"/>
            <a:ext cx="4038600" cy="302895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41A17F5-A244-E440-B912-C12145E987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381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3171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>
            <a:extLst>
              <a:ext uri="{FF2B5EF4-FFF2-40B4-BE49-F238E27FC236}">
                <a16:creationId xmlns:a16="http://schemas.microsoft.com/office/drawing/2014/main" id="{C57F2EEC-DC55-CC48-9849-4B1268C1D3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Digestive Systems</a:t>
            </a:r>
          </a:p>
        </p:txBody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id="{63647AF7-AA1C-864A-BEE0-D198E14C5B1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Humans have vestigial cecum - </a:t>
            </a:r>
            <a:r>
              <a:rPr lang="en-US" altLang="en-US" sz="2800">
                <a:solidFill>
                  <a:schemeClr val="folHlink"/>
                </a:solidFill>
              </a:rPr>
              <a:t>appendix</a:t>
            </a:r>
            <a:endParaRPr lang="en-US" altLang="en-US" sz="2400"/>
          </a:p>
        </p:txBody>
      </p:sp>
      <p:pic>
        <p:nvPicPr>
          <p:cNvPr id="140294" name="Picture 6">
            <a:extLst>
              <a:ext uri="{FF2B5EF4-FFF2-40B4-BE49-F238E27FC236}">
                <a16:creationId xmlns:a16="http://schemas.microsoft.com/office/drawing/2014/main" id="{626E864A-4A59-4E4A-8FCB-89B47060BED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1713" y="1981200"/>
            <a:ext cx="3711575" cy="4114800"/>
          </a:xfrm>
        </p:spPr>
      </p:pic>
      <p:sp>
        <p:nvSpPr>
          <p:cNvPr id="140295" name="Line 7">
            <a:extLst>
              <a:ext uri="{FF2B5EF4-FFF2-40B4-BE49-F238E27FC236}">
                <a16:creationId xmlns:a16="http://schemas.microsoft.com/office/drawing/2014/main" id="{D8004EDD-5C3A-6244-ABBA-B1B74F669075}"/>
              </a:ext>
            </a:extLst>
          </p:cNvPr>
          <p:cNvSpPr>
            <a:spLocks noChangeShapeType="1"/>
          </p:cNvSpPr>
          <p:nvPr/>
        </p:nvSpPr>
        <p:spPr bwMode="auto">
          <a:xfrm>
            <a:off x="1600200" y="3352800"/>
            <a:ext cx="4343400" cy="2057400"/>
          </a:xfrm>
          <a:prstGeom prst="line">
            <a:avLst/>
          </a:prstGeom>
          <a:noFill/>
          <a:ln w="95250">
            <a:solidFill>
              <a:srgbClr val="F6172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DEC0F6B-B838-C843-A41C-A99F138F7C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5300" y="533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>
            <a:extLst>
              <a:ext uri="{FF2B5EF4-FFF2-40B4-BE49-F238E27FC236}">
                <a16:creationId xmlns:a16="http://schemas.microsoft.com/office/drawing/2014/main" id="{2CC53AF5-3EE1-FB47-AECF-58290EB66B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Digestive Systems</a:t>
            </a:r>
          </a:p>
        </p:txBody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1A8E4082-8C85-AE45-A5D0-865194C431C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>
                <a:solidFill>
                  <a:schemeClr val="folHlink"/>
                </a:solidFill>
              </a:rPr>
              <a:t>Fore-gut approach</a:t>
            </a:r>
          </a:p>
          <a:p>
            <a:r>
              <a:rPr lang="en-US" altLang="en-US" sz="2800"/>
              <a:t>Cattle, deer, sheep, antelope are ruminants</a:t>
            </a:r>
          </a:p>
          <a:p>
            <a:r>
              <a:rPr lang="en-US" altLang="en-US" sz="2800"/>
              <a:t>Have huge, 4-chambered stomach where digestion occurs</a:t>
            </a:r>
          </a:p>
        </p:txBody>
      </p:sp>
      <p:pic>
        <p:nvPicPr>
          <p:cNvPr id="142341" name="Picture 5">
            <a:extLst>
              <a:ext uri="{FF2B5EF4-FFF2-40B4-BE49-F238E27FC236}">
                <a16:creationId xmlns:a16="http://schemas.microsoft.com/office/drawing/2014/main" id="{697FA790-30E1-CE4A-9F19-96E980715BF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593975"/>
            <a:ext cx="4038600" cy="2887663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09E8C88-8A7F-C14B-8CD1-36843C548C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381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2339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>
            <a:extLst>
              <a:ext uri="{FF2B5EF4-FFF2-40B4-BE49-F238E27FC236}">
                <a16:creationId xmlns:a16="http://schemas.microsoft.com/office/drawing/2014/main" id="{950440A6-B110-5E43-8996-E8682BFB08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Digestive Systems</a:t>
            </a:r>
          </a:p>
        </p:txBody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919656A5-6966-0E42-8C2C-987F218CA5F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/>
              <a:t>Grass passed down esophagus to </a:t>
            </a:r>
            <a:r>
              <a:rPr lang="en-US" altLang="en-US" sz="2800">
                <a:solidFill>
                  <a:schemeClr val="folHlink"/>
                </a:solidFill>
              </a:rPr>
              <a:t>rumen</a:t>
            </a:r>
            <a:endParaRPr lang="en-US" altLang="en-US" sz="2800"/>
          </a:p>
          <a:p>
            <a:r>
              <a:rPr lang="en-US" altLang="en-US" sz="2800"/>
              <a:t>Broken down by bacteria and formed into small balls of cud in </a:t>
            </a:r>
            <a:r>
              <a:rPr lang="en-US" altLang="en-US" sz="2800">
                <a:solidFill>
                  <a:schemeClr val="folHlink"/>
                </a:solidFill>
              </a:rPr>
              <a:t>reticulum</a:t>
            </a:r>
            <a:endParaRPr lang="en-US" altLang="en-US" sz="2800"/>
          </a:p>
          <a:p>
            <a:r>
              <a:rPr lang="en-US" altLang="en-US" sz="2800"/>
              <a:t>Regurgitated to mouth and chewed to crush fibers</a:t>
            </a:r>
          </a:p>
        </p:txBody>
      </p:sp>
      <p:pic>
        <p:nvPicPr>
          <p:cNvPr id="144388" name="Picture 4">
            <a:extLst>
              <a:ext uri="{FF2B5EF4-FFF2-40B4-BE49-F238E27FC236}">
                <a16:creationId xmlns:a16="http://schemas.microsoft.com/office/drawing/2014/main" id="{AB310445-56C1-CC4B-83FD-CFCF7DE0BF7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593975"/>
            <a:ext cx="4038600" cy="2887663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3EF1EF8-65AC-B045-A94D-BC874E01C0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700" y="533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09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4387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>
            <a:extLst>
              <a:ext uri="{FF2B5EF4-FFF2-40B4-BE49-F238E27FC236}">
                <a16:creationId xmlns:a16="http://schemas.microsoft.com/office/drawing/2014/main" id="{CF569EBE-3994-614C-9597-5FB4737110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Digestive Systems</a:t>
            </a:r>
          </a:p>
        </p:txBody>
      </p:sp>
      <p:sp>
        <p:nvSpPr>
          <p:cNvPr id="146435" name="Rectangle 3">
            <a:extLst>
              <a:ext uri="{FF2B5EF4-FFF2-40B4-BE49-F238E27FC236}">
                <a16:creationId xmlns:a16="http://schemas.microsoft.com/office/drawing/2014/main" id="{FCE60293-CB33-C44A-BADA-D6E046F8140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/>
              <a:t>Swallowed to rumen again for further digestion by bacteria</a:t>
            </a:r>
          </a:p>
          <a:p>
            <a:r>
              <a:rPr lang="en-US" altLang="en-US" sz="2800"/>
              <a:t>Finally passed through reticulum and churned in </a:t>
            </a:r>
            <a:r>
              <a:rPr lang="en-US" altLang="en-US" sz="2800">
                <a:solidFill>
                  <a:schemeClr val="folHlink"/>
                </a:solidFill>
              </a:rPr>
              <a:t>omasum</a:t>
            </a:r>
            <a:endParaRPr lang="en-US" altLang="en-US" sz="2800"/>
          </a:p>
        </p:txBody>
      </p:sp>
      <p:pic>
        <p:nvPicPr>
          <p:cNvPr id="146436" name="Picture 4">
            <a:extLst>
              <a:ext uri="{FF2B5EF4-FFF2-40B4-BE49-F238E27FC236}">
                <a16:creationId xmlns:a16="http://schemas.microsoft.com/office/drawing/2014/main" id="{4C41F5D7-6F48-FE42-8F6D-DA8B1BBFA2F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593975"/>
            <a:ext cx="4038600" cy="2887663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E79FE77-92FE-CD4D-826A-543702647B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8000" y="406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6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6435" grpId="0" build="p" autoUpdateAnimBg="0"/>
    </p:bldLst>
  </p:timing>
</p:sld>
</file>

<file path=ppt/theme/theme1.xml><?xml version="1.0" encoding="utf-8"?>
<a:theme xmlns:a="http://schemas.openxmlformats.org/drawingml/2006/main" name="Textured">
  <a:themeElements>
    <a:clrScheme name="Textured 1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Textured 1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2B5481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ACB3C1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2B5481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ACB3C1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80808"/>
        </a:dk1>
        <a:lt1>
          <a:srgbClr val="FFFFFF"/>
        </a:lt1>
        <a:dk2>
          <a:srgbClr val="2B5481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ACB3C1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ibook 1200 tiger:Applications:Microsoft Office 2004:Templates:Presentations:Designs:Textured</Template>
  <TotalTime>927</TotalTime>
  <Words>1338</Words>
  <Application>Microsoft Macintosh PowerPoint</Application>
  <PresentationFormat>On-screen Show (4:3)</PresentationFormat>
  <Paragraphs>281</Paragraphs>
  <Slides>59</Slides>
  <Notes>59</Notes>
  <HiddenSlides>0</HiddenSlides>
  <MMClips>63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2" baseType="lpstr">
      <vt:lpstr>Arial</vt:lpstr>
      <vt:lpstr>Wingdings</vt:lpstr>
      <vt:lpstr>Textured</vt:lpstr>
      <vt:lpstr>Digestive Systems</vt:lpstr>
      <vt:lpstr>Digestive Systems</vt:lpstr>
      <vt:lpstr>Digestive Systems</vt:lpstr>
      <vt:lpstr>Digestive Systems</vt:lpstr>
      <vt:lpstr>Digestive Systems</vt:lpstr>
      <vt:lpstr>Digestive Systems</vt:lpstr>
      <vt:lpstr>Digestive Systems</vt:lpstr>
      <vt:lpstr>Digestive Systems</vt:lpstr>
      <vt:lpstr>Digestive Systems</vt:lpstr>
      <vt:lpstr>Digestive Systems</vt:lpstr>
      <vt:lpstr>Digestive Systems</vt:lpstr>
      <vt:lpstr>Size vs. Food Consumption</vt:lpstr>
      <vt:lpstr>Size vs. Food Consumption</vt:lpstr>
      <vt:lpstr>Size vs. Food Consumption</vt:lpstr>
      <vt:lpstr>Migration</vt:lpstr>
      <vt:lpstr>Migration</vt:lpstr>
      <vt:lpstr>Migration</vt:lpstr>
      <vt:lpstr>Migration</vt:lpstr>
      <vt:lpstr>Flight</vt:lpstr>
      <vt:lpstr>Flight</vt:lpstr>
      <vt:lpstr>Echolocation</vt:lpstr>
      <vt:lpstr>Echolocation</vt:lpstr>
      <vt:lpstr>Echolocation</vt:lpstr>
      <vt:lpstr>Echolocation</vt:lpstr>
      <vt:lpstr>Echolocation</vt:lpstr>
      <vt:lpstr>Echolocation</vt:lpstr>
      <vt:lpstr>Hibernation</vt:lpstr>
      <vt:lpstr>Hibernation</vt:lpstr>
      <vt:lpstr>Reproduction</vt:lpstr>
      <vt:lpstr>Reproduction</vt:lpstr>
      <vt:lpstr>Reproduction</vt:lpstr>
      <vt:lpstr>Reproduction</vt:lpstr>
      <vt:lpstr>Reproduction</vt:lpstr>
      <vt:lpstr>Reproduction</vt:lpstr>
      <vt:lpstr>Reproduction</vt:lpstr>
      <vt:lpstr>Reproduction</vt:lpstr>
      <vt:lpstr>Reproduction</vt:lpstr>
      <vt:lpstr>Reproduction</vt:lpstr>
      <vt:lpstr>Reproduction</vt:lpstr>
      <vt:lpstr>Reproduction</vt:lpstr>
      <vt:lpstr>Reproduction</vt:lpstr>
      <vt:lpstr>Reproduction</vt:lpstr>
      <vt:lpstr>Reproduction</vt:lpstr>
      <vt:lpstr>Reproduction</vt:lpstr>
      <vt:lpstr>Reproduction</vt:lpstr>
      <vt:lpstr>Reproduction</vt:lpstr>
      <vt:lpstr>Reproduction</vt:lpstr>
      <vt:lpstr># of Young</vt:lpstr>
      <vt:lpstr># of Young</vt:lpstr>
      <vt:lpstr>Territory</vt:lpstr>
      <vt:lpstr>Territory</vt:lpstr>
      <vt:lpstr>Territory</vt:lpstr>
      <vt:lpstr>Territory</vt:lpstr>
      <vt:lpstr>Home Range</vt:lpstr>
      <vt:lpstr>Us &amp; Them</vt:lpstr>
      <vt:lpstr>Us &amp; Them</vt:lpstr>
      <vt:lpstr>Us &amp; Them</vt:lpstr>
      <vt:lpstr>Us &amp; Them</vt:lpstr>
      <vt:lpstr>Us &amp; Them</vt:lpstr>
    </vt:vector>
  </TitlesOfParts>
  <Company>Joe Whetstone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Mammals</dc:title>
  <dc:creator>Joe Whetstone</dc:creator>
  <cp:lastModifiedBy>Mundahl, Neal</cp:lastModifiedBy>
  <cp:revision>58</cp:revision>
  <dcterms:created xsi:type="dcterms:W3CDTF">2006-04-19T01:23:25Z</dcterms:created>
  <dcterms:modified xsi:type="dcterms:W3CDTF">2020-04-12T00:29:07Z</dcterms:modified>
</cp:coreProperties>
</file>