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31"/>
  </p:notesMasterIdLst>
  <p:sldIdLst>
    <p:sldId id="393" r:id="rId2"/>
    <p:sldId id="261" r:id="rId3"/>
    <p:sldId id="423" r:id="rId4"/>
    <p:sldId id="262" r:id="rId5"/>
    <p:sldId id="264" r:id="rId6"/>
    <p:sldId id="265" r:id="rId7"/>
    <p:sldId id="267" r:id="rId8"/>
    <p:sldId id="439" r:id="rId9"/>
    <p:sldId id="435" r:id="rId10"/>
    <p:sldId id="270" r:id="rId11"/>
    <p:sldId id="381" r:id="rId12"/>
    <p:sldId id="273" r:id="rId13"/>
    <p:sldId id="368" r:id="rId14"/>
    <p:sldId id="285" r:id="rId15"/>
    <p:sldId id="369" r:id="rId16"/>
    <p:sldId id="416" r:id="rId17"/>
    <p:sldId id="417" r:id="rId18"/>
    <p:sldId id="294" r:id="rId19"/>
    <p:sldId id="400" r:id="rId20"/>
    <p:sldId id="378" r:id="rId21"/>
    <p:sldId id="336" r:id="rId22"/>
    <p:sldId id="415" r:id="rId23"/>
    <p:sldId id="413" r:id="rId24"/>
    <p:sldId id="414" r:id="rId25"/>
    <p:sldId id="427" r:id="rId26"/>
    <p:sldId id="428" r:id="rId27"/>
    <p:sldId id="431" r:id="rId28"/>
    <p:sldId id="392" r:id="rId29"/>
    <p:sldId id="434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orient="horz" pos="584">
          <p15:clr>
            <a:srgbClr val="A4A3A4"/>
          </p15:clr>
        </p15:guide>
        <p15:guide id="3" orient="horz" pos="1104">
          <p15:clr>
            <a:srgbClr val="A4A3A4"/>
          </p15:clr>
        </p15:guide>
        <p15:guide id="4" orient="horz" pos="1440">
          <p15:clr>
            <a:srgbClr val="A4A3A4"/>
          </p15:clr>
        </p15:guide>
        <p15:guide id="5" orient="horz" pos="1776">
          <p15:clr>
            <a:srgbClr val="A4A3A4"/>
          </p15:clr>
        </p15:guide>
        <p15:guide id="6" orient="horz" pos="4080">
          <p15:clr>
            <a:srgbClr val="A4A3A4"/>
          </p15:clr>
        </p15:guide>
        <p15:guide id="7" pos="144">
          <p15:clr>
            <a:srgbClr val="A4A3A4"/>
          </p15:clr>
        </p15:guide>
        <p15:guide id="8" pos="2880">
          <p15:clr>
            <a:srgbClr val="A4A3A4"/>
          </p15:clr>
        </p15:guide>
        <p15:guide id="9" pos="384">
          <p15:clr>
            <a:srgbClr val="A4A3A4"/>
          </p15:clr>
        </p15:guide>
        <p15:guide id="10" pos="816">
          <p15:clr>
            <a:srgbClr val="A4A3A4"/>
          </p15:clr>
        </p15:guide>
        <p15:guide id="11" pos="10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 autoAdjust="0"/>
    <p:restoredTop sz="94607" autoAdjust="0"/>
  </p:normalViewPr>
  <p:slideViewPr>
    <p:cSldViewPr snapToObjects="1">
      <p:cViewPr varScale="1">
        <p:scale>
          <a:sx n="106" d="100"/>
          <a:sy n="106" d="100"/>
        </p:scale>
        <p:origin x="1800" y="176"/>
      </p:cViewPr>
      <p:guideLst>
        <p:guide orient="horz" pos="2304"/>
        <p:guide orient="horz" pos="584"/>
        <p:guide orient="horz" pos="1104"/>
        <p:guide orient="horz" pos="1440"/>
        <p:guide orient="horz" pos="1776"/>
        <p:guide orient="horz" pos="4080"/>
        <p:guide pos="144"/>
        <p:guide pos="2880"/>
        <p:guide pos="384"/>
        <p:guide pos="816"/>
        <p:guide pos="10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0"/>
    </p:cViewPr>
  </p:sorterViewPr>
  <p:notesViewPr>
    <p:cSldViewPr snapToObjects="1">
      <p:cViewPr varScale="1">
        <p:scale>
          <a:sx n="111" d="100"/>
          <a:sy n="111" d="100"/>
        </p:scale>
        <p:origin x="-309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F737FA0-87D6-F24F-BFA9-27F33A23830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D78CD90-2523-9943-9013-938C7F59303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2" name="Rectangle 4">
            <a:extLst>
              <a:ext uri="{FF2B5EF4-FFF2-40B4-BE49-F238E27FC236}">
                <a16:creationId xmlns:a16="http://schemas.microsoft.com/office/drawing/2014/main" id="{5507D7A7-4EAD-1946-83A5-3F885B1C999E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33BE34C8-12D1-8349-A069-4A9FFFBB8FC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292D58CC-27B7-8144-ABDF-D8BCACA3E40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7AFD3346-1E1D-844D-8ED9-0DD485CBCB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9DC82DF-7426-2449-A249-114762FDB0A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8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>
            <a:extLst>
              <a:ext uri="{FF2B5EF4-FFF2-40B4-BE49-F238E27FC236}">
                <a16:creationId xmlns:a16="http://schemas.microsoft.com/office/drawing/2014/main" id="{A39EF85F-7C9E-A541-AD38-859574293B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4D8E2527-870C-2644-817A-7CEA3A177E99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19811" name="Rectangle 2">
            <a:extLst>
              <a:ext uri="{FF2B5EF4-FFF2-40B4-BE49-F238E27FC236}">
                <a16:creationId xmlns:a16="http://schemas.microsoft.com/office/drawing/2014/main" id="{376F4960-831E-6B44-8D21-6EB42F36127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2" name="Rectangle 3">
            <a:extLst>
              <a:ext uri="{FF2B5EF4-FFF2-40B4-BE49-F238E27FC236}">
                <a16:creationId xmlns:a16="http://schemas.microsoft.com/office/drawing/2014/main" id="{F0EF319C-4F58-774E-87BF-E6223533B79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id="{A6187A3F-38A4-3949-AC6C-2BB9A29E32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5E50F81F-91EB-E340-B5E8-E6AF1E5722E0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37F701A5-A2D5-0E48-9384-ACB55459F34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B65FFB50-F177-7249-B890-37580A729DF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>
            <a:extLst>
              <a:ext uri="{FF2B5EF4-FFF2-40B4-BE49-F238E27FC236}">
                <a16:creationId xmlns:a16="http://schemas.microsoft.com/office/drawing/2014/main" id="{AF1F8E63-FC6E-5341-87DB-522866F55D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D4BD5D2F-0AEE-C24A-8ACF-489701E05039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116739" name="Rectangle 2">
            <a:extLst>
              <a:ext uri="{FF2B5EF4-FFF2-40B4-BE49-F238E27FC236}">
                <a16:creationId xmlns:a16="http://schemas.microsoft.com/office/drawing/2014/main" id="{C378B641-54E3-AB44-B8D9-49E53D64229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40" name="Rectangle 3">
            <a:extLst>
              <a:ext uri="{FF2B5EF4-FFF2-40B4-BE49-F238E27FC236}">
                <a16:creationId xmlns:a16="http://schemas.microsoft.com/office/drawing/2014/main" id="{D2415DA2-DB69-8B42-B383-53532C8DBC9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>
                <a:ea typeface="ヒラギノ角ゴ Pro W3" panose="020B0300000000000000" pitchFamily="34" charset="-128"/>
              </a:rPr>
              <a:t>Figure 44.3 Osmoregulation in marine and freshwater bony fishes: a comparison.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D130F3C8-E9D4-BC4E-92E1-CAD2FF835D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CB0D12EE-6208-E341-B9B8-CC4EDF1E5551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7089E4E9-140D-F144-B0C9-D763306DBC0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E37C5D14-F479-064C-96F6-5487134DB70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>
            <a:extLst>
              <a:ext uri="{FF2B5EF4-FFF2-40B4-BE49-F238E27FC236}">
                <a16:creationId xmlns:a16="http://schemas.microsoft.com/office/drawing/2014/main" id="{04E00BC0-8E11-2347-B621-51BC14F77D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E5F872B1-48EC-D647-90BF-2A21B15A9E8E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118787" name="Rectangle 2">
            <a:extLst>
              <a:ext uri="{FF2B5EF4-FFF2-40B4-BE49-F238E27FC236}">
                <a16:creationId xmlns:a16="http://schemas.microsoft.com/office/drawing/2014/main" id="{F6563D15-E1D1-0C4E-848B-96037215A25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3AA61420-E7A7-8740-8122-0C0F285A473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>
                <a:ea typeface="ヒラギノ角ゴ Pro W3" panose="020B0300000000000000" pitchFamily="34" charset="-128"/>
              </a:rPr>
              <a:t>Figure 44.3 Osmoregulation in marine and freshwater bony fishes: a comparison.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>
            <a:extLst>
              <a:ext uri="{FF2B5EF4-FFF2-40B4-BE49-F238E27FC236}">
                <a16:creationId xmlns:a16="http://schemas.microsoft.com/office/drawing/2014/main" id="{4C02FCCF-5E6F-DD4D-9359-E8E5E1DB61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393F39A5-29F8-5D41-B456-B78C1739F94F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133123" name="Rectangle 2">
            <a:extLst>
              <a:ext uri="{FF2B5EF4-FFF2-40B4-BE49-F238E27FC236}">
                <a16:creationId xmlns:a16="http://schemas.microsoft.com/office/drawing/2014/main" id="{E40106EC-173C-FE41-B235-33E06353B2F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4" name="Rectangle 3">
            <a:extLst>
              <a:ext uri="{FF2B5EF4-FFF2-40B4-BE49-F238E27FC236}">
                <a16:creationId xmlns:a16="http://schemas.microsoft.com/office/drawing/2014/main" id="{AF631840-6ADA-4745-A2A0-9655F73B059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:a16="http://schemas.microsoft.com/office/drawing/2014/main" id="{4A338FD1-1F05-E443-8D27-E8B4BA057F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8E685A2F-E551-614F-8B60-15BD9EC8E896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75E5AFAA-6822-8041-B717-555F599AFE0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AC503C87-C1A7-DD45-942C-DE087B55A76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>
                <a:ea typeface="ヒラギノ角ゴ Pro W3" panose="020B0300000000000000" pitchFamily="34" charset="-128"/>
              </a:rPr>
              <a:t>Figure 44.8 Forms of nitrogenous waste.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>
            <a:extLst>
              <a:ext uri="{FF2B5EF4-FFF2-40B4-BE49-F238E27FC236}">
                <a16:creationId xmlns:a16="http://schemas.microsoft.com/office/drawing/2014/main" id="{DCE26D4C-E7BC-914A-95F8-15AB9DDF4A7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3" name="Rectangle 3">
            <a:extLst>
              <a:ext uri="{FF2B5EF4-FFF2-40B4-BE49-F238E27FC236}">
                <a16:creationId xmlns:a16="http://schemas.microsoft.com/office/drawing/2014/main" id="{F16B5D20-5158-B74E-A586-AA092EEE81C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CA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>
            <a:extLst>
              <a:ext uri="{FF2B5EF4-FFF2-40B4-BE49-F238E27FC236}">
                <a16:creationId xmlns:a16="http://schemas.microsoft.com/office/drawing/2014/main" id="{BB790DC7-C118-244F-AE12-6A89122CDB7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58EBA19E-2175-4A47-8361-BDEDA02EB26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CA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B54D95F8-E60B-C649-BBE4-2C0BEE21BC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FD038BD9-6516-A848-A479-BD23CEF5CF60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7763953E-1C27-F645-9AAF-ADED862317D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B8B78D79-8845-1242-A412-80AD7833996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>
            <a:extLst>
              <a:ext uri="{FF2B5EF4-FFF2-40B4-BE49-F238E27FC236}">
                <a16:creationId xmlns:a16="http://schemas.microsoft.com/office/drawing/2014/main" id="{56B2B0CE-E13D-4649-B098-AD196BB233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39D1C075-9D35-5A48-9D7A-15BEBAF4D2B8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154627" name="Rectangle 2">
            <a:extLst>
              <a:ext uri="{FF2B5EF4-FFF2-40B4-BE49-F238E27FC236}">
                <a16:creationId xmlns:a16="http://schemas.microsoft.com/office/drawing/2014/main" id="{C37C5826-0418-D64E-A7BE-22FB9352B7C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4628" name="Rectangle 3">
            <a:extLst>
              <a:ext uri="{FF2B5EF4-FFF2-40B4-BE49-F238E27FC236}">
                <a16:creationId xmlns:a16="http://schemas.microsoft.com/office/drawing/2014/main" id="{CD1588EE-5ACC-A84C-B5AB-0385D32BEB8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>
                <a:ea typeface="ヒラギノ角ゴ Pro W3" panose="020B0300000000000000" pitchFamily="34" charset="-128"/>
              </a:rPr>
              <a:t>Figure 44.14 Exploring: the Mammalian Excretory System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C3717B54-AAC9-D64D-B3D7-3049C7B5B1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120D31E5-5428-0240-8B27-97C4F27A0FF8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00AC9AAB-7B17-F647-B385-14080C64BAB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818FB49E-CD9E-2242-A1A3-7B9546C99E6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>
            <a:extLst>
              <a:ext uri="{FF2B5EF4-FFF2-40B4-BE49-F238E27FC236}">
                <a16:creationId xmlns:a16="http://schemas.microsoft.com/office/drawing/2014/main" id="{7387CD25-D0EE-CD41-B49E-37CB4B7C7E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661DDCEC-D110-4745-8565-ACA9D1D0A4C3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144387" name="Rectangle 2">
            <a:extLst>
              <a:ext uri="{FF2B5EF4-FFF2-40B4-BE49-F238E27FC236}">
                <a16:creationId xmlns:a16="http://schemas.microsoft.com/office/drawing/2014/main" id="{61D80ABC-C8B4-D14B-8B9C-F9AC71D282E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8" name="Rectangle 3">
            <a:extLst>
              <a:ext uri="{FF2B5EF4-FFF2-40B4-BE49-F238E27FC236}">
                <a16:creationId xmlns:a16="http://schemas.microsoft.com/office/drawing/2014/main" id="{C67F5953-5A3F-8243-83A6-6784D41F01B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>
                <a:ea typeface="ヒラギノ角ゴ Pro W3" panose="020B0300000000000000" pitchFamily="34" charset="-128"/>
              </a:rPr>
              <a:t>Figure 44.10 Key steps of excretory system function: an overview.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>
            <a:extLst>
              <a:ext uri="{FF2B5EF4-FFF2-40B4-BE49-F238E27FC236}">
                <a16:creationId xmlns:a16="http://schemas.microsoft.com/office/drawing/2014/main" id="{E50BF35F-96F3-2042-B481-BBD1400A79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13214A69-967D-FB4B-AE72-CE62660FCD79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181251" name="Rectangle 2">
            <a:extLst>
              <a:ext uri="{FF2B5EF4-FFF2-40B4-BE49-F238E27FC236}">
                <a16:creationId xmlns:a16="http://schemas.microsoft.com/office/drawing/2014/main" id="{18BA644B-914E-F34B-AEBB-B243B08C889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1252" name="Rectangle 3">
            <a:extLst>
              <a:ext uri="{FF2B5EF4-FFF2-40B4-BE49-F238E27FC236}">
                <a16:creationId xmlns:a16="http://schemas.microsoft.com/office/drawing/2014/main" id="{B0A58A14-623B-6F49-8FD6-9A1DEDCB487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7A490B8A-3261-B442-B2DE-9E72ACFD89E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1CCBE49D-AB83-3E47-89C5-25C7A66CB29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CA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>
            <a:extLst>
              <a:ext uri="{FF2B5EF4-FFF2-40B4-BE49-F238E27FC236}">
                <a16:creationId xmlns:a16="http://schemas.microsoft.com/office/drawing/2014/main" id="{C0D761F9-A7EC-F240-BCB0-8EAC0A7941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7F25F1A6-967D-4345-9A5F-934A35FB40A4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202755" name="Rectangle 2">
            <a:extLst>
              <a:ext uri="{FF2B5EF4-FFF2-40B4-BE49-F238E27FC236}">
                <a16:creationId xmlns:a16="http://schemas.microsoft.com/office/drawing/2014/main" id="{006AC9A0-AEF5-E24F-938D-DA382813467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2756" name="Rectangle 3">
            <a:extLst>
              <a:ext uri="{FF2B5EF4-FFF2-40B4-BE49-F238E27FC236}">
                <a16:creationId xmlns:a16="http://schemas.microsoft.com/office/drawing/2014/main" id="{CCC9705E-A2DB-7244-9033-21346052CFF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>
                <a:ea typeface="ヒラギノ角ゴ Pro W3" panose="020B0300000000000000" pitchFamily="34" charset="-128"/>
              </a:rPr>
              <a:t>Figure 44.UN01 Summary figure, Concept 44.1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>
            <a:extLst>
              <a:ext uri="{FF2B5EF4-FFF2-40B4-BE49-F238E27FC236}">
                <a16:creationId xmlns:a16="http://schemas.microsoft.com/office/drawing/2014/main" id="{34D31DB0-2A1D-2548-8BC6-1F4094C432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7672B755-A345-9C46-8C00-62F481FBD50E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203779" name="Rectangle 2">
            <a:extLst>
              <a:ext uri="{FF2B5EF4-FFF2-40B4-BE49-F238E27FC236}">
                <a16:creationId xmlns:a16="http://schemas.microsoft.com/office/drawing/2014/main" id="{A11E2699-F6BA-0C40-BB62-202E865DEEB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80" name="Rectangle 3">
            <a:extLst>
              <a:ext uri="{FF2B5EF4-FFF2-40B4-BE49-F238E27FC236}">
                <a16:creationId xmlns:a16="http://schemas.microsoft.com/office/drawing/2014/main" id="{04ABB49B-D8D9-8B43-86AB-8D1FC4C5A5F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>
                <a:ea typeface="ヒラギノ角ゴ Pro W3" panose="020B0300000000000000" pitchFamily="34" charset="-128"/>
              </a:rPr>
              <a:t>Figure 44.UN01 Summary figure, Concept 44.1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>
            <a:extLst>
              <a:ext uri="{FF2B5EF4-FFF2-40B4-BE49-F238E27FC236}">
                <a16:creationId xmlns:a16="http://schemas.microsoft.com/office/drawing/2014/main" id="{FE866D20-EDE8-074F-BCDA-939023D4997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>
            <a:extLst>
              <a:ext uri="{FF2B5EF4-FFF2-40B4-BE49-F238E27FC236}">
                <a16:creationId xmlns:a16="http://schemas.microsoft.com/office/drawing/2014/main" id="{887F4541-E8A5-6A41-BCCC-A99DE6BE017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>
            <a:extLst>
              <a:ext uri="{FF2B5EF4-FFF2-40B4-BE49-F238E27FC236}">
                <a16:creationId xmlns:a16="http://schemas.microsoft.com/office/drawing/2014/main" id="{CF74C71C-4A40-D34D-B9F5-50671DFE7FB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>
            <a:extLst>
              <a:ext uri="{FF2B5EF4-FFF2-40B4-BE49-F238E27FC236}">
                <a16:creationId xmlns:a16="http://schemas.microsoft.com/office/drawing/2014/main" id="{31A51773-BADF-0042-A9F4-BC0EF8E6780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>
            <a:extLst>
              <a:ext uri="{FF2B5EF4-FFF2-40B4-BE49-F238E27FC236}">
                <a16:creationId xmlns:a16="http://schemas.microsoft.com/office/drawing/2014/main" id="{4D2C7848-BD83-C847-9164-D55002486E5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>
            <a:extLst>
              <a:ext uri="{FF2B5EF4-FFF2-40B4-BE49-F238E27FC236}">
                <a16:creationId xmlns:a16="http://schemas.microsoft.com/office/drawing/2014/main" id="{726DA3AE-BED0-6940-8247-A3F7607ED51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>
            <a:extLst>
              <a:ext uri="{FF2B5EF4-FFF2-40B4-BE49-F238E27FC236}">
                <a16:creationId xmlns:a16="http://schemas.microsoft.com/office/drawing/2014/main" id="{BD18A15B-0820-A046-B779-F0CB31C19E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DB662C64-553B-484B-8EA2-5843968EA90F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205827" name="Rectangle 2">
            <a:extLst>
              <a:ext uri="{FF2B5EF4-FFF2-40B4-BE49-F238E27FC236}">
                <a16:creationId xmlns:a16="http://schemas.microsoft.com/office/drawing/2014/main" id="{90B568C3-1220-9549-BD85-B6746B8DC22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5828" name="Rectangle 3">
            <a:extLst>
              <a:ext uri="{FF2B5EF4-FFF2-40B4-BE49-F238E27FC236}">
                <a16:creationId xmlns:a16="http://schemas.microsoft.com/office/drawing/2014/main" id="{993205AD-375F-7748-B0F3-6E9809746ED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>
            <a:extLst>
              <a:ext uri="{FF2B5EF4-FFF2-40B4-BE49-F238E27FC236}">
                <a16:creationId xmlns:a16="http://schemas.microsoft.com/office/drawing/2014/main" id="{4643B9D4-6D48-0546-8945-9BCFD00F40B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>
            <a:extLst>
              <a:ext uri="{FF2B5EF4-FFF2-40B4-BE49-F238E27FC236}">
                <a16:creationId xmlns:a16="http://schemas.microsoft.com/office/drawing/2014/main" id="{57F58E10-CF7E-D644-BB98-BD4B542EB83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>
            <a:extLst>
              <a:ext uri="{FF2B5EF4-FFF2-40B4-BE49-F238E27FC236}">
                <a16:creationId xmlns:a16="http://schemas.microsoft.com/office/drawing/2014/main" id="{3258314E-A596-6340-A550-BD0013063F0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>
            <a:extLst>
              <a:ext uri="{FF2B5EF4-FFF2-40B4-BE49-F238E27FC236}">
                <a16:creationId xmlns:a16="http://schemas.microsoft.com/office/drawing/2014/main" id="{2E2FB7E4-8E4A-E549-90FB-6C55CF10D90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:a16="http://schemas.microsoft.com/office/drawing/2014/main" id="{693E304C-2594-A340-9DC8-9A5EDF067F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071E1A50-23B4-2040-A6D3-4D2C6A16BBBC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80AC120E-77A7-0745-83D3-E57D8E2CF0D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86C124DD-CD03-CC4D-8759-ED0DBEBDC79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:a16="http://schemas.microsoft.com/office/drawing/2014/main" id="{2FC7FD06-1DF7-814C-A583-98BA9C75B0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BF7AB8E1-686E-364F-9BBF-67B911845C44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A4728808-AAFA-0A4A-84CD-3D8CB31F811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>
            <a:extLst>
              <a:ext uri="{FF2B5EF4-FFF2-40B4-BE49-F238E27FC236}">
                <a16:creationId xmlns:a16="http://schemas.microsoft.com/office/drawing/2014/main" id="{9A301143-95C5-0242-A01A-E891EB41354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id="{F37F9B5C-07BE-E44B-86B8-57A50BD92B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B948D033-C32A-264B-8E43-A1638A44BD71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id="{2F8439E0-435E-BA4F-9D6D-E212F15B5E0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924A90C7-81B2-824C-8ABE-19C32EEA3B7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id="{04503172-F4D5-6946-9F1E-B53B8CF4BD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1F8DACB1-F34C-6440-B833-5C8771FB5C70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E430F274-F50E-8147-8D46-8AAC5159A4F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E2AD36F4-7F67-A748-9DAD-43353947DBD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>
            <a:extLst>
              <a:ext uri="{FF2B5EF4-FFF2-40B4-BE49-F238E27FC236}">
                <a16:creationId xmlns:a16="http://schemas.microsoft.com/office/drawing/2014/main" id="{5138A533-F650-6846-B18B-172A8E02B111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Rectangle 3">
            <a:extLst>
              <a:ext uri="{FF2B5EF4-FFF2-40B4-BE49-F238E27FC236}">
                <a16:creationId xmlns:a16="http://schemas.microsoft.com/office/drawing/2014/main" id="{C101A22B-B933-134A-A2F5-8A1C44C1BDF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>
            <a:extLst>
              <a:ext uri="{FF2B5EF4-FFF2-40B4-BE49-F238E27FC236}">
                <a16:creationId xmlns:a16="http://schemas.microsoft.com/office/drawing/2014/main" id="{B4D3793A-C482-2242-A8C2-F93DD7C5AD6D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20792E2B-B6A4-FF41-A2D4-2A91D83284B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:a16="http://schemas.microsoft.com/office/drawing/2014/main" id="{EF3052A4-BC2A-5343-AE46-3924A91EB2F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21187" name="Rectangle 3">
            <a:extLst>
              <a:ext uri="{FF2B5EF4-FFF2-40B4-BE49-F238E27FC236}">
                <a16:creationId xmlns:a16="http://schemas.microsoft.com/office/drawing/2014/main" id="{D795CCBB-61CC-0C4D-ABC4-11887AD344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21188" name="Rectangle 4">
            <a:extLst>
              <a:ext uri="{FF2B5EF4-FFF2-40B4-BE49-F238E27FC236}">
                <a16:creationId xmlns:a16="http://schemas.microsoft.com/office/drawing/2014/main" id="{E0A77DE9-FA5E-5647-AA45-D1BC034A909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3F1970B7-8CD5-EC47-B696-9C274EB80F6B}" type="datetimeFigureOut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221189" name="Rectangle 5">
            <a:extLst>
              <a:ext uri="{FF2B5EF4-FFF2-40B4-BE49-F238E27FC236}">
                <a16:creationId xmlns:a16="http://schemas.microsoft.com/office/drawing/2014/main" id="{6B7FAF82-D2F4-634C-B34F-6E6DE991B51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21190" name="Rectangle 6">
            <a:extLst>
              <a:ext uri="{FF2B5EF4-FFF2-40B4-BE49-F238E27FC236}">
                <a16:creationId xmlns:a16="http://schemas.microsoft.com/office/drawing/2014/main" id="{DC5583D4-FD07-2A43-B943-3C76B5E6F1D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0E3C1CC-5D38-E943-A84A-2EDBF520F72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080EF-7EBC-5D46-B76E-01390D8DA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E1435-68B4-AF40-8C59-67EA6BFC5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4A60F-05A1-A54E-97DB-713AEBE9E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C794F7-DCDB-B24B-BF2A-467D67C990F3}" type="datetimeFigureOut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A34E2-91B7-BB4F-8FA3-936CA1D3E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AD6E9-69AB-A64E-9631-08B461A54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09879-D212-7E44-8904-2043A2537B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719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602EC7-C036-454F-8A2A-0364CEF787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0426D-E190-5148-8ED7-0052FD00F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C65C6-279B-1F4B-863F-74C6E78C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E49B3E-25C4-3049-9E0F-890F2358DEA3}" type="datetimeFigureOut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B04C1-3D8F-D640-8142-579416AD3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19922-DC29-4540-9C53-C901819E5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84D12-338C-0C41-9101-9F4C7F7AB2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8439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C45F8-850E-B647-B3C6-BC9302310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B6F13-5325-3346-AD40-254F63EC76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CC37E-7F8C-5547-ADEA-B25920933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BFA9E-02EF-3449-BFF9-5C3EF3BE9E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CF47E51-43F1-4A40-9054-A0CA346165B0}" type="datetimeFigureOut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FDD7C-C8DD-0A48-9311-3D5B517A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70241-A030-914D-A7B8-DAFA66B1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89FB3C8-AF48-3F4E-ADE0-234CDF8892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5307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FC16-FFAF-F249-96A8-409F1ED25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48567-B739-4C40-83D2-7C454813A09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96B08-AAD7-D149-8824-9FBE29E45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7AFE5-CDF0-144A-A424-826F26CCAA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B34AFC2-9CAD-024F-85C5-4550627058C4}" type="datetimeFigureOut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296B7-0688-1A40-9CC8-4583DE87F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400C1-C846-D646-BE95-03B7A0337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855A72A-5325-5646-8336-96DD8D963D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863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44C1-408B-7446-A77F-579A9B51B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46DEE-FD8D-F943-AC3B-D4C7C1FE4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444DA-9721-784B-A9FB-5BAE982F9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682B4C-6793-8745-827A-24566EA9AC98}" type="datetimeFigureOut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FD68D-9E11-1E4A-9C85-E6B43C7E1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86AD8-4D08-F645-A828-2DEFD714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4CDD31-65C7-B84D-8AC9-5EC872A4D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3854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32DE5-F48C-EE40-8CDD-CD6DD891E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C9E04-65D9-4B42-9F47-2A2CE710B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04D9A-BBEF-6D41-B186-17B0C1476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27A76D-E21B-3945-9AB2-4EB7699243FF}" type="datetimeFigureOut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F8C6A-6814-1144-B45D-EB303451D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E52D2-197F-1344-8E2D-3FF64C41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473AC-38FD-CB45-8146-A23DF7B79C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9306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6ED9B-2E07-AC42-8146-DF2FFDD49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B27E7-D7FB-3241-815B-546C9285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236A9C-4380-3F4E-AAB8-4A2CE9856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9E1D05-5293-344B-8B3C-8B8BC7141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C9EEF6-4295-1E44-9929-BB1A04FE57E8}" type="datetimeFigureOut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BCD5E-CDC6-C941-9DD9-A231A5C1E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2B533-004B-934E-AE46-DD92A3A00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6066A-E478-F545-8FF3-B4BEA7808D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280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09690-8DC2-2D46-AADB-85D62836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56891-C4DB-894D-AD95-81D1D5B49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4FEE65-74F2-304F-8AFA-20EF30C98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B12623-71DF-0147-8347-9FD1D316F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15C4E-F316-6B48-BE3E-96A323B4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5F704C-33C8-5E4C-9F9F-CD554872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AF8E2A-67E0-7A4B-A505-9C9D05CB5055}" type="datetimeFigureOut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A1F78E-34C4-334C-A814-5ABBE64BE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5399A9-8D07-4042-862E-814187346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73F0B-34AE-104F-B557-8A88603F95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569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98ABB-3A72-7D47-A3F2-94AF6590B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77413-7933-BA49-BCD9-7E2048BA3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F90919-422F-4B4C-87F6-303FC364A815}" type="datetimeFigureOut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1EC0B-700C-F34E-90F3-71E130A23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5B797-6F7E-044E-B00F-D4F1FC2E5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2D70A6-10C1-AF4D-BF66-DA9AF150C4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104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6D9C3F-2727-434A-B579-96BF26B73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DC0301-E2F3-BA40-812B-808EF2EC063B}" type="datetimeFigureOut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D3951B-D2CF-A342-A6DA-02085F7BB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C5D96-9671-5646-8077-7C5E1CF2D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511ED-035A-8B4C-ABED-D83DD21FD2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70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537B8-35FD-7C41-A4BE-B942471C5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E3006-FD90-A743-AADC-A161D8EBA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EFD83D-AC7B-AA43-9789-340DC001F7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63F1A-81F0-C647-BE15-BD06E5F5C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995008-9EF5-C148-A656-98EC82D615BE}" type="datetimeFigureOut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BD3F6-5008-1640-9595-CCA00A13F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232DB-F28E-0245-B3F3-3CF33B7F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EFB7B-A786-1A4D-8D41-5FF6380B08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224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84714-0B77-2940-977D-83A72F2F3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5EAC2E-469E-A44D-B5D4-9837DFDEE1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2EEDA-9FDC-F448-8505-B7CA0706C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0A802-9762-8441-AAEB-1860AF290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A473DA-EBEB-C946-9117-317CDF796963}" type="datetimeFigureOut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2809B-6928-1E47-BAB5-6C23760A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63F97-270B-1A47-B798-1F2770B61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2D922-869D-904E-AE1C-E93A4663FF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889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F89AF186-D190-0D4D-A025-F9D138575B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1C7215F1-BB6A-C64C-8250-E48DF44602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20164" name="Rectangle 4">
            <a:extLst>
              <a:ext uri="{FF2B5EF4-FFF2-40B4-BE49-F238E27FC236}">
                <a16:creationId xmlns:a16="http://schemas.microsoft.com/office/drawing/2014/main" id="{D426DBB3-C436-8F4B-9CB5-8051ABCE62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fld id="{BA2F0F48-7CAB-3643-909D-A02B15C2B9DE}" type="datetimeFigureOut">
              <a:rPr lang="en-US" altLang="en-US"/>
              <a:pPr/>
              <a:t>3/23/20</a:t>
            </a:fld>
            <a:endParaRPr lang="en-US" altLang="en-US"/>
          </a:p>
        </p:txBody>
      </p:sp>
      <p:sp>
        <p:nvSpPr>
          <p:cNvPr id="220165" name="Rectangle 5">
            <a:extLst>
              <a:ext uri="{FF2B5EF4-FFF2-40B4-BE49-F238E27FC236}">
                <a16:creationId xmlns:a16="http://schemas.microsoft.com/office/drawing/2014/main" id="{8AFE6E61-7B65-C64E-9A23-101E9CCF5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endParaRPr lang="en-US" altLang="en-US"/>
          </a:p>
        </p:txBody>
      </p:sp>
      <p:sp>
        <p:nvSpPr>
          <p:cNvPr id="220166" name="Rectangle 6">
            <a:extLst>
              <a:ext uri="{FF2B5EF4-FFF2-40B4-BE49-F238E27FC236}">
                <a16:creationId xmlns:a16="http://schemas.microsoft.com/office/drawing/2014/main" id="{CCE3FB80-E4C3-4141-AD48-1045731CE2A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fld id="{4D034662-398C-594D-B0C6-A6EB755D0B9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Char char="w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w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Char char="w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w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Char char="w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13" descr="44_04SockeyeSalmon-U">
            <a:extLst>
              <a:ext uri="{FF2B5EF4-FFF2-40B4-BE49-F238E27FC236}">
                <a16:creationId xmlns:a16="http://schemas.microsoft.com/office/drawing/2014/main" id="{AB96C987-E5E7-1447-91FA-83057B507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1752600"/>
            <a:ext cx="7945437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>
            <a:extLst>
              <a:ext uri="{FF2B5EF4-FFF2-40B4-BE49-F238E27FC236}">
                <a16:creationId xmlns:a16="http://schemas.microsoft.com/office/drawing/2014/main" id="{D636A16C-DB9A-5641-B331-C0694B783E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Osmoregulation &amp; Excretion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22182E1-3F0A-F04A-B4CE-4F8ABBB0275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0500" y="538163"/>
            <a:ext cx="8534400" cy="503237"/>
          </a:xfrm>
        </p:spPr>
        <p:txBody>
          <a:bodyPr/>
          <a:lstStyle/>
          <a:p>
            <a:r>
              <a:rPr lang="en-US" altLang="en-US" i="1"/>
              <a:t>Marine Animals</a:t>
            </a:r>
            <a:endParaRPr lang="en-US" altLang="en-US" b="1" i="1">
              <a:solidFill>
                <a:schemeClr val="tx1"/>
              </a:solidFill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530F552-B1AC-0A4E-AED6-6992B8FE7BE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370013"/>
            <a:ext cx="8229600" cy="4344987"/>
          </a:xfrm>
        </p:spPr>
        <p:txBody>
          <a:bodyPr/>
          <a:lstStyle/>
          <a:p>
            <a:pPr marL="350838" indent="-350838">
              <a:buFont typeface="Wingdings" pitchFamily="2" charset="2"/>
              <a:buNone/>
            </a:pPr>
            <a:endParaRPr lang="en-US" altLang="en-US" sz="2800"/>
          </a:p>
          <a:p>
            <a:pPr marL="350838" indent="-350838"/>
            <a:r>
              <a:rPr lang="en-US" altLang="en-US" sz="2800"/>
              <a:t>Most marine vertebrates are osmoregulators</a:t>
            </a:r>
          </a:p>
          <a:p>
            <a:pPr marL="350838" indent="-350838"/>
            <a:r>
              <a:rPr lang="en-US" altLang="en-US" sz="2800"/>
              <a:t>Marine bony fishes are hypoosmotic to sea water</a:t>
            </a:r>
          </a:p>
          <a:p>
            <a:pPr marL="350838" indent="-350838"/>
            <a:r>
              <a:rPr lang="en-US" altLang="en-US" sz="2800"/>
              <a:t>They lose water by osmosis and gain salt by diffusion and from food</a:t>
            </a:r>
          </a:p>
          <a:p>
            <a:pPr marL="350838" indent="-350838"/>
            <a:r>
              <a:rPr lang="en-US" altLang="en-US" sz="2800"/>
              <a:t>They balance water loss by drinking seawater and excreting salts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0797196-0351-3540-98E1-B18AC0486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330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9" descr="44_03aFishOsmoregulation-U">
            <a:extLst>
              <a:ext uri="{FF2B5EF4-FFF2-40B4-BE49-F238E27FC236}">
                <a16:creationId xmlns:a16="http://schemas.microsoft.com/office/drawing/2014/main" id="{449E43D2-F9EE-C24B-B249-518AA7508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93675"/>
            <a:ext cx="8115300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4">
            <a:extLst>
              <a:ext uri="{FF2B5EF4-FFF2-40B4-BE49-F238E27FC236}">
                <a16:creationId xmlns:a16="http://schemas.microsoft.com/office/drawing/2014/main" id="{5161BB1E-7EF4-1148-8E9B-50FDB5B20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234950"/>
            <a:ext cx="50419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300" b="1">
                <a:solidFill>
                  <a:schemeClr val="bg2"/>
                </a:solidFill>
              </a:rPr>
              <a:t>(a) Osmoregulation in a marine fish</a:t>
            </a:r>
          </a:p>
        </p:txBody>
      </p:sp>
      <p:sp>
        <p:nvSpPr>
          <p:cNvPr id="18436" name="Text Box 6">
            <a:extLst>
              <a:ext uri="{FF2B5EF4-FFF2-40B4-BE49-F238E27FC236}">
                <a16:creationId xmlns:a16="http://schemas.microsoft.com/office/drawing/2014/main" id="{4BCCA447-3DB2-514F-94CA-06A159C7F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731838"/>
            <a:ext cx="19335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2200" b="1">
                <a:solidFill>
                  <a:schemeClr val="bg2"/>
                </a:solidFill>
              </a:rPr>
              <a:t>Gain of water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and salt ions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from food</a:t>
            </a:r>
            <a:endParaRPr lang="en-US" altLang="en-US" sz="2200" b="1"/>
          </a:p>
        </p:txBody>
      </p:sp>
      <p:sp>
        <p:nvSpPr>
          <p:cNvPr id="18437" name="Text Box 7">
            <a:extLst>
              <a:ext uri="{FF2B5EF4-FFF2-40B4-BE49-F238E27FC236}">
                <a16:creationId xmlns:a16="http://schemas.microsoft.com/office/drawing/2014/main" id="{064429EC-98F7-4A4F-ABA8-6438DB698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6075" y="733425"/>
            <a:ext cx="1576388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2200" b="1"/>
              <a:t>Excretion</a:t>
            </a:r>
            <a:br>
              <a:rPr lang="en-US" altLang="en-US" sz="2200" b="1"/>
            </a:br>
            <a:r>
              <a:rPr lang="en-US" altLang="en-US" sz="2200" b="1"/>
              <a:t>of salt ions</a:t>
            </a:r>
            <a:br>
              <a:rPr lang="en-US" altLang="en-US" sz="2200" b="1"/>
            </a:br>
            <a:r>
              <a:rPr lang="en-US" altLang="en-US" sz="2200" b="1"/>
              <a:t>from gills</a:t>
            </a:r>
          </a:p>
        </p:txBody>
      </p:sp>
      <p:sp>
        <p:nvSpPr>
          <p:cNvPr id="18438" name="Text Box 8">
            <a:extLst>
              <a:ext uri="{FF2B5EF4-FFF2-40B4-BE49-F238E27FC236}">
                <a16:creationId xmlns:a16="http://schemas.microsoft.com/office/drawing/2014/main" id="{9B7D4B4F-CB4D-B445-9568-74168B83E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0913" y="736600"/>
            <a:ext cx="23653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2200" b="1">
                <a:solidFill>
                  <a:schemeClr val="bg2"/>
                </a:solidFill>
              </a:rPr>
              <a:t>Osmotic water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loss through gills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and other parts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of body surface</a:t>
            </a:r>
            <a:endParaRPr lang="en-US" altLang="en-US" sz="2200" b="1"/>
          </a:p>
        </p:txBody>
      </p:sp>
      <p:sp>
        <p:nvSpPr>
          <p:cNvPr id="18439" name="Text Box 9">
            <a:extLst>
              <a:ext uri="{FF2B5EF4-FFF2-40B4-BE49-F238E27FC236}">
                <a16:creationId xmlns:a16="http://schemas.microsoft.com/office/drawing/2014/main" id="{1ACAE609-FEDB-6243-BB1A-DA44B075D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5187950"/>
            <a:ext cx="19827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2200" b="1">
                <a:solidFill>
                  <a:schemeClr val="bg2"/>
                </a:solidFill>
              </a:rPr>
              <a:t>Gain of water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and salt ions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from drinking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seawater</a:t>
            </a:r>
            <a:endParaRPr lang="en-US" altLang="en-US" sz="2200" b="1"/>
          </a:p>
        </p:txBody>
      </p:sp>
      <p:sp>
        <p:nvSpPr>
          <p:cNvPr id="18440" name="Text Box 10">
            <a:extLst>
              <a:ext uri="{FF2B5EF4-FFF2-40B4-BE49-F238E27FC236}">
                <a16:creationId xmlns:a16="http://schemas.microsoft.com/office/drawing/2014/main" id="{1B2AD050-9E6A-6145-9BBA-E2835161A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7863" y="5186363"/>
            <a:ext cx="3675062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2200" b="1">
                <a:solidFill>
                  <a:schemeClr val="bg2"/>
                </a:solidFill>
              </a:rPr>
              <a:t>Excretion of salt ions and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small amounts of water in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scanty urine from kidneys</a:t>
            </a:r>
            <a:endParaRPr lang="en-US" altLang="en-US" sz="2200" b="1"/>
          </a:p>
        </p:txBody>
      </p:sp>
      <p:sp>
        <p:nvSpPr>
          <p:cNvPr id="18441" name="Text Box 15">
            <a:extLst>
              <a:ext uri="{FF2B5EF4-FFF2-40B4-BE49-F238E27FC236}">
                <a16:creationId xmlns:a16="http://schemas.microsoft.com/office/drawing/2014/main" id="{E69142C5-F402-F64D-B4D8-43B01029B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4113" y="5148263"/>
            <a:ext cx="550862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olidFill>
                  <a:schemeClr val="bg2"/>
                </a:solidFill>
              </a:rPr>
              <a:t>Key</a:t>
            </a:r>
            <a:endParaRPr lang="en-US" altLang="en-US" sz="2200" b="1"/>
          </a:p>
        </p:txBody>
      </p:sp>
      <p:sp>
        <p:nvSpPr>
          <p:cNvPr id="18442" name="Text Box 16">
            <a:extLst>
              <a:ext uri="{FF2B5EF4-FFF2-40B4-BE49-F238E27FC236}">
                <a16:creationId xmlns:a16="http://schemas.microsoft.com/office/drawing/2014/main" id="{9DA5324F-1471-564D-9EC0-E255F496D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7638" y="5749925"/>
            <a:ext cx="825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olidFill>
                  <a:schemeClr val="bg2"/>
                </a:solidFill>
              </a:rPr>
              <a:t>Water</a:t>
            </a:r>
            <a:endParaRPr lang="en-US" altLang="en-US" sz="2200" b="1"/>
          </a:p>
        </p:txBody>
      </p:sp>
      <p:sp>
        <p:nvSpPr>
          <p:cNvPr id="18443" name="Text Box 17">
            <a:extLst>
              <a:ext uri="{FF2B5EF4-FFF2-40B4-BE49-F238E27FC236}">
                <a16:creationId xmlns:a16="http://schemas.microsoft.com/office/drawing/2014/main" id="{B6FB0094-844E-3B4B-B261-79804C119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9225" y="6188075"/>
            <a:ext cx="825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olidFill>
                  <a:schemeClr val="bg2"/>
                </a:solidFill>
              </a:rPr>
              <a:t>Salt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DDAA745-2031-9346-AEE5-0479A78A4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79620" y="30713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A644BB4B-CF46-3244-90AA-644F8557793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85738" y="538163"/>
            <a:ext cx="8534400" cy="503237"/>
          </a:xfrm>
        </p:spPr>
        <p:txBody>
          <a:bodyPr/>
          <a:lstStyle/>
          <a:p>
            <a:r>
              <a:rPr lang="en-US" altLang="en-US" i="1"/>
              <a:t>Freshwater Animals</a:t>
            </a:r>
            <a:endParaRPr lang="en-US" altLang="en-US" b="1" i="1">
              <a:solidFill>
                <a:schemeClr val="tx1"/>
              </a:solidFill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DA314CE1-3596-4543-86B4-037543E7CF7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366838"/>
            <a:ext cx="8077200" cy="37004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A different form of osmoregulator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Freshwater animals constantly take in water by osmosis from their hypoosmotic environment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They lose salts by diffusion and maintain water balance by excreting large amounts of dilute urine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Salts lost by diffusion are replaced in foods and by uptake across the gills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99F2B0C-1DA6-B545-BDEB-09AD308C3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242" y="383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19" descr="44_03bFishOsmoregulation-U">
            <a:extLst>
              <a:ext uri="{FF2B5EF4-FFF2-40B4-BE49-F238E27FC236}">
                <a16:creationId xmlns:a16="http://schemas.microsoft.com/office/drawing/2014/main" id="{DD51549B-39F3-7648-B3B4-92546F2AC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190500"/>
            <a:ext cx="6561137" cy="647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>
            <a:extLst>
              <a:ext uri="{FF2B5EF4-FFF2-40B4-BE49-F238E27FC236}">
                <a16:creationId xmlns:a16="http://schemas.microsoft.com/office/drawing/2014/main" id="{C0847EB2-0702-F247-AA2B-8262CAF69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198438"/>
            <a:ext cx="5365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2200" b="1">
                <a:solidFill>
                  <a:schemeClr val="bg2"/>
                </a:solidFill>
              </a:rPr>
              <a:t>(b) Osmoregulation in a freshwater fish</a:t>
            </a:r>
            <a:endParaRPr lang="en-US" altLang="en-US" sz="2200" b="1"/>
          </a:p>
        </p:txBody>
      </p:sp>
      <p:sp>
        <p:nvSpPr>
          <p:cNvPr id="20485" name="Text Box 11">
            <a:extLst>
              <a:ext uri="{FF2B5EF4-FFF2-40B4-BE49-F238E27FC236}">
                <a16:creationId xmlns:a16="http://schemas.microsoft.com/office/drawing/2014/main" id="{42EF9104-8A41-3841-8315-30958611F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750888"/>
            <a:ext cx="200977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2200" b="1">
                <a:solidFill>
                  <a:schemeClr val="bg2"/>
                </a:solidFill>
              </a:rPr>
              <a:t>Gain of water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and some ions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in food</a:t>
            </a:r>
            <a:endParaRPr lang="en-US" altLang="en-US" sz="2200" b="1"/>
          </a:p>
        </p:txBody>
      </p:sp>
      <p:sp>
        <p:nvSpPr>
          <p:cNvPr id="20486" name="Text Box 12">
            <a:extLst>
              <a:ext uri="{FF2B5EF4-FFF2-40B4-BE49-F238E27FC236}">
                <a16:creationId xmlns:a16="http://schemas.microsoft.com/office/drawing/2014/main" id="{753DD994-3A13-6449-B095-4FDAF1672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736600"/>
            <a:ext cx="1355725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2200" b="1">
                <a:solidFill>
                  <a:schemeClr val="bg2"/>
                </a:solidFill>
              </a:rPr>
              <a:t>Uptake of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salt ions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by gills</a:t>
            </a:r>
            <a:endParaRPr lang="en-US" altLang="en-US" sz="2200" b="1"/>
          </a:p>
        </p:txBody>
      </p:sp>
      <p:sp>
        <p:nvSpPr>
          <p:cNvPr id="20487" name="Text Box 13">
            <a:extLst>
              <a:ext uri="{FF2B5EF4-FFF2-40B4-BE49-F238E27FC236}">
                <a16:creationId xmlns:a16="http://schemas.microsoft.com/office/drawing/2014/main" id="{39684439-B6A6-AC4B-BFA6-84785B16C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6438" y="750888"/>
            <a:ext cx="2052637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2200" b="1">
                <a:solidFill>
                  <a:schemeClr val="bg2"/>
                </a:solidFill>
              </a:rPr>
              <a:t>Osmotic water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gain through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gills and other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parts of body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surface</a:t>
            </a:r>
            <a:endParaRPr lang="en-US" altLang="en-US" sz="2200" b="1"/>
          </a:p>
        </p:txBody>
      </p:sp>
      <p:sp>
        <p:nvSpPr>
          <p:cNvPr id="20488" name="Text Box 14">
            <a:extLst>
              <a:ext uri="{FF2B5EF4-FFF2-40B4-BE49-F238E27FC236}">
                <a16:creationId xmlns:a16="http://schemas.microsoft.com/office/drawing/2014/main" id="{41B8D4E2-CE2C-4E4F-A516-7178B62B1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5189538"/>
            <a:ext cx="351155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2200" b="1">
                <a:solidFill>
                  <a:schemeClr val="bg2"/>
                </a:solidFill>
              </a:rPr>
              <a:t>Excretion of salt ions and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large amounts of water in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dilute urine from kidneys</a:t>
            </a:r>
            <a:endParaRPr lang="en-US" altLang="en-US" sz="2200" b="1"/>
          </a:p>
        </p:txBody>
      </p:sp>
      <p:sp>
        <p:nvSpPr>
          <p:cNvPr id="20489" name="Text Box 15">
            <a:extLst>
              <a:ext uri="{FF2B5EF4-FFF2-40B4-BE49-F238E27FC236}">
                <a16:creationId xmlns:a16="http://schemas.microsoft.com/office/drawing/2014/main" id="{C8012F95-753F-7C40-AD19-67D4E3AA4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0" y="5118100"/>
            <a:ext cx="56991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2200" b="1">
                <a:solidFill>
                  <a:schemeClr val="bg2"/>
                </a:solidFill>
              </a:rPr>
              <a:t>Key</a:t>
            </a:r>
            <a:endParaRPr lang="en-US" altLang="en-US" sz="2200" b="1"/>
          </a:p>
        </p:txBody>
      </p:sp>
      <p:sp>
        <p:nvSpPr>
          <p:cNvPr id="20490" name="Text Box 16">
            <a:extLst>
              <a:ext uri="{FF2B5EF4-FFF2-40B4-BE49-F238E27FC236}">
                <a16:creationId xmlns:a16="http://schemas.microsoft.com/office/drawing/2014/main" id="{1F3A09DC-219B-7548-9196-BD10DC681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025" y="5735638"/>
            <a:ext cx="854075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2200" b="1">
                <a:solidFill>
                  <a:schemeClr val="bg2"/>
                </a:solidFill>
              </a:rPr>
              <a:t>Water</a:t>
            </a:r>
            <a:endParaRPr lang="en-US" altLang="en-US" sz="2200" b="1"/>
          </a:p>
        </p:txBody>
      </p:sp>
      <p:sp>
        <p:nvSpPr>
          <p:cNvPr id="20491" name="Text Box 17">
            <a:extLst>
              <a:ext uri="{FF2B5EF4-FFF2-40B4-BE49-F238E27FC236}">
                <a16:creationId xmlns:a16="http://schemas.microsoft.com/office/drawing/2014/main" id="{8CB10F5F-A2CF-0348-BBAD-F72A42E12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0" y="6173788"/>
            <a:ext cx="854075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2200" b="1">
                <a:solidFill>
                  <a:schemeClr val="bg2"/>
                </a:solidFill>
              </a:rPr>
              <a:t>Salt</a:t>
            </a:r>
            <a:endParaRPr lang="en-US" altLang="en-US" sz="2200" b="1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7E67111-1CFC-9244-A090-28E42E6C1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787" y="48272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9683DEF8-822B-2746-B1E1-C5A1CDDEC68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225" y="609600"/>
            <a:ext cx="8893175" cy="914400"/>
          </a:xfrm>
        </p:spPr>
        <p:txBody>
          <a:bodyPr/>
          <a:lstStyle/>
          <a:p>
            <a:pPr marL="112713"/>
            <a:r>
              <a:rPr lang="en-US" altLang="en-US"/>
              <a:t>Kidneys-Fish nitrogenous wastes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5ABC79A-7934-5145-B039-7575022CE52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900238"/>
            <a:ext cx="7729538" cy="35607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The type and quantity of an animal’s waste products may greatly affect its water balance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Among the most significant wastes are nitrogenous breakdown products of proteins and nucleic acids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Fish typically produce toxic </a:t>
            </a:r>
            <a:r>
              <a:rPr lang="en-US" altLang="en-US" sz="2800" b="1"/>
              <a:t>ammonia </a:t>
            </a:r>
            <a:r>
              <a:rPr lang="en-US" altLang="en-US" sz="2800"/>
              <a:t>(NH</a:t>
            </a:r>
            <a:r>
              <a:rPr lang="en-US" altLang="en-US" sz="2800" baseline="-25000"/>
              <a:t>3</a:t>
            </a:r>
            <a:r>
              <a:rPr lang="en-US" altLang="en-US" sz="2800"/>
              <a:t>) rather then less toxic compounds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Abundance of water to dilute toxic materials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9524119-2F9C-794D-9F90-080E3B56B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632" y="76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5" descr="44_08_NitrogenousWaste-U">
            <a:extLst>
              <a:ext uri="{FF2B5EF4-FFF2-40B4-BE49-F238E27FC236}">
                <a16:creationId xmlns:a16="http://schemas.microsoft.com/office/drawing/2014/main" id="{93EAC304-1A39-0946-A3EB-94603B5EA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136525"/>
            <a:ext cx="5683250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4">
            <a:extLst>
              <a:ext uri="{FF2B5EF4-FFF2-40B4-BE49-F238E27FC236}">
                <a16:creationId xmlns:a16="http://schemas.microsoft.com/office/drawing/2014/main" id="{BC6E7478-F63E-2341-BF8C-B3091DDE0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3450" y="276225"/>
            <a:ext cx="7461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>
                <a:solidFill>
                  <a:schemeClr val="bg2"/>
                </a:solidFill>
              </a:rPr>
              <a:t>Proteins</a:t>
            </a:r>
          </a:p>
        </p:txBody>
      </p:sp>
      <p:sp>
        <p:nvSpPr>
          <p:cNvPr id="35845" name="Text Box 15">
            <a:extLst>
              <a:ext uri="{FF2B5EF4-FFF2-40B4-BE49-F238E27FC236}">
                <a16:creationId xmlns:a16="http://schemas.microsoft.com/office/drawing/2014/main" id="{D1EF497C-685F-9242-B234-0B3A72DFB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269875"/>
            <a:ext cx="116840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>
                <a:solidFill>
                  <a:schemeClr val="bg2"/>
                </a:solidFill>
              </a:rPr>
              <a:t>Nucleic acids</a:t>
            </a:r>
          </a:p>
        </p:txBody>
      </p:sp>
      <p:sp>
        <p:nvSpPr>
          <p:cNvPr id="35846" name="Text Box 16">
            <a:extLst>
              <a:ext uri="{FF2B5EF4-FFF2-40B4-BE49-F238E27FC236}">
                <a16:creationId xmlns:a16="http://schemas.microsoft.com/office/drawing/2014/main" id="{244910C5-B5BE-6140-B8EA-F37752B82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463" y="946150"/>
            <a:ext cx="5603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2"/>
                </a:solidFill>
              </a:rPr>
              <a:t>Amino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acids</a:t>
            </a:r>
          </a:p>
        </p:txBody>
      </p:sp>
      <p:sp>
        <p:nvSpPr>
          <p:cNvPr id="35847" name="Text Box 17">
            <a:extLst>
              <a:ext uri="{FF2B5EF4-FFF2-40B4-BE49-F238E27FC236}">
                <a16:creationId xmlns:a16="http://schemas.microsoft.com/office/drawing/2014/main" id="{9AEE3766-3AE0-F945-8FF9-CC4B18163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275" y="939800"/>
            <a:ext cx="10890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2"/>
                </a:solidFill>
              </a:rPr>
              <a:t>Nitrogenous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bases</a:t>
            </a:r>
          </a:p>
        </p:txBody>
      </p:sp>
      <p:sp>
        <p:nvSpPr>
          <p:cNvPr id="35848" name="Text Box 18">
            <a:extLst>
              <a:ext uri="{FF2B5EF4-FFF2-40B4-BE49-F238E27FC236}">
                <a16:creationId xmlns:a16="http://schemas.microsoft.com/office/drawing/2014/main" id="{40FD409D-9DE0-A34D-93E4-D685A86E3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789113"/>
            <a:ext cx="12874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2"/>
                </a:solidFill>
              </a:rPr>
              <a:t>—NH</a:t>
            </a:r>
            <a:r>
              <a:rPr lang="en-US" altLang="en-US" sz="1400" b="1" baseline="-25000">
                <a:solidFill>
                  <a:schemeClr val="bg2"/>
                </a:solidFill>
              </a:rPr>
              <a:t>2</a:t>
            </a:r>
            <a:br>
              <a:rPr lang="en-US" altLang="en-US" sz="1400" b="1">
                <a:solidFill>
                  <a:schemeClr val="bg2"/>
                </a:solidFill>
                <a:sym typeface="Symbol" pitchFamily="2" charset="2"/>
              </a:rPr>
            </a:br>
            <a:r>
              <a:rPr lang="en-US" altLang="en-US" sz="1400" b="1">
                <a:solidFill>
                  <a:schemeClr val="bg2"/>
                </a:solidFill>
              </a:rPr>
              <a:t>Amino groups</a:t>
            </a:r>
          </a:p>
        </p:txBody>
      </p:sp>
      <p:sp>
        <p:nvSpPr>
          <p:cNvPr id="35849" name="Text Box 19">
            <a:extLst>
              <a:ext uri="{FF2B5EF4-FFF2-40B4-BE49-F238E27FC236}">
                <a16:creationId xmlns:a16="http://schemas.microsoft.com/office/drawing/2014/main" id="{ED01E586-773E-EE44-92F3-B6F5E62C9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786188"/>
            <a:ext cx="156527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2"/>
                </a:solidFill>
              </a:rPr>
              <a:t>Most aquatic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animals, including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most bony fishes</a:t>
            </a:r>
          </a:p>
        </p:txBody>
      </p:sp>
      <p:sp>
        <p:nvSpPr>
          <p:cNvPr id="35850" name="Text Box 20">
            <a:extLst>
              <a:ext uri="{FF2B5EF4-FFF2-40B4-BE49-F238E27FC236}">
                <a16:creationId xmlns:a16="http://schemas.microsoft.com/office/drawing/2014/main" id="{06F9ADDA-4255-8441-A7E4-E1D9BA9FD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1575" y="3779838"/>
            <a:ext cx="1709738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2"/>
                </a:solidFill>
              </a:rPr>
              <a:t>Mammals, most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amphibians, sharks,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some bony fishes</a:t>
            </a:r>
          </a:p>
        </p:txBody>
      </p:sp>
      <p:sp>
        <p:nvSpPr>
          <p:cNvPr id="35851" name="Text Box 21">
            <a:extLst>
              <a:ext uri="{FF2B5EF4-FFF2-40B4-BE49-F238E27FC236}">
                <a16:creationId xmlns:a16="http://schemas.microsoft.com/office/drawing/2014/main" id="{32C22ED0-0D62-4C42-9CBA-28E2327DD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3792538"/>
            <a:ext cx="1682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chemeClr val="bg2"/>
                </a:solidFill>
              </a:rPr>
              <a:t>Many reptiles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(including birds),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insects, land snails</a:t>
            </a:r>
          </a:p>
        </p:txBody>
      </p:sp>
      <p:sp>
        <p:nvSpPr>
          <p:cNvPr id="35852" name="Text Box 22">
            <a:extLst>
              <a:ext uri="{FF2B5EF4-FFF2-40B4-BE49-F238E27FC236}">
                <a16:creationId xmlns:a16="http://schemas.microsoft.com/office/drawing/2014/main" id="{AFB3EB35-BB22-6342-907F-AE09BC65F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75" y="6359525"/>
            <a:ext cx="865188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1400" b="1">
                <a:solidFill>
                  <a:schemeClr val="bg2"/>
                </a:solidFill>
              </a:rPr>
              <a:t>Ammonia</a:t>
            </a:r>
          </a:p>
        </p:txBody>
      </p:sp>
      <p:sp>
        <p:nvSpPr>
          <p:cNvPr id="35853" name="Text Box 23">
            <a:extLst>
              <a:ext uri="{FF2B5EF4-FFF2-40B4-BE49-F238E27FC236}">
                <a16:creationId xmlns:a16="http://schemas.microsoft.com/office/drawing/2014/main" id="{678FBAE3-36A9-6645-B444-E96A1AE29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6354763"/>
            <a:ext cx="42862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1400" b="1">
                <a:solidFill>
                  <a:schemeClr val="bg2"/>
                </a:solidFill>
              </a:rPr>
              <a:t>Urea</a:t>
            </a:r>
            <a:endParaRPr lang="en-US" altLang="en-US" sz="1400" b="1"/>
          </a:p>
        </p:txBody>
      </p:sp>
      <p:sp>
        <p:nvSpPr>
          <p:cNvPr id="35854" name="Text Box 24">
            <a:extLst>
              <a:ext uri="{FF2B5EF4-FFF2-40B4-BE49-F238E27FC236}">
                <a16:creationId xmlns:a16="http://schemas.microsoft.com/office/drawing/2014/main" id="{A247D023-0930-3144-98EC-7B6118DF6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713" y="6350000"/>
            <a:ext cx="773112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1400" b="1">
                <a:solidFill>
                  <a:schemeClr val="bg2"/>
                </a:solidFill>
              </a:rPr>
              <a:t>Uric acid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C047FDB-591D-F541-9E74-D8AD9C238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3026" y="42766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A6BFAA31-46C1-A748-8395-69937EFE1F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/>
              <a:t>Fig. 30.9a</a:t>
            </a:r>
          </a:p>
        </p:txBody>
      </p:sp>
      <p:pic>
        <p:nvPicPr>
          <p:cNvPr id="224259" name="Picture 3">
            <a:extLst>
              <a:ext uri="{FF2B5EF4-FFF2-40B4-BE49-F238E27FC236}">
                <a16:creationId xmlns:a16="http://schemas.microsoft.com/office/drawing/2014/main" id="{92933712-AB15-494C-9DF1-39E5DEA45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33338"/>
            <a:ext cx="5576888" cy="679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9C2F823-0A72-EB4D-A02B-FA89836B2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4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20740CF1-8F95-354F-A7E8-F01854964A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/>
              <a:t>Fig. 30.9b</a:t>
            </a:r>
          </a:p>
        </p:txBody>
      </p:sp>
      <p:pic>
        <p:nvPicPr>
          <p:cNvPr id="226307" name="Picture 3">
            <a:extLst>
              <a:ext uri="{FF2B5EF4-FFF2-40B4-BE49-F238E27FC236}">
                <a16:creationId xmlns:a16="http://schemas.microsoft.com/office/drawing/2014/main" id="{0DD13D96-FF46-1D42-AF26-DAE2E98FE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33338"/>
            <a:ext cx="5176838" cy="679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5D7D57B-25DE-EB40-83E4-564AF16BC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9705" y="54944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87E602B7-44F5-3741-8F02-42D65201E1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5100" y="538163"/>
            <a:ext cx="8534400" cy="503237"/>
          </a:xfrm>
        </p:spPr>
        <p:txBody>
          <a:bodyPr/>
          <a:lstStyle/>
          <a:p>
            <a:r>
              <a:rPr lang="en-US" altLang="en-US"/>
              <a:t>Excretory Processes-Kidneys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D460AD55-A909-374D-AC71-8257AAD2F81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363663"/>
            <a:ext cx="8153400" cy="4427537"/>
          </a:xfrm>
        </p:spPr>
        <p:txBody>
          <a:bodyPr/>
          <a:lstStyle/>
          <a:p>
            <a:r>
              <a:rPr lang="en-US" altLang="en-US" sz="2800"/>
              <a:t>Excretory systems produce urine by refining a </a:t>
            </a:r>
            <a:r>
              <a:rPr lang="en-US" altLang="en-US" sz="2800" b="1"/>
              <a:t>filtrate </a:t>
            </a:r>
            <a:r>
              <a:rPr lang="en-US" altLang="en-US" sz="2800"/>
              <a:t>derived from body fluids</a:t>
            </a:r>
          </a:p>
          <a:p>
            <a:r>
              <a:rPr lang="en-US" altLang="en-US" sz="2800"/>
              <a:t>Key functions of most excretory systems</a:t>
            </a:r>
          </a:p>
          <a:p>
            <a:pPr marL="971550" lvl="1"/>
            <a:r>
              <a:rPr lang="en-US" altLang="en-US" sz="2600" b="1">
                <a:solidFill>
                  <a:schemeClr val="hlink"/>
                </a:solidFill>
              </a:rPr>
              <a:t>Filtration</a:t>
            </a:r>
            <a:r>
              <a:rPr lang="en-US" altLang="en-US" sz="2600"/>
              <a:t>: Filtering of body fluids</a:t>
            </a:r>
          </a:p>
          <a:p>
            <a:pPr marL="971550" lvl="1"/>
            <a:r>
              <a:rPr lang="en-US" altLang="en-US" sz="2600" b="1">
                <a:solidFill>
                  <a:schemeClr val="hlink"/>
                </a:solidFill>
              </a:rPr>
              <a:t>Reabsorption</a:t>
            </a:r>
            <a:r>
              <a:rPr lang="en-US" altLang="en-US" sz="2600"/>
              <a:t>: Reclaiming valuable solutes</a:t>
            </a:r>
          </a:p>
          <a:p>
            <a:pPr marL="971550" lvl="1"/>
            <a:r>
              <a:rPr lang="en-US" altLang="en-US" sz="2600" b="1">
                <a:solidFill>
                  <a:schemeClr val="hlink"/>
                </a:solidFill>
              </a:rPr>
              <a:t>Secretion</a:t>
            </a:r>
            <a:r>
              <a:rPr lang="en-US" altLang="en-US" sz="2600"/>
              <a:t>: Adding nonessential solutes and wastes from the body fluids to the filtrate</a:t>
            </a:r>
          </a:p>
          <a:p>
            <a:pPr marL="971550" lvl="1"/>
            <a:r>
              <a:rPr lang="en-US" altLang="en-US" sz="2600" b="1">
                <a:solidFill>
                  <a:schemeClr val="hlink"/>
                </a:solidFill>
              </a:rPr>
              <a:t>Excretion</a:t>
            </a:r>
            <a:r>
              <a:rPr lang="en-US" altLang="en-US" sz="2600"/>
              <a:t>: Processed filtrate containing nitrogenous wastes, released from the body</a:t>
            </a:r>
            <a:endParaRPr lang="en-US" alt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D0837DC-2A95-A845-A9BD-8DF4E1E4A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100" y="13176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77" descr="44_14_bMamExcretorySys-U">
            <a:extLst>
              <a:ext uri="{FF2B5EF4-FFF2-40B4-BE49-F238E27FC236}">
                <a16:creationId xmlns:a16="http://schemas.microsoft.com/office/drawing/2014/main" id="{D08E7414-37DA-9440-878C-842FD24D5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12725"/>
            <a:ext cx="8548687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4">
            <a:extLst>
              <a:ext uri="{FF2B5EF4-FFF2-40B4-BE49-F238E27FC236}">
                <a16:creationId xmlns:a16="http://schemas.microsoft.com/office/drawing/2014/main" id="{E61207E3-066E-8D47-AAA7-B43244D5D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220663"/>
            <a:ext cx="24860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1800" b="1">
                <a:solidFill>
                  <a:schemeClr val="bg2"/>
                </a:solidFill>
              </a:rPr>
              <a:t>Nephron Organization</a:t>
            </a:r>
            <a:endParaRPr lang="en-US" altLang="en-US" sz="1800" b="1"/>
          </a:p>
        </p:txBody>
      </p:sp>
      <p:sp>
        <p:nvSpPr>
          <p:cNvPr id="56324" name="Text Box 7">
            <a:extLst>
              <a:ext uri="{FF2B5EF4-FFF2-40B4-BE49-F238E27FC236}">
                <a16:creationId xmlns:a16="http://schemas.microsoft.com/office/drawing/2014/main" id="{F279E846-D63C-4141-AA27-4544A4B5A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636588"/>
            <a:ext cx="15081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>
                <a:solidFill>
                  <a:schemeClr val="bg2"/>
                </a:solidFill>
              </a:rPr>
              <a:t>Afferent arteriole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from renal artery</a:t>
            </a:r>
          </a:p>
        </p:txBody>
      </p:sp>
      <p:sp>
        <p:nvSpPr>
          <p:cNvPr id="56325" name="Text Box 46">
            <a:extLst>
              <a:ext uri="{FF2B5EF4-FFF2-40B4-BE49-F238E27FC236}">
                <a16:creationId xmlns:a16="http://schemas.microsoft.com/office/drawing/2014/main" id="{678A9CB6-4AA0-8642-8C6D-A65246614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088" y="801688"/>
            <a:ext cx="1044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>
                <a:solidFill>
                  <a:schemeClr val="bg2"/>
                </a:solidFill>
              </a:rPr>
              <a:t>Glomerulus</a:t>
            </a:r>
            <a:endParaRPr lang="en-US" altLang="en-US" sz="1400" b="1"/>
          </a:p>
        </p:txBody>
      </p:sp>
      <p:sp>
        <p:nvSpPr>
          <p:cNvPr id="56326" name="Text Box 47">
            <a:extLst>
              <a:ext uri="{FF2B5EF4-FFF2-40B4-BE49-F238E27FC236}">
                <a16:creationId xmlns:a16="http://schemas.microsoft.com/office/drawing/2014/main" id="{4A6EA8F5-8388-BA45-ADD6-2270BAAC2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238" y="1087438"/>
            <a:ext cx="91281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>
                <a:solidFill>
                  <a:schemeClr val="bg2"/>
                </a:solidFill>
              </a:rPr>
              <a:t>Bowman’s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capsule</a:t>
            </a:r>
          </a:p>
        </p:txBody>
      </p:sp>
      <p:sp>
        <p:nvSpPr>
          <p:cNvPr id="56327" name="Text Box 48">
            <a:extLst>
              <a:ext uri="{FF2B5EF4-FFF2-40B4-BE49-F238E27FC236}">
                <a16:creationId xmlns:a16="http://schemas.microsoft.com/office/drawing/2014/main" id="{8C5AAAC9-C4ED-2142-9EDD-06745BBD0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8775" y="1597025"/>
            <a:ext cx="77946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>
                <a:solidFill>
                  <a:schemeClr val="bg2"/>
                </a:solidFill>
              </a:rPr>
              <a:t>Proximal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tubule</a:t>
            </a:r>
          </a:p>
        </p:txBody>
      </p:sp>
      <p:sp>
        <p:nvSpPr>
          <p:cNvPr id="56328" name="Text Box 49">
            <a:extLst>
              <a:ext uri="{FF2B5EF4-FFF2-40B4-BE49-F238E27FC236}">
                <a16:creationId xmlns:a16="http://schemas.microsoft.com/office/drawing/2014/main" id="{BD32E1E8-767E-7B49-8347-0EF16E3E7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8775" y="2324100"/>
            <a:ext cx="9128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>
                <a:solidFill>
                  <a:schemeClr val="bg2"/>
                </a:solidFill>
              </a:rPr>
              <a:t>Peritubular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capillaries</a:t>
            </a:r>
          </a:p>
        </p:txBody>
      </p:sp>
      <p:sp>
        <p:nvSpPr>
          <p:cNvPr id="56329" name="Text Box 50">
            <a:extLst>
              <a:ext uri="{FF2B5EF4-FFF2-40B4-BE49-F238E27FC236}">
                <a16:creationId xmlns:a16="http://schemas.microsoft.com/office/drawing/2014/main" id="{4296C039-B9EB-E044-BA8B-7E8883AD4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75" y="2417763"/>
            <a:ext cx="555625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>
                <a:solidFill>
                  <a:schemeClr val="bg2"/>
                </a:solidFill>
              </a:rPr>
              <a:t>Distal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tubule</a:t>
            </a:r>
          </a:p>
        </p:txBody>
      </p:sp>
      <p:sp>
        <p:nvSpPr>
          <p:cNvPr id="56330" name="Text Box 51">
            <a:extLst>
              <a:ext uri="{FF2B5EF4-FFF2-40B4-BE49-F238E27FC236}">
                <a16:creationId xmlns:a16="http://schemas.microsoft.com/office/drawing/2014/main" id="{2731E92B-F8F2-6242-B7C1-8C8212BA6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8" y="3165475"/>
            <a:ext cx="1017587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>
                <a:solidFill>
                  <a:schemeClr val="bg2"/>
                </a:solidFill>
              </a:rPr>
              <a:t>Efferent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arteriole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from 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glomerulus</a:t>
            </a:r>
          </a:p>
        </p:txBody>
      </p:sp>
      <p:sp>
        <p:nvSpPr>
          <p:cNvPr id="56331" name="Text Box 52">
            <a:extLst>
              <a:ext uri="{FF2B5EF4-FFF2-40B4-BE49-F238E27FC236}">
                <a16:creationId xmlns:a16="http://schemas.microsoft.com/office/drawing/2014/main" id="{BEBB2D4A-4DA1-6244-B6E6-E40B3E34F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5149850"/>
            <a:ext cx="9128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>
                <a:solidFill>
                  <a:schemeClr val="bg2"/>
                </a:solidFill>
              </a:rPr>
              <a:t>Collecting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duct</a:t>
            </a:r>
          </a:p>
        </p:txBody>
      </p:sp>
      <p:sp>
        <p:nvSpPr>
          <p:cNvPr id="56332" name="Text Box 53">
            <a:extLst>
              <a:ext uri="{FF2B5EF4-FFF2-40B4-BE49-F238E27FC236}">
                <a16:creationId xmlns:a16="http://schemas.microsoft.com/office/drawing/2014/main" id="{389FA3BD-DDA7-4B45-AB42-558066AE9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213" y="4117975"/>
            <a:ext cx="8874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>
                <a:solidFill>
                  <a:schemeClr val="bg2"/>
                </a:solidFill>
              </a:rPr>
              <a:t>Branch of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renal vein</a:t>
            </a:r>
          </a:p>
        </p:txBody>
      </p:sp>
      <p:sp>
        <p:nvSpPr>
          <p:cNvPr id="56333" name="Text Box 54">
            <a:extLst>
              <a:ext uri="{FF2B5EF4-FFF2-40B4-BE49-F238E27FC236}">
                <a16:creationId xmlns:a16="http://schemas.microsoft.com/office/drawing/2014/main" id="{39402D30-6D19-7D47-8226-6B77E7A50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888" y="4951413"/>
            <a:ext cx="555625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>
                <a:solidFill>
                  <a:schemeClr val="bg2"/>
                </a:solidFill>
              </a:rPr>
              <a:t>Vasa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recta</a:t>
            </a:r>
          </a:p>
        </p:txBody>
      </p:sp>
      <p:sp>
        <p:nvSpPr>
          <p:cNvPr id="56334" name="Text Box 55">
            <a:extLst>
              <a:ext uri="{FF2B5EF4-FFF2-40B4-BE49-F238E27FC236}">
                <a16:creationId xmlns:a16="http://schemas.microsoft.com/office/drawing/2014/main" id="{EE53524F-C5B1-3249-BC01-21F6B5404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3175" y="4468813"/>
            <a:ext cx="1017588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>
                <a:solidFill>
                  <a:schemeClr val="bg2"/>
                </a:solidFill>
              </a:rPr>
              <a:t>Descending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limb</a:t>
            </a:r>
            <a:endParaRPr lang="en-US" altLang="en-US" sz="1400" b="1"/>
          </a:p>
        </p:txBody>
      </p:sp>
      <p:sp>
        <p:nvSpPr>
          <p:cNvPr id="56335" name="Text Box 56">
            <a:extLst>
              <a:ext uri="{FF2B5EF4-FFF2-40B4-BE49-F238E27FC236}">
                <a16:creationId xmlns:a16="http://schemas.microsoft.com/office/drawing/2014/main" id="{AFC01C32-DCBD-F34F-BB80-47DD2148F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825" y="5692775"/>
            <a:ext cx="9239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>
                <a:solidFill>
                  <a:schemeClr val="bg2"/>
                </a:solidFill>
              </a:rPr>
              <a:t>Ascending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limb</a:t>
            </a:r>
          </a:p>
        </p:txBody>
      </p:sp>
      <p:sp>
        <p:nvSpPr>
          <p:cNvPr id="56336" name="Text Box 57">
            <a:extLst>
              <a:ext uri="{FF2B5EF4-FFF2-40B4-BE49-F238E27FC236}">
                <a16:creationId xmlns:a16="http://schemas.microsoft.com/office/drawing/2014/main" id="{3CC2A1A0-ABB3-E848-81DC-A65DB221B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675" y="4859338"/>
            <a:ext cx="515938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400" b="1">
                <a:solidFill>
                  <a:schemeClr val="bg2"/>
                </a:solidFill>
              </a:rPr>
              <a:t>Loop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of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Henle</a:t>
            </a:r>
            <a:endParaRPr lang="en-US" altLang="en-US" sz="1400" b="1"/>
          </a:p>
        </p:txBody>
      </p:sp>
      <p:sp>
        <p:nvSpPr>
          <p:cNvPr id="56337" name="Text Box 58">
            <a:extLst>
              <a:ext uri="{FF2B5EF4-FFF2-40B4-BE49-F238E27FC236}">
                <a16:creationId xmlns:a16="http://schemas.microsoft.com/office/drawing/2014/main" id="{1F1863DA-4CB3-0A47-A695-4C34081EA1D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260182" y="5430044"/>
            <a:ext cx="635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/>
              <a:t>200 </a:t>
            </a:r>
            <a:r>
              <a:rPr lang="en-US" altLang="en-US" sz="1400" b="1">
                <a:sym typeface="Symbol" pitchFamily="2" charset="2"/>
              </a:rPr>
              <a:t></a:t>
            </a:r>
            <a:r>
              <a:rPr lang="en-US" altLang="en-US" sz="1400" b="1"/>
              <a:t>m</a:t>
            </a:r>
          </a:p>
        </p:txBody>
      </p:sp>
      <p:sp>
        <p:nvSpPr>
          <p:cNvPr id="56338" name="Text Box 59">
            <a:extLst>
              <a:ext uri="{FF2B5EF4-FFF2-40B4-BE49-F238E27FC236}">
                <a16:creationId xmlns:a16="http://schemas.microsoft.com/office/drawing/2014/main" id="{2F3C47E5-F2E1-1541-AB23-3EFD0E855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838825"/>
            <a:ext cx="29225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400" b="1">
                <a:solidFill>
                  <a:schemeClr val="bg2"/>
                </a:solidFill>
              </a:rPr>
              <a:t>Blood vessels from a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kidney. Arterioles and peritubular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capillaries appear pink; glomeruli</a:t>
            </a:r>
            <a:br>
              <a:rPr lang="en-US" altLang="en-US" sz="1400" b="1">
                <a:solidFill>
                  <a:schemeClr val="bg2"/>
                </a:solidFill>
              </a:rPr>
            </a:br>
            <a:r>
              <a:rPr lang="en-US" altLang="en-US" sz="1400" b="1">
                <a:solidFill>
                  <a:schemeClr val="bg2"/>
                </a:solidFill>
              </a:rPr>
              <a:t>appear yellow.</a:t>
            </a:r>
          </a:p>
        </p:txBody>
      </p:sp>
      <p:sp>
        <p:nvSpPr>
          <p:cNvPr id="56339" name="Line 60">
            <a:extLst>
              <a:ext uri="{FF2B5EF4-FFF2-40B4-BE49-F238E27FC236}">
                <a16:creationId xmlns:a16="http://schemas.microsoft.com/office/drawing/2014/main" id="{E511236F-2CE3-E84A-86E3-D0FAEDC5F71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4675" y="5314950"/>
            <a:ext cx="85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0" name="Line 61">
            <a:extLst>
              <a:ext uri="{FF2B5EF4-FFF2-40B4-BE49-F238E27FC236}">
                <a16:creationId xmlns:a16="http://schemas.microsoft.com/office/drawing/2014/main" id="{AA2152E1-9F46-C344-8D74-5573128BEDE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4675" y="5751513"/>
            <a:ext cx="936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1" name="Line 62">
            <a:extLst>
              <a:ext uri="{FF2B5EF4-FFF2-40B4-BE49-F238E27FC236}">
                <a16:creationId xmlns:a16="http://schemas.microsoft.com/office/drawing/2014/main" id="{FF8383F8-544D-FF46-A2C9-BAC7B76514C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0713" y="5314950"/>
            <a:ext cx="0" cy="436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2" name="Line 63">
            <a:extLst>
              <a:ext uri="{FF2B5EF4-FFF2-40B4-BE49-F238E27FC236}">
                <a16:creationId xmlns:a16="http://schemas.microsoft.com/office/drawing/2014/main" id="{FE553A34-4749-C941-8516-61755AA3D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5" y="1016000"/>
            <a:ext cx="14288" cy="806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3" name="Line 64">
            <a:extLst>
              <a:ext uri="{FF2B5EF4-FFF2-40B4-BE49-F238E27FC236}">
                <a16:creationId xmlns:a16="http://schemas.microsoft.com/office/drawing/2014/main" id="{C101EC7C-2C1C-CF42-ADBD-BE46878094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71763" y="1001713"/>
            <a:ext cx="225425" cy="900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4" name="Line 65">
            <a:extLst>
              <a:ext uri="{FF2B5EF4-FFF2-40B4-BE49-F238E27FC236}">
                <a16:creationId xmlns:a16="http://schemas.microsoft.com/office/drawing/2014/main" id="{1C9F39AF-37AA-8549-B564-51694B2312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7813" y="1174750"/>
            <a:ext cx="317500" cy="476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5" name="Line 66">
            <a:extLst>
              <a:ext uri="{FF2B5EF4-FFF2-40B4-BE49-F238E27FC236}">
                <a16:creationId xmlns:a16="http://schemas.microsoft.com/office/drawing/2014/main" id="{617924BF-60CB-2B45-B85D-B3E1DF0C67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83013" y="1676400"/>
            <a:ext cx="330200" cy="79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6" name="Line 67">
            <a:extLst>
              <a:ext uri="{FF2B5EF4-FFF2-40B4-BE49-F238E27FC236}">
                <a16:creationId xmlns:a16="http://schemas.microsoft.com/office/drawing/2014/main" id="{11F57D29-1225-664D-B290-3F5456F3BD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650" y="2112963"/>
            <a:ext cx="450850" cy="292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7" name="Line 68">
            <a:extLst>
              <a:ext uri="{FF2B5EF4-FFF2-40B4-BE49-F238E27FC236}">
                <a16:creationId xmlns:a16="http://schemas.microsoft.com/office/drawing/2014/main" id="{B77CA250-0500-3F49-BA69-557D8EAF67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02075" y="2405063"/>
            <a:ext cx="225425" cy="171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8" name="Line 69">
            <a:extLst>
              <a:ext uri="{FF2B5EF4-FFF2-40B4-BE49-F238E27FC236}">
                <a16:creationId xmlns:a16="http://schemas.microsoft.com/office/drawing/2014/main" id="{9B4FF1F7-2D01-E54D-814E-AA2CB94F81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3125" y="2179638"/>
            <a:ext cx="9652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9" name="Line 70">
            <a:extLst>
              <a:ext uri="{FF2B5EF4-FFF2-40B4-BE49-F238E27FC236}">
                <a16:creationId xmlns:a16="http://schemas.microsoft.com/office/drawing/2014/main" id="{BB647C8A-F262-3340-99B0-1FC24427E7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4575" y="2338388"/>
            <a:ext cx="1204913" cy="9128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50" name="Line 71">
            <a:extLst>
              <a:ext uri="{FF2B5EF4-FFF2-40B4-BE49-F238E27FC236}">
                <a16:creationId xmlns:a16="http://schemas.microsoft.com/office/drawing/2014/main" id="{61849C02-9A7D-C04C-9DE1-02DCC0444D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1563" y="3184525"/>
            <a:ext cx="0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51" name="Line 72">
            <a:extLst>
              <a:ext uri="{FF2B5EF4-FFF2-40B4-BE49-F238E27FC236}">
                <a16:creationId xmlns:a16="http://schemas.microsoft.com/office/drawing/2014/main" id="{41334FCE-06FD-0C48-B530-63A7110AE7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270000" y="5235575"/>
            <a:ext cx="1984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52" name="Line 73">
            <a:extLst>
              <a:ext uri="{FF2B5EF4-FFF2-40B4-BE49-F238E27FC236}">
                <a16:creationId xmlns:a16="http://schemas.microsoft.com/office/drawing/2014/main" id="{0931BA92-9D4E-0248-AB5E-F6C22518F3D0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7613" y="5037138"/>
            <a:ext cx="436562" cy="1063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53" name="Line 74">
            <a:extLst>
              <a:ext uri="{FF2B5EF4-FFF2-40B4-BE49-F238E27FC236}">
                <a16:creationId xmlns:a16="http://schemas.microsoft.com/office/drawing/2014/main" id="{F419B0C4-DE93-3546-8A50-84065B42D1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7613" y="5037138"/>
            <a:ext cx="912812" cy="476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54" name="Line 75">
            <a:extLst>
              <a:ext uri="{FF2B5EF4-FFF2-40B4-BE49-F238E27FC236}">
                <a16:creationId xmlns:a16="http://schemas.microsoft.com/office/drawing/2014/main" id="{71178543-A46A-524E-B1E8-7BF04F5C48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5625" y="5778500"/>
            <a:ext cx="687388" cy="0"/>
          </a:xfrm>
          <a:prstGeom prst="line">
            <a:avLst/>
          </a:prstGeom>
          <a:noFill/>
          <a:ln w="12700">
            <a:solidFill>
              <a:srgbClr val="D1300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55" name="AutoShape 76">
            <a:extLst>
              <a:ext uri="{FF2B5EF4-FFF2-40B4-BE49-F238E27FC236}">
                <a16:creationId xmlns:a16="http://schemas.microsoft.com/office/drawing/2014/main" id="{EE3A39E0-6FE7-524C-9C0A-48A8993BAA9B}"/>
              </a:ext>
            </a:extLst>
          </p:cNvPr>
          <p:cNvSpPr>
            <a:spLocks/>
          </p:cNvSpPr>
          <p:nvPr/>
        </p:nvSpPr>
        <p:spPr bwMode="auto">
          <a:xfrm>
            <a:off x="4749800" y="3819525"/>
            <a:ext cx="219075" cy="2687638"/>
          </a:xfrm>
          <a:prstGeom prst="rightBrace">
            <a:avLst>
              <a:gd name="adj1" fmla="val 10223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latin typeface="Times" pitchFamily="2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FEDD163-521B-8843-8CC5-C5EBF05CC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13" y="51923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81EBAC5-1C60-4843-92A1-AB3D99E6D17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9700" y="538163"/>
            <a:ext cx="8534400" cy="503237"/>
          </a:xfrm>
        </p:spPr>
        <p:txBody>
          <a:bodyPr/>
          <a:lstStyle/>
          <a:p>
            <a:r>
              <a:rPr lang="en-US" altLang="en-US"/>
              <a:t>A Balancing Act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2AD32E6-3653-8742-A24C-820C2BE808E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379538"/>
            <a:ext cx="7924800" cy="4813300"/>
          </a:xfrm>
          <a:noFill/>
        </p:spPr>
        <p:txBody>
          <a:bodyPr>
            <a:spAutoFit/>
          </a:bodyPr>
          <a:lstStyle/>
          <a:p>
            <a:r>
              <a:rPr lang="en-US" altLang="en-US" sz="2800"/>
              <a:t>Physiological systems of fishes operate in an internal fluid environment that may not match their external fluid environment</a:t>
            </a:r>
          </a:p>
          <a:p>
            <a:r>
              <a:rPr lang="en-US" altLang="en-US" sz="2800"/>
              <a:t>Relative concentrations of water and solutes internally must be maintained within fairly narrow limits</a:t>
            </a:r>
          </a:p>
          <a:p>
            <a:r>
              <a:rPr lang="en-US" altLang="en-US" sz="2800"/>
              <a:t>Internal environment influenced by external environment</a:t>
            </a:r>
          </a:p>
          <a:p>
            <a:endParaRPr lang="en-US" altLang="en-US" sz="2800"/>
          </a:p>
          <a:p>
            <a:endParaRPr lang="en-US" altLang="en-US" sz="340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805188D-8F99-5845-851B-D8E34D40D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228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40" descr="44_10ExcretoryFuncOvervw-U">
            <a:extLst>
              <a:ext uri="{FF2B5EF4-FFF2-40B4-BE49-F238E27FC236}">
                <a16:creationId xmlns:a16="http://schemas.microsoft.com/office/drawing/2014/main" id="{6F2D1D18-61D9-0047-9E54-6199E9776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136525"/>
            <a:ext cx="4829175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5">
            <a:extLst>
              <a:ext uri="{FF2B5EF4-FFF2-40B4-BE49-F238E27FC236}">
                <a16:creationId xmlns:a16="http://schemas.microsoft.com/office/drawing/2014/main" id="{A6CB3900-44DE-1B4E-ADD5-B1B3B79E3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388" y="1025525"/>
            <a:ext cx="10953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/>
              <a:t>Capillary</a:t>
            </a:r>
          </a:p>
        </p:txBody>
      </p:sp>
      <p:sp>
        <p:nvSpPr>
          <p:cNvPr id="46085" name="Text Box 6">
            <a:extLst>
              <a:ext uri="{FF2B5EF4-FFF2-40B4-BE49-F238E27FC236}">
                <a16:creationId xmlns:a16="http://schemas.microsoft.com/office/drawing/2014/main" id="{BF45C9B2-9665-CE49-8F9B-077304E24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100" y="808038"/>
            <a:ext cx="1095375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>
                <a:solidFill>
                  <a:schemeClr val="bg2"/>
                </a:solidFill>
              </a:rPr>
              <a:t>Filtration</a:t>
            </a:r>
            <a:endParaRPr lang="en-US" altLang="en-US" sz="1800" b="1"/>
          </a:p>
        </p:txBody>
      </p:sp>
      <p:sp>
        <p:nvSpPr>
          <p:cNvPr id="46086" name="Text Box 7">
            <a:extLst>
              <a:ext uri="{FF2B5EF4-FFF2-40B4-BE49-F238E27FC236}">
                <a16:creationId xmlns:a16="http://schemas.microsoft.com/office/drawing/2014/main" id="{75B7B494-449A-784C-B366-2DD25909C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488" y="1933575"/>
            <a:ext cx="10810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/>
              <a:t>Excretory</a:t>
            </a:r>
            <a:br>
              <a:rPr lang="en-US" altLang="en-US" sz="1800" b="1"/>
            </a:br>
            <a:r>
              <a:rPr lang="en-US" altLang="en-US" sz="1800" b="1"/>
              <a:t>tubule</a:t>
            </a:r>
          </a:p>
        </p:txBody>
      </p:sp>
      <p:sp>
        <p:nvSpPr>
          <p:cNvPr id="46087" name="Text Box 8">
            <a:extLst>
              <a:ext uri="{FF2B5EF4-FFF2-40B4-BE49-F238E27FC236}">
                <a16:creationId xmlns:a16="http://schemas.microsoft.com/office/drawing/2014/main" id="{391435F2-E426-AD4C-83DB-387146437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2113" y="2978150"/>
            <a:ext cx="150495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>
                <a:solidFill>
                  <a:schemeClr val="bg2"/>
                </a:solidFill>
              </a:rPr>
              <a:t>Reabsorption</a:t>
            </a:r>
          </a:p>
        </p:txBody>
      </p:sp>
      <p:sp>
        <p:nvSpPr>
          <p:cNvPr id="46088" name="Text Box 9">
            <a:extLst>
              <a:ext uri="{FF2B5EF4-FFF2-40B4-BE49-F238E27FC236}">
                <a16:creationId xmlns:a16="http://schemas.microsoft.com/office/drawing/2014/main" id="{A4DC8C67-5F47-A346-AC9F-F225D5773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2113" y="4511675"/>
            <a:ext cx="10953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>
                <a:solidFill>
                  <a:schemeClr val="bg2"/>
                </a:solidFill>
              </a:rPr>
              <a:t>Secretion</a:t>
            </a:r>
          </a:p>
        </p:txBody>
      </p:sp>
      <p:sp>
        <p:nvSpPr>
          <p:cNvPr id="46089" name="Text Box 10">
            <a:extLst>
              <a:ext uri="{FF2B5EF4-FFF2-40B4-BE49-F238E27FC236}">
                <a16:creationId xmlns:a16="http://schemas.microsoft.com/office/drawing/2014/main" id="{9913B509-2719-334F-BD6E-500DB8930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0050" y="6080125"/>
            <a:ext cx="10953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>
                <a:solidFill>
                  <a:schemeClr val="bg2"/>
                </a:solidFill>
              </a:rPr>
              <a:t>Excretion</a:t>
            </a:r>
          </a:p>
        </p:txBody>
      </p:sp>
      <p:sp>
        <p:nvSpPr>
          <p:cNvPr id="46090" name="Text Box 11">
            <a:extLst>
              <a:ext uri="{FF2B5EF4-FFF2-40B4-BE49-F238E27FC236}">
                <a16:creationId xmlns:a16="http://schemas.microsoft.com/office/drawing/2014/main" id="{0A16C924-DBB4-7043-BEAE-20FBD79FCFDC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3771900" y="1912938"/>
            <a:ext cx="83026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>
                <a:solidFill>
                  <a:schemeClr val="bg2"/>
                </a:solidFill>
              </a:rPr>
              <a:t>Filtrate</a:t>
            </a:r>
            <a:endParaRPr lang="en-US" altLang="en-US" sz="1800" b="1"/>
          </a:p>
        </p:txBody>
      </p:sp>
      <p:sp>
        <p:nvSpPr>
          <p:cNvPr id="46091" name="Text Box 12">
            <a:extLst>
              <a:ext uri="{FF2B5EF4-FFF2-40B4-BE49-F238E27FC236}">
                <a16:creationId xmlns:a16="http://schemas.microsoft.com/office/drawing/2014/main" id="{9887A1ED-FD0F-2547-95DF-F9FA6AD6AD1D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3873500" y="5664200"/>
            <a:ext cx="604838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>
                <a:solidFill>
                  <a:schemeClr val="bg2"/>
                </a:solidFill>
              </a:rPr>
              <a:t>Urine</a:t>
            </a:r>
            <a:endParaRPr lang="en-US" altLang="en-US" sz="1800" b="1"/>
          </a:p>
        </p:txBody>
      </p:sp>
      <p:grpSp>
        <p:nvGrpSpPr>
          <p:cNvPr id="46092" name="Group 15">
            <a:extLst>
              <a:ext uri="{FF2B5EF4-FFF2-40B4-BE49-F238E27FC236}">
                <a16:creationId xmlns:a16="http://schemas.microsoft.com/office/drawing/2014/main" id="{B378070E-CC64-E444-94B3-AC257E140771}"/>
              </a:ext>
            </a:extLst>
          </p:cNvPr>
          <p:cNvGrpSpPr>
            <a:grpSpLocks/>
          </p:cNvGrpSpPr>
          <p:nvPr/>
        </p:nvGrpSpPr>
        <p:grpSpPr bwMode="auto">
          <a:xfrm>
            <a:off x="5157788" y="2962275"/>
            <a:ext cx="293687" cy="279400"/>
            <a:chOff x="683" y="2475"/>
            <a:chExt cx="185" cy="176"/>
          </a:xfrm>
        </p:grpSpPr>
        <p:sp>
          <p:nvSpPr>
            <p:cNvPr id="46115" name="Oval 13">
              <a:extLst>
                <a:ext uri="{FF2B5EF4-FFF2-40B4-BE49-F238E27FC236}">
                  <a16:creationId xmlns:a16="http://schemas.microsoft.com/office/drawing/2014/main" id="{4DC33D5D-9035-DB45-83EA-C731A77ED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" y="2475"/>
              <a:ext cx="185" cy="176"/>
            </a:xfrm>
            <a:prstGeom prst="ellipse">
              <a:avLst/>
            </a:prstGeom>
            <a:solidFill>
              <a:srgbClr val="0193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46116" name="Text Box 14">
              <a:extLst>
                <a:ext uri="{FF2B5EF4-FFF2-40B4-BE49-F238E27FC236}">
                  <a16:creationId xmlns:a16="http://schemas.microsoft.com/office/drawing/2014/main" id="{2AE3B4F9-7DD5-9A45-B5BB-7C85632CF6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" y="2484"/>
              <a:ext cx="10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en-US" sz="1800" b="1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6093" name="Group 26">
            <a:extLst>
              <a:ext uri="{FF2B5EF4-FFF2-40B4-BE49-F238E27FC236}">
                <a16:creationId xmlns:a16="http://schemas.microsoft.com/office/drawing/2014/main" id="{DE2848AC-6B8B-764D-B607-D235BCC67FE9}"/>
              </a:ext>
            </a:extLst>
          </p:cNvPr>
          <p:cNvGrpSpPr>
            <a:grpSpLocks/>
          </p:cNvGrpSpPr>
          <p:nvPr/>
        </p:nvGrpSpPr>
        <p:grpSpPr bwMode="auto">
          <a:xfrm>
            <a:off x="5176838" y="800100"/>
            <a:ext cx="293687" cy="279400"/>
            <a:chOff x="3261" y="504"/>
            <a:chExt cx="185" cy="176"/>
          </a:xfrm>
        </p:grpSpPr>
        <p:sp>
          <p:nvSpPr>
            <p:cNvPr id="46113" name="Oval 17">
              <a:extLst>
                <a:ext uri="{FF2B5EF4-FFF2-40B4-BE49-F238E27FC236}">
                  <a16:creationId xmlns:a16="http://schemas.microsoft.com/office/drawing/2014/main" id="{C858D3E3-09B3-5544-8430-9E7810278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1" y="504"/>
              <a:ext cx="185" cy="176"/>
            </a:xfrm>
            <a:prstGeom prst="ellipse">
              <a:avLst/>
            </a:prstGeom>
            <a:solidFill>
              <a:srgbClr val="0193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46114" name="Text Box 18">
              <a:extLst>
                <a:ext uri="{FF2B5EF4-FFF2-40B4-BE49-F238E27FC236}">
                  <a16:creationId xmlns:a16="http://schemas.microsoft.com/office/drawing/2014/main" id="{3B7A1C17-3E59-7248-89F4-5FC7661DE8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9" y="521"/>
              <a:ext cx="10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en-US" sz="1800" b="1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6094" name="Group 25">
            <a:extLst>
              <a:ext uri="{FF2B5EF4-FFF2-40B4-BE49-F238E27FC236}">
                <a16:creationId xmlns:a16="http://schemas.microsoft.com/office/drawing/2014/main" id="{34A8463C-D4B1-5547-B718-BC112E3F2707}"/>
              </a:ext>
            </a:extLst>
          </p:cNvPr>
          <p:cNvGrpSpPr>
            <a:grpSpLocks/>
          </p:cNvGrpSpPr>
          <p:nvPr/>
        </p:nvGrpSpPr>
        <p:grpSpPr bwMode="auto">
          <a:xfrm>
            <a:off x="5164138" y="4491038"/>
            <a:ext cx="293687" cy="279400"/>
            <a:chOff x="3253" y="2837"/>
            <a:chExt cx="185" cy="176"/>
          </a:xfrm>
        </p:grpSpPr>
        <p:sp>
          <p:nvSpPr>
            <p:cNvPr id="46111" name="Oval 20">
              <a:extLst>
                <a:ext uri="{FF2B5EF4-FFF2-40B4-BE49-F238E27FC236}">
                  <a16:creationId xmlns:a16="http://schemas.microsoft.com/office/drawing/2014/main" id="{972DED07-0C36-EF42-87E3-D058AB2C8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3" y="2837"/>
              <a:ext cx="185" cy="176"/>
            </a:xfrm>
            <a:prstGeom prst="ellipse">
              <a:avLst/>
            </a:prstGeom>
            <a:solidFill>
              <a:srgbClr val="0193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46112" name="Text Box 21">
              <a:extLst>
                <a:ext uri="{FF2B5EF4-FFF2-40B4-BE49-F238E27FC236}">
                  <a16:creationId xmlns:a16="http://schemas.microsoft.com/office/drawing/2014/main" id="{4BB0622F-7CB6-5044-BC09-595FEE5010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9" y="2854"/>
              <a:ext cx="10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en-US" sz="1800" b="1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6095" name="Group 22">
            <a:extLst>
              <a:ext uri="{FF2B5EF4-FFF2-40B4-BE49-F238E27FC236}">
                <a16:creationId xmlns:a16="http://schemas.microsoft.com/office/drawing/2014/main" id="{C82C6CAD-985F-8244-ABB4-AEEBF8A3FC54}"/>
              </a:ext>
            </a:extLst>
          </p:cNvPr>
          <p:cNvGrpSpPr>
            <a:grpSpLocks/>
          </p:cNvGrpSpPr>
          <p:nvPr/>
        </p:nvGrpSpPr>
        <p:grpSpPr bwMode="auto">
          <a:xfrm>
            <a:off x="5151438" y="6051550"/>
            <a:ext cx="293687" cy="279400"/>
            <a:chOff x="683" y="2475"/>
            <a:chExt cx="185" cy="176"/>
          </a:xfrm>
        </p:grpSpPr>
        <p:sp>
          <p:nvSpPr>
            <p:cNvPr id="46109" name="Oval 23">
              <a:extLst>
                <a:ext uri="{FF2B5EF4-FFF2-40B4-BE49-F238E27FC236}">
                  <a16:creationId xmlns:a16="http://schemas.microsoft.com/office/drawing/2014/main" id="{0B16D889-F90B-6F43-BA96-48D9B93F3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" y="2475"/>
              <a:ext cx="185" cy="176"/>
            </a:xfrm>
            <a:prstGeom prst="ellipse">
              <a:avLst/>
            </a:prstGeom>
            <a:solidFill>
              <a:srgbClr val="0193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46110" name="Text Box 24">
              <a:extLst>
                <a:ext uri="{FF2B5EF4-FFF2-40B4-BE49-F238E27FC236}">
                  <a16:creationId xmlns:a16="http://schemas.microsoft.com/office/drawing/2014/main" id="{B64C9822-A4B8-F14B-80CB-D0D986B993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" y="2484"/>
              <a:ext cx="10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en-US" sz="1800" b="1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46096" name="AutoShape 27">
            <a:extLst>
              <a:ext uri="{FF2B5EF4-FFF2-40B4-BE49-F238E27FC236}">
                <a16:creationId xmlns:a16="http://schemas.microsoft.com/office/drawing/2014/main" id="{84E01D17-0486-4A4E-BB9E-D4B3FA4A31AF}"/>
              </a:ext>
            </a:extLst>
          </p:cNvPr>
          <p:cNvSpPr>
            <a:spLocks/>
          </p:cNvSpPr>
          <p:nvPr/>
        </p:nvSpPr>
        <p:spPr bwMode="auto">
          <a:xfrm>
            <a:off x="4602163" y="582613"/>
            <a:ext cx="152400" cy="715962"/>
          </a:xfrm>
          <a:prstGeom prst="rightBrace">
            <a:avLst>
              <a:gd name="adj1" fmla="val 39149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latin typeface="Times" pitchFamily="2" charset="0"/>
            </a:endParaRPr>
          </a:p>
        </p:txBody>
      </p:sp>
      <p:sp>
        <p:nvSpPr>
          <p:cNvPr id="46097" name="AutoShape 28">
            <a:extLst>
              <a:ext uri="{FF2B5EF4-FFF2-40B4-BE49-F238E27FC236}">
                <a16:creationId xmlns:a16="http://schemas.microsoft.com/office/drawing/2014/main" id="{40619C3B-B372-374E-9997-E1C41717408D}"/>
              </a:ext>
            </a:extLst>
          </p:cNvPr>
          <p:cNvSpPr>
            <a:spLocks/>
          </p:cNvSpPr>
          <p:nvPr/>
        </p:nvSpPr>
        <p:spPr bwMode="auto">
          <a:xfrm>
            <a:off x="4595813" y="2481263"/>
            <a:ext cx="165100" cy="1219200"/>
          </a:xfrm>
          <a:prstGeom prst="rightBrace">
            <a:avLst>
              <a:gd name="adj1" fmla="val 61538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latin typeface="Times" pitchFamily="2" charset="0"/>
            </a:endParaRPr>
          </a:p>
        </p:txBody>
      </p:sp>
      <p:sp>
        <p:nvSpPr>
          <p:cNvPr id="46098" name="AutoShape 29">
            <a:extLst>
              <a:ext uri="{FF2B5EF4-FFF2-40B4-BE49-F238E27FC236}">
                <a16:creationId xmlns:a16="http://schemas.microsoft.com/office/drawing/2014/main" id="{6FA08856-4555-B64A-9B5D-0C906F7E7388}"/>
              </a:ext>
            </a:extLst>
          </p:cNvPr>
          <p:cNvSpPr>
            <a:spLocks/>
          </p:cNvSpPr>
          <p:nvPr/>
        </p:nvSpPr>
        <p:spPr bwMode="auto">
          <a:xfrm>
            <a:off x="4595813" y="4014788"/>
            <a:ext cx="177800" cy="1231900"/>
          </a:xfrm>
          <a:prstGeom prst="rightBrace">
            <a:avLst>
              <a:gd name="adj1" fmla="val 57738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latin typeface="Times" pitchFamily="2" charset="0"/>
            </a:endParaRPr>
          </a:p>
        </p:txBody>
      </p:sp>
      <p:sp>
        <p:nvSpPr>
          <p:cNvPr id="46099" name="Line 30">
            <a:extLst>
              <a:ext uri="{FF2B5EF4-FFF2-40B4-BE49-F238E27FC236}">
                <a16:creationId xmlns:a16="http://schemas.microsoft.com/office/drawing/2014/main" id="{D51413B5-89A7-8448-B9A0-8327D01A92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7700" y="1177925"/>
            <a:ext cx="331788" cy="184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0" name="Line 31">
            <a:extLst>
              <a:ext uri="{FF2B5EF4-FFF2-40B4-BE49-F238E27FC236}">
                <a16:creationId xmlns:a16="http://schemas.microsoft.com/office/drawing/2014/main" id="{A1A05A25-6D87-4140-9784-5C4C55780DC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5513" y="938213"/>
            <a:ext cx="3571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1" name="Line 32">
            <a:extLst>
              <a:ext uri="{FF2B5EF4-FFF2-40B4-BE49-F238E27FC236}">
                <a16:creationId xmlns:a16="http://schemas.microsoft.com/office/drawing/2014/main" id="{5B31626A-5374-BD41-8F32-A25D649DFB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2700" y="766763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2" name="Line 33">
            <a:extLst>
              <a:ext uri="{FF2B5EF4-FFF2-40B4-BE49-F238E27FC236}">
                <a16:creationId xmlns:a16="http://schemas.microsoft.com/office/drawing/2014/main" id="{7171AD85-2CA5-0C43-AACF-15E1EB89EA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1963" y="2063750"/>
            <a:ext cx="595312" cy="250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3" name="Line 34">
            <a:extLst>
              <a:ext uri="{FF2B5EF4-FFF2-40B4-BE49-F238E27FC236}">
                <a16:creationId xmlns:a16="http://schemas.microsoft.com/office/drawing/2014/main" id="{A6DC8CB8-879F-6140-9998-C97152796C7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8213" y="3089275"/>
            <a:ext cx="3444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4" name="Line 35">
            <a:extLst>
              <a:ext uri="{FF2B5EF4-FFF2-40B4-BE49-F238E27FC236}">
                <a16:creationId xmlns:a16="http://schemas.microsoft.com/office/drawing/2014/main" id="{07BEA39E-1ACC-4642-B4CA-E536CE61D9C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2700" y="2963863"/>
            <a:ext cx="0" cy="263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5" name="Line 36">
            <a:extLst>
              <a:ext uri="{FF2B5EF4-FFF2-40B4-BE49-F238E27FC236}">
                <a16:creationId xmlns:a16="http://schemas.microsoft.com/office/drawing/2014/main" id="{79C8892E-0274-4242-99EE-AE5396DBE2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2500" y="4630738"/>
            <a:ext cx="33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6" name="Line 37">
            <a:extLst>
              <a:ext uri="{FF2B5EF4-FFF2-40B4-BE49-F238E27FC236}">
                <a16:creationId xmlns:a16="http://schemas.microsoft.com/office/drawing/2014/main" id="{B4BF4E5E-7B50-1D43-B9E4-E09B3E36FC7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2700" y="4511675"/>
            <a:ext cx="0" cy="263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7" name="Line 38">
            <a:extLst>
              <a:ext uri="{FF2B5EF4-FFF2-40B4-BE49-F238E27FC236}">
                <a16:creationId xmlns:a16="http://schemas.microsoft.com/office/drawing/2014/main" id="{52C31EBE-4781-044F-8E7E-50CE9714A6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9263" y="6178550"/>
            <a:ext cx="833437" cy="211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8" name="Line 39">
            <a:extLst>
              <a:ext uri="{FF2B5EF4-FFF2-40B4-BE49-F238E27FC236}">
                <a16:creationId xmlns:a16="http://schemas.microsoft.com/office/drawing/2014/main" id="{70F936B0-DB31-6F4E-B6D6-E7997B692F5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2700" y="6046788"/>
            <a:ext cx="0" cy="250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B52D5DC-3EFE-CD45-BB60-1DD984171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9282" y="30960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A95B8357-ACE5-FA48-B5B7-3040074677E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7800" y="538163"/>
            <a:ext cx="8534400" cy="503237"/>
          </a:xfrm>
        </p:spPr>
        <p:txBody>
          <a:bodyPr/>
          <a:lstStyle/>
          <a:p>
            <a:r>
              <a:rPr lang="en-US" altLang="en-US" i="1"/>
              <a:t>Bony Fishes</a:t>
            </a:r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792C81F0-CEFC-734B-B854-26BC7E345C4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377950"/>
            <a:ext cx="8077200" cy="39814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Freshwater fishes conserve salt in their distal tubules and excrete large volumes of dilute urine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Marine bony fishes are hypoosmotic compared with their environment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Their kidneys have small glomeruli and some lack glomeruli entirely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Filtration rates are low, and very little urine is excreted</a:t>
            </a:r>
          </a:p>
          <a:p>
            <a:pPr>
              <a:lnSpc>
                <a:spcPct val="90000"/>
              </a:lnSpc>
            </a:pPr>
            <a:endParaRPr lang="en-US" altLang="en-US" sz="240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7EEFFC6-C7B3-0C46-A84D-E3687B33C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228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>
            <a:extLst>
              <a:ext uri="{FF2B5EF4-FFF2-40B4-BE49-F238E27FC236}">
                <a16:creationId xmlns:a16="http://schemas.microsoft.com/office/drawing/2014/main" id="{0FB89808-F7A0-5E48-A5E0-D302F655F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/>
              <a:t>Fig. 30.3</a:t>
            </a:r>
          </a:p>
        </p:txBody>
      </p:sp>
      <p:pic>
        <p:nvPicPr>
          <p:cNvPr id="222211" name="Picture 3">
            <a:extLst>
              <a:ext uri="{FF2B5EF4-FFF2-40B4-BE49-F238E27FC236}">
                <a16:creationId xmlns:a16="http://schemas.microsoft.com/office/drawing/2014/main" id="{3B72D86D-C388-C644-BBE4-A01FB923F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25" y="33338"/>
            <a:ext cx="5289550" cy="679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3FB093D-52AE-B14E-8CDF-8626AF2486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713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36" descr="44_UN01aSummary_C1-U">
            <a:extLst>
              <a:ext uri="{FF2B5EF4-FFF2-40B4-BE49-F238E27FC236}">
                <a16:creationId xmlns:a16="http://schemas.microsoft.com/office/drawing/2014/main" id="{6B356B22-96B5-E149-B9EB-51A4DC373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987425"/>
            <a:ext cx="8548687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 Box 4">
            <a:extLst>
              <a:ext uri="{FF2B5EF4-FFF2-40B4-BE49-F238E27FC236}">
                <a16:creationId xmlns:a16="http://schemas.microsoft.com/office/drawing/2014/main" id="{6DF8901D-73BC-6A47-A3BB-E669C22BF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1390650"/>
            <a:ext cx="9810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olidFill>
                  <a:schemeClr val="bg2"/>
                </a:solidFill>
              </a:rPr>
              <a:t>Animal</a:t>
            </a:r>
            <a:endParaRPr lang="en-US" altLang="en-US" sz="2200" b="1"/>
          </a:p>
        </p:txBody>
      </p:sp>
      <p:sp>
        <p:nvSpPr>
          <p:cNvPr id="100357" name="Text Box 5">
            <a:extLst>
              <a:ext uri="{FF2B5EF4-FFF2-40B4-BE49-F238E27FC236}">
                <a16:creationId xmlns:a16="http://schemas.microsoft.com/office/drawing/2014/main" id="{90484668-98C1-DF4E-8CCB-57C77BE84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963" y="1395413"/>
            <a:ext cx="19780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olidFill>
                  <a:schemeClr val="bg2"/>
                </a:solidFill>
              </a:rPr>
              <a:t>Inflow/Outflow</a:t>
            </a:r>
            <a:endParaRPr lang="en-US" altLang="en-US" sz="2200" b="1"/>
          </a:p>
        </p:txBody>
      </p:sp>
      <p:sp>
        <p:nvSpPr>
          <p:cNvPr id="100358" name="Text Box 6">
            <a:extLst>
              <a:ext uri="{FF2B5EF4-FFF2-40B4-BE49-F238E27FC236}">
                <a16:creationId xmlns:a16="http://schemas.microsoft.com/office/drawing/2014/main" id="{9924E2F7-70F4-F940-8969-F37973F88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8963" y="1395413"/>
            <a:ext cx="76358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olidFill>
                  <a:schemeClr val="bg2"/>
                </a:solidFill>
              </a:rPr>
              <a:t>Urine</a:t>
            </a:r>
            <a:endParaRPr lang="en-US" altLang="en-US" sz="2200" b="1"/>
          </a:p>
        </p:txBody>
      </p:sp>
      <p:sp>
        <p:nvSpPr>
          <p:cNvPr id="100359" name="Text Box 7">
            <a:extLst>
              <a:ext uri="{FF2B5EF4-FFF2-40B4-BE49-F238E27FC236}">
                <a16:creationId xmlns:a16="http://schemas.microsoft.com/office/drawing/2014/main" id="{98016A18-95F1-BC4D-81A6-B7BC9327E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3" y="2135188"/>
            <a:ext cx="2085975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olidFill>
                  <a:schemeClr val="bg2"/>
                </a:solidFill>
              </a:rPr>
              <a:t>Freshwater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fish. Lives in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water less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concentrated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than body 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fluids; fish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tends to gain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water, lose salt</a:t>
            </a:r>
          </a:p>
        </p:txBody>
      </p:sp>
      <p:sp>
        <p:nvSpPr>
          <p:cNvPr id="100360" name="Text Box 8">
            <a:extLst>
              <a:ext uri="{FF2B5EF4-FFF2-40B4-BE49-F238E27FC236}">
                <a16:creationId xmlns:a16="http://schemas.microsoft.com/office/drawing/2014/main" id="{7A76F929-7581-4D4C-A11F-95907DBEA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725" y="2116138"/>
            <a:ext cx="27955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Does not drink water</a:t>
            </a:r>
          </a:p>
        </p:txBody>
      </p:sp>
      <p:sp>
        <p:nvSpPr>
          <p:cNvPr id="100361" name="Text Box 9">
            <a:extLst>
              <a:ext uri="{FF2B5EF4-FFF2-40B4-BE49-F238E27FC236}">
                <a16:creationId xmlns:a16="http://schemas.microsoft.com/office/drawing/2014/main" id="{EEB1720A-C630-5643-886C-09B25869C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925" y="2471738"/>
            <a:ext cx="1755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olidFill>
                  <a:schemeClr val="bg2"/>
                </a:solidFill>
              </a:rPr>
              <a:t>Salt in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(active trans-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port by gills)</a:t>
            </a:r>
            <a:endParaRPr lang="en-US" altLang="en-US" sz="2200" b="1"/>
          </a:p>
        </p:txBody>
      </p:sp>
      <p:sp>
        <p:nvSpPr>
          <p:cNvPr id="100362" name="Text Box 10">
            <a:extLst>
              <a:ext uri="{FF2B5EF4-FFF2-40B4-BE49-F238E27FC236}">
                <a16:creationId xmlns:a16="http://schemas.microsoft.com/office/drawing/2014/main" id="{534C9B96-9AB3-4A45-AA4B-C8EE9156D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638" y="2455863"/>
            <a:ext cx="102393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olidFill>
                  <a:schemeClr val="bg2"/>
                </a:solidFill>
              </a:rPr>
              <a:t>H</a:t>
            </a:r>
            <a:r>
              <a:rPr lang="en-US" altLang="en-US" sz="2200" b="1" baseline="-25000">
                <a:solidFill>
                  <a:schemeClr val="bg2"/>
                </a:solidFill>
              </a:rPr>
              <a:t>2</a:t>
            </a:r>
            <a:r>
              <a:rPr lang="en-US" altLang="en-US" sz="2200" b="1">
                <a:solidFill>
                  <a:schemeClr val="bg2"/>
                </a:solidFill>
              </a:rPr>
              <a:t>O in</a:t>
            </a:r>
          </a:p>
        </p:txBody>
      </p:sp>
      <p:sp>
        <p:nvSpPr>
          <p:cNvPr id="100363" name="Text Box 21">
            <a:extLst>
              <a:ext uri="{FF2B5EF4-FFF2-40B4-BE49-F238E27FC236}">
                <a16:creationId xmlns:a16="http://schemas.microsoft.com/office/drawing/2014/main" id="{2720614F-FCCC-7A44-830F-F6383F61B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7213" y="2103438"/>
            <a:ext cx="180181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olidFill>
                  <a:schemeClr val="bg2"/>
                </a:solidFill>
              </a:rPr>
              <a:t>Large volume 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of urine</a:t>
            </a:r>
          </a:p>
        </p:txBody>
      </p:sp>
      <p:sp>
        <p:nvSpPr>
          <p:cNvPr id="100364" name="Text Box 22">
            <a:extLst>
              <a:ext uri="{FF2B5EF4-FFF2-40B4-BE49-F238E27FC236}">
                <a16:creationId xmlns:a16="http://schemas.microsoft.com/office/drawing/2014/main" id="{D460CEDF-B702-E84D-9A09-E068699EB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275" y="3021013"/>
            <a:ext cx="1801813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olidFill>
                  <a:schemeClr val="bg2"/>
                </a:solidFill>
              </a:rPr>
              <a:t>Urine is less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concentrated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than body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fluids</a:t>
            </a:r>
          </a:p>
        </p:txBody>
      </p:sp>
      <p:sp>
        <p:nvSpPr>
          <p:cNvPr id="100365" name="AutoShape 27">
            <a:extLst>
              <a:ext uri="{FF2B5EF4-FFF2-40B4-BE49-F238E27FC236}">
                <a16:creationId xmlns:a16="http://schemas.microsoft.com/office/drawing/2014/main" id="{9BCFDE79-BE8A-5D46-8F12-34BA266D0DA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627813" y="2111375"/>
            <a:ext cx="236538" cy="249237"/>
          </a:xfrm>
          <a:prstGeom prst="triangle">
            <a:avLst>
              <a:gd name="adj" fmla="val 50000"/>
            </a:avLst>
          </a:prstGeom>
          <a:solidFill>
            <a:srgbClr val="0193C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latin typeface="Times" pitchFamily="2" charset="0"/>
            </a:endParaRPr>
          </a:p>
        </p:txBody>
      </p:sp>
      <p:sp>
        <p:nvSpPr>
          <p:cNvPr id="100366" name="AutoShape 34">
            <a:extLst>
              <a:ext uri="{FF2B5EF4-FFF2-40B4-BE49-F238E27FC236}">
                <a16:creationId xmlns:a16="http://schemas.microsoft.com/office/drawing/2014/main" id="{DF8CF8FE-9D51-0A4E-841F-542BECB6CF5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626225" y="3017838"/>
            <a:ext cx="236537" cy="249238"/>
          </a:xfrm>
          <a:prstGeom prst="triangle">
            <a:avLst>
              <a:gd name="adj" fmla="val 50000"/>
            </a:avLst>
          </a:prstGeom>
          <a:solidFill>
            <a:srgbClr val="0193C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latin typeface="Times" pitchFamily="2" charset="0"/>
            </a:endParaRPr>
          </a:p>
        </p:txBody>
      </p:sp>
      <p:sp>
        <p:nvSpPr>
          <p:cNvPr id="100367" name="Text Box 35">
            <a:extLst>
              <a:ext uri="{FF2B5EF4-FFF2-40B4-BE49-F238E27FC236}">
                <a16:creationId xmlns:a16="http://schemas.microsoft.com/office/drawing/2014/main" id="{36FAA543-1A7A-854B-9210-933BC914C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1113" y="5187950"/>
            <a:ext cx="1112837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olidFill>
                  <a:schemeClr val="bg2"/>
                </a:solidFill>
              </a:rPr>
              <a:t>Salt out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36" descr="44_UN01bSummary_C1-U">
            <a:extLst>
              <a:ext uri="{FF2B5EF4-FFF2-40B4-BE49-F238E27FC236}">
                <a16:creationId xmlns:a16="http://schemas.microsoft.com/office/drawing/2014/main" id="{3055EE34-55C8-AB4F-B54D-92AA7A109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144588"/>
            <a:ext cx="8548687" cy="456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4">
            <a:extLst>
              <a:ext uri="{FF2B5EF4-FFF2-40B4-BE49-F238E27FC236}">
                <a16:creationId xmlns:a16="http://schemas.microsoft.com/office/drawing/2014/main" id="{20AE235C-8CE6-2843-B2BB-B3B713F45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225" y="1546225"/>
            <a:ext cx="10255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olidFill>
                  <a:schemeClr val="bg2"/>
                </a:solidFill>
              </a:rPr>
              <a:t>Animal</a:t>
            </a:r>
            <a:endParaRPr lang="en-US" altLang="en-US" sz="2200" b="1"/>
          </a:p>
        </p:txBody>
      </p:sp>
      <p:sp>
        <p:nvSpPr>
          <p:cNvPr id="101381" name="Text Box 5">
            <a:extLst>
              <a:ext uri="{FF2B5EF4-FFF2-40B4-BE49-F238E27FC236}">
                <a16:creationId xmlns:a16="http://schemas.microsoft.com/office/drawing/2014/main" id="{60A09B1D-C112-6F42-91C1-A02DF4B52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3" y="1566863"/>
            <a:ext cx="20462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olidFill>
                  <a:schemeClr val="bg2"/>
                </a:solidFill>
              </a:rPr>
              <a:t>Inflow/Outflow</a:t>
            </a:r>
            <a:endParaRPr lang="en-US" altLang="en-US" sz="2200" b="1"/>
          </a:p>
        </p:txBody>
      </p:sp>
      <p:sp>
        <p:nvSpPr>
          <p:cNvPr id="101382" name="Text Box 6">
            <a:extLst>
              <a:ext uri="{FF2B5EF4-FFF2-40B4-BE49-F238E27FC236}">
                <a16:creationId xmlns:a16="http://schemas.microsoft.com/office/drawing/2014/main" id="{179CF45D-D749-A341-A0A4-815FE06B1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850" y="1566863"/>
            <a:ext cx="7842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olidFill>
                  <a:schemeClr val="bg2"/>
                </a:solidFill>
              </a:rPr>
              <a:t>Urine</a:t>
            </a:r>
            <a:endParaRPr lang="en-US" altLang="en-US" sz="2200" b="1"/>
          </a:p>
        </p:txBody>
      </p:sp>
      <p:sp>
        <p:nvSpPr>
          <p:cNvPr id="101383" name="Text Box 12">
            <a:extLst>
              <a:ext uri="{FF2B5EF4-FFF2-40B4-BE49-F238E27FC236}">
                <a16:creationId xmlns:a16="http://schemas.microsoft.com/office/drawing/2014/main" id="{77308204-EF3D-2142-8EC0-E37C917B1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2235200"/>
            <a:ext cx="211931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olidFill>
                  <a:schemeClr val="bg2"/>
                </a:solidFill>
              </a:rPr>
              <a:t>Marine bony 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fish. Lives in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water more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concentrated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than body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fluids; fish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tends to lose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water, gain salt</a:t>
            </a:r>
          </a:p>
        </p:txBody>
      </p:sp>
      <p:sp>
        <p:nvSpPr>
          <p:cNvPr id="101384" name="Text Box 14">
            <a:extLst>
              <a:ext uri="{FF2B5EF4-FFF2-40B4-BE49-F238E27FC236}">
                <a16:creationId xmlns:a16="http://schemas.microsoft.com/office/drawing/2014/main" id="{F19EEFB5-2B15-8C4B-95AA-F3CC9E6D6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2188" y="2247900"/>
            <a:ext cx="18272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/>
              <a:t>Drinks water</a:t>
            </a:r>
          </a:p>
        </p:txBody>
      </p:sp>
      <p:sp>
        <p:nvSpPr>
          <p:cNvPr id="101385" name="Text Box 16">
            <a:extLst>
              <a:ext uri="{FF2B5EF4-FFF2-40B4-BE49-F238E27FC236}">
                <a16:creationId xmlns:a16="http://schemas.microsoft.com/office/drawing/2014/main" id="{07996F2F-C19D-344A-9E15-07D22AE13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013" y="2609850"/>
            <a:ext cx="9794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olidFill>
                  <a:schemeClr val="bg2"/>
                </a:solidFill>
              </a:rPr>
              <a:t>Salt in</a:t>
            </a:r>
          </a:p>
        </p:txBody>
      </p:sp>
      <p:sp>
        <p:nvSpPr>
          <p:cNvPr id="101386" name="Text Box 17">
            <a:extLst>
              <a:ext uri="{FF2B5EF4-FFF2-40B4-BE49-F238E27FC236}">
                <a16:creationId xmlns:a16="http://schemas.microsoft.com/office/drawing/2014/main" id="{A34155F7-7A42-EF48-8D0F-73A10EF82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688" y="2609850"/>
            <a:ext cx="11715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olidFill>
                  <a:schemeClr val="bg2"/>
                </a:solidFill>
              </a:rPr>
              <a:t>H</a:t>
            </a:r>
            <a:r>
              <a:rPr lang="en-US" altLang="en-US" sz="2200" b="1" baseline="-25000">
                <a:solidFill>
                  <a:schemeClr val="bg2"/>
                </a:solidFill>
              </a:rPr>
              <a:t>2</a:t>
            </a:r>
            <a:r>
              <a:rPr lang="en-US" altLang="en-US" sz="2200" b="1">
                <a:solidFill>
                  <a:schemeClr val="bg2"/>
                </a:solidFill>
              </a:rPr>
              <a:t>O out</a:t>
            </a:r>
          </a:p>
        </p:txBody>
      </p:sp>
      <p:sp>
        <p:nvSpPr>
          <p:cNvPr id="101387" name="Text Box 18">
            <a:extLst>
              <a:ext uri="{FF2B5EF4-FFF2-40B4-BE49-F238E27FC236}">
                <a16:creationId xmlns:a16="http://schemas.microsoft.com/office/drawing/2014/main" id="{E21D38F1-C5DB-1248-85D8-51947E22A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013" y="4702175"/>
            <a:ext cx="243363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olidFill>
                  <a:schemeClr val="bg2"/>
                </a:solidFill>
              </a:rPr>
              <a:t>Salt out (active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transport by gills)</a:t>
            </a:r>
          </a:p>
        </p:txBody>
      </p:sp>
      <p:sp>
        <p:nvSpPr>
          <p:cNvPr id="101388" name="Text Box 23">
            <a:extLst>
              <a:ext uri="{FF2B5EF4-FFF2-40B4-BE49-F238E27FC236}">
                <a16:creationId xmlns:a16="http://schemas.microsoft.com/office/drawing/2014/main" id="{A096A92C-AA06-5A47-97FF-4C9562658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4513" y="2247900"/>
            <a:ext cx="18272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olidFill>
                  <a:schemeClr val="bg2"/>
                </a:solidFill>
              </a:rPr>
              <a:t>Small volume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of urine</a:t>
            </a:r>
          </a:p>
        </p:txBody>
      </p:sp>
      <p:sp>
        <p:nvSpPr>
          <p:cNvPr id="101389" name="Text Box 24">
            <a:extLst>
              <a:ext uri="{FF2B5EF4-FFF2-40B4-BE49-F238E27FC236}">
                <a16:creationId xmlns:a16="http://schemas.microsoft.com/office/drawing/2014/main" id="{DB3E0910-BCFE-B243-B816-D6C2D406F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625" y="3173413"/>
            <a:ext cx="18272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200" b="1">
                <a:solidFill>
                  <a:schemeClr val="bg2"/>
                </a:solidFill>
              </a:rPr>
              <a:t>Urine is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slightly less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concentrated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than body</a:t>
            </a:r>
            <a:br>
              <a:rPr lang="en-US" altLang="en-US" sz="2200" b="1">
                <a:solidFill>
                  <a:schemeClr val="bg2"/>
                </a:solidFill>
              </a:rPr>
            </a:br>
            <a:r>
              <a:rPr lang="en-US" altLang="en-US" sz="2200" b="1">
                <a:solidFill>
                  <a:schemeClr val="bg2"/>
                </a:solidFill>
              </a:rPr>
              <a:t>fluids</a:t>
            </a:r>
          </a:p>
        </p:txBody>
      </p:sp>
      <p:sp>
        <p:nvSpPr>
          <p:cNvPr id="101390" name="AutoShape 34">
            <a:extLst>
              <a:ext uri="{FF2B5EF4-FFF2-40B4-BE49-F238E27FC236}">
                <a16:creationId xmlns:a16="http://schemas.microsoft.com/office/drawing/2014/main" id="{DA03EBC3-C535-7046-9655-671BB839338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627813" y="2289175"/>
            <a:ext cx="236538" cy="249237"/>
          </a:xfrm>
          <a:prstGeom prst="triangle">
            <a:avLst>
              <a:gd name="adj" fmla="val 50000"/>
            </a:avLst>
          </a:prstGeom>
          <a:solidFill>
            <a:srgbClr val="0193C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latin typeface="Times" pitchFamily="2" charset="0"/>
            </a:endParaRPr>
          </a:p>
        </p:txBody>
      </p:sp>
      <p:sp>
        <p:nvSpPr>
          <p:cNvPr id="101391" name="AutoShape 35">
            <a:extLst>
              <a:ext uri="{FF2B5EF4-FFF2-40B4-BE49-F238E27FC236}">
                <a16:creationId xmlns:a16="http://schemas.microsoft.com/office/drawing/2014/main" id="{7EE88EA3-E67A-DF46-99D6-36D06B117D5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626225" y="3179763"/>
            <a:ext cx="236537" cy="249238"/>
          </a:xfrm>
          <a:prstGeom prst="triangle">
            <a:avLst>
              <a:gd name="adj" fmla="val 50000"/>
            </a:avLst>
          </a:prstGeom>
          <a:solidFill>
            <a:srgbClr val="0193C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:a16="http://schemas.microsoft.com/office/drawing/2014/main" id="{D98F57E2-2B43-BD4A-9F7E-DFBBDD8BB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3886200" cy="5715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u="sng"/>
              <a:t>Freshwater fishes</a:t>
            </a:r>
            <a:endParaRPr lang="en-US" altLang="en-US"/>
          </a:p>
          <a:p>
            <a:r>
              <a:rPr lang="en-US" altLang="en-US"/>
              <a:t>Large volume of urine, salts are reabsorbed in the distal tubules</a:t>
            </a:r>
            <a:endParaRPr lang="en-US" altLang="en-US" u="sng"/>
          </a:p>
          <a:p>
            <a:pPr>
              <a:buFont typeface="Wingdings" pitchFamily="2" charset="2"/>
              <a:buNone/>
            </a:pPr>
            <a:endParaRPr lang="en-US" altLang="en-US"/>
          </a:p>
        </p:txBody>
      </p:sp>
      <p:pic>
        <p:nvPicPr>
          <p:cNvPr id="237571" name="Picture 3">
            <a:extLst>
              <a:ext uri="{FF2B5EF4-FFF2-40B4-BE49-F238E27FC236}">
                <a16:creationId xmlns:a16="http://schemas.microsoft.com/office/drawing/2014/main" id="{EEE046F3-FA6B-454D-B078-64E32FF0F74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94"/>
          <a:stretch>
            <a:fillRect/>
          </a:stretch>
        </p:blipFill>
        <p:spPr bwMode="auto">
          <a:xfrm>
            <a:off x="4800600" y="0"/>
            <a:ext cx="3871913" cy="64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572" name="Text Box 4">
            <a:extLst>
              <a:ext uri="{FF2B5EF4-FFF2-40B4-BE49-F238E27FC236}">
                <a16:creationId xmlns:a16="http://schemas.microsoft.com/office/drawing/2014/main" id="{F23BF036-CF73-844D-90A0-700383EE1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100" y="2576513"/>
            <a:ext cx="2809875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lang="en-US" altLang="en-US" sz="1800" b="1">
                <a:solidFill>
                  <a:schemeClr val="bg2"/>
                </a:solidFill>
              </a:rPr>
              <a:t>Rainbow trout</a:t>
            </a:r>
          </a:p>
          <a:p>
            <a:pPr>
              <a:lnSpc>
                <a:spcPct val="90000"/>
              </a:lnSpc>
            </a:pPr>
            <a:r>
              <a:rPr lang="en-US" altLang="en-US" sz="1800" b="1">
                <a:solidFill>
                  <a:schemeClr val="bg2"/>
                </a:solidFill>
              </a:rPr>
              <a:t>(</a:t>
            </a:r>
            <a:r>
              <a:rPr lang="en-US" altLang="en-US" sz="1800" b="1" i="1">
                <a:solidFill>
                  <a:schemeClr val="bg2"/>
                </a:solidFill>
              </a:rPr>
              <a:t>Oncorrhynchus mykiss</a:t>
            </a:r>
            <a:r>
              <a:rPr lang="en-US" altLang="en-US" sz="1800" b="1">
                <a:solidFill>
                  <a:schemeClr val="bg2"/>
                </a:solidFill>
              </a:rPr>
              <a:t>)</a:t>
            </a:r>
            <a:endParaRPr lang="en-US" altLang="en-US" sz="1800" b="1"/>
          </a:p>
        </p:txBody>
      </p:sp>
      <p:sp>
        <p:nvSpPr>
          <p:cNvPr id="237573" name="Text Box 5">
            <a:extLst>
              <a:ext uri="{FF2B5EF4-FFF2-40B4-BE49-F238E27FC236}">
                <a16:creationId xmlns:a16="http://schemas.microsoft.com/office/drawing/2014/main" id="{4E073E46-31D4-C740-B412-1A1F507F8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8563" y="5935663"/>
            <a:ext cx="30797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lang="en-US" altLang="en-US" sz="1800" b="1">
                <a:solidFill>
                  <a:schemeClr val="bg2"/>
                </a:solidFill>
              </a:rPr>
              <a:t>Frog (</a:t>
            </a:r>
            <a:r>
              <a:rPr lang="en-US" altLang="en-US" sz="1800" b="1" i="1">
                <a:solidFill>
                  <a:schemeClr val="bg2"/>
                </a:solidFill>
              </a:rPr>
              <a:t>Rana</a:t>
            </a:r>
            <a:r>
              <a:rPr lang="en-US" altLang="en-US" sz="1800" b="1">
                <a:solidFill>
                  <a:schemeClr val="bg2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>
            <a:extLst>
              <a:ext uri="{FF2B5EF4-FFF2-40B4-BE49-F238E27FC236}">
                <a16:creationId xmlns:a16="http://schemas.microsoft.com/office/drawing/2014/main" id="{FCFE7D5E-A2C2-C440-B75F-F740D683B0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304800"/>
            <a:ext cx="8001000" cy="2209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b="1" u="sng"/>
              <a:t>Marine bony fishes</a:t>
            </a:r>
            <a:endParaRPr lang="en-US" altLang="en-US" sz="2800" b="1"/>
          </a:p>
          <a:p>
            <a:pPr>
              <a:lnSpc>
                <a:spcPct val="90000"/>
              </a:lnSpc>
            </a:pPr>
            <a:r>
              <a:rPr lang="en-US" altLang="en-US" sz="2800"/>
              <a:t>Problem:  gain salts from environment and tend to lose water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Lack distal tubule, smaller glomerulus, can adjust amount of urine</a:t>
            </a:r>
          </a:p>
        </p:txBody>
      </p:sp>
      <p:pic>
        <p:nvPicPr>
          <p:cNvPr id="238595" name="Picture 3">
            <a:extLst>
              <a:ext uri="{FF2B5EF4-FFF2-40B4-BE49-F238E27FC236}">
                <a16:creationId xmlns:a16="http://schemas.microsoft.com/office/drawing/2014/main" id="{0C65B6F3-AF01-EF4C-B99F-C8C2A24ED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2743200"/>
            <a:ext cx="8535987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6" name="Text Box 4">
            <a:extLst>
              <a:ext uri="{FF2B5EF4-FFF2-40B4-BE49-F238E27FC236}">
                <a16:creationId xmlns:a16="http://schemas.microsoft.com/office/drawing/2014/main" id="{A7710256-ACD6-5A4D-85E4-463A363A1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5830888"/>
            <a:ext cx="53260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lang="en-US" altLang="en-US" sz="2100" b="1">
                <a:solidFill>
                  <a:schemeClr val="bg2"/>
                </a:solidFill>
              </a:rPr>
              <a:t>Northern bluefin tuna (</a:t>
            </a:r>
            <a:r>
              <a:rPr lang="en-US" altLang="en-US" sz="2100" b="1" i="1">
                <a:solidFill>
                  <a:schemeClr val="bg2"/>
                </a:solidFill>
              </a:rPr>
              <a:t>Thunnus thynnus</a:t>
            </a:r>
            <a:r>
              <a:rPr lang="en-US" altLang="en-US" sz="2100" b="1">
                <a:solidFill>
                  <a:schemeClr val="bg2"/>
                </a:solidFill>
              </a:rPr>
              <a:t>)</a:t>
            </a:r>
            <a:endParaRPr lang="en-US" altLang="en-US" sz="2100" b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:a16="http://schemas.microsoft.com/office/drawing/2014/main" id="{FE6CAB18-A24C-1F40-A06E-42F245404F6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81000"/>
            <a:ext cx="7696200" cy="2209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u="sng"/>
              <a:t>Marine cartilaginous fishes</a:t>
            </a:r>
            <a:r>
              <a:rPr lang="en-US" altLang="en-US" sz="2400"/>
              <a:t>:  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Shark tissue contains a high concentration of </a:t>
            </a:r>
            <a:r>
              <a:rPr lang="en-US" altLang="en-US" sz="2400">
                <a:solidFill>
                  <a:schemeClr val="hlink"/>
                </a:solidFill>
              </a:rPr>
              <a:t>urea</a:t>
            </a:r>
            <a:endParaRPr lang="en-US" altLang="en-US" sz="2400"/>
          </a:p>
          <a:p>
            <a:pPr lvl="1">
              <a:lnSpc>
                <a:spcPct val="80000"/>
              </a:lnSpc>
            </a:pPr>
            <a:r>
              <a:rPr lang="en-US" altLang="en-US" sz="2400"/>
              <a:t>To prevent urea from damaging other organic  molecules in the tissues, they have trimethyl amine oxide (TMAO) 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Because of high solute concentration in tissue, water enters the cells (sharks don’t drink)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Produce concentrated urine</a:t>
            </a:r>
          </a:p>
        </p:txBody>
      </p:sp>
      <p:pic>
        <p:nvPicPr>
          <p:cNvPr id="241667" name="Picture 3">
            <a:extLst>
              <a:ext uri="{FF2B5EF4-FFF2-40B4-BE49-F238E27FC236}">
                <a16:creationId xmlns:a16="http://schemas.microsoft.com/office/drawing/2014/main" id="{02FEC7A9-0AEA-5A48-905F-156B86844204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29"/>
          <a:stretch>
            <a:fillRect/>
          </a:stretch>
        </p:blipFill>
        <p:spPr>
          <a:xfrm>
            <a:off x="1333500" y="3581400"/>
            <a:ext cx="6837363" cy="286226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355B57F-83E7-2E4E-8CE1-67774C851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58" y="838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Picture 16" descr="44_UN02AnsTest_Q7-U">
            <a:extLst>
              <a:ext uri="{FF2B5EF4-FFF2-40B4-BE49-F238E27FC236}">
                <a16:creationId xmlns:a16="http://schemas.microsoft.com/office/drawing/2014/main" id="{2AEEA278-47D9-464C-AF92-6A7CF41E8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49400"/>
            <a:ext cx="7467600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041DEDA-5B5F-7746-AF46-EE182DF6F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19400" y="158390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>
            <a:extLst>
              <a:ext uri="{FF2B5EF4-FFF2-40B4-BE49-F238E27FC236}">
                <a16:creationId xmlns:a16="http://schemas.microsoft.com/office/drawing/2014/main" id="{9F2EAEDF-8390-7443-A239-307C04C8DE0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762000"/>
            <a:ext cx="403860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Euryhaline organisms like salmon:</a:t>
            </a:r>
          </a:p>
          <a:p>
            <a:pPr>
              <a:lnSpc>
                <a:spcPct val="90000"/>
              </a:lnSpc>
            </a:pPr>
            <a:endParaRPr lang="en-US" altLang="en-US" sz="2800"/>
          </a:p>
          <a:p>
            <a:pPr lvl="1">
              <a:lnSpc>
                <a:spcPct val="90000"/>
              </a:lnSpc>
            </a:pPr>
            <a:r>
              <a:rPr lang="en-US" altLang="en-US" sz="2400"/>
              <a:t>In sea, they drink sea water and discharge salt through their gills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In freshwater, they stop drinking and produce large volumes of dilute urine, gills take up salt</a:t>
            </a:r>
          </a:p>
        </p:txBody>
      </p:sp>
      <p:pic>
        <p:nvPicPr>
          <p:cNvPr id="244739" name="Picture 3">
            <a:extLst>
              <a:ext uri="{FF2B5EF4-FFF2-40B4-BE49-F238E27FC236}">
                <a16:creationId xmlns:a16="http://schemas.microsoft.com/office/drawing/2014/main" id="{D3152BB1-B795-E74C-96AD-216DF73CF363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4"/>
          <a:stretch>
            <a:fillRect/>
          </a:stretch>
        </p:blipFill>
        <p:spPr>
          <a:xfrm>
            <a:off x="4419600" y="685800"/>
            <a:ext cx="4267200" cy="4625975"/>
          </a:xfrm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CB0878D-D3E4-524A-ADD1-890C1D2FA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>
            <a:extLst>
              <a:ext uri="{FF2B5EF4-FFF2-40B4-BE49-F238E27FC236}">
                <a16:creationId xmlns:a16="http://schemas.microsoft.com/office/drawing/2014/main" id="{BBE93C48-A3EF-D24D-B818-53C245E4E4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Osmoregulation &amp; Excretion</a:t>
            </a:r>
          </a:p>
        </p:txBody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7EC5EBB8-4A59-C24F-8914-A2E3150A7A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957638"/>
          </a:xfrm>
        </p:spPr>
        <p:txBody>
          <a:bodyPr/>
          <a:lstStyle/>
          <a:p>
            <a:pPr marL="350838" indent="-350838"/>
            <a:r>
              <a:rPr lang="en-US" altLang="en-US"/>
              <a:t>Osmoregulation</a:t>
            </a:r>
          </a:p>
          <a:p>
            <a:pPr marL="914400" lvl="1" indent="-449263"/>
            <a:r>
              <a:rPr lang="en-US" altLang="en-US"/>
              <a:t>Regulates solute concentrations and balances the gain and loss of water</a:t>
            </a:r>
          </a:p>
          <a:p>
            <a:pPr marL="914400" lvl="1" indent="-449263"/>
            <a:endParaRPr lang="en-US" altLang="en-US"/>
          </a:p>
          <a:p>
            <a:pPr marL="350838" indent="-350838"/>
            <a:r>
              <a:rPr lang="en-US" altLang="en-US"/>
              <a:t>Excretion</a:t>
            </a:r>
          </a:p>
          <a:p>
            <a:pPr marL="914400" lvl="1" indent="-449263"/>
            <a:r>
              <a:rPr lang="en-US" altLang="en-US"/>
              <a:t>Gets rid of nitrogenous metabolites and other waste products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12C98BA-8BC7-7047-BC83-C89789F31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400" y="13702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54F785E-EA85-AD44-939F-FBC2D228CD4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90600" y="2209800"/>
            <a:ext cx="8153400" cy="3321050"/>
          </a:xfrm>
        </p:spPr>
        <p:txBody>
          <a:bodyPr/>
          <a:lstStyle/>
          <a:p>
            <a:r>
              <a:rPr lang="en-US" altLang="en-US"/>
              <a:t>Freshwater fishes in different environments show adaptations that regulate uptake and conservation of both water and solutes</a:t>
            </a:r>
          </a:p>
          <a:p>
            <a:endParaRPr lang="en-US" altLang="en-US" sz="3800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FD354AD3-1113-B444-8C87-03EA124997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Osmoregulation &amp; Excretion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52EBB1F-9BE3-2142-94D4-9E182218B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400" y="152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ED4307B6-BB66-0844-96F0-6F47E7E747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400" y="609600"/>
            <a:ext cx="9118600" cy="914400"/>
          </a:xfrm>
        </p:spPr>
        <p:txBody>
          <a:bodyPr/>
          <a:lstStyle/>
          <a:p>
            <a:pPr marL="112713"/>
            <a:r>
              <a:rPr lang="en-US" altLang="en-US"/>
              <a:t>Osmoregulation &amp; Excretion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48E95AC-65CF-AB4C-A4F5-8E5E1396359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905000"/>
            <a:ext cx="8077200" cy="1555750"/>
          </a:xfrm>
        </p:spPr>
        <p:txBody>
          <a:bodyPr/>
          <a:lstStyle/>
          <a:p>
            <a:r>
              <a:rPr lang="en-US" altLang="en-US" sz="2800"/>
              <a:t>Osmoregulation is based largely on controlled movement of solutes between internal fluids and the external environment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2C05BC7-0D79-6745-B1AB-31F973EA26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B75AFC94-BC7B-FA41-AE90-0E0CB798EF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538163"/>
            <a:ext cx="8534400" cy="503237"/>
          </a:xfrm>
        </p:spPr>
        <p:txBody>
          <a:bodyPr/>
          <a:lstStyle/>
          <a:p>
            <a:r>
              <a:rPr lang="en-US" altLang="en-US"/>
              <a:t>Osmosis and Osmolarity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03F7FF3F-DBF3-684D-BA17-0379AD7B097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374775"/>
            <a:ext cx="7848600" cy="4518025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altLang="en-US" sz="2800"/>
              <a:t>Cells require a balance between uptake and loss of water</a:t>
            </a:r>
          </a:p>
          <a:p>
            <a:pPr>
              <a:lnSpc>
                <a:spcPct val="95000"/>
              </a:lnSpc>
            </a:pPr>
            <a:r>
              <a:rPr lang="en-US" altLang="en-US" sz="2800" b="1"/>
              <a:t>Osmolarity</a:t>
            </a:r>
            <a:r>
              <a:rPr lang="en-US" altLang="en-US" sz="2800"/>
              <a:t>, the solute concentration of a solution, determines the movement of water across a selectively permeable membrane</a:t>
            </a:r>
          </a:p>
          <a:p>
            <a:pPr>
              <a:lnSpc>
                <a:spcPct val="95000"/>
              </a:lnSpc>
            </a:pPr>
            <a:r>
              <a:rPr lang="en-US" altLang="en-US" sz="2800"/>
              <a:t>If two solutions are isoosmotic, the movement of water is equal in both directions</a:t>
            </a:r>
          </a:p>
          <a:p>
            <a:pPr>
              <a:lnSpc>
                <a:spcPct val="95000"/>
              </a:lnSpc>
            </a:pPr>
            <a:r>
              <a:rPr lang="en-US" altLang="en-US" sz="2800"/>
              <a:t>If two solutions differ in osmolarity, the net flow of water is from the hypoosmotic to the hyperosmotic solution 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5D4E57E-AACA-9F4A-A89F-71766BD9A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011" y="228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21DC0D3-310A-1844-909D-FD86FFC4175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538163"/>
            <a:ext cx="8534400" cy="503237"/>
          </a:xfrm>
        </p:spPr>
        <p:txBody>
          <a:bodyPr/>
          <a:lstStyle/>
          <a:p>
            <a:r>
              <a:rPr lang="en-US" altLang="en-US"/>
              <a:t>Osmotic Challenges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4D71AF50-FE08-254F-84F3-4731AB423B8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333500"/>
            <a:ext cx="7848600" cy="3683000"/>
          </a:xfrm>
        </p:spPr>
        <p:txBody>
          <a:bodyPr/>
          <a:lstStyle/>
          <a:p>
            <a:r>
              <a:rPr lang="en-US" altLang="en-US" sz="2800" b="1"/>
              <a:t>Osmoconformers</a:t>
            </a:r>
            <a:r>
              <a:rPr lang="en-US" altLang="en-US" sz="2800"/>
              <a:t>, consisting only of some marine animals, are isoosmotic with their surroundings and do not regulate their osmolarity</a:t>
            </a:r>
          </a:p>
          <a:p>
            <a:r>
              <a:rPr lang="en-US" altLang="en-US" sz="2800" b="1"/>
              <a:t>Osmoregulators </a:t>
            </a:r>
            <a:r>
              <a:rPr lang="en-US" altLang="en-US" sz="2800"/>
              <a:t>expend energy to control water uptake and loss in a hyperosmotic or hypoosmotic environment</a:t>
            </a:r>
            <a:endParaRPr lang="en-US" altLang="en-US" sz="300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6B1CD61-39BB-A84D-9489-8A594C979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211" y="30078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>
            <a:extLst>
              <a:ext uri="{FF2B5EF4-FFF2-40B4-BE49-F238E27FC236}">
                <a16:creationId xmlns:a16="http://schemas.microsoft.com/office/drawing/2014/main" id="{365C2778-99E3-204C-BD59-8EA4ECB9B9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Hagfishes</a:t>
            </a:r>
          </a:p>
        </p:txBody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4B726D5B-46B7-BB49-94CD-C6D2A6833B6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4876800"/>
            <a:ext cx="8229600" cy="1981200"/>
          </a:xfrm>
        </p:spPr>
        <p:txBody>
          <a:bodyPr/>
          <a:lstStyle/>
          <a:p>
            <a:r>
              <a:rPr lang="en-US" altLang="en-US" sz="2800" b="1"/>
              <a:t>Osmoconformers</a:t>
            </a:r>
            <a:endParaRPr lang="en-US" altLang="en-US" sz="2800"/>
          </a:p>
          <a:p>
            <a:r>
              <a:rPr lang="en-US" altLang="en-US" sz="2800"/>
              <a:t>Only vertebrate that is isotonic to seawater - much like marine invertebrates</a:t>
            </a:r>
          </a:p>
        </p:txBody>
      </p:sp>
      <p:pic>
        <p:nvPicPr>
          <p:cNvPr id="253956" name="Picture 4">
            <a:extLst>
              <a:ext uri="{FF2B5EF4-FFF2-40B4-BE49-F238E27FC236}">
                <a16:creationId xmlns:a16="http://schemas.microsoft.com/office/drawing/2014/main" id="{1C2183B0-945D-CE40-A3BE-00F982EEEFF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554163"/>
            <a:ext cx="5257800" cy="305752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A4A78A7-A8F0-4247-8E03-0F3465D3A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9989DCCF-D816-A844-9F1E-D62EC72169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Osmoregulators</a:t>
            </a:r>
          </a:p>
        </p:txBody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AA38B2F7-362B-4B4E-BCE6-5A33AC4C85A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Aquatic vertebrates - gills are chief organs of excretion/osmoregulation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Kidneys first evolved as osmoregulatory organs in fishes to remove water (freshwater) or conserve water (marine</a:t>
            </a:r>
            <a:r>
              <a:rPr lang="en-US" altLang="en-US" sz="2000"/>
              <a:t>)</a:t>
            </a:r>
          </a:p>
        </p:txBody>
      </p:sp>
      <p:pic>
        <p:nvPicPr>
          <p:cNvPr id="245764" name="Picture 4">
            <a:extLst>
              <a:ext uri="{FF2B5EF4-FFF2-40B4-BE49-F238E27FC236}">
                <a16:creationId xmlns:a16="http://schemas.microsoft.com/office/drawing/2014/main" id="{F36339BD-B83D-EB42-869D-DC713654227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9450" y="1981200"/>
            <a:ext cx="2705100" cy="1981200"/>
          </a:xfrm>
        </p:spPr>
      </p:pic>
      <p:sp>
        <p:nvSpPr>
          <p:cNvPr id="245765" name="Rectangle 5">
            <a:extLst>
              <a:ext uri="{FF2B5EF4-FFF2-40B4-BE49-F238E27FC236}">
                <a16:creationId xmlns:a16="http://schemas.microsoft.com/office/drawing/2014/main" id="{4F65D85F-2503-5048-98C5-780E6FCE1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6925" y="50133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E378B25-AF7D-D54C-975D-CFA86D63C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5763" grpId="0" build="p" autoUpdateAnimBg="0"/>
    </p:bldLst>
  </p:timing>
</p:sld>
</file>

<file path=ppt/theme/theme1.xml><?xml version="1.0" encoding="utf-8"?>
<a:theme xmlns:a="http://schemas.openxmlformats.org/drawingml/2006/main" name="Calm Seas">
  <a:themeElements>
    <a:clrScheme name="Calm Seas 1">
      <a:dk1>
        <a:srgbClr val="010199"/>
      </a:dk1>
      <a:lt1>
        <a:srgbClr val="FFFFFF"/>
      </a:lt1>
      <a:dk2>
        <a:srgbClr val="A2B3DD"/>
      </a:dk2>
      <a:lt2>
        <a:srgbClr val="FFFFFF"/>
      </a:lt2>
      <a:accent1>
        <a:srgbClr val="33CCCC"/>
      </a:accent1>
      <a:accent2>
        <a:srgbClr val="00C600"/>
      </a:accent2>
      <a:accent3>
        <a:srgbClr val="CED6EB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Calm Seas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ヒラギノ角ゴ Pro W3" panose="020B0300000000000000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ヒラギノ角ゴ Pro W3" panose="020B0300000000000000" pitchFamily="34" charset="-128"/>
          </a:defRPr>
        </a:defPPr>
      </a:lstStyle>
    </a:lnDef>
  </a:objectDefaults>
  <a:extraClrSchemeLst>
    <a:extraClrScheme>
      <a:clrScheme name="Calm Seas 1">
        <a:dk1>
          <a:srgbClr val="010199"/>
        </a:dk1>
        <a:lt1>
          <a:srgbClr val="FFFFFF"/>
        </a:lt1>
        <a:dk2>
          <a:srgbClr val="A2B3DD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CED6EB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2">
        <a:dk1>
          <a:srgbClr val="000066"/>
        </a:dk1>
        <a:lt1>
          <a:srgbClr val="FFFFFF"/>
        </a:lt1>
        <a:dk2>
          <a:srgbClr val="A2B3DD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CED6EB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3">
        <a:dk1>
          <a:srgbClr val="000000"/>
        </a:dk1>
        <a:lt1>
          <a:srgbClr val="FFFFFF"/>
        </a:lt1>
        <a:dk2>
          <a:srgbClr val="A2B3DD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CED6EB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4">
        <a:dk1>
          <a:srgbClr val="003366"/>
        </a:dk1>
        <a:lt1>
          <a:srgbClr val="FFFFFF"/>
        </a:lt1>
        <a:dk2>
          <a:srgbClr val="A2B3DD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CED6EB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MacBook Pro:Microsoft Office 2004:Templates:Presentations:Designs:Calm Seas</Template>
  <TotalTime>1795</TotalTime>
  <Words>1146</Words>
  <Application>Microsoft Macintosh PowerPoint</Application>
  <PresentationFormat>On-screen Show (4:3)</PresentationFormat>
  <Paragraphs>180</Paragraphs>
  <Slides>29</Slides>
  <Notes>29</Notes>
  <HiddenSlides>0</HiddenSlides>
  <MMClips>24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ヒラギノ角ゴ Pro W3</vt:lpstr>
      <vt:lpstr>Tahoma</vt:lpstr>
      <vt:lpstr>ＭＳ Ｐゴシック</vt:lpstr>
      <vt:lpstr>Wingdings</vt:lpstr>
      <vt:lpstr>Times New Roman</vt:lpstr>
      <vt:lpstr>Symbol</vt:lpstr>
      <vt:lpstr>Times</vt:lpstr>
      <vt:lpstr>Calm Seas</vt:lpstr>
      <vt:lpstr>Osmoregulation &amp; Excretion</vt:lpstr>
      <vt:lpstr>A Balancing Act</vt:lpstr>
      <vt:lpstr>Osmoregulation &amp; Excretion</vt:lpstr>
      <vt:lpstr>Osmoregulation &amp; Excretion</vt:lpstr>
      <vt:lpstr>Osmoregulation &amp; Excretion</vt:lpstr>
      <vt:lpstr>Osmosis and Osmolarity</vt:lpstr>
      <vt:lpstr>Osmotic Challenges</vt:lpstr>
      <vt:lpstr>Hagfishes</vt:lpstr>
      <vt:lpstr>Osmoregulators</vt:lpstr>
      <vt:lpstr>Marine Animals</vt:lpstr>
      <vt:lpstr>PowerPoint Presentation</vt:lpstr>
      <vt:lpstr>Freshwater Animals</vt:lpstr>
      <vt:lpstr>PowerPoint Presentation</vt:lpstr>
      <vt:lpstr>Kidneys-Fish nitrogenous wastes</vt:lpstr>
      <vt:lpstr>PowerPoint Presentation</vt:lpstr>
      <vt:lpstr>Fig. 30.9a</vt:lpstr>
      <vt:lpstr>Fig. 30.9b</vt:lpstr>
      <vt:lpstr>Excretory Processes-Kidneys</vt:lpstr>
      <vt:lpstr>PowerPoint Presentation</vt:lpstr>
      <vt:lpstr>PowerPoint Presentation</vt:lpstr>
      <vt:lpstr>Bony Fishes</vt:lpstr>
      <vt:lpstr>Fig. 30.3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Jerome 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Jerome Burg</dc:creator>
  <cp:lastModifiedBy>Mundahl, Neal</cp:lastModifiedBy>
  <cp:revision>70</cp:revision>
  <dcterms:created xsi:type="dcterms:W3CDTF">2010-08-06T18:35:02Z</dcterms:created>
  <dcterms:modified xsi:type="dcterms:W3CDTF">2020-03-23T18:01:36Z</dcterms:modified>
</cp:coreProperties>
</file>