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44"/>
  </p:notesMasterIdLst>
  <p:sldIdLst>
    <p:sldId id="260" r:id="rId2"/>
    <p:sldId id="261" r:id="rId3"/>
    <p:sldId id="262" r:id="rId4"/>
    <p:sldId id="264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2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91" r:id="rId31"/>
    <p:sldId id="289" r:id="rId32"/>
    <p:sldId id="290" r:id="rId33"/>
    <p:sldId id="292" r:id="rId34"/>
    <p:sldId id="295" r:id="rId35"/>
    <p:sldId id="293" r:id="rId36"/>
    <p:sldId id="294" r:id="rId37"/>
    <p:sldId id="296" r:id="rId38"/>
    <p:sldId id="297" r:id="rId39"/>
    <p:sldId id="298" r:id="rId40"/>
    <p:sldId id="301" r:id="rId41"/>
    <p:sldId id="299" r:id="rId42"/>
    <p:sldId id="300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09"/>
    <p:restoredTop sz="90909"/>
  </p:normalViewPr>
  <p:slideViewPr>
    <p:cSldViewPr>
      <p:cViewPr varScale="1">
        <p:scale>
          <a:sx n="101" d="100"/>
          <a:sy n="101" d="100"/>
        </p:scale>
        <p:origin x="156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BF973A6-0521-4444-B9B1-E8A41E12AB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96E53A3-038D-BB47-9906-93114C38E8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899FCE-B85F-B24C-97F2-119903DD51A0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3047878F-A80A-4B49-A641-BF4207FD86C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56046D60-0532-5A45-813D-E08DD0EEB1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FA4B003E-903E-8F46-8EBA-D55F7524808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D3E6E36B-FB76-844A-B075-6074922552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D041AE-4FE6-E74A-AA19-CB8A53017A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984F2C0-D2F7-D640-875F-643D58089D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D2D1F20-270D-8142-A2B2-2FC220BB7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ACBBC8F-D8D6-904B-9EDD-5C3A0B22B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07A360F-7007-DD40-AFA8-386800714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686DB63-CFF3-0B4F-ABAF-AC9679FA3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6C717AA-A4C9-6D4E-BFF4-BCAFC75D9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095AFA34-D379-B54B-B136-755AC8BDC1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AB6DC38-ABE3-D040-B36E-EFA420AD2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ED7A8EC-8DA7-3C40-A487-AAE16F6652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9F828D8-B562-D940-983B-CD275D34C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836DDE0-BF37-5D44-BAE1-87897D846A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B84E67E-0278-2040-80A8-8D0A60393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B6E480C-5944-F14E-951E-8FE25C526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A399D52-BDCC-C24F-9555-9B23DE37B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4D71E87-714D-7842-BB89-6494FBD6D6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DAF5AB8-E0D6-7846-80EB-7038FCB1C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291681F-46CA-1B45-A43B-73B875E17E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AE223AB6-6923-4D4E-82A2-921F862FC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23E339B-2765-1E43-8481-89FF6413D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346C5758-38BB-5D47-8FE0-F90236168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C4A20A4-838A-9A46-A466-909B83E1D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58D039DF-BA87-D448-8BBF-E23C6D4B24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3E93F4F-B99D-3A48-8E05-8C4FCBE0C5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2051B00-06CC-8A46-9581-236F764A8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CF877B94-3AE2-FC4B-9E46-9E6DD524D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195C197-5B9F-D449-9160-9F1906743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2C7E14E1-0502-3942-ACCE-0B83ED03A8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C3BF871-805B-6F40-BC61-F3AF5A589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3B84CE7-84D4-8F4C-9443-EE26F9E47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B9DF1AFA-AD4B-D54C-AD25-24C6135396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333B7397-C11B-F54F-BDBA-FAD7FAFB9E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51AA3C94-C1A9-1E46-BBAF-550667465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2E36F8A-4C4D-C548-B6ED-0CDBD18CD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A2E5D50C-E32C-DB48-A81A-25FB3C1D8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DFAB0DDE-E85F-8340-9793-33291CA26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31EF0CB-CDE8-E440-9F65-0FC7F9E96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400325A-2926-794C-88C7-4D5EA88875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E655F138-5C5D-854F-9E97-EF50DD2E2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50DE550-0A8E-7348-85C7-C794146AF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975BD033-148E-9142-AF75-77E397629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E9946E4-A686-924C-9B19-83558C10D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938228CB-EA3B-2149-A962-D0FC02488F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94FC205-212B-CE4A-8387-923BB39C4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02063B6-C826-2F41-A286-4FA975F69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34D8E8A-FECD-674B-8699-AC98B16CC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9215622-F3ED-6646-997B-A92338AF9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B694B9F-BE55-124F-AC39-2D8889C49A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25355AE-35FB-C345-98E8-1F9A61704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02D5265A-BB4C-794D-843B-91C39CE580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4C1F9256-521A-CE45-9B59-F39F83819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5CD799AF-A4FA-4745-9264-9BC203695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93710938-09EC-F14F-A5CD-72090218A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5D377CB-813C-D544-9B9A-2B859133C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484BAD4E-7534-B44E-BBE3-82866B8C0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A5E557F0-B290-1D4A-B165-43673955B0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DBC015A-B7C4-B040-A78A-09316A386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6CBB8888-5EFB-724D-B52F-3458A744C7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CD9AAFF3-C1C9-1D40-9A08-6243B58F5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B7F16D06-37AE-074B-9C42-39424E72BE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51245573-35C2-DC41-9297-453A4A918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F24B6AD-A3E1-C94E-98E4-1CCF4E41D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B8E711D-E89B-954C-AA2F-86629A5B16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F1BA849-2061-2342-B593-9B9810CD8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44DD1121-47E2-EA4C-A921-61AA7511D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24434A7-D063-6042-BF6E-BB3F282C83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93A45F38-4D1C-E44E-9DA0-EF97FA681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6C08906-E3DF-BE43-8E88-B96D48D1D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56A21986-5311-1B42-B035-4D968D970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AB46D2EC-7DCF-0448-BB82-39E82047E7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B394F21B-6040-9B44-93D9-8533BBE1B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8729923-7BCF-4242-A5E3-AD4C1A3A0F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6F1D912-5D55-AE4F-BE19-22E8CAB57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EE414A9-00C2-4F48-B1F0-02626D485A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8FEB7BE-633C-8B41-B3C1-7D31CB11A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4EBEE9B-BFAD-B64B-9803-C1D3775EF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1F91E49-482A-2543-976A-5B86201BB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4AEDA11-C71E-0842-88F0-FF4084560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9343621-DB19-D647-B889-A222A8C74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8FB94F3-CA80-7B48-8D54-8059734858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3273E992-66E7-D147-9D8C-36289E38D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91F0AE71-CDD7-E445-A176-ADCF89C72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FB94ED0-5BC2-F444-A990-0C4AD65D5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>
            <a:extLst>
              <a:ext uri="{FF2B5EF4-FFF2-40B4-BE49-F238E27FC236}">
                <a16:creationId xmlns:a16="http://schemas.microsoft.com/office/drawing/2014/main" id="{0F90947B-2AE0-6848-B9FE-61628394E8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35" name="Rectangle 1027">
            <a:extLst>
              <a:ext uri="{FF2B5EF4-FFF2-40B4-BE49-F238E27FC236}">
                <a16:creationId xmlns:a16="http://schemas.microsoft.com/office/drawing/2014/main" id="{572F25D6-A143-E444-B167-FAED30A2F8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36" name="Rectangle 1028">
            <a:extLst>
              <a:ext uri="{FF2B5EF4-FFF2-40B4-BE49-F238E27FC236}">
                <a16:creationId xmlns:a16="http://schemas.microsoft.com/office/drawing/2014/main" id="{1C5CA41E-BAF8-A742-B980-2CC1A10CC4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8AAD732A-D55F-944F-99E9-1BF353C1800E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18437" name="Rectangle 1029">
            <a:extLst>
              <a:ext uri="{FF2B5EF4-FFF2-40B4-BE49-F238E27FC236}">
                <a16:creationId xmlns:a16="http://schemas.microsoft.com/office/drawing/2014/main" id="{3C45FC17-7641-FB45-AC6A-F67D94B77E0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8" name="Rectangle 1030">
            <a:extLst>
              <a:ext uri="{FF2B5EF4-FFF2-40B4-BE49-F238E27FC236}">
                <a16:creationId xmlns:a16="http://schemas.microsoft.com/office/drawing/2014/main" id="{5939BDDC-0907-4F42-A705-EE8F56D4B0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882F0C-F817-0747-9298-F3D0A51ADF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5E72-000F-D342-A65F-206B0C3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AD472-5F40-9247-907F-6BE3771C9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4D1AF-5940-DD4F-8FFA-9BD431B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C17C21-4AAB-3245-A170-B4D7A659DC05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24AD-8DD3-1846-9E6A-487DFFC93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D0861-20BE-4242-8DDE-68246586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F5FA2-D0F5-D049-A17D-A81EC0926C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02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D05BF-636E-EF47-81A0-C77B50169F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FEF7E-125B-3549-A7FA-36776A775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45A4-6184-C542-A644-07B18ED15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6F2DAE-B108-854D-A46A-028E7A1C8079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E5783-C9BD-5E4F-BB26-B04B5E56B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267D4-C510-8B4D-8BA9-723838A0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DE4E8-4E60-E44C-A3EA-4AEF1B5E1C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B990-52C1-6C4A-B221-792B1457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2D1BC-2C00-1549-B03E-6C849DBD7C9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AB116-DC8B-0E45-9B57-9C046A648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CF508-1CCD-CF45-BB60-4AE16D2A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49F1CCE-BB77-AB46-AF62-F05592695B2A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90A75-AEAB-F64D-95DA-2E9387F2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B4E3C-D3CD-9142-8BFE-7F765342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49CE67-2826-6448-927E-00C9D7B7FC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37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0566-0E4B-4447-8182-71AFCE84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B0E77-B52B-8648-AFB6-12F7D805A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9485-C7FD-B44D-8028-74D3EC000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16185-55A3-014F-959D-9AB31470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15BE79E-BA6D-6048-8EDD-D6223E63CD4F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AF9B6-8D7D-EF43-9379-70E95B3D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A870D-207F-A341-9BDF-B6787DF9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B6DDC9-A123-E041-BBFD-F41A13495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659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997E-A253-EF4B-A385-76ACB67D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2A459-4D73-FC4F-8125-463760B7AA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7EC91-D5CD-F149-9A7D-6C1B89382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A98D9-7B1C-2442-B9B4-B1519C759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A2917C-331D-AF42-B6D0-793B4ECABC7E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66DB5-7088-CE45-BF69-EBD5158A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A1157-270E-8740-9FFD-8F5E6353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425272-3937-C64E-BEA6-AEA33F917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995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88B1B-55E5-9A4F-A4B9-D1BE503ABE8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2544-E7C0-F442-86B7-B4FF4ED276E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DE777-1517-4C45-841E-EC6F1114731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06C435-E331-7B49-B49A-73FEED34C46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09D30D-3CBD-CF4C-A857-BD776C585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3CFF5-E230-5946-A481-47D193883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B6CDED0-641F-DC4F-A8E1-5C0102668CB8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B6BD18-242E-CB4D-9779-6BD81C30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4B5E0-4ACD-904F-99E5-D096EDB2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38F6126-3026-0445-8055-90F8EFADCB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03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A1DB-03C5-4348-93BE-916D2FEA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1888-CB23-7E43-BCD6-99A022C9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B0D8B-D79B-3E4F-B51D-AE959974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428D85-54E5-7245-AFB6-E82E86D70D8D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2246-C00F-7047-BEAD-BC2E70D3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16A24-2386-B64E-B544-0E3DFA4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F617C-B01A-E940-A6C4-1E733B092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504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09A8-15B9-EB4F-AEA5-84612581D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B1789-C5B1-F540-AAD5-C28B766AF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7D801-46BC-684A-B2DF-7DD4C417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D13EFD-4C1D-F64D-9D99-E98910F74C36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67BB5-DBBC-0840-989B-040A5235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3E704-5415-DE45-BFB5-07C1CA12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FC8E-62DD-424C-8E2F-DABAB0AD4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76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3759-6E8F-3849-9381-E9CF4891D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38F1-A85C-4C49-B320-910804451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37E71-7AFC-B44A-B8BB-2B3DCA74A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49CB8-262F-424E-95A8-EB7CFAA0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69F0B-DAB6-644A-94E9-009AA8798593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32D67-7FDD-DA4A-891B-4C5C9EE9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CB375-A1CD-F446-8844-714A1D26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C50CD-9167-EB45-8ED2-627B43CE8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56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9DBBB-69E1-4C42-B9CF-6E0B3733D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7CF8D-2CC9-3F49-95F7-6EA7DA49B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64322-AB5D-EA4F-B189-7A2A6CD16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4029B-B804-0449-AF98-3805C5C7C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A88F4-BC9F-1E48-91FE-11CDE6B15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0C711-CFDB-AB41-BE0E-76197C7C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193ADF-C99D-5644-BC26-808FF8B43BA7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EA0D3-4843-9744-829F-E20C07AB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97E41-4581-2948-B6C5-CEE538B5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CE580-CCAF-D147-A167-BB6B60CCB3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05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638E-4319-CF4D-9454-31C1B50EA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DF508-5654-F746-BD65-F369B8FE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1F0971-7554-0E49-A8F1-BD0BB1BB0A6B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C4FEF-FC41-0045-84EB-F7E03481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8A328-6ABE-3246-B18A-37EC1700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5A2BC-3543-2E42-BAA7-F849EBF05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37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63C63-8B2A-D840-A706-1AF2513F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7752C3-C4EF-E44D-A562-85D38627CBA0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9FC86-8D94-DB4D-B873-692347DFA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C1EF3-5B4F-CF41-A4C4-E31CB5A2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67231-AC39-D440-9D80-EAF470DD0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26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984A-B983-3448-B8EA-08D3B114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B073-518C-EA4A-B4FF-821E7255B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B2145-AAAD-6E49-A6F6-2BB4E16C9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63A3D-CA32-894D-ADA3-DA3E7A77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0E68DA-0499-AD47-8685-E03099515B46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E1F791-B4A5-E847-AFE4-F6D801AC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FAE0F-7562-6E40-AC85-DEEA41EB7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A97B9-1206-4B4E-8440-4DDF94475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2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0A58-26BB-AB49-8DB9-42FABA22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027E-BEDA-B745-BFAD-11866F52D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0C9AA-A07C-C44C-8F65-B2411BF6D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BAA4D-AFFE-0F48-99FF-B0B9126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20822-FE65-1A4C-A9B7-EF4486F9582A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478D8B-DC3C-D349-84CD-5C91D765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FA505-2380-364B-9F06-A3D550F4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E0297-EF6F-9F44-AE4C-66C31E4B1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26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8C0294E4-65BD-AA40-9DF3-D56A16604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098D2FCB-6EF9-2945-A033-5B95F01E1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2" name="Rectangle 1028">
            <a:extLst>
              <a:ext uri="{FF2B5EF4-FFF2-40B4-BE49-F238E27FC236}">
                <a16:creationId xmlns:a16="http://schemas.microsoft.com/office/drawing/2014/main" id="{FF351069-7FF4-4345-934A-C24DB4BE3F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EF28735-B6BA-AD49-A62A-E600578242B4}" type="datetime1">
              <a:rPr lang="en-US" altLang="en-US"/>
              <a:pPr/>
              <a:t>4/12/20</a:t>
            </a:fld>
            <a:endParaRPr lang="en-US" altLang="en-US"/>
          </a:p>
        </p:txBody>
      </p:sp>
      <p:sp>
        <p:nvSpPr>
          <p:cNvPr id="17413" name="Rectangle 1029">
            <a:extLst>
              <a:ext uri="{FF2B5EF4-FFF2-40B4-BE49-F238E27FC236}">
                <a16:creationId xmlns:a16="http://schemas.microsoft.com/office/drawing/2014/main" id="{58650BA9-1DD7-5E4C-A760-8C756438C2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7414" name="Rectangle 1030">
            <a:extLst>
              <a:ext uri="{FF2B5EF4-FFF2-40B4-BE49-F238E27FC236}">
                <a16:creationId xmlns:a16="http://schemas.microsoft.com/office/drawing/2014/main" id="{00152DD2-012E-9749-A15A-18FED6ABB25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1DD28DBE-F204-E54E-9A0F-C1ACB3C37E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w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309FBD2C-265B-2A41-8EE0-E2620009C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62200"/>
            <a:ext cx="30480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5" name="Text Box 5">
            <a:extLst>
              <a:ext uri="{FF2B5EF4-FFF2-40B4-BE49-F238E27FC236}">
                <a16:creationId xmlns:a16="http://schemas.microsoft.com/office/drawing/2014/main" id="{618605BA-4E73-3940-BBD4-2577BB0F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743200"/>
            <a:ext cx="3352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</a:rPr>
              <a:t>Diversity and Abundance</a:t>
            </a:r>
          </a:p>
        </p:txBody>
      </p:sp>
      <p:sp>
        <p:nvSpPr>
          <p:cNvPr id="13316" name="Oval 6">
            <a:extLst>
              <a:ext uri="{FF2B5EF4-FFF2-40B4-BE49-F238E27FC236}">
                <a16:creationId xmlns:a16="http://schemas.microsoft.com/office/drawing/2014/main" id="{2D554AAC-5D4B-5B43-8125-9BFE9074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31242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7" name="Oval 7">
            <a:extLst>
              <a:ext uri="{FF2B5EF4-FFF2-40B4-BE49-F238E27FC236}">
                <a16:creationId xmlns:a16="http://schemas.microsoft.com/office/drawing/2014/main" id="{865F7CD9-2E6D-1643-A32A-433E6818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495800"/>
            <a:ext cx="31242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Human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 factors</a:t>
            </a:r>
          </a:p>
        </p:txBody>
      </p:sp>
      <p:sp>
        <p:nvSpPr>
          <p:cNvPr id="13318" name="Oval 8">
            <a:extLst>
              <a:ext uri="{FF2B5EF4-FFF2-40B4-BE49-F238E27FC236}">
                <a16:creationId xmlns:a16="http://schemas.microsoft.com/office/drawing/2014/main" id="{3D9469F7-0CD4-9E44-9E8A-39B715040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4800"/>
            <a:ext cx="25908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Biological 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factors</a:t>
            </a:r>
          </a:p>
        </p:txBody>
      </p:sp>
      <p:sp>
        <p:nvSpPr>
          <p:cNvPr id="13319" name="Text Box 9">
            <a:extLst>
              <a:ext uri="{FF2B5EF4-FFF2-40B4-BE49-F238E27FC236}">
                <a16:creationId xmlns:a16="http://schemas.microsoft.com/office/drawing/2014/main" id="{211E506B-54ED-CA47-8D9F-C518F28A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2667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</a:rPr>
              <a:t>Physical factors</a:t>
            </a:r>
          </a:p>
        </p:txBody>
      </p:sp>
      <p:sp>
        <p:nvSpPr>
          <p:cNvPr id="13320" name="Line 10">
            <a:extLst>
              <a:ext uri="{FF2B5EF4-FFF2-40B4-BE49-F238E27FC236}">
                <a16:creationId xmlns:a16="http://schemas.microsoft.com/office/drawing/2014/main" id="{3FAAC348-0E4A-2A4B-8399-3F0C19A0AB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828800"/>
            <a:ext cx="762000" cy="838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11">
            <a:extLst>
              <a:ext uri="{FF2B5EF4-FFF2-40B4-BE49-F238E27FC236}">
                <a16:creationId xmlns:a16="http://schemas.microsoft.com/office/drawing/2014/main" id="{E0F43962-5E96-694F-8831-8FDE3CBF9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3733800"/>
            <a:ext cx="0" cy="12954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2">
            <a:extLst>
              <a:ext uri="{FF2B5EF4-FFF2-40B4-BE49-F238E27FC236}">
                <a16:creationId xmlns:a16="http://schemas.microsoft.com/office/drawing/2014/main" id="{FE896DF0-CB1B-8E48-BEE8-1947DBE43D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05000"/>
            <a:ext cx="1066800" cy="685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3">
            <a:extLst>
              <a:ext uri="{FF2B5EF4-FFF2-40B4-BE49-F238E27FC236}">
                <a16:creationId xmlns:a16="http://schemas.microsoft.com/office/drawing/2014/main" id="{75F16549-21B8-2440-B693-2B493B7B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2133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Temperature, pH, oxygen, light, salinity, etc.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324" name="Text Box 14">
            <a:extLst>
              <a:ext uri="{FF2B5EF4-FFF2-40B4-BE49-F238E27FC236}">
                <a16:creationId xmlns:a16="http://schemas.microsoft.com/office/drawing/2014/main" id="{75C8B722-B93A-AE4D-90D7-0C7E8D079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362200"/>
            <a:ext cx="2057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Predation, competition, disease </a:t>
            </a:r>
          </a:p>
        </p:txBody>
      </p:sp>
      <p:sp>
        <p:nvSpPr>
          <p:cNvPr id="13325" name="Text Box 15">
            <a:extLst>
              <a:ext uri="{FF2B5EF4-FFF2-40B4-BE49-F238E27FC236}">
                <a16:creationId xmlns:a16="http://schemas.microsoft.com/office/drawing/2014/main" id="{047B8C0A-436E-0341-84DC-82527B14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572000"/>
            <a:ext cx="2286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Fishing, land use, dams, pollution, introduced species, etc.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13326" name="Text Box 16">
            <a:extLst>
              <a:ext uri="{FF2B5EF4-FFF2-40B4-BE49-F238E27FC236}">
                <a16:creationId xmlns:a16="http://schemas.microsoft.com/office/drawing/2014/main" id="{1772AEF4-E5EB-DF4E-842F-339250D4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52400"/>
            <a:ext cx="259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Fish Ecology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E84A8B1-737B-9542-A0BC-D8C546D80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38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344C40E-76A8-304F-878E-5E8C42193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Porcupinefishes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22C263B5-E979-984B-B159-7798625FB14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Predator</a:t>
            </a:r>
          </a:p>
          <a:p>
            <a:pPr lvl="1"/>
            <a:r>
              <a:rPr lang="en-US" altLang="en-US" sz="2400"/>
              <a:t>Strong beak/teeth</a:t>
            </a:r>
          </a:p>
          <a:p>
            <a:r>
              <a:rPr lang="en-US" altLang="en-US" sz="2800"/>
              <a:t>Prey</a:t>
            </a:r>
          </a:p>
          <a:p>
            <a:pPr lvl="1"/>
            <a:r>
              <a:rPr lang="en-US" altLang="en-US" sz="2400"/>
              <a:t>Spiny covering, toxins</a:t>
            </a:r>
          </a:p>
        </p:txBody>
      </p:sp>
      <p:pic>
        <p:nvPicPr>
          <p:cNvPr id="28678" name="Picture 6">
            <a:extLst>
              <a:ext uri="{FF2B5EF4-FFF2-40B4-BE49-F238E27FC236}">
                <a16:creationId xmlns:a16="http://schemas.microsoft.com/office/drawing/2014/main" id="{C9C26C5F-1E14-B64C-A456-CF7A74F157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770188"/>
            <a:ext cx="3810000" cy="25368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F50BE3-0809-4C47-931D-3B3BAAD3C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D148366-A4C8-C34D-B17E-9A7177EDA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Barracudas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E1B28CEB-1B2C-4146-9311-A1528CC749E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Predator</a:t>
            </a:r>
          </a:p>
          <a:p>
            <a:pPr lvl="1"/>
            <a:r>
              <a:rPr lang="en-US" altLang="en-US" sz="2400"/>
              <a:t>Sharp teeth</a:t>
            </a:r>
          </a:p>
          <a:p>
            <a:r>
              <a:rPr lang="en-US" altLang="en-US" sz="2800"/>
              <a:t>Prey</a:t>
            </a:r>
          </a:p>
          <a:p>
            <a:pPr lvl="1"/>
            <a:r>
              <a:rPr lang="en-US" altLang="en-US" sz="2400"/>
              <a:t>Sleek bodies</a:t>
            </a:r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1A22911F-8BC3-704E-A987-9339BBD3BB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0775" y="2286000"/>
            <a:ext cx="3033713" cy="32766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2CF5329-F29F-8248-ACA6-FD6222AE5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7DA1D2A7-51F5-3E4E-B730-790A21379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Minnows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16E6081C-2E6F-2848-BAC4-AF11B71CB7B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Predator</a:t>
            </a:r>
          </a:p>
          <a:p>
            <a:pPr lvl="1"/>
            <a:r>
              <a:rPr lang="en-US" altLang="en-US" sz="2400"/>
              <a:t>Pharyngeal teeth</a:t>
            </a:r>
          </a:p>
          <a:p>
            <a:r>
              <a:rPr lang="en-US" altLang="en-US" sz="2800"/>
              <a:t>Prey</a:t>
            </a:r>
          </a:p>
          <a:p>
            <a:pPr lvl="1"/>
            <a:r>
              <a:rPr lang="en-US" altLang="en-US" sz="2400"/>
              <a:t>Fear scents</a:t>
            </a: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7D112B4E-3805-6B4B-8F4F-A7F0BA2209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021013"/>
            <a:ext cx="3810000" cy="203517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84EE2A9-5216-F546-9007-E82F78CA6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419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E9AF1E8-04B9-5245-A28F-13A1119E9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Herrings</a:t>
            </a: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EE6C86F0-6A9B-9A49-9F8F-8C51C402D3D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648200"/>
            <a:ext cx="7772400" cy="1981200"/>
          </a:xfrm>
        </p:spPr>
        <p:txBody>
          <a:bodyPr/>
          <a:lstStyle/>
          <a:p>
            <a:r>
              <a:rPr lang="en-US" altLang="en-US" sz="2800"/>
              <a:t>Predator</a:t>
            </a:r>
          </a:p>
          <a:p>
            <a:pPr lvl="1"/>
            <a:r>
              <a:rPr lang="en-US" altLang="en-US" sz="2400"/>
              <a:t>Fine gill rakers</a:t>
            </a:r>
          </a:p>
          <a:p>
            <a:r>
              <a:rPr lang="en-US" altLang="en-US" sz="2800"/>
              <a:t>Prey</a:t>
            </a:r>
          </a:p>
          <a:p>
            <a:pPr lvl="1"/>
            <a:r>
              <a:rPr lang="en-US" altLang="en-US" sz="2400"/>
              <a:t>Schooling behavior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9689C27F-1198-464B-A3FC-CCD48407BE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00200"/>
            <a:ext cx="6629400" cy="3124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72485B-DC0A-184E-B34D-5D65AB13C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266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ADDE440-6F05-8A44-BE30-3DDE8E7513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Predators control prey</a:t>
            </a: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55B8CB5D-76E2-F64D-AF05-76177A98376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Typical situation</a:t>
            </a:r>
          </a:p>
          <a:p>
            <a:r>
              <a:rPr lang="en-US" altLang="en-US" sz="2800"/>
              <a:t>E.g., largemouth bass control bluegill - regulate population abundance, size structure</a:t>
            </a:r>
          </a:p>
        </p:txBody>
      </p:sp>
      <p:pic>
        <p:nvPicPr>
          <p:cNvPr id="50182" name="Picture 6">
            <a:extLst>
              <a:ext uri="{FF2B5EF4-FFF2-40B4-BE49-F238E27FC236}">
                <a16:creationId xmlns:a16="http://schemas.microsoft.com/office/drawing/2014/main" id="{3061EE06-6372-544A-9495-A11FFE6F577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528763"/>
            <a:ext cx="2819400" cy="24336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69D7140-1C27-6C42-867D-12EACC69D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9427450-8149-BF4C-82F4-332236215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Prey control predators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23E93AE-8F17-9146-B2EC-D775B96966A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Atypical situation</a:t>
            </a:r>
          </a:p>
          <a:p>
            <a:r>
              <a:rPr lang="en-US" altLang="en-US" sz="2800"/>
              <a:t>E.g., bluegill in Lake Winona eat bowfin eggs, young</a:t>
            </a:r>
          </a:p>
        </p:txBody>
      </p:sp>
      <p:pic>
        <p:nvPicPr>
          <p:cNvPr id="51207" name="Picture 7">
            <a:extLst>
              <a:ext uri="{FF2B5EF4-FFF2-40B4-BE49-F238E27FC236}">
                <a16:creationId xmlns:a16="http://schemas.microsoft.com/office/drawing/2014/main" id="{45055FB5-DA68-2A4B-9D31-00F5CF2BC6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38300"/>
            <a:ext cx="4038600" cy="25241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AC981AF-23D4-6046-B30F-6321E023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B8649ED-571A-1E42-8E81-FA31BFF15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Prey switching behavior</a:t>
            </a:r>
            <a:br>
              <a:rPr lang="en-US" altLang="en-US"/>
            </a:br>
            <a:r>
              <a:rPr lang="en-US" altLang="en-US"/>
              <a:t>Optimal foraging theory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E240CA32-B131-6F46-9C7A-E586365842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876800"/>
            <a:ext cx="7772400" cy="1981200"/>
          </a:xfrm>
        </p:spPr>
        <p:txBody>
          <a:bodyPr/>
          <a:lstStyle/>
          <a:p>
            <a:r>
              <a:rPr lang="en-US" altLang="en-US" sz="2800"/>
              <a:t>Alternate prey present- switch as needed to maximize energy intake vs. energy expenditure</a:t>
            </a:r>
          </a:p>
          <a:p>
            <a:r>
              <a:rPr lang="en-US" altLang="en-US" sz="2800"/>
              <a:t>E.g., bluegill - zooplankton, benthos</a:t>
            </a:r>
          </a:p>
        </p:txBody>
      </p:sp>
      <p:pic>
        <p:nvPicPr>
          <p:cNvPr id="52230" name="Picture 6">
            <a:extLst>
              <a:ext uri="{FF2B5EF4-FFF2-40B4-BE49-F238E27FC236}">
                <a16:creationId xmlns:a16="http://schemas.microsoft.com/office/drawing/2014/main" id="{16A760E6-7F8E-144A-A1C0-AA5C1F3AD5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1981200"/>
            <a:ext cx="2759075" cy="2819400"/>
          </a:xfrm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AE132773-989A-804E-B1ED-83FD1798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4600"/>
            <a:ext cx="2227263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>
            <a:extLst>
              <a:ext uri="{FF2B5EF4-FFF2-40B4-BE49-F238E27FC236}">
                <a16:creationId xmlns:a16="http://schemas.microsoft.com/office/drawing/2014/main" id="{8187D96B-2F4D-3842-9DA6-323BE148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100"/>
            <a:ext cx="3124200" cy="20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373E22-7369-404B-9EB6-95B295707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56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1030559-EC26-2143-8FDD-CF83CE03C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Intraspecific Predation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07262DF-0816-244A-AF6E-8163C195596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876800"/>
            <a:ext cx="7772400" cy="1981200"/>
          </a:xfrm>
        </p:spPr>
        <p:txBody>
          <a:bodyPr/>
          <a:lstStyle/>
          <a:p>
            <a:r>
              <a:rPr lang="en-US" altLang="en-US" sz="2800"/>
              <a:t>Cannabalism - bluegill males may consume eggs, young of nest neighbors</a:t>
            </a:r>
          </a:p>
          <a:p>
            <a:r>
              <a:rPr lang="en-US" altLang="en-US" sz="2800"/>
              <a:t>Females may “fake” courtship to gain nest access and consume eggs already present</a:t>
            </a: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1870CF71-B046-A149-A47F-3D11E91EEE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1981200"/>
            <a:ext cx="2759075" cy="28194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CFBDB38-AFF1-6541-BEE6-2C8F95429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546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1F79A20-9287-3B49-AAB1-1F592647E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C56B7AB1-8D7D-6941-A8A0-CBC2B1248D1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…the demand of more than one organism for the same limited resource</a:t>
            </a:r>
          </a:p>
          <a:p>
            <a:r>
              <a:rPr lang="en-US" altLang="en-US" sz="2800"/>
              <a:t>Food, habitat, mates, whatever</a:t>
            </a:r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F60EAAB6-3A6D-4548-AE8E-0DEEAF8CA0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6675" y="1981200"/>
            <a:ext cx="2508250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E967344-3266-374A-89B7-5C988181A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609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7B92E6C-2FF6-774A-BC82-AFE3A43C2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2A8D68F7-060A-BD4E-98CF-95E2B402106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Resource partitioning</a:t>
            </a:r>
            <a:r>
              <a:rPr lang="en-US" altLang="en-US" sz="2400"/>
              <a:t> via some approach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Behavioral, morphological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E.g., feed in different habitats, or at different times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Character displacement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Alewife invasion of Lake Michigan shifted ciscoes from planktonic to benthic feeding (and reduced # of gill rakers)</a:t>
            </a:r>
          </a:p>
        </p:txBody>
      </p:sp>
      <p:pic>
        <p:nvPicPr>
          <p:cNvPr id="58375" name="Picture 7">
            <a:extLst>
              <a:ext uri="{FF2B5EF4-FFF2-40B4-BE49-F238E27FC236}">
                <a16:creationId xmlns:a16="http://schemas.microsoft.com/office/drawing/2014/main" id="{D390145C-394C-B24E-8383-3432042DB0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5225"/>
            <a:ext cx="3810000" cy="32067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71A7BEE-E57C-DD4B-9501-F7BA13424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A6CC7D-4702-6F4D-8C25-B2F6BBADE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Ecology &amp; Filters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61F062-3847-5F49-9C0E-B6D1C14665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Local assemblages are the result of multiple filters applied through time</a:t>
            </a:r>
          </a:p>
          <a:p>
            <a:r>
              <a:rPr lang="en-US" altLang="en-US" sz="2800"/>
              <a:t>Present group not a random occurrence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41549EC-A63A-CF49-AE7D-DA642C1FE5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981200"/>
            <a:ext cx="3241675" cy="41148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B34F1B-2B47-5648-9F95-1DDAF2055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31A421A-C68C-4043-8B20-1C35BCB143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CE84D617-F9E9-A54D-8AF9-EFF8ECD68D9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Difficult to demonstrate in action in natural situations</a:t>
            </a:r>
          </a:p>
          <a:p>
            <a:r>
              <a:rPr lang="en-US" altLang="en-US" sz="2800"/>
              <a:t>Ephemeral phenomenon</a:t>
            </a:r>
          </a:p>
          <a:p>
            <a:r>
              <a:rPr lang="en-US" altLang="en-US" sz="2800"/>
              <a:t>Observational and experimental evidence</a:t>
            </a:r>
          </a:p>
        </p:txBody>
      </p:sp>
      <p:pic>
        <p:nvPicPr>
          <p:cNvPr id="59398" name="Picture 6">
            <a:extLst>
              <a:ext uri="{FF2B5EF4-FFF2-40B4-BE49-F238E27FC236}">
                <a16:creationId xmlns:a16="http://schemas.microsoft.com/office/drawing/2014/main" id="{6DD013F6-4227-AC41-BC34-83E6FB3528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149475"/>
          </a:xfrm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0BDA730F-A5C9-844C-A9A4-7CEA69AD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810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1848B62-B010-324F-8213-98E3E2C1A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4B6A74D0-5EAC-E344-9ED5-29FFA3A8E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5F2DE4C-7149-D048-B994-1FA0516FAA8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Example: Arctic charr and brown trout in Swedish lakes</a:t>
            </a:r>
          </a:p>
          <a:p>
            <a:r>
              <a:rPr lang="en-US" altLang="en-US" sz="2800"/>
              <a:t>Feed offshore and inshore on zooplankton and benthos when alone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6B5EE0A6-9D91-314F-B4C3-7EEAF18C97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149475"/>
          </a:xfrm>
        </p:spPr>
      </p:pic>
      <p:pic>
        <p:nvPicPr>
          <p:cNvPr id="60421" name="Picture 5">
            <a:extLst>
              <a:ext uri="{FF2B5EF4-FFF2-40B4-BE49-F238E27FC236}">
                <a16:creationId xmlns:a16="http://schemas.microsoft.com/office/drawing/2014/main" id="{298091DB-5DF4-4A48-8ACF-9DFF25E5E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810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58BAB6D-B74B-F844-AB11-BAAE8D607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260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8BA5ECF-952E-0448-BC8A-3C5AB3FC7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33FF703-C148-4A48-BF72-F2C011B815A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400"/>
              <a:t>When together, charr offshore on zooplankton, trout inshore on benthos</a:t>
            </a:r>
          </a:p>
          <a:p>
            <a:r>
              <a:rPr lang="en-US" altLang="en-US" sz="2400"/>
              <a:t>Trout dominate in lab environment (aggression)</a:t>
            </a:r>
          </a:p>
          <a:p>
            <a:r>
              <a:rPr lang="en-US" altLang="en-US" sz="2400"/>
              <a:t>Trout exclude charr from most productive inshore habitats?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FDBE61C6-FF8C-5D45-BB56-1182759381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149475"/>
          </a:xfrm>
        </p:spPr>
      </p:pic>
      <p:pic>
        <p:nvPicPr>
          <p:cNvPr id="61445" name="Picture 5">
            <a:extLst>
              <a:ext uri="{FF2B5EF4-FFF2-40B4-BE49-F238E27FC236}">
                <a16:creationId xmlns:a16="http://schemas.microsoft.com/office/drawing/2014/main" id="{E1B4E35B-1760-E94B-9644-9975909B8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810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F26CB2-B1C1-F143-8DFC-DAB2D25A4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D4BBBC2B-002F-7F47-9A38-B119721E7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D6E017EE-18B2-1A42-BF77-3B9068E363C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When alone, charr prefer zooplankton, trout prefer benthos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Charr have more, longer gill rakers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Brown trout more efficient benthos feeders</a:t>
            </a:r>
          </a:p>
        </p:txBody>
      </p:sp>
      <p:pic>
        <p:nvPicPr>
          <p:cNvPr id="62468" name="Picture 4">
            <a:extLst>
              <a:ext uri="{FF2B5EF4-FFF2-40B4-BE49-F238E27FC236}">
                <a16:creationId xmlns:a16="http://schemas.microsoft.com/office/drawing/2014/main" id="{713E6051-D33B-7A4A-86CC-8C24233414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149475"/>
          </a:xfrm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D0E032C6-25D6-DA42-B830-E3EB9493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14800"/>
            <a:ext cx="3810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C54A00-D96F-5D46-B48A-AAED163EE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DCE6260-19A4-2E45-A6DA-6F92AEC09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4B0FE83-9188-0442-938E-BCF00B090FB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Differential exploitation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One species more efficient than another at using a resource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Brown bullhead and pumpkinseed both prefer benthos, but bullhead more efficient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Forces pumpkinseed to switch to zooplankton</a:t>
            </a:r>
          </a:p>
        </p:txBody>
      </p:sp>
      <p:pic>
        <p:nvPicPr>
          <p:cNvPr id="65544" name="Picture 8">
            <a:extLst>
              <a:ext uri="{FF2B5EF4-FFF2-40B4-BE49-F238E27FC236}">
                <a16:creationId xmlns:a16="http://schemas.microsoft.com/office/drawing/2014/main" id="{C43D4428-250F-3349-BCF1-E48DCEBFE83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286000"/>
          </a:xfrm>
        </p:spPr>
      </p:pic>
      <p:pic>
        <p:nvPicPr>
          <p:cNvPr id="65545" name="Picture 9">
            <a:extLst>
              <a:ext uri="{FF2B5EF4-FFF2-40B4-BE49-F238E27FC236}">
                <a16:creationId xmlns:a16="http://schemas.microsoft.com/office/drawing/2014/main" id="{66B6E27C-98CC-014A-A78A-CF09A15E5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3835400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7EE51B4-5317-9D4B-98F9-DD1714ED5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4E80761-456E-6046-8CA1-D88E95895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F1239967-4B47-F14D-824F-95946F6338C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Predation can both decrease and increase competition among fishes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Decrease</a:t>
            </a:r>
            <a:r>
              <a:rPr lang="en-US" altLang="en-US" sz="2400"/>
              <a:t> by reducing numbers so that resources no longer are limiting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FF00"/>
                </a:solidFill>
              </a:rPr>
              <a:t>Increase</a:t>
            </a:r>
            <a:r>
              <a:rPr lang="en-US" altLang="en-US" sz="2400"/>
              <a:t> by forcing fish together into restricted habitats</a:t>
            </a:r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B13FEE0A-0001-2A4A-98A2-F1405630D8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14538"/>
            <a:ext cx="3810000" cy="4046537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895F63A-5B2D-3D47-BA0E-D54329ADD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5374B6B-06DE-7040-831A-DD239069B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Competition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D56AC94-F561-B349-8C9A-B57147B017B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Habitat imprinting</a:t>
            </a:r>
            <a:r>
              <a:rPr lang="en-US" altLang="en-US" sz="2800"/>
              <a:t> may be be an evolved behavior to minimize interactions, allowing greater coexistence among species or subspecies</a:t>
            </a:r>
            <a:endParaRPr lang="en-US" altLang="en-US" sz="2400"/>
          </a:p>
        </p:txBody>
      </p:sp>
      <p:pic>
        <p:nvPicPr>
          <p:cNvPr id="67591" name="Picture 7">
            <a:extLst>
              <a:ext uri="{FF2B5EF4-FFF2-40B4-BE49-F238E27FC236}">
                <a16:creationId xmlns:a16="http://schemas.microsoft.com/office/drawing/2014/main" id="{402D6F95-2DE7-2C4F-B6C9-5FD59740E4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708275"/>
            <a:ext cx="3810000" cy="2659063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2B693EB-27C3-AC45-B4CF-064FF0F45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0D68C839-D886-2F42-B858-FDD2CD3AF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Intraspecific Competition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650ECDC-6BF2-DC45-B478-B296B7C8CB4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One of the main mechanisms regulating population size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Territoriality</a:t>
            </a:r>
            <a:r>
              <a:rPr lang="en-US" altLang="en-US" sz="2800"/>
              <a:t> - limited space for feeding, reproduction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Dominance hierarchy, age class segregation</a:t>
            </a:r>
            <a:endParaRPr lang="en-US" altLang="en-US" sz="2000"/>
          </a:p>
        </p:txBody>
      </p:sp>
      <p:pic>
        <p:nvPicPr>
          <p:cNvPr id="68615" name="Picture 7">
            <a:extLst>
              <a:ext uri="{FF2B5EF4-FFF2-40B4-BE49-F238E27FC236}">
                <a16:creationId xmlns:a16="http://schemas.microsoft.com/office/drawing/2014/main" id="{E71DFC08-411A-C04C-8BBA-3B5002C057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201863"/>
          </a:xfrm>
        </p:spPr>
      </p:pic>
      <p:pic>
        <p:nvPicPr>
          <p:cNvPr id="68616" name="Picture 8">
            <a:extLst>
              <a:ext uri="{FF2B5EF4-FFF2-40B4-BE49-F238E27FC236}">
                <a16:creationId xmlns:a16="http://schemas.microsoft.com/office/drawing/2014/main" id="{8EFCDBFE-7BF6-DB42-9DA4-1077B93A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6E1EB08-AB22-AA4C-9260-6DE5509F4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2D6A2AB-9879-9F46-BEF3-75926A894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Intraspecific Competition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C0D29AB-7170-E546-9B36-349B2046DCF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E.g., Mottled sculpin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Size segregation - large adults in different habitats than small adults, juveniles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Large adults occupy habitats with highest benthos densities</a:t>
            </a:r>
            <a:endParaRPr lang="en-US" altLang="en-US" sz="2000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CFB422A2-44D5-BB4B-BC5E-54FFD01938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81200"/>
            <a:ext cx="3810000" cy="2201863"/>
          </a:xfrm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410C5EDE-15D7-EC46-9111-FF410CB6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4340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77C05A5-167E-E24A-8034-B1D287C30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656DB02-F242-C44C-9FED-E2AEA0F96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Symbiosis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6CF96195-31FC-A546-B746-A6B5B557C40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876800"/>
            <a:ext cx="7772400" cy="1981200"/>
          </a:xfrm>
        </p:spPr>
        <p:txBody>
          <a:bodyPr/>
          <a:lstStyle/>
          <a:p>
            <a:r>
              <a:rPr lang="en-US" altLang="en-US" sz="2800"/>
              <a:t>Living together</a:t>
            </a:r>
          </a:p>
          <a:p>
            <a:r>
              <a:rPr lang="en-US" altLang="en-US" sz="2800">
                <a:solidFill>
                  <a:srgbClr val="FFFF00"/>
                </a:solidFill>
              </a:rPr>
              <a:t>Mutualism, commensalism, parasitism</a:t>
            </a:r>
            <a:endParaRPr lang="en-US" altLang="en-US" sz="2800"/>
          </a:p>
        </p:txBody>
      </p:sp>
      <p:pic>
        <p:nvPicPr>
          <p:cNvPr id="70662" name="Picture 6">
            <a:extLst>
              <a:ext uri="{FF2B5EF4-FFF2-40B4-BE49-F238E27FC236}">
                <a16:creationId xmlns:a16="http://schemas.microsoft.com/office/drawing/2014/main" id="{FFDE8CAF-BEE3-1241-A670-3C9821457F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617663"/>
            <a:ext cx="3810000" cy="29432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EB1A0EC-53BF-F947-A03A-94DB1AE61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EA5E1AAA-DF31-C848-B032-D500B5A70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Ecology &amp; Filters</a:t>
            </a:r>
          </a:p>
        </p:txBody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2BFDEEB3-9595-5E4D-AC12-869F156B0F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Pleistocene events</a:t>
            </a:r>
          </a:p>
          <a:p>
            <a:r>
              <a:rPr lang="en-US" altLang="en-US" sz="2800"/>
              <a:t>Zoogeographic barriers</a:t>
            </a:r>
          </a:p>
          <a:p>
            <a:r>
              <a:rPr lang="en-US" altLang="en-US" sz="2800"/>
              <a:t>Physiological factors</a:t>
            </a:r>
          </a:p>
          <a:p>
            <a:r>
              <a:rPr lang="en-US" altLang="en-US" sz="2800"/>
              <a:t>Biological interactions</a:t>
            </a:r>
          </a:p>
          <a:p>
            <a:r>
              <a:rPr lang="en-US" altLang="en-US" sz="2800"/>
              <a:t>Natural disturbances</a:t>
            </a:r>
          </a:p>
          <a:p>
            <a:r>
              <a:rPr lang="en-US" altLang="en-US" sz="2800"/>
              <a:t>Human disturbances</a:t>
            </a:r>
          </a:p>
        </p:txBody>
      </p:sp>
      <p:pic>
        <p:nvPicPr>
          <p:cNvPr id="20487" name="Picture 1031">
            <a:extLst>
              <a:ext uri="{FF2B5EF4-FFF2-40B4-BE49-F238E27FC236}">
                <a16:creationId xmlns:a16="http://schemas.microsoft.com/office/drawing/2014/main" id="{791B1018-2B7B-7946-B69C-04E9411470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44725"/>
            <a:ext cx="3810000" cy="35877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B5EE48-6679-2548-B1C2-8B0684016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42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C52BF57E-3783-CA4A-971F-40632B69B5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Symbiosis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A62817C8-AD79-E84D-95E6-501CF1B64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Mutualism</a:t>
            </a:r>
            <a:r>
              <a:rPr lang="en-US" altLang="en-US"/>
              <a:t> - both parties benefit</a:t>
            </a:r>
          </a:p>
          <a:p>
            <a:endParaRPr lang="en-US" altLang="en-US"/>
          </a:p>
          <a:p>
            <a:r>
              <a:rPr lang="en-US" altLang="en-US">
                <a:solidFill>
                  <a:srgbClr val="FFFF00"/>
                </a:solidFill>
              </a:rPr>
              <a:t>Commensalism</a:t>
            </a:r>
            <a:r>
              <a:rPr lang="en-US" altLang="en-US"/>
              <a:t> - one benefits, the other receives no benefit or harm</a:t>
            </a:r>
          </a:p>
          <a:p>
            <a:endParaRPr lang="en-US" altLang="en-US"/>
          </a:p>
          <a:p>
            <a:r>
              <a:rPr lang="en-US" altLang="en-US">
                <a:solidFill>
                  <a:srgbClr val="FFFF00"/>
                </a:solidFill>
              </a:rPr>
              <a:t>Parasitism</a:t>
            </a:r>
            <a:r>
              <a:rPr lang="en-US" altLang="en-US"/>
              <a:t> - one benefits, the other is harmed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864849E-C8FC-AC48-8F83-438B3EDA5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E7BA8CA-F531-A845-AF92-D8959B59B6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Mutualism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93551275-2767-414F-9E5A-19705DC98D9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334000"/>
            <a:ext cx="7772400" cy="1981200"/>
          </a:xfrm>
        </p:spPr>
        <p:txBody>
          <a:bodyPr/>
          <a:lstStyle/>
          <a:p>
            <a:r>
              <a:rPr lang="en-US" altLang="en-US" sz="2800"/>
              <a:t>Minnows shoaling together in streams, lakes of eastern North America</a:t>
            </a:r>
          </a:p>
          <a:p>
            <a:r>
              <a:rPr lang="en-US" altLang="en-US" sz="2800"/>
              <a:t>Many advantages</a:t>
            </a:r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id="{798F8A45-57E0-AD4A-8733-6834E9BC3F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0"/>
            <a:ext cx="5257800" cy="3494088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60C33D-4D93-524C-838E-0626CB6DF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57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209DEEF4-0AF9-DD4F-A3F7-0D424DCE7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Mutualism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BD24860A-743A-6748-A671-20192442C1D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334000"/>
            <a:ext cx="7772400" cy="1981200"/>
          </a:xfrm>
        </p:spPr>
        <p:txBody>
          <a:bodyPr/>
          <a:lstStyle/>
          <a:p>
            <a:r>
              <a:rPr lang="en-US" altLang="en-US" sz="2800"/>
              <a:t>Cleaning behavior</a:t>
            </a:r>
          </a:p>
          <a:p>
            <a:r>
              <a:rPr lang="en-US" altLang="en-US" sz="2800"/>
              <a:t>Cleaner wrasses</a:t>
            </a:r>
          </a:p>
        </p:txBody>
      </p:sp>
      <p:pic>
        <p:nvPicPr>
          <p:cNvPr id="87047" name="Picture 7">
            <a:extLst>
              <a:ext uri="{FF2B5EF4-FFF2-40B4-BE49-F238E27FC236}">
                <a16:creationId xmlns:a16="http://schemas.microsoft.com/office/drawing/2014/main" id="{2D905845-B162-7A43-98D3-884B891120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62113"/>
            <a:ext cx="3886200" cy="3108325"/>
          </a:xfrm>
        </p:spPr>
      </p:pic>
      <p:pic>
        <p:nvPicPr>
          <p:cNvPr id="87048" name="Picture 8">
            <a:extLst>
              <a:ext uri="{FF2B5EF4-FFF2-40B4-BE49-F238E27FC236}">
                <a16:creationId xmlns:a16="http://schemas.microsoft.com/office/drawing/2014/main" id="{BD9E641B-3845-A14A-8489-59A379C5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1910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40C2B39-FEE4-7A42-8250-D23C156A6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992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1C632FB-595D-8C4C-A24B-929538EBC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Mutualism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01C8591A-6530-A144-8A04-20854C769A2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5334000"/>
            <a:ext cx="8001000" cy="1981200"/>
          </a:xfrm>
        </p:spPr>
        <p:txBody>
          <a:bodyPr/>
          <a:lstStyle/>
          <a:p>
            <a:r>
              <a:rPr lang="en-US" altLang="en-US" sz="2800"/>
              <a:t>Removal of dead tissues, parasites</a:t>
            </a:r>
          </a:p>
          <a:p>
            <a:r>
              <a:rPr lang="en-US" altLang="en-US" sz="2800"/>
              <a:t>Food </a:t>
            </a:r>
          </a:p>
          <a:p>
            <a:r>
              <a:rPr lang="en-US" altLang="en-US" sz="2800"/>
              <a:t>Living tissue removed?  Just tactile stimulation?</a:t>
            </a: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AF942A1E-83EC-6046-92FA-C1C1425C22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62113"/>
            <a:ext cx="3886200" cy="3108325"/>
          </a:xfrm>
        </p:spPr>
      </p:pic>
      <p:pic>
        <p:nvPicPr>
          <p:cNvPr id="91141" name="Picture 5">
            <a:extLst>
              <a:ext uri="{FF2B5EF4-FFF2-40B4-BE49-F238E27FC236}">
                <a16:creationId xmlns:a16="http://schemas.microsoft.com/office/drawing/2014/main" id="{89EF8C29-AF1C-2547-933D-B9444A72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1910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8C08911-1834-F240-85A6-5589DBF02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E983A4E-19E3-7A43-82A7-38F1C0555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Commensalism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455DECA1-05AC-A048-9392-69F0F7EA2BC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572000"/>
            <a:ext cx="8001000" cy="1981200"/>
          </a:xfrm>
        </p:spPr>
        <p:txBody>
          <a:bodyPr/>
          <a:lstStyle/>
          <a:p>
            <a:r>
              <a:rPr lang="en-US" altLang="en-US" sz="2800"/>
              <a:t>Remoras - commensal on large sharks</a:t>
            </a:r>
          </a:p>
          <a:p>
            <a:r>
              <a:rPr lang="en-US" altLang="en-US" sz="2800"/>
              <a:t>Sucker attachment carries remora to new food source</a:t>
            </a:r>
          </a:p>
          <a:p>
            <a:r>
              <a:rPr lang="en-US" altLang="en-US" sz="2800"/>
              <a:t>No overall effect on shark</a:t>
            </a:r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4C816226-9AD7-084F-9D70-84674B6C448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676400"/>
            <a:ext cx="3962400" cy="2789238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87D9C1D-F08A-CD4D-A6B8-5B1BD6BF6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92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F5D9B1B-DBC7-844C-87C6-5CA0F5B74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Parasitism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BDB51AA-866C-2049-8858-1FB764D2C16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648200"/>
            <a:ext cx="8001000" cy="1981200"/>
          </a:xfrm>
        </p:spPr>
        <p:txBody>
          <a:bodyPr/>
          <a:lstStyle/>
          <a:p>
            <a:r>
              <a:rPr lang="en-US" altLang="en-US" sz="2800" dirty="0" err="1"/>
              <a:t>Pearlfishes</a:t>
            </a:r>
            <a:r>
              <a:rPr lang="en-US" altLang="en-US" sz="2800" dirty="0"/>
              <a:t> - live in sea cucumbers</a:t>
            </a:r>
          </a:p>
          <a:p>
            <a:r>
              <a:rPr lang="en-US" altLang="en-US" sz="2800" dirty="0"/>
              <a:t>Enter body cavity through anus - feed on gonads</a:t>
            </a:r>
          </a:p>
          <a:p>
            <a:r>
              <a:rPr lang="en-US" altLang="en-US" sz="2800" dirty="0"/>
              <a:t>One host per lifetime - stays alive</a:t>
            </a:r>
          </a:p>
        </p:txBody>
      </p:sp>
      <p:pic>
        <p:nvPicPr>
          <p:cNvPr id="93192" name="Picture 8">
            <a:extLst>
              <a:ext uri="{FF2B5EF4-FFF2-40B4-BE49-F238E27FC236}">
                <a16:creationId xmlns:a16="http://schemas.microsoft.com/office/drawing/2014/main" id="{4EACBC3A-051B-874E-B201-3FDE83F97B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49438"/>
            <a:ext cx="3733800" cy="2543175"/>
          </a:xfrm>
        </p:spPr>
      </p:pic>
      <p:pic>
        <p:nvPicPr>
          <p:cNvPr id="93193" name="Picture 9">
            <a:extLst>
              <a:ext uri="{FF2B5EF4-FFF2-40B4-BE49-F238E27FC236}">
                <a16:creationId xmlns:a16="http://schemas.microsoft.com/office/drawing/2014/main" id="{331BE2B6-59EE-134A-A758-D294B6FD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3927475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30C308-275E-CD4B-811E-3F5446388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0" y="3540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BFB2CD7D-F0CF-B04A-95D7-20E52D194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Parasitism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3D3326FE-1E56-C140-94D7-17D7DE0E590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4648200"/>
            <a:ext cx="8001000" cy="1981200"/>
          </a:xfrm>
        </p:spPr>
        <p:txBody>
          <a:bodyPr/>
          <a:lstStyle/>
          <a:p>
            <a:r>
              <a:rPr lang="en-US" altLang="en-US" sz="2800"/>
              <a:t>Bitterling - lay eggs into freshwater mussels</a:t>
            </a:r>
          </a:p>
          <a:p>
            <a:r>
              <a:rPr lang="en-US" altLang="en-US" sz="2800"/>
              <a:t>Embryos develop from nutrients within gill cavities</a:t>
            </a:r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id="{69E5D030-431C-E240-903E-B2A1846065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558925"/>
            <a:ext cx="3886200" cy="3001963"/>
          </a:xfrm>
          <a:noFill/>
          <a:ln/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4F0C49-0DF6-F84F-B60A-DF088A371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AF3EDF53-6487-6046-A37C-654718D75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Parasites &amp; Pathogens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4F0FC9BF-66C2-324B-A346-3C313917353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Effects of parasites, pathogens on fish is one of least understood areas of fish ecology</a:t>
            </a:r>
          </a:p>
          <a:p>
            <a:r>
              <a:rPr lang="en-US" altLang="en-US" sz="2800"/>
              <a:t>All fish carry parasites and pathogens, and effects can be costly</a:t>
            </a: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21DD40DB-5C4C-274F-98EE-472A905C57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676400"/>
            <a:ext cx="3784600" cy="22701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2251D6B-1A1F-0845-9A84-97A7A3531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7AE70BA-9F5A-D24A-BAA6-EE2A44B46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Parasites &amp; Pathogens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60B1AAF-D21D-4640-BB2E-2167DD4A962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Disease presumed to be a major source of mortality among fish, especially young</a:t>
            </a:r>
          </a:p>
          <a:p>
            <a:r>
              <a:rPr lang="en-US" altLang="en-US" sz="2800"/>
              <a:t>Minimizing effects via biochemical or behavioral means increases fitness</a:t>
            </a: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5EB855AB-92E4-354F-82D0-ECB2F75056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676400"/>
            <a:ext cx="3784600" cy="2270125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901488E-6786-234C-998A-F5341FBC0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F413FDAC-ED9F-394F-81D8-AC566480D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Parasites &amp; Pathogens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7ABADFB2-7206-C047-AA36-E6BAA665A6B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Major outbreaks and fish die-offs are regular occurrences</a:t>
            </a:r>
          </a:p>
          <a:p>
            <a:r>
              <a:rPr lang="en-US" altLang="en-US" sz="2800"/>
              <a:t>Parasites and pathogens most “evolved” if they do not kill their host</a:t>
            </a:r>
          </a:p>
        </p:txBody>
      </p:sp>
      <p:pic>
        <p:nvPicPr>
          <p:cNvPr id="104455" name="Picture 7">
            <a:extLst>
              <a:ext uri="{FF2B5EF4-FFF2-40B4-BE49-F238E27FC236}">
                <a16:creationId xmlns:a16="http://schemas.microsoft.com/office/drawing/2014/main" id="{F7C46525-8C44-424E-A8C3-0BB4400DAC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113" y="1981200"/>
            <a:ext cx="3532187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CEFE406-E63D-A443-9090-648A2CC3D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19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3EFD514D-8164-5D4B-9A37-897A5BAC7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Ecology &amp; Filters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5C496FEC-0F77-E543-A797-CCE9092BCE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Zoogeography plus physiological tolerances lead to </a:t>
            </a:r>
            <a:r>
              <a:rPr lang="en-US" altLang="en-US" sz="2800">
                <a:solidFill>
                  <a:srgbClr val="FFFF00"/>
                </a:solidFill>
              </a:rPr>
              <a:t>fundamental niche</a:t>
            </a:r>
            <a:endParaRPr lang="en-US" altLang="en-US" sz="2800"/>
          </a:p>
          <a:p>
            <a:r>
              <a:rPr lang="en-US" altLang="en-US" sz="2800"/>
              <a:t>Biotic interactions produce the </a:t>
            </a:r>
            <a:r>
              <a:rPr lang="en-US" altLang="en-US" sz="2800">
                <a:solidFill>
                  <a:srgbClr val="FFFF00"/>
                </a:solidFill>
              </a:rPr>
              <a:t>realized niche</a:t>
            </a:r>
            <a:endParaRPr lang="en-US" altLang="en-US" sz="2800"/>
          </a:p>
          <a:p>
            <a:r>
              <a:rPr lang="en-US" altLang="en-US" sz="2800">
                <a:solidFill>
                  <a:srgbClr val="FFFF00"/>
                </a:solidFill>
              </a:rPr>
              <a:t>Potential community</a:t>
            </a:r>
            <a:endParaRPr lang="en-US" altLang="en-US" sz="2800"/>
          </a:p>
        </p:txBody>
      </p:sp>
      <p:pic>
        <p:nvPicPr>
          <p:cNvPr id="22532" name="Picture 1028">
            <a:extLst>
              <a:ext uri="{FF2B5EF4-FFF2-40B4-BE49-F238E27FC236}">
                <a16:creationId xmlns:a16="http://schemas.microsoft.com/office/drawing/2014/main" id="{E15758CA-B350-C14F-8795-1D258ABFCA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44725"/>
            <a:ext cx="3810000" cy="35877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DF4278-C01B-554F-B892-E69828D4F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55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4B321321-F20B-2841-AAF2-8E4D82B82A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Parasites &amp; Pathogens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768FBE7-C311-2A4F-A270-B096CC6EC97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Mass kills considered a natural mechanism for population regulation of superabundant fishes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High density = easier disease transmission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Frequency of kills may be increased by organic pollution</a:t>
            </a:r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61385F73-B716-6E40-BB19-9780BE5AA0D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113" y="1981200"/>
            <a:ext cx="3532187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858902B-6867-A446-AFF2-E180ABEEE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93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652E1A7C-9EB1-9D45-8FF0-5A395A0E811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/>
              <a:t>Tapeworms</a:t>
            </a:r>
          </a:p>
        </p:txBody>
      </p:sp>
      <p:pic>
        <p:nvPicPr>
          <p:cNvPr id="106507" name="Picture 11">
            <a:extLst>
              <a:ext uri="{FF2B5EF4-FFF2-40B4-BE49-F238E27FC236}">
                <a16:creationId xmlns:a16="http://schemas.microsoft.com/office/drawing/2014/main" id="{0C6A0790-3E5E-E446-BFE0-7F09C8217E8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2250" y="1981200"/>
            <a:ext cx="2501900" cy="1981200"/>
          </a:xfrm>
        </p:spPr>
      </p:pic>
      <p:pic>
        <p:nvPicPr>
          <p:cNvPr id="106509" name="Picture 13">
            <a:extLst>
              <a:ext uri="{FF2B5EF4-FFF2-40B4-BE49-F238E27FC236}">
                <a16:creationId xmlns:a16="http://schemas.microsoft.com/office/drawing/2014/main" id="{09FEEA98-11E4-9D48-854E-54A8EF5294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7788" y="4114800"/>
            <a:ext cx="2789237" cy="1981200"/>
          </a:xfrm>
        </p:spPr>
      </p:pic>
      <p:pic>
        <p:nvPicPr>
          <p:cNvPr id="106511" name="Picture 15">
            <a:extLst>
              <a:ext uri="{FF2B5EF4-FFF2-40B4-BE49-F238E27FC236}">
                <a16:creationId xmlns:a16="http://schemas.microsoft.com/office/drawing/2014/main" id="{D1E3A914-7A48-154F-954E-8014243F77C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2063" y="4114800"/>
            <a:ext cx="2657475" cy="1981200"/>
          </a:xfrm>
        </p:spPr>
      </p:pic>
      <p:pic>
        <p:nvPicPr>
          <p:cNvPr id="106514" name="Picture 18">
            <a:extLst>
              <a:ext uri="{FF2B5EF4-FFF2-40B4-BE49-F238E27FC236}">
                <a16:creationId xmlns:a16="http://schemas.microsoft.com/office/drawing/2014/main" id="{034B9FF7-87DE-6E4B-88D8-38A482BC2F4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981200"/>
            <a:ext cx="2641600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0ED4E9F-4C6E-2C43-B175-B7C0F9072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900" y="495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A4B7DE1-2FBF-6E43-9423-42CC12A17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Parasite Generalities</a:t>
            </a:r>
          </a:p>
        </p:txBody>
      </p:sp>
      <p:sp>
        <p:nvSpPr>
          <p:cNvPr id="109575" name="Rectangle 7">
            <a:extLst>
              <a:ext uri="{FF2B5EF4-FFF2-40B4-BE49-F238E27FC236}">
                <a16:creationId xmlns:a16="http://schemas.microsoft.com/office/drawing/2014/main" id="{1094629E-3994-2040-ABB0-DDD05E152B5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Pelagic fishes tend to have fewer parasites than benthic, nearshore species (snails, copepods)</a:t>
            </a:r>
          </a:p>
          <a:p>
            <a:r>
              <a:rPr lang="en-US" altLang="en-US" sz="2800"/>
              <a:t>Bigger fish have more parasites (numbers and types)</a:t>
            </a:r>
          </a:p>
        </p:txBody>
      </p:sp>
      <p:pic>
        <p:nvPicPr>
          <p:cNvPr id="109577" name="Picture 9">
            <a:extLst>
              <a:ext uri="{FF2B5EF4-FFF2-40B4-BE49-F238E27FC236}">
                <a16:creationId xmlns:a16="http://schemas.microsoft.com/office/drawing/2014/main" id="{CED49980-CE71-8D49-BEA9-7271C121D0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133C737-54B8-EF4B-B2EE-0EE3A35C8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>
            <a:extLst>
              <a:ext uri="{FF2B5EF4-FFF2-40B4-BE49-F238E27FC236}">
                <a16:creationId xmlns:a16="http://schemas.microsoft.com/office/drawing/2014/main" id="{9A1EFD4C-7BE7-3F4F-A675-0B3EAC6A4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Ecology &amp; Filters</a:t>
            </a:r>
          </a:p>
        </p:txBody>
      </p:sp>
      <p:sp>
        <p:nvSpPr>
          <p:cNvPr id="21507" name="Rectangle 1027">
            <a:extLst>
              <a:ext uri="{FF2B5EF4-FFF2-40B4-BE49-F238E27FC236}">
                <a16:creationId xmlns:a16="http://schemas.microsoft.com/office/drawing/2014/main" id="{0D514F05-9AA0-BD4E-AA6E-4A57071C45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Potential community</a:t>
            </a:r>
            <a:endParaRPr lang="en-US" altLang="en-US" sz="2800"/>
          </a:p>
          <a:p>
            <a:pPr lvl="1">
              <a:lnSpc>
                <a:spcPct val="90000"/>
              </a:lnSpc>
            </a:pPr>
            <a:r>
              <a:rPr lang="en-US" altLang="en-US" sz="2400"/>
              <a:t>Natural disturbances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Floods, droughts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Natural community</a:t>
            </a:r>
            <a:endParaRPr lang="en-US" altLang="en-US" sz="2800"/>
          </a:p>
          <a:p>
            <a:pPr lvl="1">
              <a:lnSpc>
                <a:spcPct val="90000"/>
              </a:lnSpc>
            </a:pPr>
            <a:r>
              <a:rPr lang="en-US" altLang="en-US" sz="2400"/>
              <a:t>Human disturbances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Dams, pollutants, introductions or extinctions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Observed community</a:t>
            </a:r>
            <a:endParaRPr lang="en-US" altLang="en-US" sz="2800"/>
          </a:p>
        </p:txBody>
      </p:sp>
      <p:pic>
        <p:nvPicPr>
          <p:cNvPr id="21511" name="Picture 1031">
            <a:extLst>
              <a:ext uri="{FF2B5EF4-FFF2-40B4-BE49-F238E27FC236}">
                <a16:creationId xmlns:a16="http://schemas.microsoft.com/office/drawing/2014/main" id="{54763A20-BB6A-EF4A-B08E-AA7B732195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13025"/>
            <a:ext cx="3810000" cy="285115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3171F2-FE78-7145-B76C-9A7C405E0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200" y="368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B5CE3916-0EF3-D347-8DD1-08C089B2C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362200"/>
            <a:ext cx="30480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3BA794C0-1790-934C-ACAB-EDFA55129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743200"/>
            <a:ext cx="3352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</a:rPr>
              <a:t>Diversity and Abundance</a:t>
            </a:r>
          </a:p>
        </p:txBody>
      </p:sp>
      <p:sp>
        <p:nvSpPr>
          <p:cNvPr id="23556" name="Oval 6">
            <a:extLst>
              <a:ext uri="{FF2B5EF4-FFF2-40B4-BE49-F238E27FC236}">
                <a16:creationId xmlns:a16="http://schemas.microsoft.com/office/drawing/2014/main" id="{424FF152-752E-634A-925E-15572E39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31242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3557" name="Oval 7">
            <a:extLst>
              <a:ext uri="{FF2B5EF4-FFF2-40B4-BE49-F238E27FC236}">
                <a16:creationId xmlns:a16="http://schemas.microsoft.com/office/drawing/2014/main" id="{7DE5C58B-F9C2-4042-BDD4-2AE6037BE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495800"/>
            <a:ext cx="31242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Human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 factors</a:t>
            </a:r>
          </a:p>
        </p:txBody>
      </p:sp>
      <p:sp>
        <p:nvSpPr>
          <p:cNvPr id="23558" name="Oval 8">
            <a:extLst>
              <a:ext uri="{FF2B5EF4-FFF2-40B4-BE49-F238E27FC236}">
                <a16:creationId xmlns:a16="http://schemas.microsoft.com/office/drawing/2014/main" id="{C63E6EA3-C601-EF44-89D7-F271B8FD7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04800"/>
            <a:ext cx="2590800" cy="1981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Biological </a:t>
            </a:r>
          </a:p>
          <a:p>
            <a:pPr algn="ctr"/>
            <a:r>
              <a:rPr lang="en-US" altLang="en-US" sz="2800" b="1">
                <a:solidFill>
                  <a:srgbClr val="000000"/>
                </a:solidFill>
              </a:rPr>
              <a:t>factors</a:t>
            </a:r>
          </a:p>
        </p:txBody>
      </p:sp>
      <p:sp>
        <p:nvSpPr>
          <p:cNvPr id="23559" name="Text Box 9">
            <a:extLst>
              <a:ext uri="{FF2B5EF4-FFF2-40B4-BE49-F238E27FC236}">
                <a16:creationId xmlns:a16="http://schemas.microsoft.com/office/drawing/2014/main" id="{B05F2314-F296-2F48-9594-0684816E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2667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000000"/>
                </a:solidFill>
              </a:rPr>
              <a:t>Physical factors</a:t>
            </a:r>
          </a:p>
        </p:txBody>
      </p:sp>
      <p:sp>
        <p:nvSpPr>
          <p:cNvPr id="23560" name="Line 10">
            <a:extLst>
              <a:ext uri="{FF2B5EF4-FFF2-40B4-BE49-F238E27FC236}">
                <a16:creationId xmlns:a16="http://schemas.microsoft.com/office/drawing/2014/main" id="{2A8DEF7C-C60A-EE4C-939A-BE5F6AF57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1828800"/>
            <a:ext cx="762000" cy="838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1">
            <a:extLst>
              <a:ext uri="{FF2B5EF4-FFF2-40B4-BE49-F238E27FC236}">
                <a16:creationId xmlns:a16="http://schemas.microsoft.com/office/drawing/2014/main" id="{3A4FE2FF-030E-C440-A7D0-946A3A7547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9600" y="3733800"/>
            <a:ext cx="0" cy="12954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2">
            <a:extLst>
              <a:ext uri="{FF2B5EF4-FFF2-40B4-BE49-F238E27FC236}">
                <a16:creationId xmlns:a16="http://schemas.microsoft.com/office/drawing/2014/main" id="{0676CD84-EBC1-9E45-8F43-6491077A6C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05000"/>
            <a:ext cx="1066800" cy="6858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3">
            <a:extLst>
              <a:ext uri="{FF2B5EF4-FFF2-40B4-BE49-F238E27FC236}">
                <a16:creationId xmlns:a16="http://schemas.microsoft.com/office/drawing/2014/main" id="{A382B343-08A3-F54F-8049-A6D87A1E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2133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Temperature, pH, oxygen, light, salinity, etc.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564" name="Text Box 14">
            <a:extLst>
              <a:ext uri="{FF2B5EF4-FFF2-40B4-BE49-F238E27FC236}">
                <a16:creationId xmlns:a16="http://schemas.microsoft.com/office/drawing/2014/main" id="{7C9BEEC4-A469-4542-9D57-81C7953C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362200"/>
            <a:ext cx="2057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Predation, competition, disease </a:t>
            </a:r>
          </a:p>
        </p:txBody>
      </p:sp>
      <p:sp>
        <p:nvSpPr>
          <p:cNvPr id="23565" name="Text Box 15">
            <a:extLst>
              <a:ext uri="{FF2B5EF4-FFF2-40B4-BE49-F238E27FC236}">
                <a16:creationId xmlns:a16="http://schemas.microsoft.com/office/drawing/2014/main" id="{E78D1CE3-E740-9846-840B-6ADDEA01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572000"/>
            <a:ext cx="2286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tx1"/>
                </a:solidFill>
              </a:rPr>
              <a:t>Fishing, land use, dams, pollution, introduced species, etc.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sp>
        <p:nvSpPr>
          <p:cNvPr id="23566" name="Text Box 16">
            <a:extLst>
              <a:ext uri="{FF2B5EF4-FFF2-40B4-BE49-F238E27FC236}">
                <a16:creationId xmlns:a16="http://schemas.microsoft.com/office/drawing/2014/main" id="{0435DEE5-2284-4C44-B88B-5F94F36A5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52400"/>
            <a:ext cx="2590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</a:rPr>
              <a:t>Fish Ecology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0CBB517-818B-414A-968F-A9B3E2707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12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E177D0A-4C51-5B4B-8271-6482CA709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Predictable Patterns</a:t>
            </a:r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C3778B33-7C63-A244-932D-18DDECDE46E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Balance of nature vs. constancy of change</a:t>
            </a:r>
          </a:p>
          <a:p>
            <a:r>
              <a:rPr lang="en-US" altLang="en-US" sz="2800"/>
              <a:t>Underlying, predictable structure, but a moving target, constantly changing through time</a:t>
            </a:r>
          </a:p>
        </p:txBody>
      </p:sp>
      <p:pic>
        <p:nvPicPr>
          <p:cNvPr id="24582" name="Picture 6">
            <a:extLst>
              <a:ext uri="{FF2B5EF4-FFF2-40B4-BE49-F238E27FC236}">
                <a16:creationId xmlns:a16="http://schemas.microsoft.com/office/drawing/2014/main" id="{3E226224-093A-FD46-9D14-44EF440B26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4663" y="1981200"/>
            <a:ext cx="3113087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81B0AF-62A8-C447-81D4-A7598D99D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203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2E841BC-DDB0-504D-A355-DA37B7365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Predation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0E18824-5004-0B41-B2D4-A695732534E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Most fish species are simultaneously predator and prey</a:t>
            </a:r>
          </a:p>
          <a:p>
            <a:r>
              <a:rPr lang="en-US" altLang="en-US" sz="2800"/>
              <a:t>Very few strict herbivores, detritivores (and young usually are invertivores)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B9ECB91F-4F3B-D14D-BC8E-0A88137BE7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0863" y="1981200"/>
            <a:ext cx="2962275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46D338-B45E-814E-8B16-C55C6E9C4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381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93D444C-0665-DF4C-A0E9-C807B53BD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Predation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E034FB7-4656-274D-B790-973764BBDB9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800"/>
              <a:t>Coevolution of feeding and defense mechanisms</a:t>
            </a:r>
          </a:p>
          <a:p>
            <a:r>
              <a:rPr lang="en-US" altLang="en-US" sz="2800"/>
              <a:t>Better predator, more elusive prey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771E05DC-EF3F-D147-8627-096939F63F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7838" y="1981200"/>
            <a:ext cx="3108325" cy="1981200"/>
          </a:xfr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A1687D-BA90-8240-BA7F-14560E0A0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84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MacBook Pro:Microsoft Office 2004:Templates:Presentations:Designs:Calm Seas</Template>
  <TotalTime>6760</TotalTime>
  <Words>910</Words>
  <Application>Microsoft Macintosh PowerPoint</Application>
  <PresentationFormat>On-screen Show (4:3)</PresentationFormat>
  <Paragraphs>173</Paragraphs>
  <Slides>42</Slides>
  <Notes>41</Notes>
  <HiddenSlides>0</HiddenSlides>
  <MMClips>42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Tahoma</vt:lpstr>
      <vt:lpstr>Wingdings</vt:lpstr>
      <vt:lpstr>Calm Seas</vt:lpstr>
      <vt:lpstr>PowerPoint Presentation</vt:lpstr>
      <vt:lpstr>Ecology &amp; Filters</vt:lpstr>
      <vt:lpstr>Ecology &amp; Filters</vt:lpstr>
      <vt:lpstr>Ecology &amp; Filters</vt:lpstr>
      <vt:lpstr>Ecology &amp; Filters</vt:lpstr>
      <vt:lpstr>PowerPoint Presentation</vt:lpstr>
      <vt:lpstr>Predictable Patterns</vt:lpstr>
      <vt:lpstr>Predation</vt:lpstr>
      <vt:lpstr>Predation</vt:lpstr>
      <vt:lpstr>Porcupinefishes</vt:lpstr>
      <vt:lpstr>Barracudas</vt:lpstr>
      <vt:lpstr>Minnows</vt:lpstr>
      <vt:lpstr>Herrings</vt:lpstr>
      <vt:lpstr>Predators control prey</vt:lpstr>
      <vt:lpstr>Prey control predators</vt:lpstr>
      <vt:lpstr>Prey switching behavior Optimal foraging theory</vt:lpstr>
      <vt:lpstr>Intraspecific Predation</vt:lpstr>
      <vt:lpstr>Competition</vt:lpstr>
      <vt:lpstr>Competition</vt:lpstr>
      <vt:lpstr>Competition</vt:lpstr>
      <vt:lpstr>Competition</vt:lpstr>
      <vt:lpstr>Competition</vt:lpstr>
      <vt:lpstr>Competition</vt:lpstr>
      <vt:lpstr>Competition</vt:lpstr>
      <vt:lpstr>Competition</vt:lpstr>
      <vt:lpstr>Competition</vt:lpstr>
      <vt:lpstr>Intraspecific Competition</vt:lpstr>
      <vt:lpstr>Intraspecific Competition</vt:lpstr>
      <vt:lpstr>Symbiosis</vt:lpstr>
      <vt:lpstr>Symbiosis</vt:lpstr>
      <vt:lpstr>Mutualism</vt:lpstr>
      <vt:lpstr>Mutualism</vt:lpstr>
      <vt:lpstr>Mutualism</vt:lpstr>
      <vt:lpstr>Commensalism</vt:lpstr>
      <vt:lpstr>Parasitism</vt:lpstr>
      <vt:lpstr>Parasitism</vt:lpstr>
      <vt:lpstr>Parasites &amp; Pathogens</vt:lpstr>
      <vt:lpstr>Parasites &amp; Pathogens</vt:lpstr>
      <vt:lpstr>Parasites &amp; Pathogens</vt:lpstr>
      <vt:lpstr>Parasites &amp; Pathogens</vt:lpstr>
      <vt:lpstr>Tapeworms</vt:lpstr>
      <vt:lpstr>Parasite Generalities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 312: Fisheries Ecology</dc:title>
  <dc:creator>Tom Quinn</dc:creator>
  <cp:lastModifiedBy>Mundahl, Neal</cp:lastModifiedBy>
  <cp:revision>50</cp:revision>
  <dcterms:created xsi:type="dcterms:W3CDTF">2004-03-19T17:47:59Z</dcterms:created>
  <dcterms:modified xsi:type="dcterms:W3CDTF">2020-04-12T19:54:10Z</dcterms:modified>
</cp:coreProperties>
</file>