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9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77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43"/>
    <p:restoredTop sz="94684"/>
  </p:normalViewPr>
  <p:slideViewPr>
    <p:cSldViewPr>
      <p:cViewPr varScale="1">
        <p:scale>
          <a:sx n="106" d="100"/>
          <a:sy n="106" d="100"/>
        </p:scale>
        <p:origin x="113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EDD0C1C-9D39-C142-9FCD-AE2C97CC844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F7E6319-88E4-AB40-B569-909D9E4B7D0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0F1967D8-E6C9-D24C-BF7A-E1E5D642826E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C1C62E4D-B45E-F049-BA1F-BC047BBFF95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23F8C775-59F7-AE41-900A-19951F956CD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>
            <a:extLst>
              <a:ext uri="{FF2B5EF4-FFF2-40B4-BE49-F238E27FC236}">
                <a16:creationId xmlns:a16="http://schemas.microsoft.com/office/drawing/2014/main" id="{E0BCD91C-027F-D64F-9D62-E1351BDCF8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187015B-4DC9-3948-8C2D-F5BAE96F190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4F931C56-976B-8943-B922-F729160D8C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632DD81-9937-D841-8D0E-081578396D8D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C366E8CB-2073-014D-9810-E28677CE07D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EDCB56B4-D65B-2045-B567-440DBE1629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4B38CF95-E16B-2345-914F-E353483445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F36B4BB-02C4-2B41-B3A9-B5F45CD1B2D1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5BC26BC7-4605-844B-B837-01293C180F7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22BB5C8A-0FDE-5945-9847-CD93850C42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FA1F38D5-CA08-3D4C-9379-C34F32B50E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984EF86-1B4D-A149-B9E0-585B7A2E1133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2E72E40F-C1B5-C146-B345-A61780523DF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E337178-5802-5144-B9BB-A265E1426F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6B80EA47-3732-CD4F-A6D4-D048DF0A0C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2182614-746B-F342-A3B5-61C6EB6591E8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6348C316-B0F8-D741-B458-2D2CB34E005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93CB9D57-1E4B-734F-847B-491F2445C1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9F776FD7-888D-794E-8CD6-70A5402839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2E710A0-B9C2-D847-8881-EB102F74F37F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340AB298-AA5F-8C41-94BD-2008C42D839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29BFC9CF-4C93-E147-AD46-F1C8328726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8AC3C114-9651-3649-B99C-8F9108F5DE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DA56EA8-AF37-B84B-81A1-CEB951D70DA4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B5EC6099-D2AD-0646-B461-39CB85FD45D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AC2C74C0-7FB4-B241-9362-C71B49CA17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E4CA2CE2-C4B7-FC42-A4B2-CAE8A72F1A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E682A28-99B8-EB44-9089-2C452C1D4592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74C9E51A-3FD8-6A46-BA55-DB0301E925A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23D55AD0-871D-7E42-BC22-1DCFD76369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C774ED30-08F6-0242-BAEA-EDE32C0F2E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CCA3BB-72AD-A942-87E7-03B639623AF3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A96BE8C4-478F-A747-90A6-FAEE52C4313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41B44C19-37D0-924E-B4B1-BC538E5A6A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209D9B37-2FFA-E14C-9C7E-E3B6D2B560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E2EFD0F-DD14-A44A-9EC9-5A2F05635969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AEBC2293-6918-714C-8E3C-34BB4C27AFC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0DB2768F-513D-134B-A496-0A57776E12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FCEA8875-4E38-7B4B-AF0F-397FC6B578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54CE66F-4851-734A-BC3B-0DBB32EA39CB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BB7592AF-E20E-BB47-B3D8-23B8E4E3FE9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5B6FFD97-D5E4-1547-B6C9-79FDDF0023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5D099412-66AA-EC48-BC41-198ED7F298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5ACCE43-8674-994A-8DF9-A2C53E097223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20CAD21D-66D3-EB47-8440-F1B9B229E77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4CE8E9D6-6F90-7848-8A41-AD6E8655C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4A901CC2-B8E4-014B-A22B-C00AF45FE1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B41998F-F3F3-0C49-BEFF-B4E74DA4EDEF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53626F9D-2611-F547-AAA4-1A9109091ED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2183A7A2-9EC2-D94A-9531-5687E7F18A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1B71C21A-08BA-1844-8681-86159A1ADB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10A1B17-F98D-5845-A11B-9CD52A15EE6F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2434EB9F-52C1-C041-8F74-F210A8397C9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CB3881D5-E294-D349-B706-C43731E50B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CD0FA788-9B01-9A44-AA49-0BC7EFE5D9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634171-02CD-B443-914F-099C77EBBF00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7D33E3D7-F817-784C-818D-CB51D923547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9F89AE34-821A-AF44-8633-D6AE008955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65E8032D-744E-D444-9F7A-86DFF3F4A7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79EE20-37A2-DD43-9562-03140C36752D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8026585E-6482-E945-80C8-618D991BBE7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C30952CD-FD61-B344-A1F4-31077CE8BD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C33D6369-D0AA-314F-ADCD-CDF870DD03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5CE2C09-B768-454E-80AA-8AC307B0000A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62D6699B-746D-3A4F-BB8C-87276955410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E8E27F34-C039-0240-9469-5EAD1B9974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797C935F-DE36-D443-9934-32C9F93955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736BC82-FD68-1F46-8D57-742FF18D1864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B84CBBB4-1D29-1948-B222-FD76C34C5FE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0414646B-784E-BD44-972A-3D4E04DE85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7D4341F2-96A3-0C4A-A116-536A4A78FA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10231DA-9A02-8945-BB07-332BC4C42973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42928410-6CB2-6749-8C51-D9D097E3F11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C74C3150-9066-554D-A79C-2EAF36D08E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E6ABC7CF-B69E-5D45-8E9C-1BE7B57586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3DD897D-8005-1C45-AAA7-E6EB88973736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274AC939-ABF9-604C-B1D0-D91BBCC2A33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70643E47-A099-B042-B156-9B4BA72AAC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ED9FE941-FA75-0847-A701-C09FF70E7B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99BC3FA-9FBC-B946-84E9-97D2A38ADA38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9DC3DA6D-B752-9C41-94BE-1C387631003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D75391FA-5F7D-354C-A9EA-572F55F0F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1571DA72-273E-2E4D-B442-8F284C29F90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8" name="Rectangle 3">
            <a:extLst>
              <a:ext uri="{FF2B5EF4-FFF2-40B4-BE49-F238E27FC236}">
                <a16:creationId xmlns:a16="http://schemas.microsoft.com/office/drawing/2014/main" id="{7DB08421-15B4-9C40-A626-74F193D224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154DF234-03A0-E344-B211-7A458410E56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Rectangle 3">
            <a:extLst>
              <a:ext uri="{FF2B5EF4-FFF2-40B4-BE49-F238E27FC236}">
                <a16:creationId xmlns:a16="http://schemas.microsoft.com/office/drawing/2014/main" id="{FD4D9DF8-583F-6E4E-B27F-4703473052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01EBD971-4FD6-C344-928B-B2AA498F30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C94BD2-B3FA-8540-8857-B02966C9065E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12D58235-8AA8-534E-9446-64CD2BDDB6E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08308D54-F7B8-B243-AA31-D026EA7B77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2885799D-7B5D-7E4C-B407-8A910A50AC1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9CC726AB-5FF8-4A42-B66D-5541CEC41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F55F91FF-49D3-304A-A949-2E8F6366DED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A0622223-BEEE-E645-BF32-0009D37F28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EE5751C2-BDBC-6D4E-A1AE-E239E4EAF22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0" name="Rectangle 3">
            <a:extLst>
              <a:ext uri="{FF2B5EF4-FFF2-40B4-BE49-F238E27FC236}">
                <a16:creationId xmlns:a16="http://schemas.microsoft.com/office/drawing/2014/main" id="{CE3D0060-754B-6144-89F4-FC1F9CA547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9647C646-B1BF-8048-82A8-05D968782F6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>
            <a:extLst>
              <a:ext uri="{FF2B5EF4-FFF2-40B4-BE49-F238E27FC236}">
                <a16:creationId xmlns:a16="http://schemas.microsoft.com/office/drawing/2014/main" id="{BA0437A8-3B8E-9347-A73A-C591F58B55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3852064C-67E7-1F47-90D7-F8EC4060EE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BADFBAE-390E-4B44-AD74-6226CCA0F0F4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F5DAE4AE-056D-B642-8AFF-040910B1BB4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0C70996D-69EC-C747-B967-B4831D625F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9C9EBCA6-2B32-F94E-BE72-FC4F10B962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D05445B-9459-054C-B5B7-81C98B8711FE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77559F64-0ED7-6F4F-AC0C-0274C4175DA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13E65E5-39FA-5E40-BB50-6D86893DF3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44B2ABE0-DF3B-1449-88C8-36BD1FC9F6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0F55698-7D15-0A44-A4D5-3629514F5703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FEBF7141-613D-C641-A3C4-593A07BC65C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A3BC2C55-423B-1D45-BE19-108FF6BA34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0FE0576A-8E08-464A-B5FB-64148F5DC8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F6771E0-D7EB-EA4B-AACC-B64B6E3BDCD2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5C1F55C2-AA3C-6944-8764-C1916DFF24B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ED5C9F67-6E8F-E241-A6E4-0FDB2C623A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D2437D15-C6E6-AB4C-B6D6-70864A95ED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601F281-3737-3B4D-AEF9-D5DFCC8C33F1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0A3C55E1-7886-B34B-9DA1-F4F3A957959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0F6345A9-E880-324A-9449-4C36607F1F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26CB206E-BBA6-E145-8C14-D7B384F387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E38373D-81F4-9A48-AAF6-959B689DB487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8F68CF11-BAAF-C747-A601-CDF9F306185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FD6D8579-6232-0A41-B88B-F5740B6BB8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07C6A8-D5F5-9542-945D-0A8B69CBCC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796720-1407-4748-B87C-AB9E9BE27A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6884A6-C428-7848-B554-416A10DDAF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CE53A-35ED-FB4A-B371-ECBFEDCAF9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700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1F39BA-1A11-3045-AC2B-1232C964FA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8B7107-6893-4A4F-9081-5558CEB01B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48190C-FD93-2C4F-A124-12C38F8481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E24465-8FA1-D24F-95A1-D9145ED93B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66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230E77-A20F-C145-87D1-743AE4790E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B92979-3F75-2F40-941E-F153C3EC50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F65252-33C6-2F46-956B-A9E7D6CACC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5EC39A-4058-D440-90A7-37B2308C68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393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94CB4C-5495-CD40-893B-8AF19AFB48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98B138-72A0-8441-8218-50750E8671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482943-ED51-BB4D-87A8-17ADC2BEDC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CB673B-2A54-B449-9113-49ACC1FB36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256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5DB39D8-B18E-1949-808D-DD25CBA391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86A4F18-17CF-3648-B2AF-807E0D37BE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B882BEF-A966-C34C-82C0-7A2528D9F3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550E10-8E4F-AE48-B40F-DF3EA1E2BE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655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C3697B6-7C63-E740-8865-223F839696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971B9BF-90BB-C748-ACF7-0526D951CE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E6581D1-9201-DA49-8B2E-75E4BA7A96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966BAF-5297-7D49-976B-4E644038C2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707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A89613-78C0-6245-ACD7-A3347DDA51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4D6648-0830-7D48-9D8A-57E3A0C2FE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496447-C06C-F847-8C27-48813ACFA1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ADC239-7A0A-F343-9AB9-BBE1CCC4BB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127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DEA2D57-CDDD-524C-9512-FBDC87E458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6B05084-073E-6645-A258-4B720EAE94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7A0C4CA-2D88-1A42-8DD4-28E3FDF723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63E738-D7B3-9746-AAA8-BBD8258873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283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3DFB82-9A43-2243-A743-E6F085801B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D73C84-C0EE-7049-BCC9-A5AFA27BA1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2A35C5-FDA3-854F-8FAA-AC8A29E51A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93D6CE-B26F-9949-AC47-D5D35098FD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19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ECF164-2AA6-854F-A6DB-65C72A8373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7882D2-5107-A748-A51E-43EA3A4B4A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3CDA83-7072-984A-9CC4-7EF30E25C6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BB3E11-A352-9E41-94FA-DF012F6E59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2555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EED5CE-7A9E-0640-A3B7-2C33161D5E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CF0404-24E3-0046-8180-16C06ABF33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E7B0F2-8EA5-DD49-8214-6F439B4A3D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48B5D-6839-7946-BF82-934AF62ABB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4326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BBE6351-3304-A849-BD9A-CC2302E359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DE15A0B-B368-DA41-A794-9E3992520B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B647594-5E1E-564A-B1F5-BEC19A0B82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45F264-8B8C-0543-BE0A-9C5323E20E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116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565A067-A972-C248-BF04-02EBA028BD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D3FECCD-D10A-924B-94F3-65586154C9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B31A70F-CFC6-BE47-B368-8E6F38372A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C03C7F-EE56-4B4D-9B85-1C7FFA9139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00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80F8ADF-2F37-564E-A7AA-CC68C4DD5D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177BAE5-5F1C-7D4F-A090-F8A217C8DE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0588EC-241D-1D4A-B7BD-59C66BE6FC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1F5E7-25DE-484F-8105-98C9D25A5C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79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D01B3C-36AF-7744-8E5E-583102431F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7381F5-F3E8-3847-951C-E46973E7AB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100FD-9AAC-2C45-8000-A1CB813ECB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5D13BA-2C48-CD48-9767-C0EA7767CB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16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F183D-AC8A-4C4A-9DF8-A49569F252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E99F08-7A57-EC48-82FB-663FE44BF2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89EE21-ECF8-5246-9D4A-93EBE4CAA9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1DE402-55C9-C84B-9D63-11D75B3077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88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0446647-96A2-C34B-86CB-9D9065ED7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601D4A0-1A02-CA45-B3E1-26D5EAE2BB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871697BA-73F5-3A4C-BCD5-02C96A56E1A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FDFE1CB-1AE5-A343-B2CE-169FEEF436A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944848A8-7A98-924A-962B-9A4CB9C28BF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panose="020B0604030504040204" pitchFamily="34" charset="0"/>
              </a:defRPr>
            </a:lvl1pPr>
          </a:lstStyle>
          <a:p>
            <a:fld id="{90722FF6-5CA3-EE4F-ACDB-9440F08B4FC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w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Char char="w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w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Char char="w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2.jpeg"/><Relationship Id="rId5" Type="http://schemas.openxmlformats.org/officeDocument/2006/relationships/hyperlink" Target="http://abcnews.go.com/WNT/video/abc-news-samples-dna-altered-salmon-17879830" TargetMode="External"/><Relationship Id="rId4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78FFE39-884D-3445-A97F-52A2E32F0C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Genetics of Fishes</a:t>
            </a:r>
          </a:p>
        </p:txBody>
      </p:sp>
      <p:pic>
        <p:nvPicPr>
          <p:cNvPr id="2054" name="Picture 6" descr="21n31948f1">
            <a:extLst>
              <a:ext uri="{FF2B5EF4-FFF2-40B4-BE49-F238E27FC236}">
                <a16:creationId xmlns:a16="http://schemas.microsoft.com/office/drawing/2014/main" id="{A2D9063E-5851-184A-8C1E-4B0167294C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2959100" y="1981200"/>
            <a:ext cx="3224213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D339188-3DDF-F54B-B948-B87DE034C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03E126E4-EE07-C24B-89EF-E7D115500E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Induced Polyploidy</a:t>
            </a: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E4DE5090-C480-8B44-9241-0757A464D2C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Can use various “processes” to induce polyploidy in some species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Heat shock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Cold shock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Pressure shock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Some chemical, antibiotic treatments</a:t>
            </a:r>
          </a:p>
        </p:txBody>
      </p:sp>
      <p:pic>
        <p:nvPicPr>
          <p:cNvPr id="28678" name="Picture 6" descr="magician">
            <a:extLst>
              <a:ext uri="{FF2B5EF4-FFF2-40B4-BE49-F238E27FC236}">
                <a16:creationId xmlns:a16="http://schemas.microsoft.com/office/drawing/2014/main" id="{C4F97156-C43D-5944-BE93-ADAC408C298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933450" y="1981200"/>
            <a:ext cx="3313113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3954D96-B8FC-1B4A-9496-51FB4E689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705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EA67218A-DF8D-1146-B9E5-EF4E0A36F1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Induced Polyploidy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BB87D5ED-4C3E-6C43-9305-4ADEAFCF00B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800"/>
              <a:t>Disrupt end stages of meiosis just after fertilization by sperm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800"/>
              <a:t>2N from egg + 1N from sperm = 3N triploid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800"/>
              <a:t>2N from female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800"/>
              <a:t>1N from male</a:t>
            </a:r>
          </a:p>
        </p:txBody>
      </p:sp>
      <p:pic>
        <p:nvPicPr>
          <p:cNvPr id="29700" name="Picture 4" descr="magician">
            <a:extLst>
              <a:ext uri="{FF2B5EF4-FFF2-40B4-BE49-F238E27FC236}">
                <a16:creationId xmlns:a16="http://schemas.microsoft.com/office/drawing/2014/main" id="{80A85C5B-552F-BD42-9387-88AB87844F4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933450" y="1981200"/>
            <a:ext cx="3313113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5025E9D-FB2E-514D-B3EA-76823B589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7050" y="355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1F0B5557-333C-1C47-B0F0-99F802A3AF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Induced Polyploidy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EB8016A-54A2-BB4F-A051-F8F2A96B7E4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800"/>
              <a:t>Disrupt one of early cleavage divisions after normal fertilization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800"/>
              <a:t>2N + 2N = 4N tetraploid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800"/>
              <a:t>2N from female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800"/>
              <a:t>2N from male</a:t>
            </a:r>
          </a:p>
        </p:txBody>
      </p:sp>
      <p:pic>
        <p:nvPicPr>
          <p:cNvPr id="30724" name="Picture 4" descr="magician">
            <a:extLst>
              <a:ext uri="{FF2B5EF4-FFF2-40B4-BE49-F238E27FC236}">
                <a16:creationId xmlns:a16="http://schemas.microsoft.com/office/drawing/2014/main" id="{BE1221FB-527A-614A-9F65-AC1E9704A1B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933450" y="1981200"/>
            <a:ext cx="3313113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F04CF3D-DF1E-804C-87FB-B143C85B2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7050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94013510-50F4-4846-BBB5-EF7FE0F644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Typical Applications</a:t>
            </a: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AAFEC28D-7A54-084A-B73A-A02232078BC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To produce sterile fish (odd ploidy messes with normal meiosis) for a variety of uses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Grass carp to control unwanted vegetation in lakes and ponds</a:t>
            </a:r>
          </a:p>
        </p:txBody>
      </p:sp>
      <p:pic>
        <p:nvPicPr>
          <p:cNvPr id="31750" name="Picture 6" descr="species_grasscarp">
            <a:extLst>
              <a:ext uri="{FF2B5EF4-FFF2-40B4-BE49-F238E27FC236}">
                <a16:creationId xmlns:a16="http://schemas.microsoft.com/office/drawing/2014/main" id="{C07519CE-3704-4544-97CA-3EB8B0CCE6B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52400" y="3081338"/>
            <a:ext cx="4343400" cy="170497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BD0168F-A24D-7943-BA1D-C27ABE774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Triploid_grass_carp_ID">
            <a:extLst>
              <a:ext uri="{FF2B5EF4-FFF2-40B4-BE49-F238E27FC236}">
                <a16:creationId xmlns:a16="http://schemas.microsoft.com/office/drawing/2014/main" id="{8FB3B0AA-865C-E94D-B7FD-000B36B8B0D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5"/>
          <a:srcRect/>
          <a:stretch>
            <a:fillRect/>
          </a:stretch>
        </p:blipFill>
        <p:spPr>
          <a:xfrm>
            <a:off x="685800" y="909638"/>
            <a:ext cx="7772400" cy="4884737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6C86EE7-1C88-4145-B587-2837206E0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9683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EBFA7DB6-316D-B44B-8D69-205BACEDF2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Typical Applications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74FE285E-6C72-4F4E-9E6E-A90824921E0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400"/>
              <a:t>Aquaculture - pen-reared </a:t>
            </a:r>
            <a:r>
              <a:rPr lang="en-US" sz="2400">
                <a:solidFill>
                  <a:schemeClr val="hlink"/>
                </a:solidFill>
              </a:rPr>
              <a:t>Atlantic salmon</a:t>
            </a:r>
            <a:r>
              <a:rPr lang="en-US" sz="2400"/>
              <a:t> may have inefficient feed transfer if energy is devoted to egg/sperm production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400"/>
              <a:t>Polyploid salmon may not mature - all feed into growth</a:t>
            </a:r>
          </a:p>
        </p:txBody>
      </p:sp>
      <p:pic>
        <p:nvPicPr>
          <p:cNvPr id="32775" name="Picture 7" descr="Atlantic-Salmon_001-600x416">
            <a:extLst>
              <a:ext uri="{FF2B5EF4-FFF2-40B4-BE49-F238E27FC236}">
                <a16:creationId xmlns:a16="http://schemas.microsoft.com/office/drawing/2014/main" id="{5BC13CB0-EA9B-544D-A82E-80AD9860C02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685800" y="2717800"/>
            <a:ext cx="3810000" cy="2640013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779911D-3406-6C43-829E-EA8E273FD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85D1B733-AC6E-8A48-B7E0-09962A2D80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Typical Applications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A12310BE-C6BF-EF49-8798-98DCB409CEC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en-US" sz="2600"/>
              <a:t>Trophy fishery</a:t>
            </a:r>
          </a:p>
          <a:p>
            <a:pPr eaLnBrk="1" hangingPunct="1"/>
            <a:r>
              <a:rPr lang="en-US" altLang="en-US" sz="2600"/>
              <a:t>Experimental releases of triploid </a:t>
            </a:r>
            <a:r>
              <a:rPr lang="en-US" altLang="en-US" sz="2600">
                <a:solidFill>
                  <a:schemeClr val="hlink"/>
                </a:solidFill>
              </a:rPr>
              <a:t>Chinook salmon</a:t>
            </a:r>
            <a:r>
              <a:rPr lang="en-US" altLang="en-US" sz="2600"/>
              <a:t> into Great Lakes to produce non-maturing, trophy-sized fish that won</a:t>
            </a:r>
            <a:r>
              <a:rPr lang="ja-JP" altLang="en-US" sz="2600"/>
              <a:t>’</a:t>
            </a:r>
            <a:r>
              <a:rPr lang="en-US" altLang="ja-JP" sz="2600"/>
              <a:t>t disrupt wild gene pools</a:t>
            </a:r>
            <a:endParaRPr lang="en-US" altLang="en-US" sz="2400"/>
          </a:p>
        </p:txBody>
      </p:sp>
      <p:pic>
        <p:nvPicPr>
          <p:cNvPr id="41991" name="Picture 7" descr="lodgerecord1">
            <a:extLst>
              <a:ext uri="{FF2B5EF4-FFF2-40B4-BE49-F238E27FC236}">
                <a16:creationId xmlns:a16="http://schemas.microsoft.com/office/drawing/2014/main" id="{908C6D2E-A6B0-EE4C-BB89-FFE2CB9B1FD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685800" y="2609850"/>
            <a:ext cx="3810000" cy="28575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34FCEC7-BF02-7D40-82E6-F667AD54F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DB3F09E4-93BB-EA4B-9F1E-BAB1CAAD20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Problems</a:t>
            </a:r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4DEB3372-3CAB-1D43-B0C2-AB7872CE649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“Nature finds a way”</a:t>
            </a:r>
          </a:p>
          <a:p>
            <a:pPr eaLnBrk="1" hangingPunct="1"/>
            <a:r>
              <a:rPr lang="en-US" altLang="en-US" sz="2800"/>
              <a:t>Despite expected sterility of polyploid fishes, some fish may produce </a:t>
            </a:r>
            <a:r>
              <a:rPr lang="en-US" altLang="en-US" sz="2800">
                <a:solidFill>
                  <a:schemeClr val="hlink"/>
                </a:solidFill>
              </a:rPr>
              <a:t>viable haploid gametes</a:t>
            </a:r>
            <a:r>
              <a:rPr lang="en-US" altLang="en-US" sz="2800"/>
              <a:t> and reproduce</a:t>
            </a:r>
          </a:p>
          <a:p>
            <a:pPr eaLnBrk="1" hangingPunct="1"/>
            <a:r>
              <a:rPr lang="en-US" altLang="en-US" sz="2800"/>
              <a:t>May result in a </a:t>
            </a:r>
            <a:r>
              <a:rPr lang="en-US" altLang="en-US" sz="2800">
                <a:solidFill>
                  <a:schemeClr val="hlink"/>
                </a:solidFill>
              </a:rPr>
              <a:t>diploid</a:t>
            </a:r>
            <a:r>
              <a:rPr lang="en-US" altLang="en-US" sz="2800"/>
              <a:t> population</a:t>
            </a:r>
          </a:p>
        </p:txBody>
      </p:sp>
      <p:pic>
        <p:nvPicPr>
          <p:cNvPr id="44037" name="Picture 5" descr="species_grasscarp">
            <a:extLst>
              <a:ext uri="{FF2B5EF4-FFF2-40B4-BE49-F238E27FC236}">
                <a16:creationId xmlns:a16="http://schemas.microsoft.com/office/drawing/2014/main" id="{B4B2133B-EFEC-094D-81DC-8C4DAFAF08C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228600" y="3111500"/>
            <a:ext cx="4267200" cy="1674813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C581A4B-0B0F-644E-BFA5-D4C8553FC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1684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2DBB89F1-8CCD-C442-86FF-64791175E3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Hybridization</a:t>
            </a:r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45668053-3C63-D14D-9E79-84E5C8F46A4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Can occur naturally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Congeneric species in sympatry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Either natural, or because of introductions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Shiners often hybridize</a:t>
            </a:r>
          </a:p>
        </p:txBody>
      </p:sp>
      <p:pic>
        <p:nvPicPr>
          <p:cNvPr id="45063" name="Picture 7" descr="fig4">
            <a:extLst>
              <a:ext uri="{FF2B5EF4-FFF2-40B4-BE49-F238E27FC236}">
                <a16:creationId xmlns:a16="http://schemas.microsoft.com/office/drawing/2014/main" id="{7EF483B6-BDBF-D246-B1A9-B5EBB8042DD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685800" y="2359025"/>
            <a:ext cx="3810000" cy="335915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CECDDEA-213B-3041-84C4-22EE9B5DB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5F096E3-F1D4-A34A-A35D-E364AB0A63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Hybridization</a:t>
            </a:r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A3AAF866-A2BA-AA47-BED8-2A865835593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Sunfishes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The genus </a:t>
            </a:r>
            <a:r>
              <a:rPr lang="en-US" sz="2800" i="1"/>
              <a:t>Lepomis</a:t>
            </a:r>
            <a:endParaRPr lang="en-US" sz="2800"/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Many different combinations </a:t>
            </a:r>
          </a:p>
        </p:txBody>
      </p:sp>
      <p:pic>
        <p:nvPicPr>
          <p:cNvPr id="48134" name="Picture 6" descr="HybridFishLG">
            <a:extLst>
              <a:ext uri="{FF2B5EF4-FFF2-40B4-BE49-F238E27FC236}">
                <a16:creationId xmlns:a16="http://schemas.microsoft.com/office/drawing/2014/main" id="{F2274A8D-582D-524A-B5DC-800DF43ADBB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52400" y="2652713"/>
            <a:ext cx="4343400" cy="246697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4FBF493-929D-3E40-823E-EC28E87C8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400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D202C06-6CD3-F144-B255-965CA13321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Basic Genetics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7E312C5F-AD97-6148-BBD5-C2EEAA82C3B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800"/>
              <a:t>Most fish are diploid (2N)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800"/>
              <a:t>Normal for most vertebrates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800"/>
              <a:t>~50 chromosomes typical (range 16-446)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800"/>
              <a:t>Produce haploid (1N) gametes</a:t>
            </a:r>
          </a:p>
        </p:txBody>
      </p:sp>
      <p:pic>
        <p:nvPicPr>
          <p:cNvPr id="6150" name="Picture 6" descr="21n31948f1">
            <a:extLst>
              <a:ext uri="{FF2B5EF4-FFF2-40B4-BE49-F238E27FC236}">
                <a16:creationId xmlns:a16="http://schemas.microsoft.com/office/drawing/2014/main" id="{2500D069-FFF8-C744-B2D6-A5ACED7DE8E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940300" y="1981200"/>
            <a:ext cx="3224213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A836714-C952-B047-B25B-6EBF7563E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4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3BDA2045-9AED-B243-9CB8-3020CC6FDE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Hybridization</a:t>
            </a:r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754D070B-AB10-5249-88D9-710E0E3F669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Crappies</a:t>
            </a:r>
          </a:p>
        </p:txBody>
      </p:sp>
      <p:pic>
        <p:nvPicPr>
          <p:cNvPr id="49158" name="Picture 6" descr="CrappieHybridMiddleDouglas2006HammondsNegus">
            <a:extLst>
              <a:ext uri="{FF2B5EF4-FFF2-40B4-BE49-F238E27FC236}">
                <a16:creationId xmlns:a16="http://schemas.microsoft.com/office/drawing/2014/main" id="{E5F103F8-CDB0-CC46-800A-6ACD6BCE14C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750888" y="1981200"/>
            <a:ext cx="3679825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38A208A-AB6A-A34A-AE81-FBBE14961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1380F13D-6E3A-C646-879A-9BD52D3CCE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Hybridization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3E714C3B-F1CA-2F4B-A2C1-EDB492C772C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Black basses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The genus </a:t>
            </a:r>
            <a:r>
              <a:rPr lang="en-US" sz="2800" i="1"/>
              <a:t>Micropterus</a:t>
            </a:r>
            <a:endParaRPr lang="en-US" sz="2800"/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Spotted bass X smallmouth bass</a:t>
            </a:r>
          </a:p>
        </p:txBody>
      </p:sp>
      <p:pic>
        <p:nvPicPr>
          <p:cNvPr id="50183" name="Picture 7" descr="mean mouth bass">
            <a:extLst>
              <a:ext uri="{FF2B5EF4-FFF2-40B4-BE49-F238E27FC236}">
                <a16:creationId xmlns:a16="http://schemas.microsoft.com/office/drawing/2014/main" id="{543D1440-92B3-404F-83B7-6F820BEEFC2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52400" y="2941638"/>
            <a:ext cx="4343400" cy="1954212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C21DCF5-43EC-104D-BB39-2147A1143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F486E3D1-F86C-7B40-A625-A1C7E44F8A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Hybridization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DA2247E6-A637-6441-9273-AFDC779C797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Cutthroat trout X rainbow trout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Losing genetic integrity of cutthroat populations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>
                <a:solidFill>
                  <a:schemeClr val="hlink"/>
                </a:solidFill>
              </a:rPr>
              <a:t>Introgression</a:t>
            </a:r>
            <a:r>
              <a:rPr lang="en-US" sz="2800"/>
              <a:t> </a:t>
            </a:r>
          </a:p>
        </p:txBody>
      </p:sp>
      <p:pic>
        <p:nvPicPr>
          <p:cNvPr id="52231" name="Picture 7" descr="muhlfeld">
            <a:extLst>
              <a:ext uri="{FF2B5EF4-FFF2-40B4-BE49-F238E27FC236}">
                <a16:creationId xmlns:a16="http://schemas.microsoft.com/office/drawing/2014/main" id="{78F40B5C-3F35-A449-9042-07C5A1A97CD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685800" y="2552700"/>
            <a:ext cx="3810000" cy="2971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2D2F09E-88B0-4B4F-983F-54073B758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589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7750711B-77FE-FA4F-9C15-B70F147185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Hybridization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FEC85DAC-CA7F-4648-9096-1065C3371F8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Brook trout X brown trout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Tiger trout</a:t>
            </a:r>
          </a:p>
        </p:txBody>
      </p:sp>
      <p:pic>
        <p:nvPicPr>
          <p:cNvPr id="53255" name="Picture 7" descr="Tiger-Trout">
            <a:extLst>
              <a:ext uri="{FF2B5EF4-FFF2-40B4-BE49-F238E27FC236}">
                <a16:creationId xmlns:a16="http://schemas.microsoft.com/office/drawing/2014/main" id="{42FC36A3-7DED-D740-9241-D5AA7034EA5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685800" y="2767013"/>
            <a:ext cx="3810000" cy="254317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5192D15-D05B-1348-84E8-0499FA70C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0C75BD26-4CB4-0F4F-BF77-0E554DCCBC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Hybridization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C6F598E0-B0CB-8040-8637-44B12EEE732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Artificial manipulation for fast growth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Saugeye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Sauger X walleye</a:t>
            </a:r>
          </a:p>
        </p:txBody>
      </p:sp>
      <p:pic>
        <p:nvPicPr>
          <p:cNvPr id="54279" name="Picture 7" descr="state record saugeye publish">
            <a:extLst>
              <a:ext uri="{FF2B5EF4-FFF2-40B4-BE49-F238E27FC236}">
                <a16:creationId xmlns:a16="http://schemas.microsoft.com/office/drawing/2014/main" id="{4B14A0CF-8FCA-D845-A78F-80B256E5303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220788" y="1981200"/>
            <a:ext cx="2740025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75556CC-0AA5-6541-AA63-2E155E3A1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893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5A64636F-907D-1840-914A-F5F03825B2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Hybridization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4217183D-E8A4-D042-91D9-79A2DA41031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White bass X striped bass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Freshwater species and anadromous species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New fishery for large reservoirs</a:t>
            </a:r>
          </a:p>
        </p:txBody>
      </p:sp>
      <p:pic>
        <p:nvPicPr>
          <p:cNvPr id="51207" name="Picture 7" descr="hybrid_difference">
            <a:extLst>
              <a:ext uri="{FF2B5EF4-FFF2-40B4-BE49-F238E27FC236}">
                <a16:creationId xmlns:a16="http://schemas.microsoft.com/office/drawing/2014/main" id="{CC9FB121-CAED-374D-B136-766CD69CE84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927100" y="1981200"/>
            <a:ext cx="3325813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46B30C9-B8A6-784D-BF67-803C303FD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400" y="32017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7F228467-AD98-DC45-879A-4B281B2EC9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Hybridization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FE555FA5-7A10-3B43-9ADD-3290779ADE9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w"/>
              <a:defRPr/>
            </a:pPr>
            <a:r>
              <a:rPr lang="en-US" sz="2800"/>
              <a:t>Tiger muskie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800"/>
              <a:t>Northern pike X muskellunge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800"/>
              <a:t>Sport fishery and forage management in lakes lacking pike</a:t>
            </a:r>
          </a:p>
          <a:p>
            <a:pPr eaLnBrk="1" hangingPunct="1">
              <a:buFont typeface="Wingdings" charset="0"/>
              <a:buNone/>
              <a:defRPr/>
            </a:pPr>
            <a:endParaRPr lang="en-US" sz="2800"/>
          </a:p>
        </p:txBody>
      </p:sp>
      <p:pic>
        <p:nvPicPr>
          <p:cNvPr id="55303" name="Picture 7" descr="muskiechart">
            <a:extLst>
              <a:ext uri="{FF2B5EF4-FFF2-40B4-BE49-F238E27FC236}">
                <a16:creationId xmlns:a16="http://schemas.microsoft.com/office/drawing/2014/main" id="{AA4EBE26-AB44-B84F-A757-B572A6D4188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228600" y="2022475"/>
            <a:ext cx="4267200" cy="3641725"/>
          </a:xfrm>
        </p:spPr>
      </p:pic>
      <p:sp>
        <p:nvSpPr>
          <p:cNvPr id="70660" name="Oval 8">
            <a:extLst>
              <a:ext uri="{FF2B5EF4-FFF2-40B4-BE49-F238E27FC236}">
                <a16:creationId xmlns:a16="http://schemas.microsoft.com/office/drawing/2014/main" id="{C23F5FCF-DCCE-C943-BCF5-C24A128F1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91000"/>
            <a:ext cx="5181600" cy="1752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31D9CAF-C515-EA43-B4A9-78D9D4497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B282C137-BE55-4E47-8220-A4E0E43381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Hybridization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5A812EBF-A992-4D47-A1F2-E8669269A59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Hybrids typically sterile - problem with chromosome alignment during meiosis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Not always the case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Hybrids may show better vigor, faster growth</a:t>
            </a:r>
          </a:p>
        </p:txBody>
      </p:sp>
      <p:pic>
        <p:nvPicPr>
          <p:cNvPr id="66564" name="Picture 4" descr="muskiechart">
            <a:extLst>
              <a:ext uri="{FF2B5EF4-FFF2-40B4-BE49-F238E27FC236}">
                <a16:creationId xmlns:a16="http://schemas.microsoft.com/office/drawing/2014/main" id="{306FA23D-36F6-1447-B6C6-721D95544CB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228600" y="2022475"/>
            <a:ext cx="4267200" cy="3641725"/>
          </a:xfrm>
        </p:spPr>
      </p:pic>
      <p:sp>
        <p:nvSpPr>
          <p:cNvPr id="72708" name="Oval 5">
            <a:extLst>
              <a:ext uri="{FF2B5EF4-FFF2-40B4-BE49-F238E27FC236}">
                <a16:creationId xmlns:a16="http://schemas.microsoft.com/office/drawing/2014/main" id="{2E5EA4B8-90FC-C849-B0B4-9EED0F12A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91000"/>
            <a:ext cx="4724400" cy="1752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C8648EA-0601-0D48-A2EB-7BB51D911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37180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2CFA6D9C-F4A0-B846-B38E-C56948200E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Sex Determination</a:t>
            </a:r>
          </a:p>
        </p:txBody>
      </p:sp>
      <p:sp>
        <p:nvSpPr>
          <p:cNvPr id="68612" name="Rectangle 4">
            <a:extLst>
              <a:ext uri="{FF2B5EF4-FFF2-40B4-BE49-F238E27FC236}">
                <a16:creationId xmlns:a16="http://schemas.microsoft.com/office/drawing/2014/main" id="{099421E2-C8AF-8E4D-AEF3-266AF650F3D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800"/>
              <a:t>10 sex-determining systems in fishes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800"/>
              <a:t>Most fish (e.g., salmonids) are like humans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800"/>
              <a:t>Male is heterogametic - XY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800"/>
              <a:t>Female is homogametic - XX</a:t>
            </a:r>
          </a:p>
        </p:txBody>
      </p:sp>
      <p:pic>
        <p:nvPicPr>
          <p:cNvPr id="68614" name="Picture 6" descr="vsh1203l">
            <a:extLst>
              <a:ext uri="{FF2B5EF4-FFF2-40B4-BE49-F238E27FC236}">
                <a16:creationId xmlns:a16="http://schemas.microsoft.com/office/drawing/2014/main" id="{E64C6D01-3DF7-D14E-AB8A-45C572C4336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648200" y="2609850"/>
            <a:ext cx="3810000" cy="28575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0579550-78E5-D743-AD55-1BEC40A20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D78DF6E9-B43C-7949-BA93-6D1758EA1A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Sex Determination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39B43056-DEE0-7442-B785-37F98E44651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400"/>
              <a:t>Some fishes have an alternative sex-determining system more like that of birds (e.g., some platies and some </a:t>
            </a:r>
            <a:r>
              <a:rPr lang="en-US" sz="2400" i="1"/>
              <a:t>Tilapia</a:t>
            </a:r>
            <a:r>
              <a:rPr lang="en-US" sz="2400"/>
              <a:t> spp.)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400"/>
              <a:t>Female is heterogametic - WZ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400"/>
              <a:t>Male is homogametic - ZZ</a:t>
            </a:r>
          </a:p>
        </p:txBody>
      </p:sp>
      <p:pic>
        <p:nvPicPr>
          <p:cNvPr id="70666" name="Picture 10" descr="PlaytFish">
            <a:extLst>
              <a:ext uri="{FF2B5EF4-FFF2-40B4-BE49-F238E27FC236}">
                <a16:creationId xmlns:a16="http://schemas.microsoft.com/office/drawing/2014/main" id="{404CF7AB-B9DB-AB4C-9564-EF375EDF821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648200" y="2990850"/>
            <a:ext cx="3810000" cy="20955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715B787-E463-3541-8973-7B2BC46B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355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1FDBB11-DE00-324E-9DA0-76FFC85D9E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Basic Genetics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7780C62-9F03-4F43-95B7-27207006630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400"/>
              <a:t>Constant chromosome number usually characteristic of a species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400"/>
              <a:t>Some species may display variation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400"/>
              <a:t>Rainbow trout - 58-64 chromosomes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400"/>
              <a:t>Variation results when chromosome arms rearrange</a:t>
            </a:r>
          </a:p>
        </p:txBody>
      </p:sp>
      <p:pic>
        <p:nvPicPr>
          <p:cNvPr id="1030" name="Picture 6" descr="rainbow_trout">
            <a:extLst>
              <a:ext uri="{FF2B5EF4-FFF2-40B4-BE49-F238E27FC236}">
                <a16:creationId xmlns:a16="http://schemas.microsoft.com/office/drawing/2014/main" id="{6DE217FB-A1FA-C649-ABCE-7A89A182936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648200" y="2879725"/>
            <a:ext cx="3810000" cy="2316163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D054B32-94F5-2B45-9A2D-53CB825AE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2704E0F1-94DC-3B4A-8219-B1891C7E8E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Sex Determination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FA710970-5421-6846-966A-0616F35E3D6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w"/>
              <a:defRPr/>
            </a:pPr>
            <a:r>
              <a:rPr lang="en-US" sz="2800"/>
              <a:t>Southern platy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800"/>
              <a:t>Gender determined by combination of X, Y, and Z chromosomes</a:t>
            </a:r>
            <a:endParaRPr lang="en-US" sz="2400"/>
          </a:p>
        </p:txBody>
      </p:sp>
      <p:pic>
        <p:nvPicPr>
          <p:cNvPr id="71687" name="Picture 7" descr="platy-profile">
            <a:extLst>
              <a:ext uri="{FF2B5EF4-FFF2-40B4-BE49-F238E27FC236}">
                <a16:creationId xmlns:a16="http://schemas.microsoft.com/office/drawing/2014/main" id="{06D36F7E-DC87-D445-8E30-6EEFA3E6406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648200" y="2757488"/>
            <a:ext cx="3810000" cy="256222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1A2726D-C837-BC40-86E1-D97AB2D87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0EF07ED4-AF85-474C-A34B-AF1AE81D1B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Environmental Sex Determination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54A24CC3-799D-4649-BD92-0A3A74E2573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400"/>
              <a:t>Sex determined solely by </a:t>
            </a:r>
            <a:r>
              <a:rPr lang="en-US" sz="2400">
                <a:solidFill>
                  <a:schemeClr val="hlink"/>
                </a:solidFill>
              </a:rPr>
              <a:t>sex chromosomes</a:t>
            </a:r>
            <a:r>
              <a:rPr lang="en-US" sz="2400"/>
              <a:t> in most fishes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400"/>
              <a:t>Produces sex ratio of 1:1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400"/>
              <a:t>Some species may have additional </a:t>
            </a:r>
            <a:r>
              <a:rPr lang="en-US" sz="2400">
                <a:solidFill>
                  <a:schemeClr val="hlink"/>
                </a:solidFill>
              </a:rPr>
              <a:t>autosomal chromosomes</a:t>
            </a:r>
            <a:r>
              <a:rPr lang="en-US" sz="2400"/>
              <a:t> involved in sex determination</a:t>
            </a:r>
          </a:p>
        </p:txBody>
      </p:sp>
      <p:pic>
        <p:nvPicPr>
          <p:cNvPr id="72710" name="Picture 6" descr="Atlantic silversides">
            <a:extLst>
              <a:ext uri="{FF2B5EF4-FFF2-40B4-BE49-F238E27FC236}">
                <a16:creationId xmlns:a16="http://schemas.microsoft.com/office/drawing/2014/main" id="{057E5649-8E83-E646-B50A-E9810103937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648200" y="2609850"/>
            <a:ext cx="3810000" cy="28575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9EC156F-7B79-9548-879E-7C9FA41DC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E27C37F7-A8AD-8D47-97FE-AECDAF17E5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Environmental Sex Determination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19E2D5E6-A766-BC44-9A6F-3EA8FC406AA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400"/>
              <a:t>The sex of the </a:t>
            </a:r>
            <a:r>
              <a:rPr lang="en-US" sz="2400">
                <a:solidFill>
                  <a:schemeClr val="hlink"/>
                </a:solidFill>
              </a:rPr>
              <a:t>Atlantic silverside</a:t>
            </a:r>
            <a:r>
              <a:rPr lang="en-US" sz="2400"/>
              <a:t> is controlled by both genotype and water temperature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400"/>
              <a:t>Temperatures experienced by larvae 30-45 days after hatching strongly influence gender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400"/>
              <a:t>Cold temps. - females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w"/>
              <a:defRPr/>
            </a:pPr>
            <a:r>
              <a:rPr lang="en-US" sz="2400"/>
              <a:t>Warm temps. - males</a:t>
            </a:r>
          </a:p>
        </p:txBody>
      </p:sp>
      <p:pic>
        <p:nvPicPr>
          <p:cNvPr id="73732" name="Picture 4" descr="Atlantic silversides">
            <a:extLst>
              <a:ext uri="{FF2B5EF4-FFF2-40B4-BE49-F238E27FC236}">
                <a16:creationId xmlns:a16="http://schemas.microsoft.com/office/drawing/2014/main" id="{B66E41C0-7D88-0643-A7AF-56E9FB195B0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648200" y="2609850"/>
            <a:ext cx="3810000" cy="28575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4138DB4-2848-0C48-A394-195D7793A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41308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3E96B-B26D-1A45-B8EF-018CA3C76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Transgenic Fish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4AC28-6034-FE48-B0B2-7B2326793BEE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Inserting genes from other organisms into fish to improve </a:t>
            </a:r>
            <a:r>
              <a:rPr lang="ja-JP" altLang="en-US" sz="2800"/>
              <a:t>“</a:t>
            </a:r>
            <a:r>
              <a:rPr lang="en-US" altLang="ja-JP" sz="2800"/>
              <a:t>performance</a:t>
            </a:r>
            <a:r>
              <a:rPr lang="ja-JP" altLang="en-US" sz="2800"/>
              <a:t>”</a:t>
            </a:r>
            <a:endParaRPr lang="en-US" altLang="ja-JP" sz="2800"/>
          </a:p>
          <a:p>
            <a:pPr eaLnBrk="1" hangingPunct="1"/>
            <a:r>
              <a:rPr lang="en-US" altLang="en-US" sz="2800">
                <a:hlinkClick r:id="rId5"/>
              </a:rPr>
              <a:t>http://abcnews.go.com/WNT/video/abc-news-samples-dna-altered-salmon-17879830</a:t>
            </a:r>
            <a:endParaRPr lang="en-US" altLang="en-US" sz="2800"/>
          </a:p>
          <a:p>
            <a:pPr eaLnBrk="1" hangingPunct="1"/>
            <a:endParaRPr lang="en-US" altLang="en-US" sz="2800"/>
          </a:p>
        </p:txBody>
      </p:sp>
      <p:pic>
        <p:nvPicPr>
          <p:cNvPr id="5" name="Content Placeholder 4" descr="tab6003p127.jpg">
            <a:extLst>
              <a:ext uri="{FF2B5EF4-FFF2-40B4-BE49-F238E27FC236}">
                <a16:creationId xmlns:a16="http://schemas.microsoft.com/office/drawing/2014/main" id="{179CA5FA-F5D3-6B4A-BAB9-04707F1182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rcRect t="-22273" b="-22273"/>
          <a:stretch>
            <a:fillRect/>
          </a:stretch>
        </p:blipFill>
        <p:spPr>
          <a:xfrm>
            <a:off x="4648200" y="1524000"/>
            <a:ext cx="4233863" cy="4572000"/>
          </a:xfr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B217F0D-9C50-2647-9A27-C2F0A1C9D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F12EEDA1-E5A8-5341-B189-FE1138F74F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Mendelian Inheritance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DCABBA4-09DE-9D44-91EC-66C10364C67A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Alleles, homozygous, heterozygous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Dominant, recessive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Normal pigmentation dominant (AA or Aa)</a:t>
            </a:r>
          </a:p>
          <a:p>
            <a:pPr eaLnBrk="1" hangingPunct="1">
              <a:buFont typeface="Wingdings" charset="2"/>
              <a:buChar char="w"/>
              <a:defRPr/>
            </a:pPr>
            <a:r>
              <a:rPr lang="en-US" sz="2800"/>
              <a:t>Albinism recessive (aa)</a:t>
            </a:r>
          </a:p>
        </p:txBody>
      </p:sp>
      <p:pic>
        <p:nvPicPr>
          <p:cNvPr id="8199" name="Picture 7" descr="rainbow_trout">
            <a:extLst>
              <a:ext uri="{FF2B5EF4-FFF2-40B4-BE49-F238E27FC236}">
                <a16:creationId xmlns:a16="http://schemas.microsoft.com/office/drawing/2014/main" id="{CEA8927D-B498-1841-8075-BD891B277A0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960438" y="1981200"/>
            <a:ext cx="3259137" cy="1981200"/>
          </a:xfrm>
        </p:spPr>
      </p:pic>
      <p:pic>
        <p:nvPicPr>
          <p:cNvPr id="8201" name="Picture 9" descr="albinorainbowtrout_102-0269_t2">
            <a:extLst>
              <a:ext uri="{FF2B5EF4-FFF2-40B4-BE49-F238E27FC236}">
                <a16:creationId xmlns:a16="http://schemas.microsoft.com/office/drawing/2014/main" id="{EEF99C51-50E4-E64B-AE61-FCB79C6E2A7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/>
          <a:srcRect/>
          <a:stretch>
            <a:fillRect/>
          </a:stretch>
        </p:blipFill>
        <p:spPr>
          <a:xfrm>
            <a:off x="990600" y="4114800"/>
            <a:ext cx="3276600" cy="2713038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E76D929-B1A7-DA41-80CE-15FD4A94C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4038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0A13A15-D263-784F-B00D-6D3403FB85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Partial Dominance</a:t>
            </a:r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D7EA4658-C81E-D04B-95F5-D629885EDBA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400"/>
              <a:t>Siamese fighting fish color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400"/>
              <a:t>Heterozygotes distinguishable from homozygotes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400"/>
              <a:t>One homozygote is steel blue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400"/>
              <a:t>Heterozygote is blue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400"/>
              <a:t>Other homozygote is green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400"/>
          </a:p>
        </p:txBody>
      </p:sp>
      <p:pic>
        <p:nvPicPr>
          <p:cNvPr id="11271" name="Picture 7" descr="tumblr_le94k5uL2f1qe2rwfo1_500">
            <a:extLst>
              <a:ext uri="{FF2B5EF4-FFF2-40B4-BE49-F238E27FC236}">
                <a16:creationId xmlns:a16="http://schemas.microsoft.com/office/drawing/2014/main" id="{345C5AED-3C43-224A-A279-A5D10241C79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5562600" y="1600200"/>
            <a:ext cx="2514600" cy="1981200"/>
          </a:xfrm>
        </p:spPr>
      </p:pic>
      <p:pic>
        <p:nvPicPr>
          <p:cNvPr id="11273" name="Picture 9" descr="tumblr_l9krsnGp0B1qe2rwfo1_500">
            <a:extLst>
              <a:ext uri="{FF2B5EF4-FFF2-40B4-BE49-F238E27FC236}">
                <a16:creationId xmlns:a16="http://schemas.microsoft.com/office/drawing/2014/main" id="{0C817A5C-978E-2041-87F6-2507FB2A028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5562600" y="5221288"/>
            <a:ext cx="2533650" cy="1636712"/>
          </a:xfrm>
        </p:spPr>
      </p:pic>
      <p:pic>
        <p:nvPicPr>
          <p:cNvPr id="27653" name="Picture 10" descr="Blue betta shutterstock_27923875">
            <a:extLst>
              <a:ext uri="{FF2B5EF4-FFF2-40B4-BE49-F238E27FC236}">
                <a16:creationId xmlns:a16="http://schemas.microsoft.com/office/drawing/2014/main" id="{D59C0EEA-7487-B54F-B675-B5B72ED61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400"/>
            <a:ext cx="25146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462F31A-921C-294A-A077-40C46E07D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355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241A7418-03C6-014B-A679-276601FF52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Polyploidy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23B1B22E-76A9-D74C-B206-258FCA1C769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800">
                <a:solidFill>
                  <a:schemeClr val="hlink"/>
                </a:solidFill>
              </a:rPr>
              <a:t>Duplication of entire chromosome set</a:t>
            </a:r>
            <a:endParaRPr lang="en-US" sz="2800"/>
          </a:p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800"/>
              <a:t>Possibly from failure in one cell cycle of cell division in early embryo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800">
                <a:solidFill>
                  <a:schemeClr val="hlink"/>
                </a:solidFill>
              </a:rPr>
              <a:t>Triploid</a:t>
            </a:r>
            <a:endParaRPr lang="en-US" sz="2800"/>
          </a:p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800">
                <a:solidFill>
                  <a:schemeClr val="hlink"/>
                </a:solidFill>
              </a:rPr>
              <a:t>Tetraploid</a:t>
            </a:r>
            <a:endParaRPr lang="en-US" sz="2800"/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800"/>
          </a:p>
        </p:txBody>
      </p:sp>
      <p:pic>
        <p:nvPicPr>
          <p:cNvPr id="13325" name="Picture 13" descr="006f">
            <a:extLst>
              <a:ext uri="{FF2B5EF4-FFF2-40B4-BE49-F238E27FC236}">
                <a16:creationId xmlns:a16="http://schemas.microsoft.com/office/drawing/2014/main" id="{46299E1B-F3F5-AD46-AC2F-AC98B165363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5334000" y="1581150"/>
            <a:ext cx="2743200" cy="2381250"/>
          </a:xfrm>
        </p:spPr>
      </p:pic>
      <p:pic>
        <p:nvPicPr>
          <p:cNvPr id="13327" name="Picture 15" descr="1-s2">
            <a:extLst>
              <a:ext uri="{FF2B5EF4-FFF2-40B4-BE49-F238E27FC236}">
                <a16:creationId xmlns:a16="http://schemas.microsoft.com/office/drawing/2014/main" id="{8856CCB8-B363-2541-A478-7D62AE83440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5327650" y="4114800"/>
            <a:ext cx="2749550" cy="22225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AA5AC87-B5E5-674F-99EB-545A32EE5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355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A8356AFD-D6DD-2646-A1E3-15A868693C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Polyploidy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D9A489D-C1CF-4042-BB2B-1AFF139A115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w"/>
              <a:defRPr/>
            </a:pPr>
            <a:r>
              <a:rPr lang="en-US" sz="2800">
                <a:solidFill>
                  <a:schemeClr val="hlink"/>
                </a:solidFill>
              </a:rPr>
              <a:t>Autopolyploidy</a:t>
            </a:r>
            <a:r>
              <a:rPr lang="en-US" sz="2800"/>
              <a:t> - embryo from parents of the same species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800">
                <a:solidFill>
                  <a:schemeClr val="hlink"/>
                </a:solidFill>
              </a:rPr>
              <a:t>Allopolyploidy</a:t>
            </a:r>
            <a:r>
              <a:rPr lang="en-US" sz="2800"/>
              <a:t> - embryo from parents of different species</a:t>
            </a:r>
          </a:p>
          <a:p>
            <a:pPr eaLnBrk="1" hangingPunct="1">
              <a:buFont typeface="Wingdings" charset="0"/>
              <a:buNone/>
              <a:defRPr/>
            </a:pPr>
            <a:endParaRPr lang="en-US" sz="2800"/>
          </a:p>
        </p:txBody>
      </p:sp>
      <p:pic>
        <p:nvPicPr>
          <p:cNvPr id="14340" name="Picture 4" descr="sockeye-salmon_715_600x450">
            <a:extLst>
              <a:ext uri="{FF2B5EF4-FFF2-40B4-BE49-F238E27FC236}">
                <a16:creationId xmlns:a16="http://schemas.microsoft.com/office/drawing/2014/main" id="{8EEE3AE6-8C4A-764C-B42C-39BFDB180B7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5232400" y="1981200"/>
            <a:ext cx="2641600" cy="1981200"/>
          </a:xfrm>
        </p:spPr>
      </p:pic>
      <p:pic>
        <p:nvPicPr>
          <p:cNvPr id="14341" name="Picture 5" descr="Redhorse-Sucker-RS-111">
            <a:extLst>
              <a:ext uri="{FF2B5EF4-FFF2-40B4-BE49-F238E27FC236}">
                <a16:creationId xmlns:a16="http://schemas.microsoft.com/office/drawing/2014/main" id="{444F441E-5586-A04B-8055-B08272C25A8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5067300" y="4114800"/>
            <a:ext cx="2971800" cy="19812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1488958-FD13-9643-A952-85C3B0D01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9705" y="34423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FF3AE1E-8F0F-6E42-BC51-70BB75C56B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Polyploidy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575CED9E-F58C-D046-AE25-BFA6AD7773E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800"/>
              <a:t>Species in </a:t>
            </a:r>
            <a:r>
              <a:rPr lang="en-US" sz="2800">
                <a:solidFill>
                  <a:schemeClr val="hlink"/>
                </a:solidFill>
              </a:rPr>
              <a:t>Salmonidae</a:t>
            </a:r>
            <a:r>
              <a:rPr lang="en-US" sz="2800"/>
              <a:t> probably descended from </a:t>
            </a:r>
            <a:r>
              <a:rPr lang="en-US" sz="2800">
                <a:solidFill>
                  <a:schemeClr val="hlink"/>
                </a:solidFill>
              </a:rPr>
              <a:t>autotetraploid ancestor</a:t>
            </a:r>
            <a:endParaRPr lang="en-US" sz="2800"/>
          </a:p>
          <a:p>
            <a:pPr eaLnBrk="1" hangingPunct="1">
              <a:lnSpc>
                <a:spcPct val="90000"/>
              </a:lnSpc>
              <a:buFont typeface="Wingdings" charset="0"/>
              <a:buChar char="w"/>
              <a:defRPr/>
            </a:pPr>
            <a:r>
              <a:rPr lang="en-US" sz="2800"/>
              <a:t>Species in </a:t>
            </a:r>
            <a:r>
              <a:rPr lang="en-US" sz="2800">
                <a:solidFill>
                  <a:schemeClr val="hlink"/>
                </a:solidFill>
              </a:rPr>
              <a:t>Catostomidae</a:t>
            </a:r>
            <a:r>
              <a:rPr lang="en-US" sz="2800"/>
              <a:t> probably descended from an </a:t>
            </a:r>
            <a:r>
              <a:rPr lang="en-US" sz="2800">
                <a:solidFill>
                  <a:schemeClr val="hlink"/>
                </a:solidFill>
              </a:rPr>
              <a:t>allotetraploid ancestor</a:t>
            </a:r>
            <a:endParaRPr lang="en-US" sz="2400"/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400"/>
          </a:p>
        </p:txBody>
      </p:sp>
      <p:pic>
        <p:nvPicPr>
          <p:cNvPr id="15364" name="Picture 4" descr="sockeye-salmon_715_600x450">
            <a:extLst>
              <a:ext uri="{FF2B5EF4-FFF2-40B4-BE49-F238E27FC236}">
                <a16:creationId xmlns:a16="http://schemas.microsoft.com/office/drawing/2014/main" id="{9F41D400-6A1B-324D-B503-19C16CC8808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5232400" y="1981200"/>
            <a:ext cx="2641600" cy="1981200"/>
          </a:xfrm>
        </p:spPr>
      </p:pic>
      <p:pic>
        <p:nvPicPr>
          <p:cNvPr id="15365" name="Picture 5" descr="Redhorse-Sucker-RS-111">
            <a:extLst>
              <a:ext uri="{FF2B5EF4-FFF2-40B4-BE49-F238E27FC236}">
                <a16:creationId xmlns:a16="http://schemas.microsoft.com/office/drawing/2014/main" id="{22611319-E426-E445-9160-999F8A3603B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5067300" y="4114800"/>
            <a:ext cx="2971800" cy="1981200"/>
          </a:xfr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9293C3E-EDA5-A747-A8CA-D2CDED12B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355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7EA5360C-D0BB-2247-B7EF-93686F97FD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Oriental (weather) loach</a:t>
            </a:r>
            <a:br>
              <a:rPr lang="en-US"/>
            </a:br>
            <a:r>
              <a:rPr lang="en-US" i="1"/>
              <a:t>Misgurnus anguillicaudatus</a:t>
            </a:r>
            <a:endParaRPr lang="en-US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9DB22AE-3D40-6545-BFAB-165B9DE474B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2438400"/>
            <a:ext cx="3810000" cy="4114800"/>
          </a:xfrm>
        </p:spPr>
        <p:txBody>
          <a:bodyPr/>
          <a:lstStyle/>
          <a:p>
            <a:pPr eaLnBrk="1" hangingPunct="1">
              <a:buFont typeface="Wingdings" charset="0"/>
              <a:buChar char="w"/>
              <a:defRPr/>
            </a:pPr>
            <a:r>
              <a:rPr lang="en-US" sz="2800"/>
              <a:t>Naturally occurring: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800">
                <a:solidFill>
                  <a:schemeClr val="hlink"/>
                </a:solidFill>
              </a:rPr>
              <a:t>Diploids</a:t>
            </a:r>
            <a:r>
              <a:rPr lang="en-US" sz="2800"/>
              <a:t> (50 chromosomes)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800">
                <a:solidFill>
                  <a:schemeClr val="hlink"/>
                </a:solidFill>
              </a:rPr>
              <a:t>Triploids</a:t>
            </a:r>
            <a:r>
              <a:rPr lang="en-US" sz="2800"/>
              <a:t> (75 chromosomes)</a:t>
            </a:r>
          </a:p>
          <a:p>
            <a:pPr eaLnBrk="1" hangingPunct="1">
              <a:buFont typeface="Wingdings" charset="0"/>
              <a:buChar char="w"/>
              <a:defRPr/>
            </a:pPr>
            <a:r>
              <a:rPr lang="en-US" sz="2800">
                <a:solidFill>
                  <a:schemeClr val="hlink"/>
                </a:solidFill>
              </a:rPr>
              <a:t>Tetraploids</a:t>
            </a:r>
            <a:r>
              <a:rPr lang="en-US" sz="2800"/>
              <a:t> (100 chromosomes)</a:t>
            </a:r>
          </a:p>
          <a:p>
            <a:pPr eaLnBrk="1" hangingPunct="1">
              <a:buFont typeface="Wingdings" charset="0"/>
              <a:buChar char="w"/>
              <a:defRPr/>
            </a:pPr>
            <a:endParaRPr lang="en-US" sz="2800"/>
          </a:p>
        </p:txBody>
      </p:sp>
      <p:pic>
        <p:nvPicPr>
          <p:cNvPr id="16391" name="Picture 7" descr="oriental_weatherloach">
            <a:extLst>
              <a:ext uri="{FF2B5EF4-FFF2-40B4-BE49-F238E27FC236}">
                <a16:creationId xmlns:a16="http://schemas.microsoft.com/office/drawing/2014/main" id="{047EB72D-650F-144A-8ADC-CD5B99C35E2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228600" y="2846388"/>
            <a:ext cx="4267200" cy="2154237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B8A6AE6-1BA3-9240-B1B5-3D55A56E1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alm Seas">
  <a:themeElements>
    <a:clrScheme name="Calm Seas 1">
      <a:dk1>
        <a:srgbClr val="010199"/>
      </a:dk1>
      <a:lt1>
        <a:srgbClr val="FFFFFF"/>
      </a:lt1>
      <a:dk2>
        <a:srgbClr val="A2B3DD"/>
      </a:dk2>
      <a:lt2>
        <a:srgbClr val="FFFFFF"/>
      </a:lt2>
      <a:accent1>
        <a:srgbClr val="33CCCC"/>
      </a:accent1>
      <a:accent2>
        <a:srgbClr val="00C600"/>
      </a:accent2>
      <a:accent3>
        <a:srgbClr val="CED6EB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Calm Seas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Calm Seas 1">
        <a:dk1>
          <a:srgbClr val="010199"/>
        </a:dk1>
        <a:lt1>
          <a:srgbClr val="FFFFFF"/>
        </a:lt1>
        <a:dk2>
          <a:srgbClr val="A2B3DD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CED6EB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2">
        <a:dk1>
          <a:srgbClr val="000066"/>
        </a:dk1>
        <a:lt1>
          <a:srgbClr val="FFFFFF"/>
        </a:lt1>
        <a:dk2>
          <a:srgbClr val="A2B3DD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CED6EB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3">
        <a:dk1>
          <a:srgbClr val="000000"/>
        </a:dk1>
        <a:lt1>
          <a:srgbClr val="FFFFFF"/>
        </a:lt1>
        <a:dk2>
          <a:srgbClr val="A2B3DD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CED6EB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4">
        <a:dk1>
          <a:srgbClr val="003366"/>
        </a:dk1>
        <a:lt1>
          <a:srgbClr val="FFFFFF"/>
        </a:lt1>
        <a:dk2>
          <a:srgbClr val="A2B3DD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CED6EB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MacBook Pro:Microsoft Office 2004:Templates:Presentations:Designs:Calm Seas</Template>
  <TotalTime>971</TotalTime>
  <Words>702</Words>
  <Application>Microsoft Macintosh PowerPoint</Application>
  <PresentationFormat>On-screen Show (4:3)</PresentationFormat>
  <Paragraphs>156</Paragraphs>
  <Slides>33</Slides>
  <Notes>33</Notes>
  <HiddenSlides>0</HiddenSlides>
  <MMClips>33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ＭＳ Ｐゴシック</vt:lpstr>
      <vt:lpstr>Tahoma</vt:lpstr>
      <vt:lpstr>Wingdings</vt:lpstr>
      <vt:lpstr>Calm Seas</vt:lpstr>
      <vt:lpstr>Genetics of Fishes</vt:lpstr>
      <vt:lpstr>Basic Genetics</vt:lpstr>
      <vt:lpstr>Basic Genetics</vt:lpstr>
      <vt:lpstr>Mendelian Inheritance</vt:lpstr>
      <vt:lpstr>Partial Dominance</vt:lpstr>
      <vt:lpstr>Polyploidy</vt:lpstr>
      <vt:lpstr>Polyploidy</vt:lpstr>
      <vt:lpstr>Polyploidy</vt:lpstr>
      <vt:lpstr>Oriental (weather) loach Misgurnus anguillicaudatus</vt:lpstr>
      <vt:lpstr>Induced Polyploidy</vt:lpstr>
      <vt:lpstr>Induced Polyploidy</vt:lpstr>
      <vt:lpstr>Induced Polyploidy</vt:lpstr>
      <vt:lpstr>Typical Applications</vt:lpstr>
      <vt:lpstr>PowerPoint Presentation</vt:lpstr>
      <vt:lpstr>Typical Applications</vt:lpstr>
      <vt:lpstr>Typical Applications</vt:lpstr>
      <vt:lpstr>Problems</vt:lpstr>
      <vt:lpstr>Hybridization</vt:lpstr>
      <vt:lpstr>Hybridization</vt:lpstr>
      <vt:lpstr>Hybridization</vt:lpstr>
      <vt:lpstr>Hybridization</vt:lpstr>
      <vt:lpstr>Hybridization</vt:lpstr>
      <vt:lpstr>Hybridization</vt:lpstr>
      <vt:lpstr>Hybridization</vt:lpstr>
      <vt:lpstr>Hybridization</vt:lpstr>
      <vt:lpstr>Hybridization</vt:lpstr>
      <vt:lpstr>Hybridization</vt:lpstr>
      <vt:lpstr>Sex Determination</vt:lpstr>
      <vt:lpstr>Sex Determination</vt:lpstr>
      <vt:lpstr>Sex Determination</vt:lpstr>
      <vt:lpstr>Environmental Sex Determination</vt:lpstr>
      <vt:lpstr>Environmental Sex Determination</vt:lpstr>
      <vt:lpstr>Transgenic Fish</vt:lpstr>
    </vt:vector>
  </TitlesOfParts>
  <Company>Winona State ITS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Genetics of Fishes</dc:title>
  <dc:creator>Winona State ITS</dc:creator>
  <cp:lastModifiedBy>Mundahl, Neal</cp:lastModifiedBy>
  <cp:revision>20</cp:revision>
  <dcterms:created xsi:type="dcterms:W3CDTF">2012-03-20T15:26:48Z</dcterms:created>
  <dcterms:modified xsi:type="dcterms:W3CDTF">2020-03-24T00:32:36Z</dcterms:modified>
</cp:coreProperties>
</file>